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96" r:id="rId2"/>
    <p:sldId id="256" r:id="rId3"/>
    <p:sldId id="257" r:id="rId4"/>
    <p:sldId id="276" r:id="rId5"/>
    <p:sldId id="275" r:id="rId6"/>
    <p:sldId id="277" r:id="rId7"/>
    <p:sldId id="278" r:id="rId8"/>
    <p:sldId id="282" r:id="rId9"/>
    <p:sldId id="284" r:id="rId10"/>
    <p:sldId id="283" r:id="rId11"/>
    <p:sldId id="280" r:id="rId12"/>
    <p:sldId id="281" r:id="rId13"/>
    <p:sldId id="279" r:id="rId14"/>
    <p:sldId id="287" r:id="rId15"/>
    <p:sldId id="288" r:id="rId16"/>
    <p:sldId id="290" r:id="rId17"/>
    <p:sldId id="289" r:id="rId18"/>
    <p:sldId id="285" r:id="rId19"/>
    <p:sldId id="292" r:id="rId20"/>
    <p:sldId id="291" r:id="rId21"/>
    <p:sldId id="295" r:id="rId22"/>
    <p:sldId id="29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10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oldabaeyva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nur_k_75@mail.ru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 спутниковой связи</a:t>
            </a:r>
            <a:b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 Хабай </a:t>
            </a:r>
            <a:r>
              <a:rPr lang="ru-RU" sz="2000" dirty="0" err="1">
                <a:solidFill>
                  <a:schemeClr val="bg1"/>
                </a:solidFill>
                <a:cs typeface="Times New Roman" panose="02020603050405020304" pitchFamily="18" charset="0"/>
              </a:rPr>
              <a:t>Анар</a:t>
            </a:r>
            <a:r>
              <a:rPr lang="ru-RU" sz="2000" b="1" dirty="0">
                <a:solidFill>
                  <a:schemeClr val="bg1"/>
                </a:solidFill>
              </a:rPr>
              <a:t>, доктор </a:t>
            </a:r>
            <a:r>
              <a:rPr lang="en-US" sz="2000" b="1" dirty="0">
                <a:solidFill>
                  <a:schemeClr val="bg1"/>
                </a:solidFill>
              </a:rPr>
              <a:t>PhD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ассоцированный</a:t>
            </a:r>
            <a:r>
              <a:rPr lang="ru-RU" sz="2000" b="1" dirty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br>
              <a:rPr lang="en-US" sz="2000" b="1" dirty="0"/>
            </a:br>
            <a:br>
              <a:rPr lang="ru-RU" sz="2000" b="1" dirty="0"/>
            </a:br>
            <a:r>
              <a:rPr lang="en-US" sz="2000" b="1" dirty="0">
                <a:hlinkClick r:id="rId4"/>
              </a:rPr>
              <a:t>ainur_k_75@mail.ru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32871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8712" y="1638082"/>
            <a:ext cx="81738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Низкоорбитальные системы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(LEO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Orbit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с круговыми ор-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битами высотой 700 - 2 000 км. Спутник, находящийся на низкой орбите,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находится в зоне прямой видимости с определенной точки земной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лишь в течение 8-12 мин. Поэтому для обеспечения непрерывной связи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большое количество спутников (несколько десятков спутников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весом до 500 кг), которые взаимодействовали бы с помощью станций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сопря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межсупутниковой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связи. Для охвата связью большой территории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Земли в таких системах применяют орбиты, лежащие в разных плоскостях.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систем: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Globalstar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Iridium,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Teledesic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Сигнал», «Гонец».</a:t>
            </a: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Среднеорбитальные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(MEO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Orbit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с круговыми орбита-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 высотой 5 000 - 15 000 км. При таких орбитах время видимости одного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спутника-ретранслятора может составлять несколько часов, поэтому в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среднеорбитальной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группировке достаточно 9-12 спутников массой до 1 000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кг. Задержка распространения сигнала составляет около 130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позволяет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такие системы для радиотелефонной связи. Примерами МЕО-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являются: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Odyssey, ISO.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16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8779" y="1336120"/>
            <a:ext cx="865334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latin typeface="Times New Roman,Italic"/>
              </a:rPr>
              <a:t>Геостационарные </a:t>
            </a:r>
            <a:r>
              <a:rPr lang="ru-RU" sz="2000" dirty="0">
                <a:latin typeface="Times New Roman" panose="02020603050405020304" pitchFamily="18" charset="0"/>
              </a:rPr>
              <a:t>(</a:t>
            </a:r>
            <a:r>
              <a:rPr lang="en-US" sz="2000" dirty="0">
                <a:latin typeface="Times New Roman" panose="02020603050405020304" pitchFamily="18" charset="0"/>
              </a:rPr>
              <a:t>GEO - Geostationary Earth Orbit) - </a:t>
            </a:r>
            <a:r>
              <a:rPr lang="ru-RU" sz="2000" dirty="0">
                <a:latin typeface="Times New Roman" panose="02020603050405020304" pitchFamily="18" charset="0"/>
              </a:rPr>
              <a:t>с круговыми </a:t>
            </a:r>
            <a:r>
              <a:rPr lang="ru-RU" sz="2000" dirty="0" err="1">
                <a:latin typeface="Times New Roman" panose="02020603050405020304" pitchFamily="18" charset="0"/>
              </a:rPr>
              <a:t>эква</a:t>
            </a:r>
            <a:r>
              <a:rPr lang="ru-RU" sz="20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2000" dirty="0" err="1">
                <a:latin typeface="Times New Roman" panose="02020603050405020304" pitchFamily="18" charset="0"/>
              </a:rPr>
              <a:t>ториальными</a:t>
            </a:r>
            <a:r>
              <a:rPr lang="ru-RU" sz="2000" dirty="0">
                <a:latin typeface="Times New Roman" panose="02020603050405020304" pitchFamily="18" charset="0"/>
              </a:rPr>
              <a:t> орбитами высотой 35 875 км. При этом период обращения </a:t>
            </a:r>
            <a:r>
              <a:rPr lang="ru-RU" sz="2000" dirty="0" err="1">
                <a:latin typeface="Times New Roman" panose="02020603050405020304" pitchFamily="18" charset="0"/>
              </a:rPr>
              <a:t>спут</a:t>
            </a:r>
            <a:r>
              <a:rPr lang="ru-RU" sz="20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2000" dirty="0" err="1">
                <a:latin typeface="Times New Roman" panose="02020603050405020304" pitchFamily="18" charset="0"/>
              </a:rPr>
              <a:t>ника</a:t>
            </a:r>
            <a:r>
              <a:rPr lang="ru-RU" sz="2000" dirty="0">
                <a:latin typeface="Times New Roman" panose="02020603050405020304" pitchFamily="18" charset="0"/>
              </a:rPr>
              <a:t> вокруг Земли составляет 24 часа, то есть спутник всегда находится над</a:t>
            </a:r>
          </a:p>
          <a:p>
            <a:r>
              <a:rPr lang="ru-RU" sz="2000" dirty="0">
                <a:latin typeface="Times New Roman" panose="02020603050405020304" pitchFamily="18" charset="0"/>
              </a:rPr>
              <a:t>определенной точкой Земли. Преимуществом таких систем является </a:t>
            </a:r>
            <a:r>
              <a:rPr lang="ru-RU" sz="2000" dirty="0" err="1">
                <a:latin typeface="Times New Roman" panose="02020603050405020304" pitchFamily="18" charset="0"/>
              </a:rPr>
              <a:t>возмож</a:t>
            </a:r>
            <a:r>
              <a:rPr lang="ru-RU" sz="20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2000" dirty="0" err="1">
                <a:latin typeface="Times New Roman" panose="02020603050405020304" pitchFamily="18" charset="0"/>
              </a:rPr>
              <a:t>ность</a:t>
            </a:r>
            <a:r>
              <a:rPr lang="ru-RU" sz="2000" dirty="0">
                <a:latin typeface="Times New Roman" panose="02020603050405020304" pitchFamily="18" charset="0"/>
              </a:rPr>
              <a:t> покрытия всей земной поверхности небольшим количеством спутников</a:t>
            </a:r>
          </a:p>
          <a:p>
            <a:r>
              <a:rPr lang="ru-RU" sz="2000" dirty="0">
                <a:latin typeface="Times New Roman" panose="02020603050405020304" pitchFamily="18" charset="0"/>
              </a:rPr>
              <a:t>(от трех). Главные недостатки - большая продолжительность распространения</a:t>
            </a:r>
          </a:p>
          <a:p>
            <a:r>
              <a:rPr lang="ru-RU" sz="2000" dirty="0">
                <a:latin typeface="Times New Roman" panose="02020603050405020304" pitchFamily="18" charset="0"/>
              </a:rPr>
              <a:t>радиосигнала (задержка радиосигналов, эхо), большое затухание сигнала, </a:t>
            </a:r>
            <a:r>
              <a:rPr lang="ru-RU" sz="2000" dirty="0" err="1">
                <a:latin typeface="Times New Roman" panose="02020603050405020304" pitchFamily="18" charset="0"/>
              </a:rPr>
              <a:t>не-</a:t>
            </a:r>
            <a:endParaRPr lang="ru-RU" sz="2000" dirty="0">
              <a:latin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</a:rPr>
              <a:t>возможно обсуживать приполярные области. Примерами таких систем </a:t>
            </a:r>
            <a:r>
              <a:rPr lang="ru-RU" sz="2000" dirty="0" err="1">
                <a:latin typeface="Times New Roman" panose="02020603050405020304" pitchFamily="18" charset="0"/>
              </a:rPr>
              <a:t>явля</a:t>
            </a:r>
            <a:r>
              <a:rPr lang="ru-RU" sz="20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2000" dirty="0" err="1">
                <a:latin typeface="Times New Roman" panose="02020603050405020304" pitchFamily="18" charset="0"/>
              </a:rPr>
              <a:t>ются</a:t>
            </a:r>
            <a:r>
              <a:rPr lang="ru-RU" sz="2000" dirty="0">
                <a:latin typeface="Times New Roman" panose="02020603050405020304" pitchFamily="18" charset="0"/>
              </a:rPr>
              <a:t>: «Ямал» (для цифрового телевидения), а также геостационарная </a:t>
            </a:r>
            <a:r>
              <a:rPr lang="ru-RU" sz="2000" dirty="0" err="1">
                <a:latin typeface="Times New Roman" panose="02020603050405020304" pitchFamily="18" charset="0"/>
              </a:rPr>
              <a:t>группи</a:t>
            </a:r>
            <a:r>
              <a:rPr lang="ru-RU" sz="20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2000" dirty="0" err="1">
                <a:latin typeface="Times New Roman" panose="02020603050405020304" pitchFamily="18" charset="0"/>
              </a:rPr>
              <a:t>ровка</a:t>
            </a:r>
            <a:r>
              <a:rPr lang="ru-RU" sz="2000" dirty="0">
                <a:latin typeface="Times New Roman" panose="02020603050405020304" pitchFamily="18" charset="0"/>
              </a:rPr>
              <a:t> системы </a:t>
            </a:r>
            <a:r>
              <a:rPr lang="en-US" sz="2000" dirty="0">
                <a:latin typeface="Times New Roman" panose="02020603050405020304" pitchFamily="18" charset="0"/>
              </a:rPr>
              <a:t>Inmarsat, Intelsat.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16095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02166" y="1448512"/>
            <a:ext cx="819614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latin typeface="Times New Roman,Italic"/>
              </a:rPr>
              <a:t>Высокоэллиптические </a:t>
            </a:r>
            <a:r>
              <a:rPr lang="ru-RU" sz="1600" dirty="0">
                <a:latin typeface="Times New Roman" panose="02020603050405020304" pitchFamily="18" charset="0"/>
              </a:rPr>
              <a:t>(</a:t>
            </a:r>
            <a:r>
              <a:rPr lang="en-US" sz="1600" dirty="0">
                <a:latin typeface="Times New Roman" panose="02020603050405020304" pitchFamily="18" charset="0"/>
              </a:rPr>
              <a:t>HEO - Highly Elliptical Orbit) - </a:t>
            </a:r>
            <a:r>
              <a:rPr lang="ru-RU" sz="1600" dirty="0">
                <a:latin typeface="Times New Roman" panose="02020603050405020304" pitchFamily="18" charset="0"/>
              </a:rPr>
              <a:t>с вытянутыми эл-</a:t>
            </a:r>
          </a:p>
          <a:p>
            <a:r>
              <a:rPr lang="ru-RU" sz="1600" dirty="0" err="1">
                <a:latin typeface="Times New Roman" panose="02020603050405020304" pitchFamily="18" charset="0"/>
              </a:rPr>
              <a:t>липтическими</a:t>
            </a:r>
            <a:r>
              <a:rPr lang="ru-RU" sz="1600" dirty="0">
                <a:latin typeface="Times New Roman" panose="02020603050405020304" pitchFamily="18" charset="0"/>
              </a:rPr>
              <a:t> орбитами, имеющими радиус перигея около 500 километров и</a:t>
            </a:r>
          </a:p>
          <a:p>
            <a:r>
              <a:rPr lang="ru-RU" sz="1600" dirty="0">
                <a:latin typeface="Times New Roman" panose="02020603050405020304" pitchFamily="18" charset="0"/>
              </a:rPr>
              <a:t>радиус апогея около 40 000 км. Примером ИСЗ с НЭО могут служить </a:t>
            </a:r>
            <a:r>
              <a:rPr lang="ru-RU" sz="1600" dirty="0" err="1">
                <a:latin typeface="Times New Roman" panose="02020603050405020304" pitchFamily="18" charset="0"/>
              </a:rPr>
              <a:t>спутни</a:t>
            </a:r>
            <a:r>
              <a:rPr lang="ru-RU" sz="16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1600" dirty="0" err="1">
                <a:latin typeface="Times New Roman" panose="02020603050405020304" pitchFamily="18" charset="0"/>
              </a:rPr>
              <a:t>ки</a:t>
            </a:r>
            <a:r>
              <a:rPr lang="ru-RU" sz="1600" dirty="0">
                <a:latin typeface="Times New Roman" panose="02020603050405020304" pitchFamily="18" charset="0"/>
              </a:rPr>
              <a:t> типа «Молния» с периодом обращения 12 часов, наклонением 63° , </a:t>
            </a:r>
            <a:r>
              <a:rPr lang="ru-RU" sz="1600" dirty="0" err="1">
                <a:latin typeface="Times New Roman" panose="02020603050405020304" pitchFamily="18" charset="0"/>
              </a:rPr>
              <a:t>высо</a:t>
            </a:r>
            <a:r>
              <a:rPr lang="ru-RU" sz="16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1600" dirty="0">
                <a:latin typeface="Times New Roman" panose="02020603050405020304" pitchFamily="18" charset="0"/>
              </a:rPr>
              <a:t>той апогея над северным полушарием 40 тысяч км, перигея – 500 км . </a:t>
            </a:r>
            <a:r>
              <a:rPr lang="ru-RU" sz="1600" dirty="0" err="1">
                <a:latin typeface="Times New Roman" panose="02020603050405020304" pitchFamily="18" charset="0"/>
              </a:rPr>
              <a:t>Движе</a:t>
            </a:r>
            <a:r>
              <a:rPr lang="ru-RU" sz="16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1600" dirty="0" err="1">
                <a:latin typeface="Times New Roman" panose="02020603050405020304" pitchFamily="18" charset="0"/>
              </a:rPr>
              <a:t>ние</a:t>
            </a:r>
            <a:r>
              <a:rPr lang="ru-RU" sz="1600" dirty="0">
                <a:latin typeface="Times New Roman" panose="02020603050405020304" pitchFamily="18" charset="0"/>
              </a:rPr>
              <a:t> ИСЗ в области апогея замедляется, при этом длительность </a:t>
            </a:r>
            <a:r>
              <a:rPr lang="ru-RU" sz="1600" dirty="0" err="1">
                <a:latin typeface="Times New Roman" panose="02020603050405020304" pitchFamily="18" charset="0"/>
              </a:rPr>
              <a:t>радиовидимо</a:t>
            </a:r>
            <a:r>
              <a:rPr lang="ru-RU" sz="16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1600" dirty="0" err="1">
                <a:latin typeface="Times New Roman" panose="02020603050405020304" pitchFamily="18" charset="0"/>
              </a:rPr>
              <a:t>сти</a:t>
            </a:r>
            <a:r>
              <a:rPr lang="ru-RU" sz="1600" dirty="0">
                <a:latin typeface="Times New Roman" panose="02020603050405020304" pitchFamily="18" charset="0"/>
              </a:rPr>
              <a:t> составляет 6…8 ч. Преимуществом данного типа ИСЗ является большой</a:t>
            </a:r>
          </a:p>
          <a:p>
            <a:r>
              <a:rPr lang="ru-RU" sz="1600" dirty="0">
                <a:latin typeface="Times New Roman" panose="02020603050405020304" pitchFamily="18" charset="0"/>
              </a:rPr>
              <a:t>размер зоны обслуживания при охвате высокоширотных абонентов. </a:t>
            </a:r>
            <a:r>
              <a:rPr lang="ru-RU" sz="1600" dirty="0" err="1">
                <a:latin typeface="Times New Roman" panose="02020603050405020304" pitchFamily="18" charset="0"/>
              </a:rPr>
              <a:t>Недо</a:t>
            </a:r>
            <a:r>
              <a:rPr lang="ru-RU" sz="16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1600" dirty="0" err="1">
                <a:latin typeface="Times New Roman" panose="02020603050405020304" pitchFamily="18" charset="0"/>
              </a:rPr>
              <a:t>статком</a:t>
            </a:r>
            <a:r>
              <a:rPr lang="ru-RU" sz="1600" dirty="0">
                <a:latin typeface="Times New Roman" panose="02020603050405020304" pitchFamily="18" charset="0"/>
              </a:rPr>
              <a:t> ВЭО является необходимость слежения антенн за медленно дрейфу-</a:t>
            </a:r>
          </a:p>
          <a:p>
            <a:r>
              <a:rPr lang="ru-RU" sz="1600" dirty="0" err="1">
                <a:latin typeface="Times New Roman" panose="02020603050405020304" pitchFamily="18" charset="0"/>
              </a:rPr>
              <a:t>ющим</a:t>
            </a:r>
            <a:r>
              <a:rPr lang="ru-RU" sz="1600" dirty="0">
                <a:latin typeface="Times New Roman" panose="02020603050405020304" pitchFamily="18" charset="0"/>
              </a:rPr>
              <a:t> спутником и их переориентирования с заходящего спутника на </a:t>
            </a:r>
            <a:r>
              <a:rPr lang="ru-RU" sz="1600" dirty="0" err="1">
                <a:latin typeface="Times New Roman" panose="02020603050405020304" pitchFamily="18" charset="0"/>
              </a:rPr>
              <a:t>восхо</a:t>
            </a:r>
            <a:r>
              <a:rPr lang="ru-RU" sz="1600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sz="1600" dirty="0" err="1">
                <a:latin typeface="Times New Roman" panose="02020603050405020304" pitchFamily="18" charset="0"/>
              </a:rPr>
              <a:t>дящий</a:t>
            </a:r>
            <a:r>
              <a:rPr lang="ru-RU" sz="1600" dirty="0">
                <a:latin typeface="Times New Roman" panose="02020603050405020304" pitchFamily="18" charset="0"/>
              </a:rPr>
              <a:t>, кроме того, достаточно сильно проявляется эффект Доплера.</a:t>
            </a:r>
          </a:p>
          <a:p>
            <a:r>
              <a:rPr lang="ru-RU" sz="1600" dirty="0">
                <a:latin typeface="Times New Roman" panose="02020603050405020304" pitchFamily="18" charset="0"/>
              </a:rPr>
              <a:t>По охватываемой территории, размещению и принадлежности ЗС,</a:t>
            </a:r>
          </a:p>
          <a:p>
            <a:r>
              <a:rPr lang="ru-RU" sz="1600" dirty="0">
                <a:latin typeface="Times New Roman" panose="02020603050405020304" pitchFamily="18" charset="0"/>
              </a:rPr>
              <a:t>структуре управления спутниковые системы связи можно подразделить на:</a:t>
            </a:r>
          </a:p>
          <a:p>
            <a:r>
              <a:rPr lang="ru-RU" sz="1600" b="1" i="1" dirty="0">
                <a:latin typeface="Times New Roman" panose="02020603050405020304" pitchFamily="18" charset="0"/>
              </a:rPr>
              <a:t>- </a:t>
            </a:r>
            <a:r>
              <a:rPr lang="ru-RU" sz="1600" i="1" dirty="0">
                <a:latin typeface="Times New Roman,Italic"/>
              </a:rPr>
              <a:t>международные</a:t>
            </a:r>
            <a:r>
              <a:rPr lang="ru-RU" sz="1600" i="1" dirty="0">
                <a:latin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</a:rPr>
              <a:t>в состав которых входят станции различных стран;</a:t>
            </a:r>
          </a:p>
          <a:p>
            <a:r>
              <a:rPr lang="ru-RU" sz="1600" dirty="0">
                <a:latin typeface="Times New Roman" panose="02020603050405020304" pitchFamily="18" charset="0"/>
              </a:rPr>
              <a:t>такие системы могут быть </a:t>
            </a:r>
            <a:r>
              <a:rPr lang="ru-RU" sz="1600" i="1" dirty="0">
                <a:latin typeface="Times New Roman,Italic"/>
              </a:rPr>
              <a:t>глобальными </a:t>
            </a:r>
            <a:r>
              <a:rPr lang="ru-RU" sz="1600" dirty="0">
                <a:latin typeface="Times New Roman" panose="02020603050405020304" pitchFamily="18" charset="0"/>
              </a:rPr>
              <a:t>(охват практически всей поверхности</a:t>
            </a:r>
          </a:p>
          <a:p>
            <a:r>
              <a:rPr lang="ru-RU" sz="1600" dirty="0">
                <a:latin typeface="Times New Roman" panose="02020603050405020304" pitchFamily="18" charset="0"/>
              </a:rPr>
              <a:t>Земли) либо </a:t>
            </a:r>
            <a:r>
              <a:rPr lang="ru-RU" sz="1600" i="1" dirty="0">
                <a:latin typeface="Times New Roman,Italic"/>
              </a:rPr>
              <a:t>региональными</a:t>
            </a:r>
            <a:r>
              <a:rPr lang="ru-RU" sz="1600" i="1" dirty="0">
                <a:latin typeface="Times New Roman" panose="02020603050405020304" pitchFamily="18" charset="0"/>
              </a:rPr>
              <a:t>;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16614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47854" y="1404581"/>
            <a:ext cx="62223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Примером международной глобальной системы является «</a:t>
            </a:r>
            <a:r>
              <a:rPr lang="ru-RU" dirty="0" err="1">
                <a:latin typeface="Times New Roman" panose="02020603050405020304" pitchFamily="18" charset="0"/>
              </a:rPr>
              <a:t>Интерспут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ник». К международным региональным относятся такие системы, как </a:t>
            </a:r>
            <a:r>
              <a:rPr lang="ru-RU" dirty="0" err="1">
                <a:latin typeface="Times New Roman" panose="02020603050405020304" pitchFamily="18" charset="0"/>
              </a:rPr>
              <a:t>Evtelsat</a:t>
            </a:r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(Европа и Северная Африка), </a:t>
            </a:r>
            <a:r>
              <a:rPr lang="ru-RU" dirty="0" err="1">
                <a:latin typeface="Times New Roman" panose="02020603050405020304" pitchFamily="18" charset="0"/>
              </a:rPr>
              <a:t>Arabsat</a:t>
            </a:r>
            <a:r>
              <a:rPr lang="ru-RU" dirty="0">
                <a:latin typeface="Times New Roman" panose="02020603050405020304" pitchFamily="18" charset="0"/>
              </a:rPr>
              <a:t> (Арабские страны) и другие;</a:t>
            </a:r>
          </a:p>
          <a:p>
            <a:r>
              <a:rPr lang="ru-RU" i="1" dirty="0">
                <a:latin typeface="Times New Roman" panose="02020603050405020304" pitchFamily="18" charset="0"/>
              </a:rPr>
              <a:t>- </a:t>
            </a:r>
            <a:r>
              <a:rPr lang="ru-RU" i="1" dirty="0">
                <a:latin typeface="Times New Roman,Italic"/>
              </a:rPr>
              <a:t>национальные</a:t>
            </a:r>
            <a:r>
              <a:rPr lang="ru-RU" i="1" dirty="0">
                <a:latin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</a:rPr>
              <a:t>ЗС которой расположены в пределах одной страны. В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том числе </a:t>
            </a:r>
            <a:r>
              <a:rPr lang="ru-RU" i="1" dirty="0" err="1">
                <a:latin typeface="Times New Roman,Italic"/>
              </a:rPr>
              <a:t>зоновые</a:t>
            </a:r>
            <a:r>
              <a:rPr lang="ru-RU" i="1" dirty="0">
                <a:latin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</a:rPr>
              <a:t>ЗС которой расположены в пределах одной из зон (</a:t>
            </a:r>
            <a:r>
              <a:rPr lang="ru-RU" dirty="0" err="1">
                <a:latin typeface="Times New Roman" panose="02020603050405020304" pitchFamily="18" charset="0"/>
              </a:rPr>
              <a:t>райо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нов) страны, и </a:t>
            </a:r>
            <a:r>
              <a:rPr lang="ru-RU" i="1" dirty="0">
                <a:latin typeface="Times New Roman,Italic"/>
              </a:rPr>
              <a:t>ведомственные </a:t>
            </a:r>
            <a:r>
              <a:rPr lang="ru-RU" dirty="0">
                <a:latin typeface="Times New Roman" panose="02020603050405020304" pitchFamily="18" charset="0"/>
              </a:rPr>
              <a:t>(фирменные) системы, ЗС которых </a:t>
            </a:r>
            <a:r>
              <a:rPr lang="ru-RU" dirty="0" err="1">
                <a:latin typeface="Times New Roman" panose="02020603050405020304" pitchFamily="18" charset="0"/>
              </a:rPr>
              <a:t>принадле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жат одному ведомству (организации) и передают только деловую </a:t>
            </a:r>
            <a:r>
              <a:rPr lang="ru-RU" dirty="0" err="1">
                <a:latin typeface="Times New Roman" panose="02020603050405020304" pitchFamily="18" charset="0"/>
              </a:rPr>
              <a:t>информа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цию</a:t>
            </a:r>
            <a:r>
              <a:rPr lang="ru-RU" dirty="0">
                <a:latin typeface="Times New Roman" panose="02020603050405020304" pitchFamily="18" charset="0"/>
              </a:rPr>
              <a:t> в интересах ведомства (Выделенная Сеть Спутниковой Связи Банка Рос-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сии «Банкир»).</a:t>
            </a:r>
          </a:p>
          <a:p>
            <a:r>
              <a:rPr lang="ru-RU" dirty="0">
                <a:latin typeface="Times New Roman" panose="02020603050405020304" pitchFamily="18" charset="0"/>
              </a:rPr>
              <a:t>Характеристики ряда орбит приведены в таблице 8.1.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8221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87" y="1377950"/>
            <a:ext cx="8479426" cy="410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85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536" y="2322097"/>
            <a:ext cx="844147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В зависимости от типа земных станций и назначения системы, согласно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Регламенту Радиосвязи выделяют следующие службы связи:</a:t>
            </a:r>
          </a:p>
          <a:p>
            <a:r>
              <a:rPr lang="ru-RU" sz="1600" dirty="0">
                <a:latin typeface="Times New Roman" panose="02020603050405020304" pitchFamily="18" charset="0"/>
              </a:rPr>
              <a:t>40</a:t>
            </a:r>
          </a:p>
          <a:p>
            <a:r>
              <a:rPr lang="ru-RU" dirty="0">
                <a:latin typeface="Times New Roman" panose="02020603050405020304" pitchFamily="18" charset="0"/>
              </a:rPr>
              <a:t>- </a:t>
            </a:r>
            <a:r>
              <a:rPr lang="ru-RU" i="1" dirty="0">
                <a:latin typeface="Times New Roman,Italic"/>
              </a:rPr>
              <a:t>фиксированная спутниковая служба (ФСС) </a:t>
            </a:r>
            <a:r>
              <a:rPr lang="ru-RU" dirty="0">
                <a:latin typeface="Times New Roman" panose="02020603050405020304" pitchFamily="18" charset="0"/>
              </a:rPr>
              <a:t>- это служба радиосвязи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между земными станциями с заданным местоположением, когда используется</a:t>
            </a:r>
          </a:p>
          <a:p>
            <a:r>
              <a:rPr lang="ru-RU" dirty="0">
                <a:latin typeface="Times New Roman" panose="02020603050405020304" pitchFamily="18" charset="0"/>
              </a:rPr>
              <a:t>один или несколько спутников.</a:t>
            </a:r>
          </a:p>
          <a:p>
            <a:r>
              <a:rPr lang="ru-RU" dirty="0">
                <a:latin typeface="Times New Roman" panose="02020603050405020304" pitchFamily="18" charset="0"/>
              </a:rPr>
              <a:t>Эти ЗС станции, расположенные в фиксированных точках на </a:t>
            </a:r>
            <a:r>
              <a:rPr lang="ru-RU" dirty="0" err="1">
                <a:latin typeface="Times New Roman" panose="02020603050405020304" pitchFamily="18" charset="0"/>
              </a:rPr>
              <a:t>поверхно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сти</a:t>
            </a:r>
            <a:r>
              <a:rPr lang="ru-RU" dirty="0">
                <a:latin typeface="Times New Roman" panose="02020603050405020304" pitchFamily="18" charset="0"/>
              </a:rPr>
              <a:t> Земли, называются земными станциями ФСС. К фиксированной </a:t>
            </a:r>
            <a:r>
              <a:rPr lang="ru-RU" dirty="0" err="1">
                <a:latin typeface="Times New Roman" panose="02020603050405020304" pitchFamily="18" charset="0"/>
              </a:rPr>
              <a:t>спутни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ковой</a:t>
            </a:r>
            <a:r>
              <a:rPr lang="ru-RU" dirty="0">
                <a:latin typeface="Times New Roman" panose="02020603050405020304" pitchFamily="18" charset="0"/>
              </a:rPr>
              <a:t> службе относят также </a:t>
            </a:r>
            <a:r>
              <a:rPr lang="ru-RU" i="1" dirty="0">
                <a:latin typeface="Times New Roman,Italic"/>
              </a:rPr>
              <a:t>фидерные линии </a:t>
            </a:r>
            <a:r>
              <a:rPr lang="ru-RU" dirty="0">
                <a:latin typeface="Times New Roman" panose="02020603050405020304" pitchFamily="18" charset="0"/>
              </a:rPr>
              <a:t>- линии подачи программ на кос-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мическую</a:t>
            </a:r>
            <a:r>
              <a:rPr lang="ru-RU" dirty="0">
                <a:latin typeface="Times New Roman" panose="02020603050405020304" pitchFamily="18" charset="0"/>
              </a:rPr>
              <a:t> станцию для других служб космической радиосвязи, например, для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радиовещательной или подвижной спутниковой служб.</a:t>
            </a:r>
          </a:p>
          <a:p>
            <a:r>
              <a:rPr lang="ru-RU" dirty="0">
                <a:latin typeface="Times New Roman" panose="02020603050405020304" pitchFamily="18" charset="0"/>
              </a:rPr>
              <a:t>Основными сигналами, передаваемыми через линии связи ФСС, </a:t>
            </a:r>
            <a:r>
              <a:rPr lang="ru-RU" dirty="0" err="1">
                <a:latin typeface="Times New Roman" panose="02020603050405020304" pitchFamily="18" charset="0"/>
              </a:rPr>
              <a:t>явля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ются</a:t>
            </a:r>
            <a:r>
              <a:rPr lang="ru-RU" dirty="0">
                <a:latin typeface="Times New Roman" panose="02020603050405020304" pitchFamily="18" charset="0"/>
              </a:rPr>
              <a:t> сигналы телефонии, данных, телеграфии, факсимиле, телевизионных 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звуковых программ.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326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9140" y="1057310"/>
            <a:ext cx="854183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Первоначально они разворачивались исключительно для организации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магистралей большой протяженности и региональной (</a:t>
            </a:r>
            <a:r>
              <a:rPr lang="ru-RU" dirty="0" err="1">
                <a:latin typeface="Times New Roman" panose="02020603050405020304" pitchFamily="18" charset="0"/>
              </a:rPr>
              <a:t>зоновой</a:t>
            </a:r>
            <a:r>
              <a:rPr lang="ru-RU" dirty="0">
                <a:latin typeface="Times New Roman" panose="02020603050405020304" pitchFamily="18" charset="0"/>
              </a:rPr>
              <a:t>) связи.</a:t>
            </a:r>
          </a:p>
          <a:p>
            <a:r>
              <a:rPr lang="ru-RU" dirty="0">
                <a:latin typeface="Times New Roman" panose="02020603050405020304" pitchFamily="18" charset="0"/>
              </a:rPr>
              <a:t>К наиболее значительным коммерческим системам фиксированной </a:t>
            </a:r>
            <a:r>
              <a:rPr lang="ru-RU" dirty="0" err="1">
                <a:latin typeface="Times New Roman" panose="02020603050405020304" pitchFamily="18" charset="0"/>
              </a:rPr>
              <a:t>свя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зи</a:t>
            </a:r>
            <a:r>
              <a:rPr lang="ru-RU" dirty="0">
                <a:latin typeface="Times New Roman" panose="02020603050405020304" pitchFamily="18" charset="0"/>
              </a:rPr>
              <a:t> относятся </a:t>
            </a:r>
            <a:r>
              <a:rPr lang="en-US" dirty="0">
                <a:latin typeface="Times New Roman" panose="02020603050405020304" pitchFamily="18" charset="0"/>
              </a:rPr>
              <a:t>Intelsat, </a:t>
            </a:r>
            <a:r>
              <a:rPr lang="en-US" dirty="0" err="1">
                <a:latin typeface="Times New Roman" panose="02020603050405020304" pitchFamily="18" charset="0"/>
              </a:rPr>
              <a:t>Intersputnik</a:t>
            </a:r>
            <a:r>
              <a:rPr lang="en-US" dirty="0">
                <a:latin typeface="Times New Roman" panose="02020603050405020304" pitchFamily="18" charset="0"/>
              </a:rPr>
              <a:t>, Eutelsat, </a:t>
            </a:r>
            <a:r>
              <a:rPr lang="en-US" dirty="0" err="1">
                <a:latin typeface="Times New Roman" panose="02020603050405020304" pitchFamily="18" charset="0"/>
              </a:rPr>
              <a:t>Arabsat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и </a:t>
            </a:r>
            <a:r>
              <a:rPr lang="en-US" dirty="0" err="1">
                <a:latin typeface="Times New Roman" panose="02020603050405020304" pitchFamily="18" charset="0"/>
              </a:rPr>
              <a:t>AsiaSat</a:t>
            </a:r>
            <a:r>
              <a:rPr lang="en-US" dirty="0">
                <a:latin typeface="Times New Roman" panose="02020603050405020304" pitchFamily="18" charset="0"/>
              </a:rPr>
              <a:t>;</a:t>
            </a:r>
          </a:p>
          <a:p>
            <a:r>
              <a:rPr lang="ru-RU" b="1" dirty="0">
                <a:latin typeface="Times New Roman" panose="02020603050405020304" pitchFamily="18" charset="0"/>
              </a:rPr>
              <a:t>- </a:t>
            </a:r>
            <a:r>
              <a:rPr lang="ru-RU" i="1" dirty="0">
                <a:latin typeface="Times New Roman,Italic"/>
              </a:rPr>
              <a:t>подвижная спутниковая служба (</a:t>
            </a:r>
            <a:r>
              <a:rPr lang="ru-RU" dirty="0">
                <a:latin typeface="Times New Roman" panose="02020603050405020304" pitchFamily="18" charset="0"/>
              </a:rPr>
              <a:t>ПСС</a:t>
            </a:r>
            <a:r>
              <a:rPr lang="ru-RU" b="1" dirty="0">
                <a:latin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</a:rPr>
              <a:t>— между подвижными ЗС (или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между подвижными и фиксированными ЗС) с участием одной или нескольких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космических станций (в зависимости от места установки подвижной ЗС раз-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личают</a:t>
            </a:r>
            <a:r>
              <a:rPr lang="ru-RU" dirty="0">
                <a:latin typeface="Times New Roman" panose="02020603050405020304" pitchFamily="18" charset="0"/>
              </a:rPr>
              <a:t> сухопутную, морскую, воздушную подвижные спутниковые службы).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Подсистемы ПСС создавались, в основном, для сетей, имеющих ради-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альную</a:t>
            </a:r>
            <a:r>
              <a:rPr lang="ru-RU" dirty="0">
                <a:latin typeface="Times New Roman" panose="02020603050405020304" pitchFamily="18" charset="0"/>
              </a:rPr>
              <a:t> или радиально-узловую структуру с большими центральной и </a:t>
            </a:r>
            <a:r>
              <a:rPr lang="ru-RU" dirty="0" err="1">
                <a:latin typeface="Times New Roman" panose="02020603050405020304" pitchFamily="18" charset="0"/>
              </a:rPr>
              <a:t>базо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выми</a:t>
            </a:r>
            <a:r>
              <a:rPr lang="ru-RU" dirty="0">
                <a:latin typeface="Times New Roman" panose="02020603050405020304" pitchFamily="18" charset="0"/>
              </a:rPr>
              <a:t> станциями, которые обеспечивали работу с подвижными наземными</a:t>
            </a:r>
          </a:p>
          <a:p>
            <a:r>
              <a:rPr lang="ru-RU" dirty="0">
                <a:latin typeface="Times New Roman" panose="02020603050405020304" pitchFamily="18" charset="0"/>
              </a:rPr>
              <a:t>станциями. Обычно такие сети предназначались для создания ведомственных</a:t>
            </a:r>
          </a:p>
          <a:p>
            <a:r>
              <a:rPr lang="ru-RU" dirty="0">
                <a:latin typeface="Times New Roman" panose="02020603050405020304" pitchFamily="18" charset="0"/>
              </a:rPr>
              <a:t>и корпоративных сетей связи с удаленными и подвижными объектами, для ор-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ганизации</a:t>
            </a:r>
            <a:r>
              <a:rPr lang="ru-RU" dirty="0">
                <a:latin typeface="Times New Roman" panose="02020603050405020304" pitchFamily="18" charset="0"/>
              </a:rPr>
              <a:t> связи в государственных структурах, в районах бедствия и при</a:t>
            </a:r>
          </a:p>
          <a:p>
            <a:r>
              <a:rPr lang="ru-RU" dirty="0">
                <a:latin typeface="Times New Roman" panose="02020603050405020304" pitchFamily="18" charset="0"/>
              </a:rPr>
              <a:t>чрезвычайных ситуациях.</a:t>
            </a:r>
          </a:p>
          <a:p>
            <a:r>
              <a:rPr lang="ru-RU" dirty="0">
                <a:latin typeface="Times New Roman" panose="02020603050405020304" pitchFamily="18" charset="0"/>
              </a:rPr>
              <a:t>В настоящее время частично сохраняется деление систем ПСС по видам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передаваемой информации на сети радиотелефонной связи (</a:t>
            </a:r>
            <a:r>
              <a:rPr lang="ru-RU" dirty="0" err="1">
                <a:latin typeface="Times New Roman" panose="02020603050405020304" pitchFamily="18" charset="0"/>
              </a:rPr>
              <a:t>Inmarsat</a:t>
            </a:r>
            <a:r>
              <a:rPr lang="ru-RU" dirty="0">
                <a:latin typeface="Times New Roman" panose="02020603050405020304" pitchFamily="18" charset="0"/>
              </a:rPr>
              <a:t>-A, -B и -</a:t>
            </a:r>
          </a:p>
          <a:p>
            <a:r>
              <a:rPr lang="ru-RU" dirty="0">
                <a:latin typeface="Times New Roman" panose="02020603050405020304" pitchFamily="18" charset="0"/>
              </a:rPr>
              <a:t>M, AMSC, MSAT, </a:t>
            </a:r>
            <a:r>
              <a:rPr lang="ru-RU" dirty="0" err="1">
                <a:latin typeface="Times New Roman" panose="02020603050405020304" pitchFamily="18" charset="0"/>
              </a:rPr>
              <a:t>Optus</a:t>
            </a:r>
            <a:r>
              <a:rPr lang="ru-RU" dirty="0">
                <a:latin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</a:rPr>
              <a:t>AceS</a:t>
            </a:r>
            <a:r>
              <a:rPr lang="ru-RU" dirty="0">
                <a:latin typeface="Times New Roman" panose="02020603050405020304" pitchFamily="18" charset="0"/>
              </a:rPr>
              <a:t>) и системы передачи данных (</a:t>
            </a:r>
            <a:r>
              <a:rPr lang="ru-RU" dirty="0" err="1">
                <a:latin typeface="Times New Roman" panose="02020603050405020304" pitchFamily="18" charset="0"/>
              </a:rPr>
              <a:t>Inmarsat</a:t>
            </a:r>
            <a:r>
              <a:rPr lang="ru-RU" dirty="0">
                <a:latin typeface="Times New Roman" panose="02020603050405020304" pitchFamily="18" charset="0"/>
              </a:rPr>
              <a:t>-C,</a:t>
            </a:r>
          </a:p>
          <a:p>
            <a:r>
              <a:rPr lang="en-US" dirty="0" err="1">
                <a:latin typeface="Times New Roman" panose="02020603050405020304" pitchFamily="18" charset="0"/>
              </a:rPr>
              <a:t>Omnitracs</a:t>
            </a:r>
            <a:r>
              <a:rPr lang="en-US" dirty="0">
                <a:latin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</a:rPr>
              <a:t>Euteltracs</a:t>
            </a:r>
            <a:r>
              <a:rPr lang="en-US" dirty="0">
                <a:latin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</a:rPr>
              <a:t>Prodat</a:t>
            </a:r>
            <a:r>
              <a:rPr lang="en-US" dirty="0">
                <a:latin typeface="Times New Roman" panose="02020603050405020304" pitchFamily="18" charset="0"/>
              </a:rPr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577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3024" y="1050396"/>
            <a:ext cx="857528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В настоящее время частично сохраняется деление систем ПСС по видам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передаваемой информации на сети радиотелефонной связи (</a:t>
            </a:r>
            <a:r>
              <a:rPr lang="ru-RU" dirty="0" err="1">
                <a:latin typeface="Times New Roman" panose="02020603050405020304" pitchFamily="18" charset="0"/>
              </a:rPr>
              <a:t>Inmarsat</a:t>
            </a:r>
            <a:r>
              <a:rPr lang="ru-RU" dirty="0">
                <a:latin typeface="Times New Roman" panose="02020603050405020304" pitchFamily="18" charset="0"/>
              </a:rPr>
              <a:t>-A, -B и -</a:t>
            </a:r>
          </a:p>
          <a:p>
            <a:r>
              <a:rPr lang="ru-RU" dirty="0">
                <a:latin typeface="Times New Roman" panose="02020603050405020304" pitchFamily="18" charset="0"/>
              </a:rPr>
              <a:t>M, AMSC, MSAT, </a:t>
            </a:r>
            <a:r>
              <a:rPr lang="ru-RU" dirty="0" err="1">
                <a:latin typeface="Times New Roman" panose="02020603050405020304" pitchFamily="18" charset="0"/>
              </a:rPr>
              <a:t>Optus</a:t>
            </a:r>
            <a:r>
              <a:rPr lang="ru-RU" dirty="0">
                <a:latin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</a:rPr>
              <a:t>AceS</a:t>
            </a:r>
            <a:r>
              <a:rPr lang="ru-RU" dirty="0">
                <a:latin typeface="Times New Roman" panose="02020603050405020304" pitchFamily="18" charset="0"/>
              </a:rPr>
              <a:t>) и системы передачи данных (</a:t>
            </a:r>
            <a:r>
              <a:rPr lang="ru-RU" dirty="0" err="1">
                <a:latin typeface="Times New Roman" panose="02020603050405020304" pitchFamily="18" charset="0"/>
              </a:rPr>
              <a:t>Inmarsat</a:t>
            </a:r>
            <a:r>
              <a:rPr lang="ru-RU" dirty="0">
                <a:latin typeface="Times New Roman" panose="02020603050405020304" pitchFamily="18" charset="0"/>
              </a:rPr>
              <a:t>-C,</a:t>
            </a:r>
          </a:p>
          <a:p>
            <a:r>
              <a:rPr lang="en-US" dirty="0" err="1">
                <a:latin typeface="Times New Roman" panose="02020603050405020304" pitchFamily="18" charset="0"/>
              </a:rPr>
              <a:t>Omnitracs</a:t>
            </a:r>
            <a:r>
              <a:rPr lang="en-US" dirty="0">
                <a:latin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</a:rPr>
              <a:t>Euteltracs</a:t>
            </a:r>
            <a:r>
              <a:rPr lang="en-US" dirty="0">
                <a:latin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</a:rPr>
              <a:t>Prodat</a:t>
            </a:r>
            <a:r>
              <a:rPr lang="en-US" dirty="0">
                <a:latin typeface="Times New Roman" panose="02020603050405020304" pitchFamily="18" charset="0"/>
              </a:rPr>
              <a:t>).</a:t>
            </a:r>
          </a:p>
          <a:p>
            <a:r>
              <a:rPr lang="ru-RU" dirty="0">
                <a:latin typeface="Times New Roman" panose="02020603050405020304" pitchFamily="18" charset="0"/>
              </a:rPr>
              <a:t>Из всех систем ПСС наиболее мощная орбитальная группировка при-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надлежит международной системе </a:t>
            </a:r>
            <a:r>
              <a:rPr lang="en-US" dirty="0">
                <a:latin typeface="Times New Roman" panose="02020603050405020304" pitchFamily="18" charset="0"/>
              </a:rPr>
              <a:t>Inmarsat;</a:t>
            </a:r>
          </a:p>
          <a:p>
            <a:r>
              <a:rPr lang="ru-RU" b="1" dirty="0">
                <a:latin typeface="Times New Roman" panose="02020603050405020304" pitchFamily="18" charset="0"/>
              </a:rPr>
              <a:t>- </a:t>
            </a:r>
            <a:r>
              <a:rPr lang="ru-RU" i="1" dirty="0">
                <a:latin typeface="Times New Roman,Italic"/>
              </a:rPr>
              <a:t>радиовещательная спутниковая служба (РСС) </a:t>
            </a:r>
            <a:r>
              <a:rPr lang="ru-RU" sz="1400" dirty="0">
                <a:latin typeface="Times New Roman" panose="02020603050405020304" pitchFamily="18" charset="0"/>
              </a:rPr>
              <a:t>— </a:t>
            </a:r>
            <a:r>
              <a:rPr lang="ru-RU" dirty="0">
                <a:latin typeface="Times New Roman" panose="02020603050405020304" pitchFamily="18" charset="0"/>
              </a:rPr>
              <a:t>служба радиосвязи, в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которой сигналы космических станций предназначены для </a:t>
            </a:r>
            <a:r>
              <a:rPr lang="ru-RU" i="1" dirty="0">
                <a:latin typeface="Times New Roman,Italic"/>
              </a:rPr>
              <a:t>непосредственного</a:t>
            </a:r>
          </a:p>
          <a:p>
            <a:r>
              <a:rPr lang="ru-RU" i="1" dirty="0">
                <a:latin typeface="Times New Roman,Italic"/>
              </a:rPr>
              <a:t>приема </a:t>
            </a:r>
            <a:r>
              <a:rPr lang="ru-RU" dirty="0">
                <a:latin typeface="Times New Roman" panose="02020603050405020304" pitchFamily="18" charset="0"/>
              </a:rPr>
              <a:t>населением. При этом непосредственным считается как </a:t>
            </a:r>
            <a:r>
              <a:rPr lang="ru-RU" i="1" dirty="0">
                <a:latin typeface="Times New Roman,Italic"/>
              </a:rPr>
              <a:t>индивидуальный,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так и </a:t>
            </a:r>
            <a:r>
              <a:rPr lang="ru-RU" i="1" dirty="0">
                <a:latin typeface="Times New Roman,Italic"/>
              </a:rPr>
              <a:t>коллективный </a:t>
            </a:r>
            <a:r>
              <a:rPr lang="ru-RU" dirty="0">
                <a:latin typeface="Times New Roman" panose="02020603050405020304" pitchFamily="18" charset="0"/>
              </a:rPr>
              <a:t>прием; в последнем случае программа вещания доставляет-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ся</a:t>
            </a:r>
            <a:r>
              <a:rPr lang="ru-RU" dirty="0">
                <a:latin typeface="Times New Roman" panose="02020603050405020304" pitchFamily="18" charset="0"/>
              </a:rPr>
              <a:t> индивидуальным абонентам с помощью той или иной наземной системы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распределения — кабельной или эфирной — передатчиком небольшой мощно-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сти</a:t>
            </a:r>
            <a:r>
              <a:rPr lang="ru-RU" dirty="0">
                <a:latin typeface="Times New Roman" panose="02020603050405020304" pitchFamily="18" charset="0"/>
              </a:rPr>
              <a:t>. Заметим, что термин «радиовещание» объединяет телевизионное и </a:t>
            </a:r>
            <a:r>
              <a:rPr lang="ru-RU" dirty="0" err="1">
                <a:latin typeface="Times New Roman" panose="02020603050405020304" pitchFamily="18" charset="0"/>
              </a:rPr>
              <a:t>звуко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вое вещание. Определенная таким образом радиовещательная спутниковая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служба включает в себя не все виды систем спутникового вещания, а только те,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которые предназначены для приема на сравнительно простые и недорогие при-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емные</a:t>
            </a:r>
            <a:r>
              <a:rPr lang="ru-RU" dirty="0">
                <a:latin typeface="Times New Roman" panose="02020603050405020304" pitchFamily="18" charset="0"/>
              </a:rPr>
              <a:t> установки с качеством, достаточным для абонента, но часто более низ-</a:t>
            </a:r>
          </a:p>
          <a:p>
            <a:r>
              <a:rPr lang="ru-RU" sz="1600" dirty="0">
                <a:latin typeface="Times New Roman" panose="02020603050405020304" pitchFamily="18" charset="0"/>
              </a:rPr>
              <a:t>41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ким, чем это требуется от магистральных линий подачи программ на наземные</a:t>
            </a:r>
          </a:p>
          <a:p>
            <a:r>
              <a:rPr lang="ru-RU" dirty="0">
                <a:latin typeface="Times New Roman" panose="02020603050405020304" pitchFamily="18" charset="0"/>
              </a:rPr>
              <a:t>вещательные станции.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779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839" y="1305342"/>
            <a:ext cx="853068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В настоящее время все системы телерадиовещания строятся на базе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спутников, на геостационарной орбите.</a:t>
            </a:r>
          </a:p>
          <a:p>
            <a:r>
              <a:rPr lang="ru-RU" dirty="0">
                <a:latin typeface="Times New Roman" panose="02020603050405020304" pitchFamily="18" charset="0"/>
              </a:rPr>
              <a:t>Отдельно рассматриваются </a:t>
            </a:r>
            <a:r>
              <a:rPr lang="ru-RU" i="1" dirty="0">
                <a:latin typeface="Times New Roman,Italic"/>
              </a:rPr>
              <a:t>спутниковые навигационные системы </a:t>
            </a:r>
            <a:r>
              <a:rPr lang="ru-RU" dirty="0">
                <a:latin typeface="Times New Roman" panose="02020603050405020304" pitchFamily="18" charset="0"/>
              </a:rPr>
              <a:t>(НСС),</a:t>
            </a:r>
          </a:p>
          <a:p>
            <a:r>
              <a:rPr lang="ru-RU" dirty="0">
                <a:latin typeface="Times New Roman" panose="02020603050405020304" pitchFamily="18" charset="0"/>
              </a:rPr>
              <a:t>используемые для определения координат движущихся объектов и их </a:t>
            </a:r>
            <a:r>
              <a:rPr lang="ru-RU" dirty="0" err="1">
                <a:latin typeface="Times New Roman" panose="02020603050405020304" pitchFamily="18" charset="0"/>
              </a:rPr>
              <a:t>навига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ции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</a:rPr>
              <a:t>В таблице 8.2 приведены международные названия частотных </a:t>
            </a:r>
            <a:r>
              <a:rPr lang="ru-RU" dirty="0" err="1">
                <a:latin typeface="Times New Roman" panose="02020603050405020304" pitchFamily="18" charset="0"/>
              </a:rPr>
              <a:t>диапазо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нов, используемых в спутниковых системах связи и вещания и службы, в ко-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торых</a:t>
            </a:r>
            <a:r>
              <a:rPr lang="ru-RU" dirty="0">
                <a:latin typeface="Times New Roman" panose="02020603050405020304" pitchFamily="18" charset="0"/>
              </a:rPr>
              <a:t> эти частоты применяются.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Таблица 8.2- Диапазоны частот для организации спутниковой связи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839" y="3890665"/>
            <a:ext cx="7565476" cy="303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904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5980" y="2037070"/>
            <a:ext cx="849722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На рисунке 8.2 поясняются основные величины, определяющие </a:t>
            </a:r>
            <a:r>
              <a:rPr lang="ru-RU" dirty="0" err="1">
                <a:latin typeface="Times New Roman" panose="02020603050405020304" pitchFamily="18" charset="0"/>
              </a:rPr>
              <a:t>взаим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ное</a:t>
            </a:r>
            <a:r>
              <a:rPr lang="ru-RU" dirty="0">
                <a:latin typeface="Times New Roman" panose="02020603050405020304" pitchFamily="18" charset="0"/>
              </a:rPr>
              <a:t> расположение ЗС и геостационарного ИСЗ.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Точка пересечения радиус-вектора, проведенного в точку размещения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спутника из центра Земли с поверхностью Земли, называется </a:t>
            </a:r>
            <a:r>
              <a:rPr lang="ru-RU" dirty="0" err="1">
                <a:latin typeface="Times New Roman" panose="02020603050405020304" pitchFamily="18" charset="0"/>
              </a:rPr>
              <a:t>подспутниковой</a:t>
            </a:r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точкой.</a:t>
            </a:r>
          </a:p>
          <a:p>
            <a:r>
              <a:rPr lang="ru-RU" dirty="0">
                <a:latin typeface="Times New Roman" panose="02020603050405020304" pitchFamily="18" charset="0"/>
              </a:rPr>
              <a:t>В любой другой точке N земной поверхности положение оси луча ан-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тенны</a:t>
            </a:r>
            <a:r>
              <a:rPr lang="ru-RU" dirty="0">
                <a:latin typeface="Times New Roman" panose="02020603050405020304" pitchFamily="18" charset="0"/>
              </a:rPr>
              <a:t> ЗС отличается от зенита и характеризуется двумя угловыми величина-</a:t>
            </a:r>
          </a:p>
          <a:p>
            <a:r>
              <a:rPr lang="ru-RU" dirty="0">
                <a:latin typeface="Times New Roman" panose="02020603050405020304" pitchFamily="18" charset="0"/>
              </a:rPr>
              <a:t>ми: </a:t>
            </a:r>
            <a:r>
              <a:rPr lang="ru-RU" i="1" dirty="0">
                <a:latin typeface="Times New Roman,Italic"/>
              </a:rPr>
              <a:t>азимутом А </a:t>
            </a:r>
            <a:r>
              <a:rPr lang="ru-RU" dirty="0">
                <a:latin typeface="Times New Roman" panose="02020603050405020304" pitchFamily="18" charset="0"/>
              </a:rPr>
              <a:t>и </a:t>
            </a:r>
            <a:r>
              <a:rPr lang="ru-RU" i="1" dirty="0">
                <a:latin typeface="Times New Roman,Italic"/>
              </a:rPr>
              <a:t>углом места </a:t>
            </a:r>
            <a:r>
              <a:rPr lang="ru-RU" sz="2000" dirty="0">
                <a:latin typeface="Times New Roman,Italic"/>
              </a:rPr>
              <a:t></a:t>
            </a:r>
            <a:r>
              <a:rPr lang="ru-RU" i="1" dirty="0">
                <a:latin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</a:rPr>
              <a:t>Угол места (угол возвышения) β -угол меж-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ду</a:t>
            </a:r>
            <a:r>
              <a:rPr lang="ru-RU" dirty="0">
                <a:latin typeface="Times New Roman" panose="02020603050405020304" pitchFamily="18" charset="0"/>
              </a:rPr>
              <a:t> направлением на спутник и проекцией этого направления на плоскость, ка-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сательную</a:t>
            </a:r>
            <a:r>
              <a:rPr lang="ru-RU" dirty="0">
                <a:latin typeface="Times New Roman" panose="02020603050405020304" pitchFamily="18" charset="0"/>
              </a:rPr>
              <a:t> к поверхности Земли в точке размещения ЗС.</a:t>
            </a:r>
          </a:p>
          <a:p>
            <a:r>
              <a:rPr lang="ru-RU" dirty="0">
                <a:latin typeface="Times New Roman" panose="02020603050405020304" pitchFamily="18" charset="0"/>
              </a:rPr>
              <a:t>Зная координаты ИСЗ в геоцентрической системе, можно вычислить</a:t>
            </a:r>
          </a:p>
          <a:p>
            <a:r>
              <a:rPr lang="ru-RU" dirty="0">
                <a:latin typeface="Times New Roman" panose="02020603050405020304" pitchFamily="18" charset="0"/>
              </a:rPr>
              <a:t>значения азимута </a:t>
            </a:r>
            <a:r>
              <a:rPr lang="ru-RU" i="1" dirty="0">
                <a:latin typeface="Times New Roman,Italic"/>
              </a:rPr>
              <a:t>А </a:t>
            </a:r>
            <a:r>
              <a:rPr lang="ru-RU" dirty="0">
                <a:latin typeface="Times New Roman" panose="02020603050405020304" pitchFamily="18" charset="0"/>
              </a:rPr>
              <a:t>и угла места </a:t>
            </a:r>
            <a:r>
              <a:rPr lang="ru-RU" sz="2000" dirty="0">
                <a:latin typeface="Times New Roman" panose="02020603050405020304" pitchFamily="18" charset="0"/>
              </a:rPr>
              <a:t> </a:t>
            </a:r>
            <a:r>
              <a:rPr lang="ru-RU" dirty="0">
                <a:latin typeface="Times New Roman" panose="02020603050405020304" pitchFamily="18" charset="0"/>
              </a:rPr>
              <a:t>для любой точки поверхности Земли.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По определенному значению угла места можно найти границу </a:t>
            </a:r>
            <a:r>
              <a:rPr lang="ru-RU" i="1" dirty="0">
                <a:latin typeface="Times New Roman,Italic"/>
              </a:rPr>
              <a:t>зоны</a:t>
            </a:r>
          </a:p>
          <a:p>
            <a:r>
              <a:rPr lang="ru-RU" i="1" dirty="0">
                <a:latin typeface="Times New Roman,Italic"/>
              </a:rPr>
              <a:t>видимости </a:t>
            </a:r>
            <a:r>
              <a:rPr lang="ru-RU" dirty="0">
                <a:latin typeface="Times New Roman" panose="02020603050405020304" pitchFamily="18" charset="0"/>
              </a:rPr>
              <a:t>ИСЗ.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6251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1469979"/>
            <a:ext cx="7766221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/>
              <a:t>Лекция 2. Системы спутниковой связи; основные принципы по-</a:t>
            </a:r>
            <a:br>
              <a:rPr lang="ru-RU" sz="4400" b="1" dirty="0"/>
            </a:br>
            <a:r>
              <a:rPr lang="ru-RU" sz="4400" b="1" dirty="0"/>
              <a:t>строения; параметры орбиты; виды орбит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>
                <a:solidFill>
                  <a:schemeClr val="bg1"/>
                </a:solidFill>
              </a:rPr>
              <a:t>Чежимбаева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Катипа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Сламбаевна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канд.техн.наук</a:t>
            </a:r>
            <a:r>
              <a:rPr lang="ru-RU" b="1" dirty="0">
                <a:solidFill>
                  <a:schemeClr val="bg1"/>
                </a:solidFill>
              </a:rPr>
              <a:t>, ассистент проф. Кафедры «Электроники, телекоммуникации и космических технологии»</a:t>
            </a:r>
            <a:br>
              <a:rPr lang="en-US" b="1" dirty="0"/>
            </a:br>
            <a:br>
              <a:rPr lang="ru-RU" b="1" dirty="0"/>
            </a:br>
            <a:r>
              <a:rPr lang="en-US" b="1" dirty="0">
                <a:hlinkClick r:id="rId4"/>
              </a:rPr>
              <a:t>ainur_k_75@mail.ru</a:t>
            </a:r>
            <a:endParaRPr lang="en-US" b="1" dirty="0"/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katipa67@yandex.ru</a:t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800" y="1123176"/>
            <a:ext cx="7514701" cy="30027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46408" y="4712031"/>
            <a:ext cx="807348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Под </a:t>
            </a:r>
            <a:r>
              <a:rPr lang="ru-RU" i="1" dirty="0">
                <a:latin typeface="Times New Roman,Italic"/>
              </a:rPr>
              <a:t>зоной видимости ИСЗ </a:t>
            </a:r>
            <a:r>
              <a:rPr lang="ru-RU" dirty="0">
                <a:latin typeface="Times New Roman" panose="02020603050405020304" pitchFamily="18" charset="0"/>
              </a:rPr>
              <a:t>понимают поверхность Земли, с которой</a:t>
            </a:r>
          </a:p>
          <a:p>
            <a:r>
              <a:rPr lang="ru-RU" dirty="0">
                <a:latin typeface="Times New Roman" panose="02020603050405020304" pitchFamily="18" charset="0"/>
              </a:rPr>
              <a:t>ИСЗ виден под углом места больше некоторого допустимого значения. </a:t>
            </a:r>
            <a:r>
              <a:rPr lang="ru-RU" dirty="0" err="1">
                <a:latin typeface="Times New Roman" panose="02020603050405020304" pitchFamily="18" charset="0"/>
              </a:rPr>
              <a:t>Реаль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но во избежание затенения ИСЗ земными предметами, возвышенностями, а</a:t>
            </a:r>
          </a:p>
          <a:p>
            <a:r>
              <a:rPr lang="ru-RU" dirty="0">
                <a:latin typeface="Times New Roman" panose="02020603050405020304" pitchFamily="18" charset="0"/>
              </a:rPr>
              <a:t>также увеличения шумов из-за приема шумового излучения Земли границу</a:t>
            </a:r>
          </a:p>
          <a:p>
            <a:r>
              <a:rPr lang="ru-RU" i="1" dirty="0">
                <a:latin typeface="Times New Roman,Italic"/>
              </a:rPr>
              <a:t>зоны радиовидимости </a:t>
            </a:r>
            <a:r>
              <a:rPr lang="ru-RU" dirty="0">
                <a:latin typeface="Times New Roman" panose="02020603050405020304" pitchFamily="18" charset="0"/>
              </a:rPr>
              <a:t>определяют из условия </a:t>
            </a:r>
            <a:r>
              <a:rPr lang="ru-RU" sz="2000" dirty="0">
                <a:latin typeface="Times New Roman" panose="02020603050405020304" pitchFamily="18" charset="0"/>
              </a:rPr>
              <a:t> </a:t>
            </a:r>
            <a:r>
              <a:rPr lang="ru-RU" dirty="0">
                <a:latin typeface="Times New Roman" panose="02020603050405020304" pitchFamily="18" charset="0"/>
              </a:rPr>
              <a:t>&gt;5° или </a:t>
            </a:r>
            <a:r>
              <a:rPr lang="ru-RU" sz="2000" dirty="0">
                <a:latin typeface="Times New Roman" panose="02020603050405020304" pitchFamily="18" charset="0"/>
              </a:rPr>
              <a:t> </a:t>
            </a:r>
            <a:r>
              <a:rPr lang="ru-RU" dirty="0">
                <a:latin typeface="Times New Roman" panose="02020603050405020304" pitchFamily="18" charset="0"/>
              </a:rPr>
              <a:t>&gt;10°.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8808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589" y="1204332"/>
            <a:ext cx="7961729" cy="565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80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899" y="2990850"/>
            <a:ext cx="8530201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37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Ознакомление с принципами построения систем спутниковой связи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 </a:t>
            </a:r>
            <a:r>
              <a:rPr lang="ru-RU" sz="2000" dirty="0"/>
              <a:t>Основные составляющие системы спутниковой связи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 </a:t>
            </a:r>
            <a:r>
              <a:rPr lang="ru-RU" sz="2000" dirty="0"/>
              <a:t>Спутниковая линия связи</a:t>
            </a:r>
            <a:r>
              <a:rPr lang="kk-KZ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 </a:t>
            </a:r>
            <a:r>
              <a:rPr lang="ru-RU" sz="2000" dirty="0"/>
              <a:t>Виды орбит ИСЗ.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000" dirty="0"/>
              <a:t>Характеристики орбит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/>
              <a:t>2. </a:t>
            </a:r>
            <a:r>
              <a:rPr lang="ru-RU" sz="2000" i="1" dirty="0"/>
              <a:t>спутниковые навигационные системы</a:t>
            </a:r>
            <a:r>
              <a:rPr lang="ru-RU" sz="2000" dirty="0"/>
              <a:t>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/>
              <a:t>3 Определение азимута А и угла места β для геостационарного спутника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Введение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0" y="1846490"/>
            <a:ext cx="90213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лекции: ознакомиться с принципами построения систем </a:t>
            </a:r>
            <a:r>
              <a:rPr lang="ru-RU" sz="2000" dirty="0" err="1"/>
              <a:t>спутнико</a:t>
            </a:r>
            <a:r>
              <a:rPr lang="ru-RU" sz="2000" dirty="0"/>
              <a:t>-</a:t>
            </a:r>
          </a:p>
          <a:p>
            <a:r>
              <a:rPr lang="ru-RU" sz="2000" dirty="0"/>
              <a:t>вой связи.</a:t>
            </a:r>
            <a:r>
              <a:rPr lang="en-US" sz="2000" dirty="0"/>
              <a:t> </a:t>
            </a:r>
            <a:r>
              <a:rPr lang="ru-RU" sz="2000" dirty="0"/>
              <a:t>Принцип организации спутниковой системы связи и вещания </a:t>
            </a:r>
            <a:r>
              <a:rPr lang="ru-RU" sz="2000" dirty="0" err="1"/>
              <a:t>достаточ</a:t>
            </a:r>
            <a:endParaRPr lang="ru-RU" sz="2000" dirty="0"/>
          </a:p>
          <a:p>
            <a:r>
              <a:rPr lang="ru-RU" sz="2000" dirty="0"/>
              <a:t>но прост: с помощью ракеты-носителя на заданную орбиту вокруг Земли за-</a:t>
            </a:r>
          </a:p>
          <a:p>
            <a:r>
              <a:rPr lang="ru-RU" sz="2000" dirty="0"/>
              <a:t>пускается искусственный спутник (ИСЗ), на борту которого размещается при-</a:t>
            </a:r>
          </a:p>
          <a:p>
            <a:r>
              <a:rPr lang="ru-RU" sz="2000" dirty="0" err="1"/>
              <a:t>емо</a:t>
            </a:r>
            <a:r>
              <a:rPr lang="ru-RU" sz="2000" dirty="0"/>
              <a:t>-передающее устройство (</a:t>
            </a:r>
            <a:r>
              <a:rPr lang="ru-RU" sz="2000" dirty="0" err="1"/>
              <a:t>радиоретранслятор</a:t>
            </a:r>
            <a:r>
              <a:rPr lang="ru-RU" sz="2000" dirty="0"/>
              <a:t>), на Земле устанавливаются</a:t>
            </a:r>
          </a:p>
          <a:p>
            <a:r>
              <a:rPr lang="ru-RU" sz="2000" dirty="0"/>
              <a:t>земные станции (ЗС) с параболическими антеннами и с устройствами для по-</a:t>
            </a:r>
          </a:p>
          <a:p>
            <a:r>
              <a:rPr lang="ru-RU" sz="2000" dirty="0" err="1"/>
              <a:t>стоянного</a:t>
            </a:r>
            <a:r>
              <a:rPr lang="ru-RU" sz="2000" dirty="0"/>
              <a:t> наведения на антенну ИСЗ. Сигналы на фиксированных частотах,</a:t>
            </a:r>
          </a:p>
          <a:p>
            <a:r>
              <a:rPr lang="ru-RU" sz="2000" dirty="0"/>
              <a:t>посылаемые с земной станции, принимаются и усиливаются </a:t>
            </a:r>
            <a:r>
              <a:rPr lang="ru-RU" sz="2000" dirty="0" err="1"/>
              <a:t>радиоретрансля</a:t>
            </a:r>
            <a:r>
              <a:rPr lang="ru-RU" sz="2000" dirty="0"/>
              <a:t>-</a:t>
            </a:r>
          </a:p>
          <a:p>
            <a:r>
              <a:rPr lang="ru-RU" sz="2000" dirty="0"/>
              <a:t>тором ИСЗ и после преобразования на другие частоты излучаются антенной</a:t>
            </a:r>
          </a:p>
          <a:p>
            <a:r>
              <a:rPr lang="ru-RU" sz="2000" dirty="0"/>
              <a:t>ИСЗ в сторону земных станций- корреспондентов, где они принимаются, </a:t>
            </a:r>
            <a:r>
              <a:rPr lang="ru-RU" sz="2000" dirty="0" err="1"/>
              <a:t>уси</a:t>
            </a:r>
            <a:r>
              <a:rPr lang="ru-RU" sz="2000" dirty="0"/>
              <a:t>-</a:t>
            </a:r>
          </a:p>
          <a:p>
            <a:r>
              <a:rPr lang="ru-RU" sz="2000" dirty="0" err="1"/>
              <a:t>ливаются</a:t>
            </a:r>
            <a:r>
              <a:rPr lang="ru-RU" sz="2000" dirty="0"/>
              <a:t> и преобразуются до выделения сообщения. Упрощенная </a:t>
            </a:r>
            <a:r>
              <a:rPr lang="ru-RU" sz="2000" dirty="0" err="1"/>
              <a:t>спутнико</a:t>
            </a:r>
            <a:r>
              <a:rPr lang="ru-RU" sz="2000" dirty="0"/>
              <a:t>-</a:t>
            </a:r>
          </a:p>
          <a:p>
            <a:r>
              <a:rPr lang="ru-RU" sz="2000" dirty="0" err="1"/>
              <a:t>вая</a:t>
            </a:r>
            <a:r>
              <a:rPr lang="ru-RU" sz="2000" dirty="0"/>
              <a:t> линия связи изображена на рисунке 8.1.</a:t>
            </a:r>
          </a:p>
          <a:p>
            <a:r>
              <a:rPr lang="ru-RU" sz="2000" dirty="0"/>
              <a:t>Основные составляющие системы спутниковой связи:</a:t>
            </a:r>
            <a:r>
              <a:rPr lang="en-US" sz="2000" dirty="0"/>
              <a:t> </a:t>
            </a:r>
            <a:r>
              <a:rPr lang="ru-RU" sz="2000" b="1" dirty="0"/>
              <a:t>- </a:t>
            </a:r>
            <a:r>
              <a:rPr lang="ru-RU" sz="2000" i="1" dirty="0"/>
              <a:t>космический сегмент </a:t>
            </a:r>
            <a:r>
              <a:rPr lang="ru-RU" sz="2000" dirty="0"/>
              <a:t>системы спутниковой связи состоит из спутников и наземного оборудования, обеспечивающих выполнение функций по</a:t>
            </a:r>
            <a:r>
              <a:rPr lang="en-US" sz="2000" dirty="0"/>
              <a:t> </a:t>
            </a:r>
            <a:r>
              <a:rPr lang="ru-RU" sz="2000" dirty="0"/>
              <a:t>слежению, телеметрии и передаче </a:t>
            </a:r>
            <a:r>
              <a:rPr lang="ru-RU" sz="2000" dirty="0" err="1"/>
              <a:t>телекоманд</a:t>
            </a:r>
            <a:r>
              <a:rPr lang="ru-RU" sz="2000" dirty="0"/>
              <a:t> (ТТС) и материально-техническому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61260" y="1200159"/>
            <a:ext cx="57912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Системы спутниковой связи; основные принципы построения; параметры орбиты; виды орбит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169483"/>
            <a:ext cx="7572184" cy="513334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11161" y="6488668"/>
            <a:ext cx="2691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Спутниковая линия связи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496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9864" y="1587224"/>
            <a:ext cx="86533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- </a:t>
            </a:r>
            <a:r>
              <a:rPr lang="ru-RU" i="1" dirty="0">
                <a:latin typeface="Times New Roman,Italic"/>
              </a:rPr>
              <a:t>земной сегмент. </a:t>
            </a:r>
            <a:r>
              <a:rPr lang="ru-RU" dirty="0">
                <a:latin typeface="Times New Roman" panose="02020603050405020304" pitchFamily="18" charset="0"/>
              </a:rPr>
              <a:t>Термин «земной сегмент» обозначает часть системы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спутниковой связи, которая образуется земными станциями, используемыми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для передачи и приема любых видов сигналов связного трафика, </a:t>
            </a:r>
            <a:r>
              <a:rPr lang="ru-RU" dirty="0" err="1">
                <a:latin typeface="Times New Roman" panose="02020603050405020304" pitchFamily="18" charset="0"/>
              </a:rPr>
              <a:t>передавае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мых</a:t>
            </a:r>
            <a:r>
              <a:rPr lang="ru-RU" dirty="0">
                <a:latin typeface="Times New Roman" panose="02020603050405020304" pitchFamily="18" charset="0"/>
              </a:rPr>
              <a:t> на спутник и от него, и образующих стык с наземными сетями.</a:t>
            </a:r>
          </a:p>
          <a:p>
            <a:r>
              <a:rPr lang="ru-RU" dirty="0">
                <a:latin typeface="Times New Roman" panose="02020603050405020304" pitchFamily="18" charset="0"/>
              </a:rPr>
              <a:t>Часто в спутниковых системах (СС) выделяют абонентский сегмент, об-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разуемый</a:t>
            </a:r>
            <a:r>
              <a:rPr lang="ru-RU" dirty="0">
                <a:latin typeface="Times New Roman" panose="02020603050405020304" pitchFamily="18" charset="0"/>
              </a:rPr>
              <a:t> аппаратурой, предназначенной для непосредственного приема сиг-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налов</a:t>
            </a:r>
            <a:r>
              <a:rPr lang="ru-RU" dirty="0">
                <a:latin typeface="Times New Roman" panose="02020603050405020304" pitchFamily="18" charset="0"/>
              </a:rPr>
              <a:t> СС потребителями передаваемой информации. Например, автомобиль-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ные</a:t>
            </a:r>
            <a:r>
              <a:rPr lang="ru-RU" dirty="0">
                <a:latin typeface="Times New Roman" panose="02020603050405020304" pitchFamily="18" charset="0"/>
              </a:rPr>
              <a:t> спутниковые терминалы, телефоны, индивидуальные приемники </a:t>
            </a:r>
            <a:r>
              <a:rPr lang="ru-RU" dirty="0" err="1">
                <a:latin typeface="Times New Roman" panose="02020603050405020304" pitchFamily="18" charset="0"/>
              </a:rPr>
              <a:t>спутни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кового</a:t>
            </a:r>
            <a:r>
              <a:rPr lang="ru-RU" dirty="0">
                <a:latin typeface="Times New Roman" panose="02020603050405020304" pitchFamily="18" charset="0"/>
              </a:rPr>
              <a:t> телевидения и др.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Конфигурация систем СС зависит от типа искусственного спутника</a:t>
            </a:r>
          </a:p>
          <a:p>
            <a:r>
              <a:rPr lang="ru-RU" dirty="0">
                <a:latin typeface="Times New Roman" panose="02020603050405020304" pitchFamily="18" charset="0"/>
              </a:rPr>
              <a:t>Земли, вида связи и параметров земных станций. Для построения систем СС</a:t>
            </a:r>
          </a:p>
          <a:p>
            <a:r>
              <a:rPr lang="ru-RU" dirty="0">
                <a:latin typeface="Times New Roman" panose="02020603050405020304" pitchFamily="18" charset="0"/>
              </a:rPr>
              <a:t>используются в основном ИСЗ, орбиты расположены на разных высотах. Ор-</a:t>
            </a:r>
          </a:p>
          <a:p>
            <a:r>
              <a:rPr lang="ru-RU" dirty="0">
                <a:latin typeface="Times New Roman" panose="02020603050405020304" pitchFamily="18" charset="0"/>
              </a:rPr>
              <a:t>биты ИСЗ отличающиеся формой и высотой показаны на рисунке 8.1, высоко</a:t>
            </a:r>
          </a:p>
          <a:p>
            <a:r>
              <a:rPr lang="ru-RU" dirty="0">
                <a:latin typeface="Times New Roman" panose="02020603050405020304" pitchFamily="18" charset="0"/>
              </a:rPr>
              <a:t>эллиптическая орбита (ВЭО), геостационарная орбита (ГСО), </a:t>
            </a:r>
            <a:r>
              <a:rPr lang="ru-RU" dirty="0" err="1">
                <a:latin typeface="Times New Roman" panose="02020603050405020304" pitchFamily="18" charset="0"/>
              </a:rPr>
              <a:t>низковысотные</a:t>
            </a:r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орбиты (НВО), средневысотные орбиты (СВО). Каждый тип ИСЗ имеет свои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преимущества и недостатки.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287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5326" y="1598376"/>
            <a:ext cx="854183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Орбитой называется траектория движения искусственного спутника </a:t>
            </a:r>
            <a:r>
              <a:rPr lang="ru-RU" dirty="0" err="1">
                <a:latin typeface="Times New Roman" panose="02020603050405020304" pitchFamily="18" charset="0"/>
              </a:rPr>
              <a:t>Зем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ли. После вывода спутника на орбиту ракетные двигатели выключаются, и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спутник, как и всякое небесное тело, движется по инерции и при воздействии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гравитационных сил, главная из которых - притяжение Земли. Этим фактором</a:t>
            </a:r>
          </a:p>
          <a:p>
            <a:r>
              <a:rPr lang="ru-RU" dirty="0">
                <a:latin typeface="Times New Roman" panose="02020603050405020304" pitchFamily="18" charset="0"/>
              </a:rPr>
              <a:t>определяется форма траектории ИСЗ, в системах связи используются </a:t>
            </a:r>
            <a:r>
              <a:rPr lang="ru-RU" dirty="0" err="1">
                <a:latin typeface="Times New Roman" panose="02020603050405020304" pitchFamily="18" charset="0"/>
              </a:rPr>
              <a:t>круго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>
                <a:latin typeface="Times New Roman" panose="02020603050405020304" pitchFamily="18" charset="0"/>
              </a:rPr>
              <a:t>вые (рисунок 8.1,а) и эллиптические орбиты (рисунок 8.1,б), характеризую-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щиеся</a:t>
            </a:r>
            <a:r>
              <a:rPr lang="ru-RU" dirty="0">
                <a:latin typeface="Times New Roman" panose="02020603050405020304" pitchFamily="18" charset="0"/>
              </a:rPr>
              <a:t> высотой апогея (самая близкая к поверхности Земли точка орбиты) и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перигеем (самая </a:t>
            </a:r>
            <a:r>
              <a:rPr lang="ru-RU" dirty="0" err="1">
                <a:latin typeface="Times New Roman" panose="02020603050405020304" pitchFamily="18" charset="0"/>
              </a:rPr>
              <a:t>удаленна</a:t>
            </a:r>
            <a:r>
              <a:rPr lang="ru-RU" dirty="0">
                <a:latin typeface="Times New Roman" panose="02020603050405020304" pitchFamily="18" charset="0"/>
              </a:rPr>
              <a:t> точка орбиты). Для исследования дальнего </a:t>
            </a:r>
            <a:r>
              <a:rPr lang="ru-RU" dirty="0" err="1">
                <a:latin typeface="Times New Roman" panose="02020603050405020304" pitchFamily="18" charset="0"/>
              </a:rPr>
              <a:t>космо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са</a:t>
            </a:r>
            <a:r>
              <a:rPr lang="ru-RU" dirty="0">
                <a:latin typeface="Times New Roman" panose="02020603050405020304" pitchFamily="18" charset="0"/>
              </a:rPr>
              <a:t> могут использоваться параболические и гиперболические орбиты.</a:t>
            </a:r>
          </a:p>
          <a:p>
            <a:r>
              <a:rPr lang="ru-RU" dirty="0">
                <a:latin typeface="Times New Roman" panose="02020603050405020304" pitchFamily="18" charset="0"/>
              </a:rPr>
              <a:t>Важная характеристика орбиты спутника - </a:t>
            </a:r>
            <a:r>
              <a:rPr lang="ru-RU" i="1" dirty="0">
                <a:latin typeface="Times New Roman,Italic"/>
              </a:rPr>
              <a:t>наклонение </a:t>
            </a:r>
            <a:r>
              <a:rPr lang="ru-RU" dirty="0">
                <a:latin typeface="Times New Roman" panose="02020603050405020304" pitchFamily="18" charset="0"/>
              </a:rPr>
              <a:t>ее плоскости к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плоскости экватора Земли, характеризуемое углом </a:t>
            </a:r>
            <a:r>
              <a:rPr lang="ru-RU" i="1" dirty="0">
                <a:latin typeface="Times New Roman" panose="02020603050405020304" pitchFamily="18" charset="0"/>
              </a:rPr>
              <a:t>i </a:t>
            </a:r>
            <a:r>
              <a:rPr lang="ru-RU" dirty="0">
                <a:latin typeface="Times New Roman" panose="02020603050405020304" pitchFamily="18" charset="0"/>
              </a:rPr>
              <a:t>между этими плоско-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стями</a:t>
            </a:r>
            <a:r>
              <a:rPr lang="ru-RU" dirty="0">
                <a:latin typeface="Times New Roman" panose="02020603050405020304" pitchFamily="18" charset="0"/>
              </a:rPr>
              <a:t>. По наклонению различают экваториальные (</a:t>
            </a:r>
            <a:r>
              <a:rPr lang="ru-RU" i="1" dirty="0">
                <a:latin typeface="Times New Roman" panose="02020603050405020304" pitchFamily="18" charset="0"/>
              </a:rPr>
              <a:t>i </a:t>
            </a:r>
            <a:r>
              <a:rPr lang="ru-RU" dirty="0">
                <a:latin typeface="Times New Roman" panose="02020603050405020304" pitchFamily="18" charset="0"/>
              </a:rPr>
              <a:t>= 0), полярные (</a:t>
            </a:r>
            <a:r>
              <a:rPr lang="ru-RU" i="1" dirty="0">
                <a:latin typeface="Times New Roman" panose="02020603050405020304" pitchFamily="18" charset="0"/>
              </a:rPr>
              <a:t>i </a:t>
            </a:r>
            <a:r>
              <a:rPr lang="ru-RU" dirty="0">
                <a:latin typeface="Times New Roman" panose="02020603050405020304" pitchFamily="18" charset="0"/>
              </a:rPr>
              <a:t>=</a:t>
            </a:r>
          </a:p>
          <a:p>
            <a:r>
              <a:rPr lang="ru-RU" dirty="0">
                <a:latin typeface="Times New Roman" panose="02020603050405020304" pitchFamily="18" charset="0"/>
              </a:rPr>
              <a:t>90°), наклонные (0 &lt; </a:t>
            </a:r>
            <a:r>
              <a:rPr lang="ru-RU" i="1" dirty="0">
                <a:latin typeface="Times New Roman" panose="02020603050405020304" pitchFamily="18" charset="0"/>
              </a:rPr>
              <a:t>i </a:t>
            </a:r>
            <a:r>
              <a:rPr lang="ru-RU" dirty="0">
                <a:latin typeface="Times New Roman" panose="02020603050405020304" pitchFamily="18" charset="0"/>
              </a:rPr>
              <a:t>&lt; 90°, 90° &lt; </a:t>
            </a:r>
            <a:r>
              <a:rPr lang="ru-RU" i="1" dirty="0">
                <a:latin typeface="Times New Roman" panose="02020603050405020304" pitchFamily="18" charset="0"/>
              </a:rPr>
              <a:t>i &lt; </a:t>
            </a:r>
            <a:r>
              <a:rPr lang="ru-RU" dirty="0">
                <a:latin typeface="Times New Roman" panose="02020603050405020304" pitchFamily="18" charset="0"/>
              </a:rPr>
              <a:t>180°) орбиты.</a:t>
            </a:r>
          </a:p>
          <a:p>
            <a:r>
              <a:rPr lang="ru-RU" dirty="0">
                <a:latin typeface="Times New Roman" panose="02020603050405020304" pitchFamily="18" charset="0"/>
              </a:rPr>
              <a:t>Важнейший параметр орбиты - </a:t>
            </a:r>
            <a:r>
              <a:rPr lang="ru-RU" i="1" dirty="0">
                <a:latin typeface="Times New Roman,Italic"/>
              </a:rPr>
              <a:t>период обращения </a:t>
            </a:r>
            <a:r>
              <a:rPr lang="ru-RU" dirty="0">
                <a:latin typeface="Times New Roman" panose="02020603050405020304" pitchFamily="18" charset="0"/>
              </a:rPr>
              <a:t>Т, определяемый</a:t>
            </a:r>
          </a:p>
          <a:p>
            <a:r>
              <a:rPr lang="ru-RU" dirty="0">
                <a:latin typeface="Times New Roman" panose="02020603050405020304" pitchFamily="18" charset="0"/>
              </a:rPr>
              <a:t>как время между двумя последовательными прохождениями спутника</a:t>
            </a:r>
          </a:p>
          <a:p>
            <a:r>
              <a:rPr lang="ru-RU" dirty="0">
                <a:latin typeface="Times New Roman" panose="02020603050405020304" pitchFamily="18" charset="0"/>
              </a:rPr>
              <a:t>через одну и ту же точку орбиты.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1083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82" y="1174750"/>
            <a:ext cx="4722076" cy="26797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7782" y="1174750"/>
            <a:ext cx="3097276" cy="38481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15782" y="4842521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а) круговые низкие (LEO), средневысотные (MEO),</a:t>
            </a:r>
          </a:p>
          <a:p>
            <a:r>
              <a:rPr lang="ru-RU" dirty="0">
                <a:latin typeface="Times New Roman" panose="02020603050405020304" pitchFamily="18" charset="0"/>
              </a:rPr>
              <a:t>геостационарная (GEO); б) высокоэллиптическая орбита.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Рисунок 1 – Виды орбит ИСЗ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2700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2248</TotalTime>
  <Words>2017</Words>
  <Application>Microsoft Office PowerPoint</Application>
  <PresentationFormat>Экран (4:3)</PresentationFormat>
  <Paragraphs>198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Times New Roman,Italic</vt:lpstr>
      <vt:lpstr>Тема Office</vt:lpstr>
      <vt:lpstr>Электронные компоненты спутниковой связи Лекция 2</vt:lpstr>
      <vt:lpstr>Лекция 2. Системы спутниковой связи; основные принципы по- строения; параметры орбиты; виды орбит</vt:lpstr>
      <vt:lpstr>Содержание</vt:lpstr>
      <vt:lpstr>По завершению урока Вы будете знать: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Ainur Kuttybayeva</cp:lastModifiedBy>
  <cp:revision>289</cp:revision>
  <dcterms:created xsi:type="dcterms:W3CDTF">2017-10-09T05:58:02Z</dcterms:created>
  <dcterms:modified xsi:type="dcterms:W3CDTF">2022-11-04T10:49:03Z</dcterms:modified>
</cp:coreProperties>
</file>