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94" r:id="rId2"/>
    <p:sldId id="316" r:id="rId3"/>
    <p:sldId id="317" r:id="rId4"/>
    <p:sldId id="318" r:id="rId5"/>
    <p:sldId id="319" r:id="rId6"/>
    <p:sldId id="320" r:id="rId7"/>
    <p:sldId id="321" r:id="rId8"/>
    <p:sldId id="322" r:id="rId9"/>
    <p:sldId id="323" r:id="rId10"/>
    <p:sldId id="324" r:id="rId11"/>
    <p:sldId id="325" r:id="rId12"/>
    <p:sldId id="326" r:id="rId13"/>
    <p:sldId id="327" r:id="rId14"/>
    <p:sldId id="328" r:id="rId15"/>
    <p:sldId id="329" r:id="rId16"/>
    <p:sldId id="330" r:id="rId17"/>
    <p:sldId id="331" r:id="rId18"/>
    <p:sldId id="309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62" y="3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i.khabay@satbayev.university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2079376"/>
            <a:ext cx="7766221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Электронные компоненты спутниковой связи </a:t>
            </a:r>
            <a:b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4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</a:t>
            </a:r>
            <a:r>
              <a:rPr lang="kk-KZ" sz="4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39899" y="3999902"/>
            <a:ext cx="620549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ru-RU" b="1" dirty="0" err="1" smtClean="0">
                <a:solidFill>
                  <a:schemeClr val="bg1"/>
                </a:solidFill>
              </a:rPr>
              <a:t>Хабай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Анар</a:t>
            </a:r>
            <a:r>
              <a:rPr lang="ru-RU" b="1" dirty="0" smtClean="0">
                <a:solidFill>
                  <a:schemeClr val="bg1"/>
                </a:solidFill>
              </a:rPr>
              <a:t>, доктор </a:t>
            </a:r>
            <a:r>
              <a:rPr lang="en-US" b="1" dirty="0" smtClean="0">
                <a:solidFill>
                  <a:schemeClr val="bg1"/>
                </a:solidFill>
              </a:rPr>
              <a:t>PhD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ассоцированный</a:t>
            </a:r>
            <a:r>
              <a:rPr lang="ru-RU" b="1" dirty="0" smtClean="0">
                <a:solidFill>
                  <a:schemeClr val="bg1"/>
                </a:solidFill>
              </a:rPr>
              <a:t> профессор Кафедры «Электроники, телекоммуникации и космических технологии»</a:t>
            </a:r>
            <a:r>
              <a:rPr lang="en-US" b="1" dirty="0"/>
              <a:t/>
            </a:r>
            <a:br>
              <a:rPr lang="en-US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en-US" b="1" dirty="0" err="1" smtClean="0">
                <a:hlinkClick r:id="rId4"/>
              </a:rPr>
              <a:t>ai.khabay@satbayev.university</a:t>
            </a:r>
            <a:r>
              <a:rPr lang="en-US" b="1" dirty="0"/>
              <a:t/>
            </a:r>
            <a:br>
              <a:rPr lang="en-US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0468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287" y="1314450"/>
            <a:ext cx="8479426" cy="422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80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972" y="1544134"/>
            <a:ext cx="8631751" cy="439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149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445" y="1637370"/>
            <a:ext cx="8530201" cy="4876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196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24" y="1892300"/>
            <a:ext cx="9037952" cy="307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9816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962" y="1200150"/>
            <a:ext cx="8784076" cy="445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5248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822" y="1270309"/>
            <a:ext cx="8631751" cy="5410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3059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796" y="1278518"/>
            <a:ext cx="8682526" cy="189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387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380" y="1683524"/>
            <a:ext cx="8479426" cy="4851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6223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352927" cy="5976664"/>
          </a:xfrm>
        </p:spPr>
        <p:txBody>
          <a:bodyPr/>
          <a:lstStyle/>
          <a:p>
            <a:pPr marL="182880" indent="0" algn="ctr" fontAlgn="auto" hangingPunct="0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/>
              <a:t/>
            </a:r>
            <a:br>
              <a:rPr lang="kk-KZ" sz="2400" dirty="0"/>
            </a:b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 smtClean="0"/>
              <a:t>Спасибо за внимание!</a:t>
            </a:r>
            <a:br>
              <a:rPr lang="kk-KZ" sz="2400" dirty="0" smtClean="0"/>
            </a:br>
            <a:r>
              <a:rPr lang="kk-KZ" sz="2400" dirty="0"/>
              <a:t/>
            </a:r>
            <a:br>
              <a:rPr lang="kk-KZ" sz="2400" dirty="0"/>
            </a:b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/>
              <a:t/>
            </a:r>
            <a:br>
              <a:rPr lang="kk-KZ" sz="2400" dirty="0"/>
            </a:b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/>
              <a:t/>
            </a:r>
            <a:br>
              <a:rPr lang="kk-KZ" sz="2400" dirty="0"/>
            </a:b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/>
              <a:t/>
            </a:r>
            <a:br>
              <a:rPr lang="kk-KZ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7572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Содержание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Цель лекции: изучить состав космических и земных станций и их основ-</a:t>
            </a:r>
          </a:p>
          <a:p>
            <a:r>
              <a:rPr lang="ru-RU" sz="2000" dirty="0" err="1"/>
              <a:t>ные</a:t>
            </a:r>
            <a:r>
              <a:rPr lang="ru-RU" sz="2000" dirty="0"/>
              <a:t> характеристики</a:t>
            </a:r>
            <a:r>
              <a:rPr lang="ru-RU" sz="2000" dirty="0" smtClean="0"/>
              <a:t>.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1 – </a:t>
            </a:r>
            <a:r>
              <a:rPr lang="ru-RU" sz="2000" dirty="0"/>
              <a:t>Развернутый вид спутника </a:t>
            </a:r>
            <a:r>
              <a:rPr lang="en-US" sz="2000" dirty="0"/>
              <a:t>Telecom-I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2 – </a:t>
            </a:r>
            <a:r>
              <a:rPr lang="ru-RU" sz="2000" dirty="0"/>
              <a:t>Зона видимости и обслуживания геостационарного БР</a:t>
            </a:r>
            <a:r>
              <a:rPr lang="kk-KZ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3- </a:t>
            </a:r>
            <a:r>
              <a:rPr lang="ru-RU" sz="2000" dirty="0"/>
              <a:t>Блок схема БР с преобразованием сигнала</a:t>
            </a:r>
          </a:p>
          <a:p>
            <a:r>
              <a:rPr lang="ru-RU" sz="2000" dirty="0"/>
              <a:t>на промежуточной частоте</a:t>
            </a:r>
            <a:r>
              <a:rPr lang="ru-RU" sz="2000" dirty="0" smtClean="0"/>
              <a:t>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6786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По завершению урока Вы будете знать: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000" dirty="0" smtClean="0"/>
              <a:t>Упрощенная </a:t>
            </a:r>
            <a:r>
              <a:rPr lang="ru-RU" sz="2000" dirty="0"/>
              <a:t>структурная схема бортового </a:t>
            </a:r>
            <a:r>
              <a:rPr lang="ru-RU" sz="2000" dirty="0" smtClean="0"/>
              <a:t>ретранслятора</a:t>
            </a:r>
          </a:p>
          <a:p>
            <a:pPr marL="457200" indent="-457200">
              <a:buAutoNum type="arabicPeriod"/>
            </a:pPr>
            <a:r>
              <a:rPr lang="ru-RU" sz="2000" dirty="0"/>
              <a:t>Регенеративные БР</a:t>
            </a:r>
            <a:r>
              <a:rPr lang="ru-RU" sz="2000" dirty="0" smtClean="0"/>
              <a:t>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 smtClean="0"/>
              <a:t>3 </a:t>
            </a:r>
            <a:r>
              <a:rPr lang="ru-RU" sz="2000" dirty="0"/>
              <a:t>Определение азимута А и угла места β </a:t>
            </a:r>
            <a:r>
              <a:rPr lang="ru-RU" sz="2000" dirty="0" smtClean="0"/>
              <a:t>для геостационарного </a:t>
            </a:r>
            <a:r>
              <a:rPr lang="ru-RU" sz="2000" dirty="0"/>
              <a:t>спутника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5723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Введение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08303" y="151121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На </a:t>
            </a:r>
            <a:r>
              <a:rPr lang="ru-RU" dirty="0" smtClean="0">
                <a:latin typeface="Times New Roman" panose="02020603050405020304" pitchFamily="18" charset="0"/>
              </a:rPr>
              <a:t>рисунке 1 </a:t>
            </a:r>
            <a:r>
              <a:rPr lang="ru-RU" dirty="0">
                <a:latin typeface="Times New Roman" panose="02020603050405020304" pitchFamily="18" charset="0"/>
              </a:rPr>
              <a:t>пример компоновки космической станции </a:t>
            </a:r>
            <a:r>
              <a:rPr lang="ru-RU" dirty="0" err="1">
                <a:latin typeface="Times New Roman" panose="02020603050405020304" pitchFamily="18" charset="0"/>
              </a:rPr>
              <a:t>Telecom</a:t>
            </a:r>
            <a:r>
              <a:rPr lang="ru-RU" dirty="0">
                <a:latin typeface="Times New Roman" panose="02020603050405020304" pitchFamily="18" charset="0"/>
              </a:rPr>
              <a:t>-I</a:t>
            </a:r>
            <a:r>
              <a:rPr lang="ru-RU" dirty="0" smtClean="0">
                <a:latin typeface="Times New Roman" panose="02020603050405020304" pitchFamily="18" charset="0"/>
              </a:rPr>
              <a:t>. 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006" y="2045370"/>
            <a:ext cx="7667604" cy="369059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808942" y="6255407"/>
            <a:ext cx="38160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Развернутый вид спутника </a:t>
            </a:r>
            <a:r>
              <a:rPr lang="en-US" dirty="0">
                <a:latin typeface="Times New Roman" panose="02020603050405020304" pitchFamily="18" charset="0"/>
              </a:rPr>
              <a:t>Telecom-I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76887" y="131662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Основные характеристики, структура космических</a:t>
            </a:r>
            <a:br>
              <a:rPr lang="ru-RU" b="1" dirty="0"/>
            </a:br>
            <a:r>
              <a:rPr lang="ru-RU" b="1" dirty="0"/>
              <a:t>станций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0192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669074" y="1475712"/>
            <a:ext cx="87983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Космическая платформа является базовой частью КА, на которой раз-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мещаются</a:t>
            </a:r>
            <a:r>
              <a:rPr lang="ru-RU" dirty="0">
                <a:latin typeface="Times New Roman" panose="02020603050405020304" pitchFamily="18" charset="0"/>
              </a:rPr>
              <a:t> полезная нагрузка (бортовой ретрансляционный комплекс), </a:t>
            </a:r>
            <a:r>
              <a:rPr lang="ru-RU" dirty="0" err="1">
                <a:latin typeface="Times New Roman" panose="02020603050405020304" pitchFamily="18" charset="0"/>
              </a:rPr>
              <a:t>подси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стема</a:t>
            </a:r>
            <a:r>
              <a:rPr lang="ru-RU" dirty="0">
                <a:latin typeface="Times New Roman" panose="02020603050405020304" pitchFamily="18" charset="0"/>
              </a:rPr>
              <a:t> электропитания и бортовой комплекс управления, обеспечивающий</a:t>
            </a:r>
          </a:p>
          <a:p>
            <a:r>
              <a:rPr lang="ru-RU" dirty="0">
                <a:latin typeface="Times New Roman" panose="02020603050405020304" pitchFamily="18" charset="0"/>
              </a:rPr>
              <a:t>нормальное функционирование КА во время орбитального полета в течение</a:t>
            </a:r>
          </a:p>
          <a:p>
            <a:r>
              <a:rPr lang="ru-RU" dirty="0">
                <a:latin typeface="Times New Roman" panose="02020603050405020304" pitchFamily="18" charset="0"/>
              </a:rPr>
              <a:t>всего срока его активного существования.</a:t>
            </a:r>
          </a:p>
          <a:p>
            <a:r>
              <a:rPr lang="ru-RU" i="1" dirty="0">
                <a:latin typeface="Times New Roman,Italic"/>
              </a:rPr>
              <a:t>Бортовой комплекс управления </a:t>
            </a:r>
            <a:r>
              <a:rPr lang="ru-RU" dirty="0">
                <a:latin typeface="Times New Roman" panose="02020603050405020304" pitchFamily="18" charset="0"/>
              </a:rPr>
              <a:t>состоит из нескольких подсистем. Одна</a:t>
            </a:r>
          </a:p>
          <a:p>
            <a:r>
              <a:rPr lang="ru-RU" dirty="0">
                <a:latin typeface="Times New Roman" panose="02020603050405020304" pitchFamily="18" charset="0"/>
              </a:rPr>
              <a:t>из них обеспечивает правильную ориентацию и стабилизацию положения</a:t>
            </a:r>
          </a:p>
          <a:p>
            <a:r>
              <a:rPr lang="ru-RU" dirty="0">
                <a:latin typeface="Times New Roman" panose="02020603050405020304" pitchFamily="18" charset="0"/>
              </a:rPr>
              <a:t>спутника в пространстве. Известно, что эффективный режим работы </a:t>
            </a:r>
            <a:r>
              <a:rPr lang="ru-RU" dirty="0" err="1">
                <a:latin typeface="Times New Roman" panose="02020603050405020304" pitchFamily="18" charset="0"/>
              </a:rPr>
              <a:t>солнеч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ных</a:t>
            </a:r>
            <a:r>
              <a:rPr lang="ru-RU" dirty="0">
                <a:latin typeface="Times New Roman" panose="02020603050405020304" pitchFamily="18" charset="0"/>
              </a:rPr>
              <a:t> батарей и радиолинии зависит от направленности панели солнечных ба-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тарей</a:t>
            </a:r>
            <a:r>
              <a:rPr lang="ru-RU" dirty="0">
                <a:latin typeface="Times New Roman" panose="02020603050405020304" pitchFamily="18" charset="0"/>
              </a:rPr>
              <a:t> (они всегда должны быть ориентированы на Солнце) и антенных систем</a:t>
            </a:r>
          </a:p>
          <a:p>
            <a:r>
              <a:rPr lang="ru-RU" dirty="0">
                <a:latin typeface="Times New Roman" panose="02020603050405020304" pitchFamily="18" charset="0"/>
              </a:rPr>
              <a:t>(всегда направлены на Землю).</a:t>
            </a:r>
          </a:p>
          <a:p>
            <a:r>
              <a:rPr lang="ru-RU" dirty="0">
                <a:latin typeface="Times New Roman" panose="02020603050405020304" pitchFamily="18" charset="0"/>
              </a:rPr>
              <a:t>Так же бортовой комплекс управления содержит систему телеметрии.</a:t>
            </a:r>
          </a:p>
          <a:p>
            <a:r>
              <a:rPr lang="ru-RU" dirty="0">
                <a:latin typeface="Times New Roman" panose="02020603050405020304" pitchFamily="18" charset="0"/>
              </a:rPr>
              <a:t>Система телеметрии и телеуправления предназначена для контроля и управ-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ления</a:t>
            </a:r>
            <a:r>
              <a:rPr lang="ru-RU" dirty="0">
                <a:latin typeface="Times New Roman" panose="02020603050405020304" pitchFamily="18" charset="0"/>
              </a:rPr>
              <a:t> режимами работы всех систем КС и передачи этой информации на ЗС.</a:t>
            </a:r>
          </a:p>
          <a:p>
            <a:r>
              <a:rPr lang="ru-RU" dirty="0">
                <a:latin typeface="Times New Roman" panose="02020603050405020304" pitchFamily="18" charset="0"/>
              </a:rPr>
              <a:t>Скорость передачи информации по командной и телеметрической </a:t>
            </a:r>
            <a:r>
              <a:rPr lang="ru-RU" dirty="0" err="1">
                <a:latin typeface="Times New Roman" panose="02020603050405020304" pitchFamily="18" charset="0"/>
              </a:rPr>
              <a:t>радиоли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ниям</a:t>
            </a:r>
            <a:r>
              <a:rPr lang="ru-RU" dirty="0">
                <a:latin typeface="Times New Roman" panose="02020603050405020304" pitchFamily="18" charset="0"/>
              </a:rPr>
              <a:t> обычно составляет от нескольких сотен бит до 100 кбит/с.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7953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79503" y="2100854"/>
            <a:ext cx="8240751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Важные функции выполняет подсистема </a:t>
            </a:r>
            <a:r>
              <a:rPr lang="ru-RU" i="1" dirty="0">
                <a:latin typeface="Times New Roman,Italic"/>
              </a:rPr>
              <a:t>терморегулирования</a:t>
            </a:r>
            <a:r>
              <a:rPr lang="ru-RU" dirty="0">
                <a:latin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</a:rPr>
              <a:t>обеспе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чивающая</a:t>
            </a:r>
            <a:r>
              <a:rPr lang="ru-RU" dirty="0">
                <a:latin typeface="Times New Roman" panose="02020603050405020304" pitchFamily="18" charset="0"/>
              </a:rPr>
              <a:t> поддержание теплового режима полезной нагрузки (аппаратуры</a:t>
            </a:r>
          </a:p>
          <a:p>
            <a:r>
              <a:rPr lang="ru-RU" sz="1600" dirty="0">
                <a:latin typeface="Times New Roman" panose="02020603050405020304" pitchFamily="18" charset="0"/>
              </a:rPr>
              <a:t>44</a:t>
            </a:r>
          </a:p>
          <a:p>
            <a:r>
              <a:rPr lang="ru-RU" dirty="0">
                <a:latin typeface="Times New Roman" panose="02020603050405020304" pitchFamily="18" charset="0"/>
              </a:rPr>
              <a:t>спутника) в заданных пределах. Обычный рабочий диапазон температур бор-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товой</a:t>
            </a:r>
            <a:r>
              <a:rPr lang="ru-RU" dirty="0">
                <a:latin typeface="Times New Roman" panose="02020603050405020304" pitchFamily="18" charset="0"/>
              </a:rPr>
              <a:t> аппаратуры составляет от -20</a:t>
            </a:r>
            <a:r>
              <a:rPr lang="ru-RU" sz="1050" dirty="0">
                <a:latin typeface="Times New Roman" panose="02020603050405020304" pitchFamily="18" charset="0"/>
              </a:rPr>
              <a:t>0 </a:t>
            </a:r>
            <a:r>
              <a:rPr lang="ru-RU" dirty="0">
                <a:latin typeface="Times New Roman" panose="02020603050405020304" pitchFamily="18" charset="0"/>
              </a:rPr>
              <a:t>до +50</a:t>
            </a:r>
            <a:r>
              <a:rPr lang="ru-RU" sz="1050" dirty="0">
                <a:latin typeface="Times New Roman" panose="02020603050405020304" pitchFamily="18" charset="0"/>
              </a:rPr>
              <a:t>0</a:t>
            </a:r>
            <a:r>
              <a:rPr lang="ru-RU" dirty="0">
                <a:latin typeface="Times New Roman" panose="02020603050405020304" pitchFamily="18" charset="0"/>
              </a:rPr>
              <a:t>С.</a:t>
            </a:r>
          </a:p>
          <a:p>
            <a:r>
              <a:rPr lang="ru-RU" dirty="0">
                <a:latin typeface="Times New Roman" panose="02020603050405020304" pitchFamily="18" charset="0"/>
              </a:rPr>
              <a:t>Основные характеристики платформы - ее масса и размеры, мощность</a:t>
            </a:r>
          </a:p>
          <a:p>
            <a:r>
              <a:rPr lang="ru-RU" dirty="0">
                <a:latin typeface="Times New Roman" panose="02020603050405020304" pitchFamily="18" charset="0"/>
              </a:rPr>
              <a:t>бортовой системы электропитания и срок активного существования.</a:t>
            </a:r>
          </a:p>
          <a:p>
            <a:r>
              <a:rPr lang="ru-RU" dirty="0">
                <a:latin typeface="Times New Roman" panose="02020603050405020304" pitchFamily="18" charset="0"/>
              </a:rPr>
              <a:t>На борту любого спутника имеются двигательные установки, которые</a:t>
            </a:r>
          </a:p>
          <a:p>
            <a:r>
              <a:rPr lang="ru-RU" dirty="0">
                <a:latin typeface="Times New Roman" panose="02020603050405020304" pitchFamily="18" charset="0"/>
              </a:rPr>
              <a:t>по командам оператора с Земли стабилизируют его положение на орбите.</a:t>
            </a:r>
          </a:p>
          <a:p>
            <a:r>
              <a:rPr lang="ru-RU" dirty="0">
                <a:latin typeface="Times New Roman" panose="02020603050405020304" pitchFamily="18" charset="0"/>
              </a:rPr>
              <a:t>Срок эксплуатации спутника в основном ограничен сроком службы </a:t>
            </a:r>
            <a:r>
              <a:rPr lang="ru-RU" dirty="0" err="1">
                <a:latin typeface="Times New Roman" panose="02020603050405020304" pitchFamily="18" charset="0"/>
              </a:rPr>
              <a:t>аккумуля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>
                <a:latin typeface="Times New Roman" panose="02020603050405020304" pitchFamily="18" charset="0"/>
              </a:rPr>
              <a:t>торных батарей и количеством горючего для двигателей коррекции, которое</a:t>
            </a:r>
          </a:p>
          <a:p>
            <a:r>
              <a:rPr lang="ru-RU" dirty="0">
                <a:latin typeface="Times New Roman" panose="02020603050405020304" pitchFamily="18" charset="0"/>
              </a:rPr>
              <a:t>он может взять с собой на борт.</a:t>
            </a:r>
          </a:p>
          <a:p>
            <a:r>
              <a:rPr lang="ru-RU" dirty="0">
                <a:latin typeface="Times New Roman" panose="02020603050405020304" pitchFamily="18" charset="0"/>
              </a:rPr>
              <a:t>В зависимости от типа спутника его срок жизни составляет от 7 до</a:t>
            </a:r>
          </a:p>
          <a:p>
            <a:r>
              <a:rPr lang="ru-RU" dirty="0">
                <a:latin typeface="Times New Roman" panose="02020603050405020304" pitchFamily="18" charset="0"/>
              </a:rPr>
              <a:t>12...15 лет. По истечении этого периода на остатках горючего по команде с</a:t>
            </a:r>
          </a:p>
          <a:p>
            <a:r>
              <a:rPr lang="ru-RU" dirty="0">
                <a:latin typeface="Times New Roman" panose="02020603050405020304" pitchFamily="18" charset="0"/>
              </a:rPr>
              <a:t>Земли спутник сбрасывается в океан.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7251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7990" y="1576073"/>
            <a:ext cx="8564137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Комплекс ретрансляционного оборудования, который космический ап-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парат</a:t>
            </a:r>
            <a:r>
              <a:rPr lang="ru-RU" dirty="0">
                <a:latin typeface="Times New Roman" panose="02020603050405020304" pitchFamily="18" charset="0"/>
              </a:rPr>
              <a:t> выводит на орбиту, называется полезной нагрузкой или бортовым ре-</a:t>
            </a:r>
          </a:p>
          <a:p>
            <a:r>
              <a:rPr lang="ru-RU" dirty="0">
                <a:latin typeface="Times New Roman" panose="02020603050405020304" pitchFamily="18" charset="0"/>
              </a:rPr>
              <a:t>транслятором.</a:t>
            </a:r>
          </a:p>
          <a:p>
            <a:r>
              <a:rPr lang="ru-RU" dirty="0">
                <a:latin typeface="Times New Roman" panose="02020603050405020304" pitchFamily="18" charset="0"/>
              </a:rPr>
              <a:t>Структура бортового ретрансляционного комплекса (БРТК) определяет-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ся</a:t>
            </a:r>
            <a:r>
              <a:rPr lang="ru-RU" dirty="0">
                <a:latin typeface="Times New Roman" panose="02020603050405020304" pitchFamily="18" charset="0"/>
              </a:rPr>
              <a:t> его назначением, или масштабностью охвата территорий, методом </a:t>
            </a:r>
            <a:r>
              <a:rPr lang="ru-RU" dirty="0" err="1">
                <a:latin typeface="Times New Roman" panose="02020603050405020304" pitchFamily="18" charset="0"/>
              </a:rPr>
              <a:t>обра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ботки</a:t>
            </a:r>
            <a:r>
              <a:rPr lang="ru-RU" dirty="0">
                <a:latin typeface="Times New Roman" panose="02020603050405020304" pitchFamily="18" charset="0"/>
              </a:rPr>
              <a:t> информации на борту КС, количеством ретранслируемых каналов, </a:t>
            </a:r>
            <a:r>
              <a:rPr lang="ru-RU" dirty="0" err="1">
                <a:latin typeface="Times New Roman" panose="02020603050405020304" pitchFamily="18" charset="0"/>
              </a:rPr>
              <a:t>ско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ростью</a:t>
            </a:r>
            <a:r>
              <a:rPr lang="ru-RU" dirty="0">
                <a:latin typeface="Times New Roman" panose="02020603050405020304" pitchFamily="18" charset="0"/>
              </a:rPr>
              <a:t> информационного обмена, а также выбранными техническим </a:t>
            </a:r>
            <a:r>
              <a:rPr lang="ru-RU" dirty="0" err="1">
                <a:latin typeface="Times New Roman" panose="02020603050405020304" pitchFamily="18" charset="0"/>
              </a:rPr>
              <a:t>решени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ями</a:t>
            </a:r>
            <a:r>
              <a:rPr lang="ru-RU" dirty="0">
                <a:latin typeface="Times New Roman" panose="02020603050405020304" pitchFamily="18" charset="0"/>
              </a:rPr>
              <a:t> и используемыми технологиями.</a:t>
            </a:r>
          </a:p>
          <a:p>
            <a:r>
              <a:rPr lang="ru-RU" dirty="0">
                <a:latin typeface="Times New Roman" panose="02020603050405020304" pitchFamily="18" charset="0"/>
              </a:rPr>
              <a:t>Тип антенн, используемых на КС, зависит от орбиты спутника и его</a:t>
            </a:r>
          </a:p>
          <a:p>
            <a:r>
              <a:rPr lang="ru-RU" dirty="0">
                <a:latin typeface="Times New Roman" panose="02020603050405020304" pitchFamily="18" charset="0"/>
              </a:rPr>
              <a:t>назначения. И все же чаще всего используются параболические антенны, так</a:t>
            </a:r>
          </a:p>
          <a:p>
            <a:r>
              <a:rPr lang="ru-RU" dirty="0">
                <a:latin typeface="Times New Roman" panose="02020603050405020304" pitchFamily="18" charset="0"/>
              </a:rPr>
              <a:t>как они широкополосные, имеют высокий коэффициент усиления G</a:t>
            </a:r>
            <a:r>
              <a:rPr lang="ru-RU" sz="1050" dirty="0">
                <a:latin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</a:rPr>
              <a:t>позво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ляют</a:t>
            </a:r>
            <a:r>
              <a:rPr lang="ru-RU" dirty="0">
                <a:latin typeface="Times New Roman" panose="02020603050405020304" pitchFamily="18" charset="0"/>
              </a:rPr>
              <a:t> формировать основной лепесток диаграммы направленности разной</a:t>
            </a:r>
          </a:p>
          <a:p>
            <a:r>
              <a:rPr lang="ru-RU" dirty="0">
                <a:latin typeface="Times New Roman" panose="02020603050405020304" pitchFamily="18" charset="0"/>
              </a:rPr>
              <a:t>ширины.</a:t>
            </a:r>
          </a:p>
          <a:p>
            <a:r>
              <a:rPr lang="ru-RU" dirty="0">
                <a:latin typeface="Times New Roman" panose="02020603050405020304" pitchFamily="18" charset="0"/>
              </a:rPr>
              <a:t>Диаметр антенны определяет размеры и стоимость КС, поэтому является</a:t>
            </a:r>
          </a:p>
          <a:p>
            <a:r>
              <a:rPr lang="ru-RU" dirty="0">
                <a:latin typeface="Times New Roman" panose="02020603050405020304" pitchFamily="18" charset="0"/>
              </a:rPr>
              <a:t>одной из основных характеристик КС. Типичные значения диаметра антенны</a:t>
            </a:r>
          </a:p>
          <a:p>
            <a:r>
              <a:rPr lang="ru-RU" dirty="0">
                <a:latin typeface="Times New Roman" panose="02020603050405020304" pitchFamily="18" charset="0"/>
              </a:rPr>
              <a:t>КС от 0,30 м до 5 м. Коэффициент усиления рассчитывается по формуле (6.5),</a:t>
            </a:r>
          </a:p>
          <a:p>
            <a:r>
              <a:rPr lang="ru-RU" dirty="0">
                <a:latin typeface="Times New Roman" panose="02020603050405020304" pitchFamily="18" charset="0"/>
              </a:rPr>
              <a:t>а ширина диаграммы направленности антенны определяется по формуле: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2917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24108" y="3076604"/>
            <a:ext cx="66238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где D</a:t>
            </a:r>
            <a:r>
              <a:rPr lang="ru-RU" sz="1050" dirty="0">
                <a:latin typeface="Times New Roman" panose="02020603050405020304" pitchFamily="18" charset="0"/>
              </a:rPr>
              <a:t>А</a:t>
            </a:r>
            <a:r>
              <a:rPr lang="ru-RU" dirty="0">
                <a:latin typeface="Times New Roman" panose="02020603050405020304" pitchFamily="18" charset="0"/>
              </a:rPr>
              <a:t>- диаметр антенны, м;</a:t>
            </a:r>
          </a:p>
          <a:p>
            <a:r>
              <a:rPr lang="ru-RU" dirty="0"/>
              <a:t> </a:t>
            </a:r>
            <a:r>
              <a:rPr lang="ru-RU" dirty="0">
                <a:latin typeface="Times New Roman" panose="02020603050405020304" pitchFamily="18" charset="0"/>
              </a:rPr>
              <a:t>- рабочая длина волны, м.</a:t>
            </a:r>
          </a:p>
          <a:p>
            <a:r>
              <a:rPr lang="ru-RU" dirty="0">
                <a:latin typeface="Times New Roman" panose="02020603050405020304" pitchFamily="18" charset="0"/>
              </a:rPr>
              <a:t>На многофункциональных геостационарных спутниках в основном </a:t>
            </a:r>
            <a:r>
              <a:rPr lang="ru-RU" dirty="0" err="1">
                <a:latin typeface="Times New Roman" panose="02020603050405020304" pitchFamily="18" charset="0"/>
              </a:rPr>
              <a:t>ис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>
                <a:latin typeface="Times New Roman" panose="02020603050405020304" pitchFamily="18" charset="0"/>
              </a:rPr>
              <a:t>пользуют 4 вида антенн:</a:t>
            </a:r>
          </a:p>
          <a:p>
            <a:r>
              <a:rPr lang="ru-RU" dirty="0">
                <a:latin typeface="Times New Roman" panose="02020603050405020304" pitchFamily="18" charset="0"/>
              </a:rPr>
              <a:t>- </a:t>
            </a:r>
            <a:r>
              <a:rPr lang="ru-RU" i="1" dirty="0">
                <a:latin typeface="Times New Roman,Italic"/>
              </a:rPr>
              <a:t>глобальные </a:t>
            </a:r>
            <a:r>
              <a:rPr lang="ru-RU" dirty="0">
                <a:latin typeface="Times New Roman" panose="02020603050405020304" pitchFamily="18" charset="0"/>
              </a:rPr>
              <a:t>(ширина диаграммы направленности 17° × 17°);</a:t>
            </a:r>
          </a:p>
          <a:p>
            <a:r>
              <a:rPr lang="ru-RU" dirty="0">
                <a:latin typeface="Times New Roman" panose="02020603050405020304" pitchFamily="18" charset="0"/>
              </a:rPr>
              <a:t>- </a:t>
            </a:r>
            <a:r>
              <a:rPr lang="ru-RU" i="1" dirty="0" err="1">
                <a:latin typeface="Times New Roman,Italic"/>
              </a:rPr>
              <a:t>полуглобальные</a:t>
            </a:r>
            <a:r>
              <a:rPr lang="ru-RU" i="1" dirty="0">
                <a:latin typeface="Times New Roman,Italic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(8,7°× 8,7°);</a:t>
            </a:r>
          </a:p>
          <a:p>
            <a:r>
              <a:rPr lang="ru-RU" dirty="0">
                <a:latin typeface="Times New Roman" panose="02020603050405020304" pitchFamily="18" charset="0"/>
              </a:rPr>
              <a:t>- </a:t>
            </a:r>
            <a:r>
              <a:rPr lang="ru-RU" i="1" dirty="0">
                <a:latin typeface="Times New Roman,Italic"/>
              </a:rPr>
              <a:t>зональные </a:t>
            </a:r>
            <a:r>
              <a:rPr lang="ru-RU" dirty="0">
                <a:latin typeface="Times New Roman" panose="02020603050405020304" pitchFamily="18" charset="0"/>
              </a:rPr>
              <a:t>(5°×5°; 5°11°; 3,5°×7°);</a:t>
            </a:r>
          </a:p>
          <a:p>
            <a:r>
              <a:rPr lang="ru-RU" dirty="0">
                <a:latin typeface="Times New Roman" panose="02020603050405020304" pitchFamily="18" charset="0"/>
              </a:rPr>
              <a:t>- </a:t>
            </a:r>
            <a:r>
              <a:rPr lang="ru-RU" i="1" dirty="0">
                <a:latin typeface="Times New Roman,Italic"/>
              </a:rPr>
              <a:t>узконаправленные </a:t>
            </a:r>
            <a:r>
              <a:rPr lang="ru-RU" dirty="0">
                <a:latin typeface="Times New Roman" panose="02020603050405020304" pitchFamily="18" charset="0"/>
              </a:rPr>
              <a:t>(1…2°).</a:t>
            </a:r>
          </a:p>
          <a:p>
            <a:r>
              <a:rPr lang="ru-RU" dirty="0">
                <a:latin typeface="Times New Roman" panose="02020603050405020304" pitchFamily="18" charset="0"/>
              </a:rPr>
              <a:t>Ширина основного луча антенны КС определяет зону обслуживания</a:t>
            </a:r>
          </a:p>
          <a:p>
            <a:r>
              <a:rPr lang="ru-RU" dirty="0">
                <a:latin typeface="Times New Roman" panose="02020603050405020304" pitchFamily="18" charset="0"/>
              </a:rPr>
              <a:t>(покрытия) КС.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9164" y="1881458"/>
            <a:ext cx="3401926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122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398" y="1159726"/>
            <a:ext cx="7893204" cy="569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065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2323</TotalTime>
  <Words>628</Words>
  <Application>Microsoft Office PowerPoint</Application>
  <PresentationFormat>Экран (4:3)</PresentationFormat>
  <Paragraphs>76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Georgia</vt:lpstr>
      <vt:lpstr>Times New Roman</vt:lpstr>
      <vt:lpstr>Times New Roman,Italic</vt:lpstr>
      <vt:lpstr>Тема Office</vt:lpstr>
      <vt:lpstr>Электронные компоненты спутниковой связи  Лекция 3</vt:lpstr>
      <vt:lpstr>Содержание</vt:lpstr>
      <vt:lpstr>По завершению урока Вы будете знать:</vt:lpstr>
      <vt:lpstr>Введение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Спасибо за внимание!       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</cp:lastModifiedBy>
  <cp:revision>304</cp:revision>
  <dcterms:created xsi:type="dcterms:W3CDTF">2017-10-09T05:58:02Z</dcterms:created>
  <dcterms:modified xsi:type="dcterms:W3CDTF">2022-11-06T18:31:45Z</dcterms:modified>
</cp:coreProperties>
</file>