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94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0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2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i.khabay@satbayev.university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компоненты спутниковой связи </a:t>
            </a:r>
            <a:b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9899" y="3999902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Хабай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Анар</a:t>
            </a:r>
            <a:r>
              <a:rPr lang="ru-RU" b="1" dirty="0" smtClean="0">
                <a:solidFill>
                  <a:schemeClr val="bg1"/>
                </a:solidFill>
              </a:rPr>
              <a:t>,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ассоцированный</a:t>
            </a:r>
            <a:r>
              <a:rPr lang="ru-RU" b="1" dirty="0" smtClean="0">
                <a:solidFill>
                  <a:schemeClr val="bg1"/>
                </a:solidFill>
              </a:rPr>
              <a:t> профессор Кафедры 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ai.khabay@satbayev.university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0468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837" y="1619250"/>
            <a:ext cx="8276326" cy="36195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833219" y="5742207"/>
            <a:ext cx="45408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Структурная схема типовой земной станции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451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1082" y="1153250"/>
            <a:ext cx="85864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передачи данных, а также в системах сбора и распределения информации.</a:t>
            </a:r>
          </a:p>
          <a:p>
            <a:r>
              <a:rPr lang="ru-RU" dirty="0">
                <a:latin typeface="Times New Roman" panose="02020603050405020304" pitchFamily="18" charset="0"/>
              </a:rPr>
              <a:t>Применение аппаратуры типа VSAT особенно эффективно в </a:t>
            </a:r>
            <a:r>
              <a:rPr lang="ru-RU" dirty="0" err="1">
                <a:latin typeface="Times New Roman" panose="02020603050405020304" pitchFamily="18" charset="0"/>
              </a:rPr>
              <a:t>труднодоступ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ных</a:t>
            </a:r>
            <a:r>
              <a:rPr lang="ru-RU" dirty="0">
                <a:latin typeface="Times New Roman" panose="02020603050405020304" pitchFamily="18" charset="0"/>
              </a:rPr>
              <a:t> районах, где организация других видов связи затруднена. Структура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спутниковой сети VSAT (рисунок 10.3).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555" y="2620537"/>
            <a:ext cx="7667026" cy="326157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128668" y="6054441"/>
            <a:ext cx="36377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Структура спутниковой сети </a:t>
            </a:r>
            <a:r>
              <a:rPr lang="en-US" dirty="0">
                <a:latin typeface="Times New Roman" panose="02020603050405020304" pitchFamily="18" charset="0"/>
              </a:rPr>
              <a:t>VSAT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3920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1376" y="1324081"/>
            <a:ext cx="82630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Системы односторонней связи позволяют осуществлять передачу из</a:t>
            </a:r>
          </a:p>
          <a:p>
            <a:r>
              <a:rPr lang="ru-RU" dirty="0">
                <a:latin typeface="Times New Roman" panose="02020603050405020304" pitchFamily="18" charset="0"/>
              </a:rPr>
              <a:t>центрального пункта во множество отдаленных точек, где антенны настроены</a:t>
            </a:r>
          </a:p>
          <a:p>
            <a:r>
              <a:rPr lang="ru-RU" dirty="0">
                <a:latin typeface="Times New Roman" panose="02020603050405020304" pitchFamily="18" charset="0"/>
              </a:rPr>
              <a:t>только на прием (примером является сеть «</a:t>
            </a:r>
            <a:r>
              <a:rPr lang="ru-RU" dirty="0" err="1">
                <a:latin typeface="Times New Roman" panose="02020603050405020304" pitchFamily="18" charset="0"/>
              </a:rPr>
              <a:t>Intelnet</a:t>
            </a:r>
            <a:r>
              <a:rPr lang="ru-RU" dirty="0">
                <a:latin typeface="Times New Roman" panose="02020603050405020304" pitchFamily="18" charset="0"/>
              </a:rPr>
              <a:t>» на основе терминалов</a:t>
            </a:r>
          </a:p>
          <a:p>
            <a:r>
              <a:rPr lang="ru-RU" dirty="0">
                <a:latin typeface="Times New Roman" panose="02020603050405020304" pitchFamily="18" charset="0"/>
              </a:rPr>
              <a:t>VSAT для передачи данных в широковещательных целях). В свою очередь,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сети интерактивной связи используются для передачи речи и данных. Одно-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30405" y="3079046"/>
            <a:ext cx="818499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сторонняя передача видеоизображения может быть легко добавлена в </a:t>
            </a:r>
            <a:r>
              <a:rPr lang="ru-RU" dirty="0" err="1">
                <a:latin typeface="Times New Roman" panose="02020603050405020304" pitchFamily="18" charset="0"/>
              </a:rPr>
              <a:t>интер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>
                <a:latin typeface="Times New Roman" panose="02020603050405020304" pitchFamily="18" charset="0"/>
              </a:rPr>
              <a:t>активную сеть. Для снижения затрат пользователя на оплату ресурса </a:t>
            </a:r>
            <a:r>
              <a:rPr lang="ru-RU" dirty="0" err="1">
                <a:latin typeface="Times New Roman" panose="02020603050405020304" pitchFamily="18" charset="0"/>
              </a:rPr>
              <a:t>спутни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кового</a:t>
            </a:r>
            <a:r>
              <a:rPr lang="ru-RU" dirty="0">
                <a:latin typeface="Times New Roman" panose="02020603050405020304" pitchFamily="18" charset="0"/>
              </a:rPr>
              <a:t> транспондера построение сетей VSAT основано на разделении </a:t>
            </a:r>
            <a:r>
              <a:rPr lang="ru-RU" dirty="0" err="1">
                <a:latin typeface="Times New Roman" panose="02020603050405020304" pitchFamily="18" charset="0"/>
              </a:rPr>
              <a:t>не-</a:t>
            </a:r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скольких спутниковых каналов между многими пользователями. Сети VSAT</a:t>
            </a:r>
          </a:p>
          <a:p>
            <a:r>
              <a:rPr lang="ru-RU" dirty="0">
                <a:latin typeface="Times New Roman" panose="02020603050405020304" pitchFamily="18" charset="0"/>
              </a:rPr>
              <a:t>базируются на самых современных технологиях построения спутниковых се-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тей</a:t>
            </a:r>
            <a:r>
              <a:rPr lang="ru-RU" dirty="0">
                <a:latin typeface="Times New Roman" panose="02020603050405020304" pitchFamily="18" charset="0"/>
              </a:rPr>
              <a:t>, основанных на разных принципах разделения ресурса спутникового</a:t>
            </a:r>
          </a:p>
          <a:p>
            <a:r>
              <a:rPr lang="ru-RU" dirty="0">
                <a:latin typeface="Times New Roman" panose="02020603050405020304" pitchFamily="18" charset="0"/>
              </a:rPr>
              <a:t>транспондера, и имеют различную топологию. Сеть VSAT поддерживает ре-</a:t>
            </a:r>
          </a:p>
          <a:p>
            <a:r>
              <a:rPr lang="ru-RU" dirty="0">
                <a:latin typeface="Times New Roman" panose="02020603050405020304" pitchFamily="18" charset="0"/>
              </a:rPr>
              <a:t>жимы передачи данных и голосовых сообщений PAMA (многостанционный</a:t>
            </a:r>
          </a:p>
          <a:p>
            <a:r>
              <a:rPr lang="ru-RU" dirty="0">
                <a:latin typeface="Times New Roman" panose="02020603050405020304" pitchFamily="18" charset="0"/>
              </a:rPr>
              <a:t>доступ с постоянным предоставлением канала) и DAMA (многостанционный</a:t>
            </a:r>
          </a:p>
          <a:p>
            <a:r>
              <a:rPr lang="ru-RU" dirty="0">
                <a:latin typeface="Times New Roman" panose="02020603050405020304" pitchFamily="18" charset="0"/>
              </a:rPr>
              <a:t>доступ с предоставлением канала по требованию). В таблице 10.1 </a:t>
            </a:r>
            <a:r>
              <a:rPr lang="ru-RU" dirty="0" err="1">
                <a:latin typeface="Times New Roman" panose="02020603050405020304" pitchFamily="18" charset="0"/>
              </a:rPr>
              <a:t>представле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ны</a:t>
            </a:r>
            <a:r>
              <a:rPr lang="ru-RU" dirty="0">
                <a:latin typeface="Times New Roman" panose="02020603050405020304" pitchFamily="18" charset="0"/>
              </a:rPr>
              <a:t> характеристики зарубежных систем VSAT.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8440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4898" y="1028343"/>
            <a:ext cx="848607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В настоящее время широкое распространение получили VSAT-сети с</a:t>
            </a:r>
          </a:p>
          <a:p>
            <a:r>
              <a:rPr lang="ru-RU" dirty="0">
                <a:latin typeface="Times New Roman" panose="02020603050405020304" pitchFamily="18" charset="0"/>
              </a:rPr>
              <a:t>топологией </a:t>
            </a:r>
            <a:r>
              <a:rPr lang="ru-RU" dirty="0" err="1">
                <a:latin typeface="Times New Roman" panose="02020603050405020304" pitchFamily="18" charset="0"/>
              </a:rPr>
              <a:t>Mech</a:t>
            </a:r>
            <a:r>
              <a:rPr lang="ru-RU" dirty="0">
                <a:latin typeface="Times New Roman" panose="02020603050405020304" pitchFamily="18" charset="0"/>
              </a:rPr>
              <a:t> и интерактивные сети спутникового доступа.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Абонентский VSAT терминал обычно включает в себя антенно-</a:t>
            </a:r>
          </a:p>
          <a:p>
            <a:r>
              <a:rPr lang="ru-RU" dirty="0">
                <a:latin typeface="Times New Roman" panose="02020603050405020304" pitchFamily="18" charset="0"/>
              </a:rPr>
              <a:t>фидерное устройство, наружный внешний радиочастотный блок и внутренний</a:t>
            </a:r>
          </a:p>
          <a:p>
            <a:r>
              <a:rPr lang="ru-RU" dirty="0">
                <a:latin typeface="Times New Roman" panose="02020603050405020304" pitchFamily="18" charset="0"/>
              </a:rPr>
              <a:t>блок (модем). Внешний блок представляет собой небольшой </a:t>
            </a:r>
            <a:r>
              <a:rPr lang="ru-RU" dirty="0" err="1">
                <a:latin typeface="Times New Roman" panose="02020603050405020304" pitchFamily="18" charset="0"/>
              </a:rPr>
              <a:t>приемопередат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>
                <a:latin typeface="Times New Roman" panose="02020603050405020304" pitchFamily="18" charset="0"/>
              </a:rPr>
              <a:t>чик или приемник. Внутренний блок обеспечивает сопряжение спутникового</a:t>
            </a:r>
          </a:p>
          <a:p>
            <a:r>
              <a:rPr lang="ru-RU" dirty="0">
                <a:latin typeface="Times New Roman" panose="02020603050405020304" pitchFamily="18" charset="0"/>
              </a:rPr>
              <a:t>канала с терминальным оборудованием пользователя (компьютер, сервер</a:t>
            </a:r>
          </a:p>
          <a:p>
            <a:r>
              <a:rPr lang="ru-RU" dirty="0">
                <a:latin typeface="Times New Roman" panose="02020603050405020304" pitchFamily="18" charset="0"/>
              </a:rPr>
              <a:t>ЛВС, телефон, факс УАТС и т.д</a:t>
            </a:r>
            <a:r>
              <a:rPr lang="ru-RU" dirty="0" smtClean="0">
                <a:latin typeface="Times New Roman" panose="02020603050405020304" pitchFamily="18" charset="0"/>
              </a:rPr>
              <a:t>.).</a:t>
            </a:r>
            <a:endParaRPr lang="en-US" dirty="0" smtClean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Таблица 10.1 - Зарубежные системы VSAT-сетей типа </a:t>
            </a:r>
            <a:r>
              <a:rPr lang="ru-RU" dirty="0" err="1">
                <a:latin typeface="Times New Roman" panose="02020603050405020304" pitchFamily="18" charset="0"/>
              </a:rPr>
              <a:t>Star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748" y="3836019"/>
            <a:ext cx="8530201" cy="276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91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8780" y="1246023"/>
            <a:ext cx="826305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Популярность VSAT в сравнении с другими видами связи при создании</a:t>
            </a:r>
          </a:p>
          <a:p>
            <a:r>
              <a:rPr lang="ru-RU" dirty="0">
                <a:latin typeface="Times New Roman" panose="02020603050405020304" pitchFamily="18" charset="0"/>
              </a:rPr>
              <a:t>корпоративных сетей объясняются следующими соображениями: для сетей с</a:t>
            </a:r>
          </a:p>
          <a:p>
            <a:r>
              <a:rPr lang="ru-RU" dirty="0">
                <a:latin typeface="Times New Roman" panose="02020603050405020304" pitchFamily="18" charset="0"/>
              </a:rPr>
              <a:t>большим количеством терминалов и при значительных расстояниях между</a:t>
            </a:r>
          </a:p>
          <a:p>
            <a:r>
              <a:rPr lang="ru-RU" dirty="0">
                <a:latin typeface="Times New Roman" panose="02020603050405020304" pitchFamily="18" charset="0"/>
              </a:rPr>
              <a:t>абонентами эксплуатационные расходы значительно ниже, чем при </a:t>
            </a:r>
            <a:r>
              <a:rPr lang="ru-RU" dirty="0" err="1">
                <a:latin typeface="Times New Roman" panose="02020603050405020304" pitchFamily="18" charset="0"/>
              </a:rPr>
              <a:t>использо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вании</a:t>
            </a:r>
            <a:r>
              <a:rPr lang="ru-RU" dirty="0">
                <a:latin typeface="Times New Roman" panose="02020603050405020304" pitchFamily="18" charset="0"/>
              </a:rPr>
              <a:t> наземных сетей:</a:t>
            </a:r>
          </a:p>
          <a:p>
            <a:r>
              <a:rPr lang="ru-RU" dirty="0"/>
              <a:t> </a:t>
            </a:r>
            <a:r>
              <a:rPr lang="ru-RU" dirty="0">
                <a:latin typeface="Times New Roman" panose="02020603050405020304" pitchFamily="18" charset="0"/>
              </a:rPr>
              <a:t>полная независимость от операторов наземных сетей</a:t>
            </a:r>
            <a:r>
              <a:rPr lang="ru-RU" dirty="0" smtClean="0">
                <a:latin typeface="Times New Roman" panose="02020603050405020304" pitchFamily="18" charset="0"/>
              </a:rPr>
              <a:t>;</a:t>
            </a:r>
            <a:endParaRPr lang="en-US" dirty="0" smtClean="0">
              <a:latin typeface="Times New Roman" panose="02020603050405020304" pitchFamily="18" charset="0"/>
            </a:endParaRPr>
          </a:p>
          <a:p>
            <a:r>
              <a:rPr lang="ru-RU" dirty="0"/>
              <a:t> быстрота развертывания и реконфигурации сети;</a:t>
            </a:r>
          </a:p>
          <a:p>
            <a:r>
              <a:rPr lang="ru-RU" dirty="0"/>
              <a:t> высокая надежность, достигающая 99,9%;</a:t>
            </a:r>
          </a:p>
          <a:p>
            <a:r>
              <a:rPr lang="ru-RU" dirty="0"/>
              <a:t> широкий спектр услуг (данные, голос, видео).</a:t>
            </a:r>
          </a:p>
          <a:p>
            <a:r>
              <a:rPr lang="ru-RU" dirty="0"/>
              <a:t>В настоящее время себестоимость одной минуты разговора по </a:t>
            </a:r>
            <a:r>
              <a:rPr lang="ru-RU" dirty="0" err="1"/>
              <a:t>спутни</a:t>
            </a:r>
            <a:r>
              <a:rPr lang="ru-RU" dirty="0"/>
              <a:t>-</a:t>
            </a:r>
          </a:p>
          <a:p>
            <a:r>
              <a:rPr lang="ru-RU" dirty="0" err="1"/>
              <a:t>ковому</a:t>
            </a:r>
            <a:r>
              <a:rPr lang="ru-RU" dirty="0"/>
              <a:t> каналу связи составляет от 3 до 15 центов, а современные терминалы</a:t>
            </a:r>
          </a:p>
          <a:p>
            <a:r>
              <a:rPr lang="ru-RU" dirty="0"/>
              <a:t>VSAT стоят от 3 до 5 тыс. долл. в базовой конфигурации и обеспечивают </a:t>
            </a:r>
            <a:r>
              <a:rPr lang="ru-RU" dirty="0" err="1"/>
              <a:t>ско</a:t>
            </a:r>
            <a:r>
              <a:rPr lang="ru-RU" dirty="0"/>
              <a:t>-</a:t>
            </a:r>
          </a:p>
          <a:p>
            <a:r>
              <a:rPr lang="ru-RU" dirty="0" err="1"/>
              <a:t>рость</a:t>
            </a:r>
            <a:r>
              <a:rPr lang="ru-RU" dirty="0"/>
              <a:t> передачи от 16 кбит/с до 2 и более Мбит/с.</a:t>
            </a:r>
          </a:p>
          <a:p>
            <a:r>
              <a:rPr lang="ru-RU" dirty="0"/>
              <a:t>Установка и включение в сеть терминала класса VSAT занимает </a:t>
            </a:r>
            <a:r>
              <a:rPr lang="ru-RU" dirty="0" err="1"/>
              <a:t>не-</a:t>
            </a:r>
            <a:endParaRPr lang="ru-RU" dirty="0"/>
          </a:p>
          <a:p>
            <a:r>
              <a:rPr lang="ru-RU" dirty="0"/>
              <a:t>сколько часов.</a:t>
            </a:r>
          </a:p>
        </p:txBody>
      </p:sp>
    </p:spTree>
    <p:extLst>
      <p:ext uri="{BB962C8B-B14F-4D97-AF65-F5344CB8AC3E}">
        <p14:creationId xmlns:p14="http://schemas.microsoft.com/office/powerpoint/2010/main" val="4126290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352927" cy="5976664"/>
          </a:xfrm>
        </p:spPr>
        <p:txBody>
          <a:bodyPr/>
          <a:lstStyle/>
          <a:p>
            <a:pPr marL="182880" indent="0" algn="ctr" fontAlgn="auto" hangingPunct="0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 smtClean="0"/>
              <a:t>Спасибо за внимание!</a:t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7572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Цель лекции: </a:t>
            </a:r>
            <a:r>
              <a:rPr lang="ru-RU" sz="2000" dirty="0" smtClean="0"/>
              <a:t>Изучение н</a:t>
            </a:r>
            <a:r>
              <a:rPr lang="ru-RU" sz="2000" b="1" dirty="0" smtClean="0"/>
              <a:t>аземного сегмента. </a:t>
            </a:r>
            <a:r>
              <a:rPr lang="ru-RU" sz="2000" b="1" dirty="0"/>
              <a:t>Структурная схема земной</a:t>
            </a:r>
          </a:p>
          <a:p>
            <a:r>
              <a:rPr lang="ru-RU" sz="2000" b="1" dirty="0"/>
              <a:t>станции. Системы </a:t>
            </a:r>
            <a:r>
              <a:rPr lang="en-US" sz="2000" b="1" dirty="0"/>
              <a:t>VSAT</a:t>
            </a:r>
            <a:r>
              <a:rPr lang="ru-RU" sz="2000" dirty="0" smtClean="0"/>
              <a:t>.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 </a:t>
            </a:r>
            <a:r>
              <a:rPr lang="ru-RU" sz="2000" dirty="0"/>
              <a:t>ознакомиться с составом и назначением наземного </a:t>
            </a:r>
            <a:r>
              <a:rPr lang="ru-RU" sz="2000" dirty="0" err="1"/>
              <a:t>сегмен</a:t>
            </a:r>
            <a:r>
              <a:rPr lang="ru-RU" sz="2000" dirty="0"/>
              <a:t>-</a:t>
            </a:r>
          </a:p>
          <a:p>
            <a:r>
              <a:rPr lang="ru-RU" sz="2000" dirty="0"/>
              <a:t>та, схемами земных станций, принципами построения систем </a:t>
            </a:r>
            <a:r>
              <a:rPr lang="ru-RU" sz="2000" dirty="0" smtClean="0"/>
              <a:t>VSAT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 </a:t>
            </a:r>
            <a:r>
              <a:rPr lang="ru-RU" sz="2000" dirty="0"/>
              <a:t>Состав спутниковой системы связи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 </a:t>
            </a:r>
            <a:r>
              <a:rPr lang="ru-RU" sz="2000" dirty="0"/>
              <a:t>Шлюзовая земная станция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138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/>
              <a:t>Структурная схема типовой земной станции</a:t>
            </a:r>
            <a:endParaRPr lang="ru-RU" sz="2000" dirty="0" smtClean="0"/>
          </a:p>
          <a:p>
            <a:pPr marL="457200" indent="-457200">
              <a:buAutoNum type="arabicPeriod"/>
            </a:pPr>
            <a:r>
              <a:rPr lang="ru-RU" sz="2000" dirty="0"/>
              <a:t>Регенеративные БР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/>
              <a:t>3 </a:t>
            </a:r>
            <a:r>
              <a:rPr lang="ru-RU" sz="2000" dirty="0"/>
              <a:t>Определение азимута А и угла места β </a:t>
            </a:r>
            <a:r>
              <a:rPr lang="ru-RU" sz="2000" dirty="0" smtClean="0"/>
              <a:t>для геостационарного </a:t>
            </a:r>
            <a:r>
              <a:rPr lang="ru-RU" sz="2000" dirty="0"/>
              <a:t>спутника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89978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Введение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4468" y="1326984"/>
            <a:ext cx="82407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Цель лекции: ознакомиться с составом и назначением наземного </a:t>
            </a:r>
            <a:r>
              <a:rPr lang="ru-RU" dirty="0" err="1">
                <a:latin typeface="Times New Roman" panose="02020603050405020304" pitchFamily="18" charset="0"/>
              </a:rPr>
              <a:t>сегмен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>
                <a:latin typeface="Times New Roman" panose="02020603050405020304" pitchFamily="18" charset="0"/>
              </a:rPr>
              <a:t>та, схемами земных станций, принципами построения систем VSAT.</a:t>
            </a:r>
          </a:p>
          <a:p>
            <a:r>
              <a:rPr lang="ru-RU" dirty="0">
                <a:latin typeface="Times New Roman" panose="02020603050405020304" pitchFamily="18" charset="0"/>
              </a:rPr>
              <a:t>На рисунке 10.1 изображена функциональная блок схема спутниковой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системы связи, выделены три составляющих ее сегмента.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76294"/>
            <a:ext cx="9144000" cy="394031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961260" y="71633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Наземный сегмент. Структурная схема </a:t>
            </a:r>
            <a:r>
              <a:rPr lang="ru-RU" b="1" dirty="0" smtClean="0"/>
              <a:t>земной</a:t>
            </a:r>
            <a:r>
              <a:rPr lang="en-US" b="1" dirty="0" smtClean="0"/>
              <a:t> </a:t>
            </a:r>
            <a:r>
              <a:rPr lang="ru-RU" b="1" dirty="0" smtClean="0"/>
              <a:t>станции</a:t>
            </a:r>
            <a:r>
              <a:rPr lang="ru-RU" b="1" dirty="0"/>
              <a:t>. Системы </a:t>
            </a:r>
            <a:r>
              <a:rPr lang="en-US" b="1" dirty="0"/>
              <a:t>VSAT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3441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4174" y="1806686"/>
            <a:ext cx="838571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Земная станция (ЗС) является оконечным передающим и приемным </a:t>
            </a:r>
            <a:r>
              <a:rPr lang="ru-RU" dirty="0" err="1">
                <a:latin typeface="Times New Roman" panose="02020603050405020304" pitchFamily="18" charset="0"/>
              </a:rPr>
              <a:t>зве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>
                <a:latin typeface="Times New Roman" panose="02020603050405020304" pitchFamily="18" charset="0"/>
              </a:rPr>
              <a:t>ном линии связи через спутник. Общая конструкция ЗС изображена на </a:t>
            </a:r>
            <a:r>
              <a:rPr lang="ru-RU" dirty="0" err="1">
                <a:latin typeface="Times New Roman" panose="02020603050405020304" pitchFamily="18" charset="0"/>
              </a:rPr>
              <a:t>рисун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ке</a:t>
            </a:r>
            <a:r>
              <a:rPr lang="ru-RU" dirty="0">
                <a:latin typeface="Times New Roman" panose="02020603050405020304" pitchFamily="18" charset="0"/>
              </a:rPr>
              <a:t> 10.2. Станция состоит из следующих основных подсистем:</a:t>
            </a:r>
          </a:p>
          <a:p>
            <a:r>
              <a:rPr lang="ru-RU" dirty="0"/>
              <a:t> </a:t>
            </a:r>
            <a:r>
              <a:rPr lang="ru-RU" dirty="0">
                <a:latin typeface="Times New Roman" panose="02020603050405020304" pitchFamily="18" charset="0"/>
              </a:rPr>
              <a:t>антенная система;</a:t>
            </a:r>
          </a:p>
          <a:p>
            <a:r>
              <a:rPr lang="ru-RU" dirty="0"/>
              <a:t> </a:t>
            </a:r>
            <a:r>
              <a:rPr lang="ru-RU" dirty="0">
                <a:latin typeface="Times New Roman" panose="02020603050405020304" pitchFamily="18" charset="0"/>
              </a:rPr>
              <a:t>малошумящие усилители приемника;</a:t>
            </a:r>
          </a:p>
          <a:p>
            <a:r>
              <a:rPr lang="ru-RU" dirty="0"/>
              <a:t> </a:t>
            </a:r>
            <a:r>
              <a:rPr lang="ru-RU" dirty="0">
                <a:latin typeface="Times New Roman" panose="02020603050405020304" pitchFamily="18" charset="0"/>
              </a:rPr>
              <a:t>усилители мощности передатчика;</a:t>
            </a:r>
          </a:p>
          <a:p>
            <a:r>
              <a:rPr lang="ru-RU" dirty="0"/>
              <a:t> </a:t>
            </a:r>
            <a:r>
              <a:rPr lang="ru-RU" dirty="0">
                <a:latin typeface="Times New Roman" panose="02020603050405020304" pitchFamily="18" charset="0"/>
              </a:rPr>
              <a:t>связное оборудование (преобразователи частоты и модемы);</a:t>
            </a:r>
          </a:p>
          <a:p>
            <a:r>
              <a:rPr lang="ru-RU" dirty="0"/>
              <a:t> </a:t>
            </a:r>
            <a:r>
              <a:rPr lang="ru-RU" dirty="0">
                <a:latin typeface="Times New Roman" panose="02020603050405020304" pitchFamily="18" charset="0"/>
              </a:rPr>
              <a:t>аппаратура уплотнения/разуплотнения;</a:t>
            </a:r>
          </a:p>
          <a:p>
            <a:r>
              <a:rPr lang="ru-RU" dirty="0"/>
              <a:t> </a:t>
            </a:r>
            <a:r>
              <a:rPr lang="ru-RU" dirty="0">
                <a:latin typeface="Times New Roman" panose="02020603050405020304" pitchFamily="18" charset="0"/>
              </a:rPr>
              <a:t>аппаратура для соединения с наземной сетью связи;</a:t>
            </a:r>
          </a:p>
          <a:p>
            <a:r>
              <a:rPr lang="ru-RU" dirty="0"/>
              <a:t> </a:t>
            </a:r>
            <a:r>
              <a:rPr lang="ru-RU" dirty="0">
                <a:latin typeface="Times New Roman" panose="02020603050405020304" pitchFamily="18" charset="0"/>
              </a:rPr>
              <a:t>вспомогательное оборудование (аппаратура управления и контроля,</a:t>
            </a:r>
          </a:p>
          <a:p>
            <a:r>
              <a:rPr lang="ru-RU" dirty="0">
                <a:latin typeface="Times New Roman" panose="02020603050405020304" pitchFamily="18" charset="0"/>
              </a:rPr>
              <a:t>измерительное оборудование, аппаратура служебного канала);</a:t>
            </a:r>
          </a:p>
          <a:p>
            <a:r>
              <a:rPr lang="ru-RU" dirty="0"/>
              <a:t> </a:t>
            </a:r>
            <a:r>
              <a:rPr lang="ru-RU" dirty="0">
                <a:latin typeface="Times New Roman" panose="02020603050405020304" pitchFamily="18" charset="0"/>
              </a:rPr>
              <a:t>аппаратура электропитания (сетевой источник питания с возможно-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стью</a:t>
            </a:r>
            <a:r>
              <a:rPr lang="ru-RU" dirty="0">
                <a:latin typeface="Times New Roman" panose="02020603050405020304" pitchFamily="18" charset="0"/>
              </a:rPr>
              <a:t> резервирования и источники бесперебойного питания);</a:t>
            </a:r>
          </a:p>
          <a:p>
            <a:r>
              <a:rPr lang="ru-RU" dirty="0"/>
              <a:t> </a:t>
            </a:r>
            <a:r>
              <a:rPr lang="ru-RU" dirty="0">
                <a:latin typeface="Times New Roman" panose="02020603050405020304" pitchFamily="18" charset="0"/>
              </a:rPr>
              <a:t>инфраструктура общего назначения (все помещения, здания и </a:t>
            </a:r>
            <a:r>
              <a:rPr lang="ru-RU" dirty="0" err="1">
                <a:latin typeface="Times New Roman" panose="02020603050405020304" pitchFamily="18" charset="0"/>
              </a:rPr>
              <a:t>соору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жения</a:t>
            </a:r>
            <a:r>
              <a:rPr lang="ru-RU" dirty="0">
                <a:latin typeface="Times New Roman" panose="02020603050405020304" pitchFamily="18" charset="0"/>
              </a:rPr>
              <a:t>).</a:t>
            </a:r>
          </a:p>
          <a:p>
            <a:r>
              <a:rPr lang="ru-RU" dirty="0">
                <a:latin typeface="Times New Roman" panose="02020603050405020304" pitchFamily="18" charset="0"/>
              </a:rPr>
              <a:t>Большинство шлюзовых станций является приемо-передающими.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9824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4175" y="1228398"/>
            <a:ext cx="8497229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</a:rPr>
              <a:t>Антенная система ЗС. Диаметр антенны может составлять от </a:t>
            </a:r>
            <a:r>
              <a:rPr lang="ru-RU" sz="1400" dirty="0" smtClean="0">
                <a:latin typeface="Times New Roman" panose="02020603050405020304" pitchFamily="18" charset="0"/>
              </a:rPr>
              <a:t>примерно</a:t>
            </a:r>
            <a:r>
              <a:rPr lang="en-US" sz="1400" dirty="0" smtClean="0">
                <a:latin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</a:rPr>
              <a:t>33 </a:t>
            </a:r>
            <a:r>
              <a:rPr lang="ru-RU" sz="1400" dirty="0">
                <a:latin typeface="Times New Roman" panose="02020603050405020304" pitchFamily="18" charset="0"/>
              </a:rPr>
              <a:t>м до 3 м и менее. Антенны земных станций используются </a:t>
            </a:r>
            <a:r>
              <a:rPr lang="ru-RU" sz="1400" dirty="0" smtClean="0">
                <a:latin typeface="Times New Roman" panose="02020603050405020304" pitchFamily="18" charset="0"/>
              </a:rPr>
              <a:t>одновременно</a:t>
            </a:r>
            <a:r>
              <a:rPr lang="en-US" sz="1400" dirty="0" smtClean="0">
                <a:latin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</a:rPr>
              <a:t>для </a:t>
            </a:r>
            <a:r>
              <a:rPr lang="ru-RU" sz="1400" dirty="0">
                <a:latin typeface="Times New Roman" panose="02020603050405020304" pitchFamily="18" charset="0"/>
              </a:rPr>
              <a:t>приема и передачи и должны обладать следующими характеристиками</a:t>
            </a:r>
            <a:r>
              <a:rPr lang="ru-RU" sz="1400" dirty="0" smtClean="0">
                <a:latin typeface="Times New Roman" panose="02020603050405020304" pitchFamily="18" charset="0"/>
              </a:rPr>
              <a:t>:</a:t>
            </a:r>
            <a:r>
              <a:rPr lang="en-US" sz="1400" dirty="0" smtClean="0">
                <a:latin typeface="Times New Roman" panose="02020603050405020304" pitchFamily="18" charset="0"/>
              </a:rPr>
              <a:t> </a:t>
            </a:r>
          </a:p>
          <a:p>
            <a:r>
              <a:rPr lang="ru-RU" sz="1400" dirty="0" smtClean="0">
                <a:latin typeface="Times New Roman" panose="02020603050405020304" pitchFamily="18" charset="0"/>
              </a:rPr>
              <a:t>- </a:t>
            </a:r>
            <a:r>
              <a:rPr lang="ru-RU" sz="1400" dirty="0">
                <a:latin typeface="Times New Roman" panose="02020603050405020304" pitchFamily="18" charset="0"/>
              </a:rPr>
              <a:t>высоким усилением для передачи и приема, для чего </a:t>
            </a:r>
            <a:r>
              <a:rPr lang="ru-RU" sz="1400" dirty="0" smtClean="0">
                <a:latin typeface="Times New Roman" panose="02020603050405020304" pitchFamily="18" charset="0"/>
              </a:rPr>
              <a:t>рефлекторы</a:t>
            </a:r>
            <a:r>
              <a:rPr lang="en-US" sz="1400" dirty="0" smtClean="0">
                <a:latin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</a:rPr>
              <a:t>должны </a:t>
            </a:r>
            <a:r>
              <a:rPr lang="ru-RU" sz="1400" dirty="0">
                <a:latin typeface="Times New Roman" panose="02020603050405020304" pitchFamily="18" charset="0"/>
              </a:rPr>
              <a:t>быть большими по сравнению с длиной волны и иметь </a:t>
            </a:r>
            <a:r>
              <a:rPr lang="ru-RU" sz="1400" dirty="0" smtClean="0">
                <a:latin typeface="Times New Roman" panose="02020603050405020304" pitchFamily="18" charset="0"/>
              </a:rPr>
              <a:t>высокую</a:t>
            </a:r>
            <a:r>
              <a:rPr lang="en-US" sz="1400" dirty="0" smtClean="0">
                <a:latin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</a:rPr>
              <a:t>эффективность</a:t>
            </a:r>
            <a:r>
              <a:rPr lang="ru-RU" sz="1400" dirty="0">
                <a:latin typeface="Times New Roman" panose="02020603050405020304" pitchFamily="18" charset="0"/>
              </a:rPr>
              <a:t>;</a:t>
            </a:r>
          </a:p>
          <a:p>
            <a:r>
              <a:rPr lang="ru-RU" sz="1400" dirty="0">
                <a:latin typeface="Times New Roman" panose="02020603050405020304" pitchFamily="18" charset="0"/>
              </a:rPr>
              <a:t>- низким уровнем создаваемых помех (на передачу) и низкой </a:t>
            </a:r>
            <a:r>
              <a:rPr lang="ru-RU" sz="1400" dirty="0" smtClean="0">
                <a:latin typeface="Times New Roman" panose="02020603050405020304" pitchFamily="18" charset="0"/>
              </a:rPr>
              <a:t>чувствительностью </a:t>
            </a:r>
            <a:r>
              <a:rPr lang="ru-RU" sz="1400" dirty="0">
                <a:latin typeface="Times New Roman" panose="02020603050405020304" pitchFamily="18" charset="0"/>
              </a:rPr>
              <a:t>к помехам (для приема), вследствие чего диаграмма излучения </a:t>
            </a:r>
            <a:r>
              <a:rPr lang="ru-RU" sz="1400" dirty="0" smtClean="0">
                <a:latin typeface="Times New Roman" panose="02020603050405020304" pitchFamily="18" charset="0"/>
              </a:rPr>
              <a:t>антенны </a:t>
            </a:r>
            <a:r>
              <a:rPr lang="ru-RU" sz="1400" dirty="0">
                <a:latin typeface="Times New Roman" panose="02020603050405020304" pitchFamily="18" charset="0"/>
              </a:rPr>
              <a:t>должна иметь низкий уровень вне главного луча (малые боковые </a:t>
            </a:r>
            <a:r>
              <a:rPr lang="ru-RU" sz="1400" dirty="0" smtClean="0">
                <a:latin typeface="Times New Roman" panose="02020603050405020304" pitchFamily="18" charset="0"/>
              </a:rPr>
              <a:t>лепестки</a:t>
            </a:r>
            <a:r>
              <a:rPr lang="ru-RU" sz="1400" dirty="0">
                <a:latin typeface="Times New Roman" panose="02020603050405020304" pitchFamily="18" charset="0"/>
              </a:rPr>
              <a:t>);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</a:rPr>
              <a:t>высокой </a:t>
            </a:r>
            <a:r>
              <a:rPr lang="ru-RU" sz="1400" dirty="0">
                <a:latin typeface="Times New Roman" panose="02020603050405020304" pitchFamily="18" charset="0"/>
              </a:rPr>
              <a:t>поляризационной чистотой излучения</a:t>
            </a:r>
            <a:r>
              <a:rPr lang="ru-RU" sz="1400" dirty="0" smtClean="0">
                <a:latin typeface="Times New Roman" panose="02020603050405020304" pitchFamily="18" charset="0"/>
              </a:rPr>
              <a:t>;</a:t>
            </a:r>
            <a:endParaRPr lang="en-US" sz="1400" dirty="0"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1400" dirty="0" smtClean="0"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1400" dirty="0"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1400" dirty="0" smtClean="0"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1400" dirty="0"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1400" dirty="0" smtClean="0"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1400" dirty="0"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1400" dirty="0" smtClean="0"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1400" dirty="0"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1400" dirty="0" smtClean="0"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1400" dirty="0"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1400" dirty="0" smtClean="0"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1400" dirty="0"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1400" dirty="0" smtClean="0"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1400" dirty="0"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ru-RU" sz="1400" dirty="0">
              <a:latin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</a:rPr>
              <a:t>Рисунок 10.2 – Шлюзовая земная станция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061" y="3238190"/>
            <a:ext cx="3300376" cy="294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171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2596" y="1739103"/>
            <a:ext cx="854183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</a:rPr>
              <a:t>Луч антенны должен сохранять направление на спутник при любых</a:t>
            </a:r>
          </a:p>
          <a:p>
            <a:r>
              <a:rPr lang="ru-RU" sz="1400" dirty="0">
                <a:latin typeface="Times New Roman" panose="02020603050405020304" pitchFamily="18" charset="0"/>
              </a:rPr>
              <a:t>внешних условиях и независимо от остаточного перемещения спутника: (в</a:t>
            </a:r>
          </a:p>
          <a:p>
            <a:r>
              <a:rPr lang="ru-RU" sz="1400" dirty="0">
                <a:latin typeface="Times New Roman" panose="02020603050405020304" pitchFamily="18" charset="0"/>
              </a:rPr>
              <a:t>случае антенны стандарта А системы ИНТЕЛСАТ диаметром 30 м угловая</a:t>
            </a:r>
          </a:p>
          <a:p>
            <a:r>
              <a:rPr lang="ru-RU" sz="1400" dirty="0">
                <a:latin typeface="Times New Roman" panose="02020603050405020304" pitchFamily="18" charset="0"/>
              </a:rPr>
              <a:t>точность должна быть около 0,015°). Поэтому даже в системах, работающих с</a:t>
            </a:r>
          </a:p>
          <a:p>
            <a:r>
              <a:rPr lang="ru-RU" sz="1400" dirty="0">
                <a:latin typeface="Times New Roman" panose="02020603050405020304" pitchFamily="18" charset="0"/>
              </a:rPr>
              <a:t>геостационарными КС, требуется устройство автоматического слежения,</a:t>
            </a:r>
          </a:p>
          <a:p>
            <a:r>
              <a:rPr lang="ru-RU" sz="1400" dirty="0">
                <a:latin typeface="Times New Roman" panose="02020603050405020304" pitchFamily="18" charset="0"/>
              </a:rPr>
              <a:t>управляющее приводными механизмами антенны.</a:t>
            </a:r>
          </a:p>
          <a:p>
            <a:r>
              <a:rPr lang="ru-RU" sz="1400" dirty="0">
                <a:latin typeface="Times New Roman" panose="02020603050405020304" pitchFamily="18" charset="0"/>
              </a:rPr>
              <a:t>Малошумящие усилители. Чтобы принять весьма слабый сигнал от</a:t>
            </a:r>
          </a:p>
          <a:p>
            <a:r>
              <a:rPr lang="ru-RU" sz="1400" dirty="0">
                <a:latin typeface="Times New Roman" panose="02020603050405020304" pitchFamily="18" charset="0"/>
              </a:rPr>
              <a:t>спутника, антенна земной станции должна быть подключена к приемнику с</a:t>
            </a:r>
          </a:p>
          <a:p>
            <a:r>
              <a:rPr lang="ru-RU" sz="1400" dirty="0">
                <a:latin typeface="Times New Roman" panose="02020603050405020304" pitchFamily="18" charset="0"/>
              </a:rPr>
              <a:t>весьма малыми собственными тепловыми шумами. Таким образом, </a:t>
            </a:r>
            <a:r>
              <a:rPr lang="ru-RU" sz="1400" dirty="0" err="1">
                <a:latin typeface="Times New Roman" panose="02020603050405020304" pitchFamily="18" charset="0"/>
              </a:rPr>
              <a:t>малошу</a:t>
            </a:r>
            <a:r>
              <a:rPr lang="ru-RU" sz="1400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sz="1400" dirty="0" err="1">
                <a:latin typeface="Times New Roman" panose="02020603050405020304" pitchFamily="18" charset="0"/>
              </a:rPr>
              <a:t>мящий</a:t>
            </a:r>
            <a:r>
              <a:rPr lang="ru-RU" sz="1400" dirty="0">
                <a:latin typeface="Times New Roman" panose="02020603050405020304" pitchFamily="18" charset="0"/>
              </a:rPr>
              <a:t> усилитель всегда является предварительным усилителем СВЧ прием-</a:t>
            </a:r>
          </a:p>
          <a:p>
            <a:r>
              <a:rPr lang="ru-RU" sz="1400" dirty="0" err="1">
                <a:latin typeface="Times New Roman" panose="02020603050405020304" pitchFamily="18" charset="0"/>
              </a:rPr>
              <a:t>ных</a:t>
            </a:r>
            <a:r>
              <a:rPr lang="ru-RU" sz="1400" dirty="0">
                <a:latin typeface="Times New Roman" panose="02020603050405020304" pitchFamily="18" charset="0"/>
              </a:rPr>
              <a:t> трактов спутниковой станции связи. Он должен размещаться, как можно</a:t>
            </a:r>
          </a:p>
          <a:p>
            <a:r>
              <a:rPr lang="ru-RU" sz="1400" dirty="0">
                <a:latin typeface="Times New Roman" panose="02020603050405020304" pitchFamily="18" charset="0"/>
              </a:rPr>
              <a:t>ближе к </a:t>
            </a:r>
            <a:r>
              <a:rPr lang="ru-RU" sz="1400" dirty="0" err="1">
                <a:latin typeface="Times New Roman" panose="02020603050405020304" pitchFamily="18" charset="0"/>
              </a:rPr>
              <a:t>диплексору</a:t>
            </a:r>
            <a:r>
              <a:rPr lang="ru-RU" sz="1400" dirty="0">
                <a:latin typeface="Times New Roman" panose="02020603050405020304" pitchFamily="18" charset="0"/>
              </a:rPr>
              <a:t> антенного фидера, чтобы избежать дополнительных шу-</a:t>
            </a:r>
          </a:p>
          <a:p>
            <a:r>
              <a:rPr lang="ru-RU" sz="1400" dirty="0" err="1">
                <a:latin typeface="Times New Roman" panose="02020603050405020304" pitchFamily="18" charset="0"/>
              </a:rPr>
              <a:t>мов</a:t>
            </a:r>
            <a:r>
              <a:rPr lang="ru-RU" sz="1400" dirty="0">
                <a:latin typeface="Times New Roman" panose="02020603050405020304" pitchFamily="18" charset="0"/>
              </a:rPr>
              <a:t> из-за потерь в волноводе. Малошумящий усилитель обычно </a:t>
            </a:r>
            <a:r>
              <a:rPr lang="ru-RU" sz="1400" dirty="0" err="1">
                <a:latin typeface="Times New Roman" panose="02020603050405020304" pitchFamily="18" charset="0"/>
              </a:rPr>
              <a:t>широкопо</a:t>
            </a:r>
            <a:r>
              <a:rPr lang="ru-RU" sz="1400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sz="1400" dirty="0" err="1">
                <a:latin typeface="Times New Roman" panose="02020603050405020304" pitchFamily="18" charset="0"/>
              </a:rPr>
              <a:t>лосный</a:t>
            </a:r>
            <a:r>
              <a:rPr lang="ru-RU" sz="1400" dirty="0">
                <a:latin typeface="Times New Roman" panose="02020603050405020304" pitchFamily="18" charset="0"/>
              </a:rPr>
              <a:t>: один усилитель одновременно усиливает все несущие, поступающие</a:t>
            </a:r>
          </a:p>
          <a:p>
            <a:r>
              <a:rPr lang="ru-RU" sz="1400" dirty="0">
                <a:latin typeface="Times New Roman" panose="02020603050405020304" pitchFamily="18" charset="0"/>
              </a:rPr>
              <a:t>с приемного порта антенного </a:t>
            </a:r>
            <a:r>
              <a:rPr lang="ru-RU" sz="1400" dirty="0" err="1">
                <a:latin typeface="Times New Roman" panose="02020603050405020304" pitchFamily="18" charset="0"/>
              </a:rPr>
              <a:t>диплексора</a:t>
            </a:r>
            <a:r>
              <a:rPr lang="ru-RU" sz="1400" dirty="0">
                <a:latin typeface="Times New Roman" panose="02020603050405020304" pitchFamily="18" charset="0"/>
              </a:rPr>
              <a:t>. Обычно устанавливается также ре-</a:t>
            </a:r>
          </a:p>
          <a:p>
            <a:r>
              <a:rPr lang="ru-RU" sz="1400" dirty="0" err="1">
                <a:latin typeface="Times New Roman" panose="02020603050405020304" pitchFamily="18" charset="0"/>
              </a:rPr>
              <a:t>зервный</a:t>
            </a:r>
            <a:r>
              <a:rPr lang="ru-RU" sz="1400" dirty="0">
                <a:latin typeface="Times New Roman" panose="02020603050405020304" pitchFamily="18" charset="0"/>
              </a:rPr>
              <a:t> усилитель (резервирование 1+1). Последние достижения в области</a:t>
            </a:r>
          </a:p>
          <a:p>
            <a:r>
              <a:rPr lang="ru-RU" sz="1400" dirty="0">
                <a:latin typeface="Times New Roman" panose="02020603050405020304" pitchFamily="18" charset="0"/>
              </a:rPr>
              <a:t>транзисторов с полевым эффектом на основе арсенида галлия (</a:t>
            </a:r>
            <a:r>
              <a:rPr lang="ru-RU" sz="1400" dirty="0" err="1">
                <a:latin typeface="Times New Roman" panose="02020603050405020304" pitchFamily="18" charset="0"/>
              </a:rPr>
              <a:t>GaAs</a:t>
            </a:r>
            <a:r>
              <a:rPr lang="ru-RU" sz="1400" dirty="0">
                <a:latin typeface="Times New Roman" panose="02020603050405020304" pitchFamily="18" charset="0"/>
              </a:rPr>
              <a:t>) привели</a:t>
            </a:r>
          </a:p>
          <a:p>
            <a:r>
              <a:rPr lang="ru-RU" sz="1400" dirty="0">
                <a:latin typeface="Times New Roman" panose="02020603050405020304" pitchFamily="18" charset="0"/>
              </a:rPr>
              <a:t>к созданию более простых и дешевых транзисторных усилителей. В </a:t>
            </a:r>
            <a:r>
              <a:rPr lang="ru-RU" sz="1400" dirty="0" err="1">
                <a:latin typeface="Times New Roman" panose="02020603050405020304" pitchFamily="18" charset="0"/>
              </a:rPr>
              <a:t>совре</a:t>
            </a:r>
            <a:r>
              <a:rPr lang="ru-RU" sz="1400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sz="1400" dirty="0" err="1">
                <a:latin typeface="Times New Roman" panose="02020603050405020304" pitchFamily="18" charset="0"/>
              </a:rPr>
              <a:t>менных</a:t>
            </a:r>
            <a:r>
              <a:rPr lang="ru-RU" sz="1400" dirty="0">
                <a:latin typeface="Times New Roman" panose="02020603050405020304" pitchFamily="18" charset="0"/>
              </a:rPr>
              <a:t> МШУ, работающих в С- и </a:t>
            </a:r>
            <a:r>
              <a:rPr lang="ru-RU" sz="1400" dirty="0" err="1">
                <a:latin typeface="Times New Roman" panose="02020603050405020304" pitchFamily="18" charset="0"/>
              </a:rPr>
              <a:t>Ku</a:t>
            </a:r>
            <a:r>
              <a:rPr lang="ru-RU" sz="1400" dirty="0">
                <a:latin typeface="Times New Roman" panose="02020603050405020304" pitchFamily="18" charset="0"/>
              </a:rPr>
              <a:t>-диапазонах (ширина полосы частот от</a:t>
            </a:r>
          </a:p>
          <a:p>
            <a:r>
              <a:rPr lang="ru-RU" sz="1400" dirty="0">
                <a:latin typeface="Times New Roman" panose="02020603050405020304" pitchFamily="18" charset="0"/>
              </a:rPr>
              <a:t>500 МГц до 1 ГГц), эквивалентная шумовая температура составляет 50-150 К,</a:t>
            </a:r>
          </a:p>
          <a:p>
            <a:r>
              <a:rPr lang="ru-RU" sz="1400" dirty="0">
                <a:latin typeface="Times New Roman" panose="02020603050405020304" pitchFamily="18" charset="0"/>
              </a:rPr>
              <a:t>коэффициент усиления 30-40 дБ.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1664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1805" y="2015655"/>
            <a:ext cx="832996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Важнейшим элементом передатчика является усилитель. Порядок вели-</a:t>
            </a:r>
          </a:p>
          <a:p>
            <a:r>
              <a:rPr lang="ru-RU" dirty="0">
                <a:latin typeface="Times New Roman" panose="02020603050405020304" pitchFamily="18" charset="0"/>
              </a:rPr>
              <a:t>чины необходимой мощности на выходе передатчика составляет 1 Вт или </a:t>
            </a:r>
            <a:r>
              <a:rPr lang="ru-RU" dirty="0" err="1">
                <a:latin typeface="Times New Roman" panose="02020603050405020304" pitchFamily="18" charset="0"/>
              </a:rPr>
              <a:t>ме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>
                <a:latin typeface="Times New Roman" panose="02020603050405020304" pitchFamily="18" charset="0"/>
              </a:rPr>
              <a:t>нее для телефонного канала и 1 кВт для телевизионной несущей. На выходе</a:t>
            </a:r>
          </a:p>
          <a:p>
            <a:r>
              <a:rPr lang="ru-RU" dirty="0">
                <a:latin typeface="Times New Roman" panose="02020603050405020304" pitchFamily="18" charset="0"/>
              </a:rPr>
              <a:t>усилителя мощности (при необходимости усиления до 0,5-3 кВт) применяют-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ся</a:t>
            </a:r>
            <a:r>
              <a:rPr lang="ru-RU" dirty="0">
                <a:latin typeface="Times New Roman" panose="02020603050405020304" pitchFamily="18" charset="0"/>
              </a:rPr>
              <a:t> либо клистроны, либо лампы бегущей волны (ЛБВ). Основное достоинство</a:t>
            </a:r>
          </a:p>
          <a:p>
            <a:r>
              <a:rPr lang="ru-RU" dirty="0">
                <a:latin typeface="Times New Roman" panose="02020603050405020304" pitchFamily="18" charset="0"/>
              </a:rPr>
              <a:t>клистронов - высокая стабильность и невысокий уровень шума, в то время как</a:t>
            </a:r>
          </a:p>
          <a:p>
            <a:r>
              <a:rPr lang="ru-RU" dirty="0">
                <a:latin typeface="Times New Roman" panose="02020603050405020304" pitchFamily="18" charset="0"/>
              </a:rPr>
              <a:t>ЛБВ обеспечивает большую (по сравнению с ними) полосу пропускания. В</a:t>
            </a:r>
          </a:p>
          <a:p>
            <a:r>
              <a:rPr lang="ru-RU" dirty="0">
                <a:latin typeface="Times New Roman" panose="02020603050405020304" pitchFamily="18" charset="0"/>
              </a:rPr>
              <a:t>усилителях мощностью 0,5-1 кВт обычно используют ЛБВ, а в более мощных</a:t>
            </a:r>
          </a:p>
          <a:p>
            <a:r>
              <a:rPr lang="ru-RU" dirty="0">
                <a:latin typeface="Times New Roman" panose="02020603050405020304" pitchFamily="18" charset="0"/>
              </a:rPr>
              <a:t>(1-3 кВт) - клистроны.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Состав оконечного оборудования зависит от назначения земной станции</a:t>
            </a:r>
          </a:p>
          <a:p>
            <a:r>
              <a:rPr lang="ru-RU" dirty="0">
                <a:latin typeface="Times New Roman" panose="02020603050405020304" pitchFamily="18" charset="0"/>
              </a:rPr>
              <a:t>и вида передаваемой информации. Для сетей передачи данных это могут быть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сборщики/разборщики пакетов, пакетные коммутаторы и т.д. В системах те-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лефонной</a:t>
            </a:r>
            <a:r>
              <a:rPr lang="ru-RU" dirty="0">
                <a:latin typeface="Times New Roman" panose="02020603050405020304" pitchFamily="18" charset="0"/>
              </a:rPr>
              <a:t> связи сюда входят модемы, кодеры и декодеры, коммутаторы и</a:t>
            </a:r>
          </a:p>
          <a:p>
            <a:r>
              <a:rPr lang="ru-RU" dirty="0">
                <a:latin typeface="Times New Roman" panose="02020603050405020304" pitchFamily="18" charset="0"/>
              </a:rPr>
              <a:t>АТС.</a:t>
            </a:r>
          </a:p>
          <a:p>
            <a:r>
              <a:rPr lang="ru-RU" dirty="0">
                <a:latin typeface="Times New Roman" panose="02020603050405020304" pitchFamily="18" charset="0"/>
              </a:rPr>
              <a:t>Аппаратура соединительных линий предназначена для сопряжения </a:t>
            </a:r>
            <a:r>
              <a:rPr lang="ru-RU" dirty="0" err="1">
                <a:latin typeface="Times New Roman" panose="02020603050405020304" pitchFamily="18" charset="0"/>
              </a:rPr>
              <a:t>зем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ных</a:t>
            </a:r>
            <a:r>
              <a:rPr lang="ru-RU" dirty="0">
                <a:latin typeface="Times New Roman" panose="02020603050405020304" pitchFamily="18" charset="0"/>
              </a:rPr>
              <a:t> станций с наземными линиями связи и аппаратурой пользователей.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8312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Благодаря прогрессу в области микроэлектроники и радиотехники на</a:t>
            </a:r>
          </a:p>
          <a:p>
            <a:r>
              <a:rPr lang="ru-RU" dirty="0">
                <a:latin typeface="Times New Roman" panose="02020603050405020304" pitchFamily="18" charset="0"/>
              </a:rPr>
              <a:t>мировом рынке, появились малогабаритные и относительно недорогие земные</a:t>
            </a:r>
          </a:p>
          <a:p>
            <a:r>
              <a:rPr lang="ru-RU" dirty="0">
                <a:latin typeface="Times New Roman" panose="02020603050405020304" pitchFamily="18" charset="0"/>
              </a:rPr>
              <a:t>станции, получившие название VSAT (</a:t>
            </a:r>
            <a:r>
              <a:rPr lang="ru-RU" dirty="0" err="1">
                <a:latin typeface="Times New Roman" panose="02020603050405020304" pitchFamily="18" charset="0"/>
              </a:rPr>
              <a:t>Very</a:t>
            </a:r>
            <a:r>
              <a:rPr lang="ru-RU" dirty="0">
                <a:latin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</a:rPr>
              <a:t>Small</a:t>
            </a:r>
            <a:r>
              <a:rPr lang="ru-RU" dirty="0">
                <a:latin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</a:rPr>
              <a:t>Aperture</a:t>
            </a:r>
            <a:r>
              <a:rPr lang="ru-RU" dirty="0">
                <a:latin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</a:rPr>
              <a:t>Terminal</a:t>
            </a:r>
            <a:r>
              <a:rPr lang="ru-RU" dirty="0">
                <a:latin typeface="Times New Roman" panose="02020603050405020304" pitchFamily="18" charset="0"/>
              </a:rPr>
              <a:t>). В основ-</a:t>
            </a:r>
          </a:p>
          <a:p>
            <a:r>
              <a:rPr lang="ru-RU" dirty="0">
                <a:latin typeface="Times New Roman" panose="02020603050405020304" pitchFamily="18" charset="0"/>
              </a:rPr>
              <a:t>ном терминалы VSAT имеют зеркальные параболические антенны диаметром</a:t>
            </a:r>
          </a:p>
          <a:p>
            <a:r>
              <a:rPr lang="ru-RU" dirty="0">
                <a:latin typeface="Times New Roman" panose="02020603050405020304" pitchFamily="18" charset="0"/>
              </a:rPr>
              <a:t>до 2,4 м.</a:t>
            </a:r>
          </a:p>
          <a:p>
            <a:r>
              <a:rPr lang="ru-RU" dirty="0">
                <a:latin typeface="Times New Roman" panose="02020603050405020304" pitchFamily="18" charset="0"/>
              </a:rPr>
              <a:t>В настоящее время сети VSAT используются для обмена информацией</a:t>
            </a:r>
          </a:p>
          <a:p>
            <a:r>
              <a:rPr lang="ru-RU" dirty="0">
                <a:latin typeface="Times New Roman" panose="02020603050405020304" pitchFamily="18" charset="0"/>
              </a:rPr>
              <a:t>между земными станциями (ЗС), для связи удаленных абонентов с сетями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14826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2323</TotalTime>
  <Words>1223</Words>
  <Application>Microsoft Office PowerPoint</Application>
  <PresentationFormat>Экран (4:3)</PresentationFormat>
  <Paragraphs>147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Georgia</vt:lpstr>
      <vt:lpstr>Times New Roman</vt:lpstr>
      <vt:lpstr>Тема Office</vt:lpstr>
      <vt:lpstr>Электронные компоненты спутниковой связи  Лекция 4</vt:lpstr>
      <vt:lpstr>Содержание</vt:lpstr>
      <vt:lpstr>По завершению урока Вы будете знать:</vt:lpstr>
      <vt:lpstr>Введение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Спасибо за внимание!      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305</cp:revision>
  <dcterms:created xsi:type="dcterms:W3CDTF">2017-10-09T05:58:02Z</dcterms:created>
  <dcterms:modified xsi:type="dcterms:W3CDTF">2022-11-06T18:32:25Z</dcterms:modified>
</cp:coreProperties>
</file>