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94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0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2" y="3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i.khabay@satbayev.university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079376"/>
            <a:ext cx="7766221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компоненты спутниковой связи </a:t>
            </a:r>
            <a:b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39899" y="3999902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err="1" smtClean="0">
                <a:solidFill>
                  <a:schemeClr val="bg1"/>
                </a:solidFill>
              </a:rPr>
              <a:t>Хабай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Анар</a:t>
            </a:r>
            <a:r>
              <a:rPr lang="ru-RU" b="1" dirty="0" smtClean="0">
                <a:solidFill>
                  <a:schemeClr val="bg1"/>
                </a:solidFill>
              </a:rPr>
              <a:t>, доктор </a:t>
            </a:r>
            <a:r>
              <a:rPr lang="en-US" b="1" dirty="0" smtClean="0">
                <a:solidFill>
                  <a:schemeClr val="bg1"/>
                </a:solidFill>
              </a:rPr>
              <a:t>PhD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ассоцированный</a:t>
            </a:r>
            <a:r>
              <a:rPr lang="ru-RU" b="1" dirty="0" smtClean="0">
                <a:solidFill>
                  <a:schemeClr val="bg1"/>
                </a:solidFill>
              </a:rPr>
              <a:t> профессор Кафедры «Электроники, телекоммуникации и космических технологии»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err="1" smtClean="0">
                <a:hlinkClick r:id="rId4"/>
              </a:rPr>
              <a:t>ai.khabay@satbayev.university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0468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9292"/>
            <a:ext cx="4925176" cy="29972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9716" y="1844442"/>
            <a:ext cx="2132550" cy="21209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174488" y="509721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а) зона обслуживания; б) абонентский терминал.</a:t>
            </a:r>
          </a:p>
          <a:p>
            <a:r>
              <a:rPr lang="ru-RU" dirty="0">
                <a:latin typeface="Times New Roman" panose="02020603050405020304" pitchFamily="18" charset="0"/>
              </a:rPr>
              <a:t>Система </a:t>
            </a:r>
            <a:r>
              <a:rPr lang="ru-RU" dirty="0" err="1">
                <a:latin typeface="Times New Roman" panose="02020603050405020304" pitchFamily="18" charset="0"/>
              </a:rPr>
              <a:t>Инмарсат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2803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9141" y="1918198"/>
            <a:ext cx="855298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Рабочие частоты. Для связи с абонентскими терминалами используются</a:t>
            </a:r>
          </a:p>
          <a:p>
            <a:r>
              <a:rPr lang="ru-RU" dirty="0">
                <a:latin typeface="Times New Roman" panose="02020603050405020304" pitchFamily="18" charset="0"/>
              </a:rPr>
              <a:t>частоты в l-диапазоне, в том числе:</a:t>
            </a:r>
          </a:p>
          <a:p>
            <a:r>
              <a:rPr lang="ru-RU" dirty="0">
                <a:latin typeface="Times New Roman" panose="02020603050405020304" pitchFamily="18" charset="0"/>
              </a:rPr>
              <a:t>1) Направление «земля — спутник» - 1626,5-1660,5 МГц.</a:t>
            </a:r>
          </a:p>
          <a:p>
            <a:r>
              <a:rPr lang="ru-RU" dirty="0">
                <a:latin typeface="Times New Roman" panose="02020603050405020304" pitchFamily="18" charset="0"/>
              </a:rPr>
              <a:t>2) Направление «спутник – земля» - 1525,0-1559,0 МГц.</a:t>
            </a:r>
          </a:p>
          <a:p>
            <a:r>
              <a:rPr lang="ru-RU" dirty="0">
                <a:latin typeface="Times New Roman" panose="02020603050405020304" pitchFamily="18" charset="0"/>
              </a:rPr>
              <a:t>3) Работа фидерных линий осуществляется в с-диапазоне:</a:t>
            </a:r>
          </a:p>
          <a:p>
            <a:r>
              <a:rPr lang="ru-RU" dirty="0">
                <a:latin typeface="Times New Roman" panose="02020603050405020304" pitchFamily="18" charset="0"/>
              </a:rPr>
              <a:t>4) Направление «земля — спутник» - 6425-6450 МГц.</a:t>
            </a:r>
          </a:p>
          <a:p>
            <a:r>
              <a:rPr lang="ru-RU" dirty="0">
                <a:latin typeface="Times New Roman" panose="02020603050405020304" pitchFamily="18" charset="0"/>
              </a:rPr>
              <a:t>5) Направление «спутник — земля» - 3600-3623 (3600-3630) МГц.</a:t>
            </a:r>
          </a:p>
          <a:p>
            <a:r>
              <a:rPr lang="ru-RU" dirty="0">
                <a:latin typeface="Times New Roman" panose="02020603050405020304" pitchFamily="18" charset="0"/>
              </a:rPr>
              <a:t>Структура </a:t>
            </a:r>
            <a:r>
              <a:rPr lang="ru-RU" dirty="0" err="1">
                <a:latin typeface="Times New Roman" panose="02020603050405020304" pitchFamily="18" charset="0"/>
              </a:rPr>
              <a:t>Инмарсат</a:t>
            </a:r>
            <a:r>
              <a:rPr lang="ru-RU" dirty="0">
                <a:latin typeface="Times New Roman" panose="02020603050405020304" pitchFamily="18" charset="0"/>
              </a:rPr>
              <a:t>. Система связи </a:t>
            </a:r>
            <a:r>
              <a:rPr lang="ru-RU" dirty="0" err="1">
                <a:latin typeface="Times New Roman" panose="02020603050405020304" pitchFamily="18" charset="0"/>
              </a:rPr>
              <a:t>Инмарсат</a:t>
            </a:r>
            <a:r>
              <a:rPr lang="ru-RU" dirty="0">
                <a:latin typeface="Times New Roman" panose="02020603050405020304" pitchFamily="18" charset="0"/>
              </a:rPr>
              <a:t> состоит из трех основных</a:t>
            </a:r>
          </a:p>
          <a:p>
            <a:r>
              <a:rPr lang="ru-RU" dirty="0">
                <a:latin typeface="Times New Roman" panose="02020603050405020304" pitchFamily="18" charset="0"/>
              </a:rPr>
              <a:t>сегментов: космического, наземного и пользовательского.</a:t>
            </a:r>
          </a:p>
          <a:p>
            <a:r>
              <a:rPr lang="ru-RU" dirty="0">
                <a:latin typeface="Times New Roman" panose="02020603050405020304" pitchFamily="18" charset="0"/>
              </a:rPr>
              <a:t>Первый представлен системой геостационарных спутников, вращаю-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щихся</a:t>
            </a:r>
            <a:r>
              <a:rPr lang="ru-RU" dirty="0">
                <a:latin typeface="Times New Roman" panose="02020603050405020304" pitchFamily="18" charset="0"/>
              </a:rPr>
              <a:t> вокруг земной оси с той же скоростью, что и сама планета. Благодаря</a:t>
            </a:r>
          </a:p>
          <a:p>
            <a:r>
              <a:rPr lang="ru-RU" dirty="0">
                <a:latin typeface="Times New Roman" panose="02020603050405020304" pitchFamily="18" charset="0"/>
              </a:rPr>
              <a:t>этому, спутниковая связь </a:t>
            </a:r>
            <a:r>
              <a:rPr lang="ru-RU" dirty="0" err="1">
                <a:latin typeface="Times New Roman" panose="02020603050405020304" pitchFamily="18" charset="0"/>
              </a:rPr>
              <a:t>Инмарсат</a:t>
            </a:r>
            <a:r>
              <a:rPr lang="ru-RU" dirty="0">
                <a:latin typeface="Times New Roman" panose="02020603050405020304" pitchFamily="18" charset="0"/>
              </a:rPr>
              <a:t> очень надежна и устойчива. Сеть </a:t>
            </a:r>
            <a:r>
              <a:rPr lang="ru-RU" dirty="0" err="1">
                <a:latin typeface="Times New Roman" panose="02020603050405020304" pitchFamily="18" charset="0"/>
              </a:rPr>
              <a:t>Инмар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сат</a:t>
            </a:r>
            <a:r>
              <a:rPr lang="ru-RU" dirty="0">
                <a:latin typeface="Times New Roman" panose="02020603050405020304" pitchFamily="18" charset="0"/>
              </a:rPr>
              <a:t> состоит из 4 основных и одного запасного спутника, относящихся к треть-</a:t>
            </a:r>
          </a:p>
          <a:p>
            <a:r>
              <a:rPr lang="ru-RU" dirty="0">
                <a:latin typeface="Times New Roman" panose="02020603050405020304" pitchFamily="18" charset="0"/>
              </a:rPr>
              <a:t>ему поколению, и четырьмя - предыдущего поколения.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9607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6409" y="1904143"/>
            <a:ext cx="859759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Второй сегмент </a:t>
            </a:r>
            <a:r>
              <a:rPr lang="ru-RU" dirty="0" err="1">
                <a:latin typeface="Times New Roman" panose="02020603050405020304" pitchFamily="18" charset="0"/>
              </a:rPr>
              <a:t>Инмарсат</a:t>
            </a:r>
            <a:r>
              <a:rPr lang="ru-RU" dirty="0">
                <a:latin typeface="Times New Roman" panose="02020603050405020304" pitchFamily="18" charset="0"/>
              </a:rPr>
              <a:t> – наземный. В него входят: сети береговых</a:t>
            </a:r>
          </a:p>
          <a:p>
            <a:r>
              <a:rPr lang="ru-RU" dirty="0">
                <a:latin typeface="Times New Roman" panose="02020603050405020304" pitchFamily="18" charset="0"/>
              </a:rPr>
              <a:t>наземных станций, центр управления спутниками, сетевые кооперирующие</a:t>
            </a:r>
          </a:p>
          <a:p>
            <a:r>
              <a:rPr lang="ru-RU" dirty="0">
                <a:latin typeface="Times New Roman" panose="02020603050405020304" pitchFamily="18" charset="0"/>
              </a:rPr>
              <a:t>станции и операционный центр. Центр управления находится в штаб-квартире</a:t>
            </a:r>
          </a:p>
          <a:p>
            <a:r>
              <a:rPr lang="ru-RU" dirty="0">
                <a:latin typeface="Times New Roman" panose="02020603050405020304" pitchFamily="18" charset="0"/>
              </a:rPr>
              <a:t>компании и осуществляет слежение за работающими спутниками, не позволяя</a:t>
            </a:r>
          </a:p>
          <a:p>
            <a:r>
              <a:rPr lang="ru-RU" dirty="0">
                <a:latin typeface="Times New Roman" panose="02020603050405020304" pitchFamily="18" charset="0"/>
              </a:rPr>
              <a:t>им сбиваться с заданной траектории и контролируя появление возможных</a:t>
            </a:r>
          </a:p>
          <a:p>
            <a:r>
              <a:rPr lang="ru-RU" dirty="0">
                <a:latin typeface="Times New Roman" panose="02020603050405020304" pitchFamily="18" charset="0"/>
              </a:rPr>
              <a:t>неполадок системы. Береговые станции являются неким связующим звеном</a:t>
            </a:r>
          </a:p>
          <a:p>
            <a:r>
              <a:rPr lang="ru-RU" dirty="0">
                <a:latin typeface="Times New Roman" panose="02020603050405020304" pitchFamily="18" charset="0"/>
              </a:rPr>
              <a:t>между космическим и наземным сегментом. А операционный центр, в свою</a:t>
            </a:r>
          </a:p>
          <a:p>
            <a:r>
              <a:rPr lang="ru-RU" dirty="0">
                <a:latin typeface="Times New Roman" panose="02020603050405020304" pitchFamily="18" charset="0"/>
              </a:rPr>
              <a:t>очередь, контролирует каналы связи и передачи данных, опираясь на работу</a:t>
            </a:r>
          </a:p>
          <a:p>
            <a:r>
              <a:rPr lang="ru-RU" dirty="0">
                <a:latin typeface="Times New Roman" panose="02020603050405020304" pitchFamily="18" charset="0"/>
              </a:rPr>
              <a:t>координирующих станций.</a:t>
            </a:r>
          </a:p>
          <a:p>
            <a:r>
              <a:rPr lang="ru-RU" dirty="0">
                <a:latin typeface="Times New Roman" panose="02020603050405020304" pitchFamily="18" charset="0"/>
              </a:rPr>
              <a:t>Пользовательский сегмент представлен спутниковыми телефонами, тер-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миналами</a:t>
            </a:r>
            <a:r>
              <a:rPr lang="ru-RU" dirty="0">
                <a:latin typeface="Times New Roman" panose="02020603050405020304" pitchFamily="18" charset="0"/>
              </a:rPr>
              <a:t> связи и другими устройствами. Система поддерживает множество</a:t>
            </a:r>
          </a:p>
          <a:p>
            <a:r>
              <a:rPr lang="ru-RU" dirty="0">
                <a:latin typeface="Times New Roman" panose="02020603050405020304" pitchFamily="18" charset="0"/>
              </a:rPr>
              <a:t>стандартов сети для авиации, судоходства, наземного транспорта и других</a:t>
            </a:r>
          </a:p>
          <a:p>
            <a:r>
              <a:rPr lang="ru-RU" dirty="0">
                <a:latin typeface="Times New Roman" panose="02020603050405020304" pitchFamily="18" charset="0"/>
              </a:rPr>
              <a:t>служб.</a:t>
            </a:r>
          </a:p>
          <a:p>
            <a:r>
              <a:rPr lang="ru-RU" dirty="0">
                <a:latin typeface="Times New Roman" panose="02020603050405020304" pitchFamily="18" charset="0"/>
              </a:rPr>
              <a:t>На геостационарной орбите в настоящее время находится более 1000</a:t>
            </a:r>
          </a:p>
          <a:p>
            <a:r>
              <a:rPr lang="ru-RU" dirty="0">
                <a:latin typeface="Times New Roman" panose="02020603050405020304" pitchFamily="18" charset="0"/>
              </a:rPr>
              <a:t>космических станций, большая часть из которых работает в С и </a:t>
            </a:r>
            <a:r>
              <a:rPr lang="ru-RU" dirty="0" err="1">
                <a:latin typeface="Times New Roman" panose="02020603050405020304" pitchFamily="18" charset="0"/>
              </a:rPr>
              <a:t>Кu</a:t>
            </a:r>
            <a:r>
              <a:rPr lang="ru-RU" dirty="0">
                <a:latin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</a:rPr>
              <a:t>диапазо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>
                <a:latin typeface="Times New Roman" panose="02020603050405020304" pitchFamily="18" charset="0"/>
              </a:rPr>
              <a:t>нах. Но все равно ощущается недостаток спутникового ресурса.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3537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7990" y="2422905"/>
            <a:ext cx="836341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Последние несколько лет наблюдается активное коммерческое освоение</a:t>
            </a:r>
          </a:p>
          <a:p>
            <a:r>
              <a:rPr lang="ru-RU" dirty="0">
                <a:latin typeface="Times New Roman" panose="02020603050405020304" pitchFamily="18" charset="0"/>
              </a:rPr>
              <a:t>Ка диапазона (30/20 ГГц) применительно к системам фиксированной </a:t>
            </a:r>
            <a:r>
              <a:rPr lang="ru-RU" dirty="0" err="1">
                <a:latin typeface="Times New Roman" panose="02020603050405020304" pitchFamily="18" charset="0"/>
              </a:rPr>
              <a:t>спутни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ковой</a:t>
            </a:r>
            <a:r>
              <a:rPr lang="ru-RU" dirty="0">
                <a:latin typeface="Times New Roman" panose="02020603050405020304" pitchFamily="18" charset="0"/>
              </a:rPr>
              <a:t> связи и вещания. Это связано с проблемой международной </a:t>
            </a:r>
            <a:r>
              <a:rPr lang="ru-RU" dirty="0" err="1">
                <a:latin typeface="Times New Roman" panose="02020603050405020304" pitchFamily="18" charset="0"/>
              </a:rPr>
              <a:t>координа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ции</a:t>
            </a:r>
            <a:r>
              <a:rPr lang="ru-RU" dirty="0">
                <a:latin typeface="Times New Roman" panose="02020603050405020304" pitchFamily="18" charset="0"/>
              </a:rPr>
              <a:t> новых геостационарных спутников в </a:t>
            </a:r>
            <a:r>
              <a:rPr lang="ru-RU" dirty="0" err="1">
                <a:latin typeface="Times New Roman" panose="02020603050405020304" pitchFamily="18" charset="0"/>
              </a:rPr>
              <a:t>Кu</a:t>
            </a:r>
            <a:r>
              <a:rPr lang="ru-RU" dirty="0">
                <a:latin typeface="Times New Roman" panose="02020603050405020304" pitchFamily="18" charset="0"/>
              </a:rPr>
              <a:t> диапазоне и со стремлением </a:t>
            </a:r>
            <a:r>
              <a:rPr lang="ru-RU" dirty="0" err="1">
                <a:latin typeface="Times New Roman" panose="02020603050405020304" pitchFamily="18" charset="0"/>
              </a:rPr>
              <a:t>реа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лизовать</a:t>
            </a:r>
            <a:r>
              <a:rPr lang="ru-RU" dirty="0">
                <a:latin typeface="Times New Roman" panose="02020603050405020304" pitchFamily="18" charset="0"/>
              </a:rPr>
              <a:t> предельно большую пропускную способность спутника для </a:t>
            </a:r>
            <a:r>
              <a:rPr lang="ru-RU" dirty="0" err="1">
                <a:latin typeface="Times New Roman" panose="02020603050405020304" pitchFamily="18" charset="0"/>
              </a:rPr>
              <a:t>миними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зации</a:t>
            </a:r>
            <a:r>
              <a:rPr lang="ru-RU" dirty="0">
                <a:latin typeface="Times New Roman" panose="02020603050405020304" pitchFamily="18" charset="0"/>
              </a:rPr>
              <a:t> себестоимости передачи единицы информации. Многочисленные </a:t>
            </a:r>
            <a:r>
              <a:rPr lang="ru-RU" dirty="0" err="1">
                <a:latin typeface="Times New Roman" panose="02020603050405020304" pitchFamily="18" charset="0"/>
              </a:rPr>
              <a:t>ис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>
                <a:latin typeface="Times New Roman" panose="02020603050405020304" pitchFamily="18" charset="0"/>
              </a:rPr>
              <a:t>следования направлены на увеличение ресурса или лучшее его использование.</a:t>
            </a:r>
          </a:p>
          <a:p>
            <a:r>
              <a:rPr lang="ru-RU" dirty="0">
                <a:latin typeface="Times New Roman" panose="02020603050405020304" pitchFamily="18" charset="0"/>
              </a:rPr>
              <a:t>Так, например, создание спутников с многолучевой структурой покрытия </a:t>
            </a:r>
            <a:r>
              <a:rPr lang="ru-RU" dirty="0" err="1">
                <a:latin typeface="Times New Roman" panose="02020603050405020304" pitchFamily="18" charset="0"/>
              </a:rPr>
              <a:t>зо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ны</a:t>
            </a:r>
            <a:r>
              <a:rPr lang="ru-RU" dirty="0">
                <a:latin typeface="Times New Roman" panose="02020603050405020304" pitchFamily="18" charset="0"/>
              </a:rPr>
              <a:t> обслуживания (что требует существенного усложнения и удорожания</a:t>
            </a:r>
          </a:p>
          <a:p>
            <a:r>
              <a:rPr lang="ru-RU" dirty="0">
                <a:latin typeface="Times New Roman" panose="02020603050405020304" pitchFamily="18" charset="0"/>
              </a:rPr>
              <a:t>спутника) дает увеличение эффективности использования частотного ресурса</a:t>
            </a:r>
          </a:p>
          <a:p>
            <a:r>
              <a:rPr lang="ru-RU" dirty="0">
                <a:latin typeface="Times New Roman" panose="02020603050405020304" pitchFamily="18" charset="0"/>
              </a:rPr>
              <a:t>в несколько раз. На рисунке 12.3 показана схема реализации спутниковой си-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стемы</a:t>
            </a:r>
            <a:r>
              <a:rPr lang="ru-RU" dirty="0">
                <a:latin typeface="Times New Roman" panose="02020603050405020304" pitchFamily="18" charset="0"/>
              </a:rPr>
              <a:t> связи с многолучевой антенной системой, работающей в Ка диапазоне.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9777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7824" y="1117600"/>
            <a:ext cx="5788351" cy="46228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48575" y="5960548"/>
            <a:ext cx="64677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Спутниковая система Ка диапазона с многолучевой антенной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9845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Спутники Ка диапазона открывают новейшие перспективы для развития</a:t>
            </a:r>
          </a:p>
          <a:p>
            <a:r>
              <a:rPr lang="ru-RU" dirty="0">
                <a:latin typeface="Times New Roman" panose="02020603050405020304" pitchFamily="18" charset="0"/>
              </a:rPr>
              <a:t>отрасли спутниковых коммуникаций.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25035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9933" y="1818485"/>
            <a:ext cx="870910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,Bold"/>
              </a:rPr>
              <a:t>Список литературы</a:t>
            </a:r>
          </a:p>
          <a:p>
            <a:r>
              <a:rPr lang="ru-RU" dirty="0">
                <a:latin typeface="Times New Roman" panose="02020603050405020304" pitchFamily="18" charset="0"/>
              </a:rPr>
              <a:t>Основная литература</a:t>
            </a:r>
          </a:p>
          <a:p>
            <a:r>
              <a:rPr lang="ru-RU" dirty="0">
                <a:latin typeface="Times New Roman" panose="02020603050405020304" pitchFamily="18" charset="0"/>
              </a:rPr>
              <a:t>1. Сомов А.М. Спутниковые системы связи.-М.: «Горячая </a:t>
            </a:r>
            <a:r>
              <a:rPr lang="ru-RU" dirty="0" smtClean="0">
                <a:latin typeface="Times New Roman" panose="02020603050405020304" pitchFamily="18" charset="0"/>
              </a:rPr>
              <a:t>линия-Телеком</a:t>
            </a:r>
            <a:r>
              <a:rPr lang="ru-RU" dirty="0">
                <a:latin typeface="Times New Roman" panose="02020603050405020304" pitchFamily="18" charset="0"/>
              </a:rPr>
              <a:t>», 2012</a:t>
            </a:r>
          </a:p>
          <a:p>
            <a:r>
              <a:rPr lang="ru-RU" dirty="0">
                <a:latin typeface="Times New Roman" panose="02020603050405020304" pitchFamily="18" charset="0"/>
              </a:rPr>
              <a:t>2. Расчет линий спутниковой связи - Основные понятия и формулы /Под</a:t>
            </a:r>
          </a:p>
          <a:p>
            <a:r>
              <a:rPr lang="ru-RU" dirty="0">
                <a:latin typeface="Times New Roman" panose="02020603050405020304" pitchFamily="18" charset="0"/>
              </a:rPr>
              <a:t>ред. </a:t>
            </a:r>
            <a:r>
              <a:rPr lang="ru-RU" dirty="0" err="1">
                <a:latin typeface="Times New Roman" panose="02020603050405020304" pitchFamily="18" charset="0"/>
              </a:rPr>
              <a:t>С.Елеферов</a:t>
            </a:r>
            <a:r>
              <a:rPr lang="ru-RU" dirty="0">
                <a:latin typeface="Times New Roman" panose="02020603050405020304" pitchFamily="18" charset="0"/>
              </a:rPr>
              <a:t>.:- Дубна: МСЭ, 2006.</a:t>
            </a:r>
          </a:p>
          <a:p>
            <a:r>
              <a:rPr lang="ru-RU" dirty="0">
                <a:latin typeface="Times New Roman" panose="02020603050405020304" pitchFamily="18" charset="0"/>
              </a:rPr>
              <a:t>3. Бей Н.С. Антенны систем спутниковой связи и навигации. -М.: </a:t>
            </a:r>
            <a:r>
              <a:rPr lang="ru-RU" dirty="0" smtClean="0">
                <a:latin typeface="Times New Roman" panose="02020603050405020304" pitchFamily="18" charset="0"/>
              </a:rPr>
              <a:t>Рудо-</a:t>
            </a:r>
            <a:r>
              <a:rPr lang="ru-RU" dirty="0" err="1" smtClean="0">
                <a:latin typeface="Times New Roman" panose="02020603050405020304" pitchFamily="18" charset="0"/>
              </a:rPr>
              <a:t>мино</a:t>
            </a:r>
            <a:r>
              <a:rPr lang="ru-RU" dirty="0">
                <a:latin typeface="Times New Roman" panose="02020603050405020304" pitchFamily="18" charset="0"/>
              </a:rPr>
              <a:t>, 2010.</a:t>
            </a:r>
          </a:p>
          <a:p>
            <a:r>
              <a:rPr lang="ru-RU" dirty="0">
                <a:latin typeface="Times New Roman" panose="02020603050405020304" pitchFamily="18" charset="0"/>
              </a:rPr>
              <a:t>4. Поваляев А.А. Глобальные спутниковые системы синхронизации </a:t>
            </a:r>
            <a:r>
              <a:rPr lang="ru-RU" dirty="0" smtClean="0">
                <a:latin typeface="Times New Roman" panose="02020603050405020304" pitchFamily="18" charset="0"/>
              </a:rPr>
              <a:t>и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</a:rPr>
              <a:t>управления </a:t>
            </a:r>
            <a:r>
              <a:rPr lang="ru-RU" dirty="0">
                <a:latin typeface="Times New Roman" panose="02020603050405020304" pitchFamily="18" charset="0"/>
              </a:rPr>
              <a:t>движением в околоземном пространстве. -М.: Вузовская книга</a:t>
            </a:r>
            <a:r>
              <a:rPr lang="ru-RU" dirty="0" smtClean="0">
                <a:latin typeface="Times New Roman" panose="02020603050405020304" pitchFamily="18" charset="0"/>
              </a:rPr>
              <a:t>,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</a:rPr>
              <a:t>2012</a:t>
            </a:r>
            <a:r>
              <a:rPr lang="ru-RU" dirty="0"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</a:rPr>
              <a:t>5. Калмыков В.В. Системы сотовой и спутниковой радиосвязи.-М.:</a:t>
            </a:r>
          </a:p>
          <a:p>
            <a:r>
              <a:rPr lang="ru-RU" dirty="0">
                <a:latin typeface="Times New Roman" panose="02020603050405020304" pitchFamily="18" charset="0"/>
              </a:rPr>
              <a:t>«Рудомино»,2010.</a:t>
            </a:r>
          </a:p>
          <a:p>
            <a:r>
              <a:rPr lang="ru-RU" dirty="0">
                <a:latin typeface="Times New Roman" panose="02020603050405020304" pitchFamily="18" charset="0"/>
              </a:rPr>
              <a:t>6. Методы спутникового и наземного позиционирования. Перспективы</a:t>
            </a:r>
          </a:p>
          <a:p>
            <a:r>
              <a:rPr lang="ru-RU" dirty="0">
                <a:latin typeface="Times New Roman" panose="02020603050405020304" pitchFamily="18" charset="0"/>
              </a:rPr>
              <a:t>развития технологий обработки сигналов /Под ред. </a:t>
            </a:r>
            <a:r>
              <a:rPr lang="ru-RU" dirty="0" err="1">
                <a:latin typeface="Times New Roman" panose="02020603050405020304" pitchFamily="18" charset="0"/>
              </a:rPr>
              <a:t>Д.Дардари</a:t>
            </a:r>
            <a:r>
              <a:rPr lang="ru-RU" dirty="0">
                <a:latin typeface="Times New Roman" panose="02020603050405020304" pitchFamily="18" charset="0"/>
              </a:rPr>
              <a:t> .- М: </a:t>
            </a:r>
            <a:r>
              <a:rPr lang="ru-RU" dirty="0" err="1" smtClean="0">
                <a:latin typeface="Times New Roman" panose="02020603050405020304" pitchFamily="18" charset="0"/>
              </a:rPr>
              <a:t>Техносфера</a:t>
            </a:r>
            <a:r>
              <a:rPr lang="ru-RU" dirty="0">
                <a:latin typeface="Times New Roman" panose="02020603050405020304" pitchFamily="18" charset="0"/>
              </a:rPr>
              <a:t>, 2012.</a:t>
            </a:r>
          </a:p>
          <a:p>
            <a:r>
              <a:rPr lang="ru-RU" dirty="0">
                <a:latin typeface="Times New Roman" panose="02020603050405020304" pitchFamily="18" charset="0"/>
              </a:rPr>
              <a:t>7. </a:t>
            </a:r>
            <a:r>
              <a:rPr lang="ru-RU" dirty="0" err="1">
                <a:latin typeface="Times New Roman" panose="02020603050405020304" pitchFamily="18" charset="0"/>
              </a:rPr>
              <a:t>Кислицын</a:t>
            </a:r>
            <a:r>
              <a:rPr lang="ru-RU" dirty="0">
                <a:latin typeface="Times New Roman" panose="02020603050405020304" pitchFamily="18" charset="0"/>
              </a:rPr>
              <a:t> А.С. </a:t>
            </a:r>
            <a:r>
              <a:rPr lang="ru-RU" dirty="0" err="1">
                <a:latin typeface="Times New Roman" panose="02020603050405020304" pitchFamily="18" charset="0"/>
              </a:rPr>
              <a:t>Корпоротивные</a:t>
            </a:r>
            <a:r>
              <a:rPr lang="ru-RU" dirty="0">
                <a:latin typeface="Times New Roman" panose="02020603050405020304" pitchFamily="18" charset="0"/>
              </a:rPr>
              <a:t> спутниковые информационные </a:t>
            </a:r>
            <a:r>
              <a:rPr lang="ru-RU" dirty="0" smtClean="0">
                <a:latin typeface="Times New Roman" panose="02020603050405020304" pitchFamily="18" charset="0"/>
              </a:rPr>
              <a:t>сети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</a:rPr>
              <a:t>основе VSAT-технологий. Методология построения. -М.: «Радиотехника»,</a:t>
            </a:r>
          </a:p>
          <a:p>
            <a:r>
              <a:rPr lang="ru-RU" dirty="0">
                <a:latin typeface="Times New Roman" panose="02020603050405020304" pitchFamily="18" charset="0"/>
              </a:rPr>
              <a:t>2007.</a:t>
            </a:r>
          </a:p>
          <a:p>
            <a:r>
              <a:rPr lang="ru-RU" dirty="0">
                <a:latin typeface="Times New Roman" panose="02020603050405020304" pitchFamily="18" charset="0"/>
              </a:rPr>
              <a:t>8. </a:t>
            </a:r>
            <a:r>
              <a:rPr lang="ru-RU" dirty="0" err="1">
                <a:latin typeface="Times New Roman" panose="02020603050405020304" pitchFamily="18" charset="0"/>
              </a:rPr>
              <a:t>Машбиц</a:t>
            </a:r>
            <a:r>
              <a:rPr lang="ru-RU" dirty="0">
                <a:latin typeface="Times New Roman" panose="02020603050405020304" pitchFamily="18" charset="0"/>
              </a:rPr>
              <a:t> Л.М. Компьютерная картография и зоны спутниковой </a:t>
            </a:r>
            <a:r>
              <a:rPr lang="ru-RU" dirty="0" smtClean="0">
                <a:latin typeface="Times New Roman" panose="02020603050405020304" pitchFamily="18" charset="0"/>
              </a:rPr>
              <a:t>связи</a:t>
            </a:r>
            <a:r>
              <a:rPr lang="ru-RU" dirty="0">
                <a:latin typeface="Times New Roman" panose="02020603050405020304" pitchFamily="18" charset="0"/>
              </a:rPr>
              <a:t>.-М.: Радио и связь, 2009. -256 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55369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352927" cy="5976664"/>
          </a:xfrm>
        </p:spPr>
        <p:txBody>
          <a:bodyPr/>
          <a:lstStyle/>
          <a:p>
            <a:pPr marL="182880" indent="0" algn="ctr" fontAlgn="auto" hangingPunct="0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 smtClean="0"/>
              <a:t>Спасибо за внимание!</a:t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7572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Цель лекции</a:t>
            </a:r>
            <a:r>
              <a:rPr lang="ru-RU" sz="2000" dirty="0" smtClean="0"/>
              <a:t>:</a:t>
            </a:r>
            <a:r>
              <a:rPr lang="en-US" sz="2000" dirty="0" smtClean="0"/>
              <a:t> </a:t>
            </a:r>
            <a:r>
              <a:rPr lang="ru-RU" sz="2000" dirty="0"/>
              <a:t>ознакомиться с существующими ССС и перспективами их</a:t>
            </a:r>
          </a:p>
          <a:p>
            <a:r>
              <a:rPr lang="ru-RU" sz="2000" dirty="0"/>
              <a:t>развития.</a:t>
            </a:r>
            <a:r>
              <a:rPr lang="ru-RU" sz="2000" dirty="0" smtClean="0"/>
              <a:t>.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1 – </a:t>
            </a:r>
            <a:r>
              <a:rPr lang="ru-RU" sz="2000" dirty="0"/>
              <a:t>Спутниковая система связи </a:t>
            </a:r>
            <a:r>
              <a:rPr lang="ru-RU" sz="2000" dirty="0" err="1"/>
              <a:t>Глобалстар</a:t>
            </a:r>
            <a:r>
              <a:rPr lang="ru-RU" sz="2000" dirty="0"/>
              <a:t>.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2 – </a:t>
            </a:r>
            <a:r>
              <a:rPr lang="ru-RU" sz="2000" dirty="0"/>
              <a:t>Система </a:t>
            </a:r>
            <a:r>
              <a:rPr lang="ru-RU" sz="2000" dirty="0" err="1"/>
              <a:t>Инмарсат</a:t>
            </a:r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3- </a:t>
            </a:r>
            <a:r>
              <a:rPr lang="ru-RU" sz="2000" dirty="0"/>
              <a:t>Спутниковая система Ка диапазона с многолучевой антенной</a:t>
            </a: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63070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dirty="0" smtClean="0"/>
              <a:t>Упрощенная </a:t>
            </a:r>
            <a:r>
              <a:rPr lang="ru-RU" sz="2000" dirty="0"/>
              <a:t>структурная схема бортового </a:t>
            </a:r>
            <a:r>
              <a:rPr lang="ru-RU" sz="2000" dirty="0" smtClean="0"/>
              <a:t>ретранслятора</a:t>
            </a:r>
          </a:p>
          <a:p>
            <a:pPr marL="457200" indent="-457200">
              <a:buAutoNum type="arabicPeriod"/>
            </a:pPr>
            <a:r>
              <a:rPr lang="ru-RU" sz="2000" dirty="0"/>
              <a:t>Регенеративные БР</a:t>
            </a: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/>
              <a:t>3 </a:t>
            </a:r>
            <a:r>
              <a:rPr lang="ru-RU" sz="2000" dirty="0"/>
              <a:t>Определение азимута А и угла места β </a:t>
            </a:r>
            <a:r>
              <a:rPr lang="ru-RU" sz="2000" dirty="0" smtClean="0"/>
              <a:t>для геостационарного </a:t>
            </a:r>
            <a:r>
              <a:rPr lang="ru-RU" sz="2000" dirty="0"/>
              <a:t>спутника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22622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Введение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2595" y="2180481"/>
            <a:ext cx="826305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Спутниковая система связи </a:t>
            </a:r>
            <a:r>
              <a:rPr lang="ru-RU" dirty="0" err="1">
                <a:latin typeface="Times New Roman" panose="02020603050405020304" pitchFamily="18" charset="0"/>
              </a:rPr>
              <a:t>Глобалстар</a:t>
            </a:r>
            <a:r>
              <a:rPr lang="ru-RU" dirty="0">
                <a:latin typeface="Times New Roman" panose="02020603050405020304" pitchFamily="18" charset="0"/>
              </a:rPr>
              <a:t>. 24 марта 1994 года объявили о</a:t>
            </a:r>
          </a:p>
          <a:p>
            <a:r>
              <a:rPr lang="ru-RU" dirty="0">
                <a:latin typeface="Times New Roman" panose="02020603050405020304" pitchFamily="18" charset="0"/>
              </a:rPr>
              <a:t>формировании ТОО «</a:t>
            </a:r>
            <a:r>
              <a:rPr lang="ru-RU" dirty="0" err="1">
                <a:latin typeface="Times New Roman" panose="02020603050405020304" pitchFamily="18" charset="0"/>
              </a:rPr>
              <a:t>Глобалстар</a:t>
            </a:r>
            <a:r>
              <a:rPr lang="ru-RU" dirty="0">
                <a:latin typeface="Times New Roman" panose="02020603050405020304" pitchFamily="18" charset="0"/>
              </a:rPr>
              <a:t>», созданном в США, с финансовым участи-</a:t>
            </a:r>
          </a:p>
          <a:p>
            <a:r>
              <a:rPr lang="ru-RU" dirty="0">
                <a:latin typeface="Times New Roman" panose="02020603050405020304" pitchFamily="18" charset="0"/>
              </a:rPr>
              <a:t>ем восьми других компаний, в том числе </a:t>
            </a:r>
            <a:r>
              <a:rPr lang="ru-RU" dirty="0" err="1">
                <a:latin typeface="Times New Roman" panose="02020603050405020304" pitchFamily="18" charset="0"/>
              </a:rPr>
              <a:t>Alcatel</a:t>
            </a:r>
            <a:r>
              <a:rPr lang="ru-RU" dirty="0">
                <a:latin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</a:rPr>
              <a:t>Аirtouch</a:t>
            </a:r>
            <a:r>
              <a:rPr lang="ru-RU" dirty="0">
                <a:latin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</a:rPr>
              <a:t>Deutsche</a:t>
            </a:r>
            <a:r>
              <a:rPr lang="ru-RU" dirty="0">
                <a:latin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</a:rPr>
              <a:t>Aerospace</a:t>
            </a:r>
            <a:r>
              <a:rPr lang="ru-RU" dirty="0">
                <a:latin typeface="Times New Roman" panose="02020603050405020304" pitchFamily="18" charset="0"/>
              </a:rPr>
              <a:t>,</a:t>
            </a:r>
          </a:p>
          <a:p>
            <a:r>
              <a:rPr lang="en-US" dirty="0">
                <a:latin typeface="Times New Roman" panose="02020603050405020304" pitchFamily="18" charset="0"/>
              </a:rPr>
              <a:t>Hyundai </a:t>
            </a:r>
            <a:r>
              <a:rPr lang="ru-RU" dirty="0">
                <a:latin typeface="Times New Roman" panose="02020603050405020304" pitchFamily="18" charset="0"/>
              </a:rPr>
              <a:t>и </a:t>
            </a:r>
            <a:r>
              <a:rPr lang="en-US" dirty="0">
                <a:latin typeface="Times New Roman" panose="02020603050405020304" pitchFamily="18" charset="0"/>
              </a:rPr>
              <a:t>Vodafone.</a:t>
            </a:r>
          </a:p>
          <a:p>
            <a:r>
              <a:rPr lang="ru-RU" dirty="0">
                <a:latin typeface="Times New Roman" panose="02020603050405020304" pitchFamily="18" charset="0"/>
              </a:rPr>
              <a:t>Первые спутники были запущены в феврале 1998 года. В феврале 2000</a:t>
            </a:r>
          </a:p>
          <a:p>
            <a:r>
              <a:rPr lang="ru-RU" dirty="0">
                <a:latin typeface="Times New Roman" panose="02020603050405020304" pitchFamily="18" charset="0"/>
              </a:rPr>
              <a:t>года выведены на орбиту последние 52 спутника (48 и четыре запасных). В</a:t>
            </a:r>
          </a:p>
          <a:p>
            <a:r>
              <a:rPr lang="ru-RU" dirty="0">
                <a:latin typeface="Times New Roman" panose="02020603050405020304" pitchFamily="18" charset="0"/>
              </a:rPr>
              <a:t>том же году началась коммерческая эксплуатация - в Северной Америке, Ев-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ропе</a:t>
            </a:r>
            <a:r>
              <a:rPr lang="ru-RU" dirty="0">
                <a:latin typeface="Times New Roman" panose="02020603050405020304" pitchFamily="18" charset="0"/>
              </a:rPr>
              <a:t> и Бразилии.</a:t>
            </a:r>
          </a:p>
          <a:p>
            <a:r>
              <a:rPr lang="ru-RU" dirty="0">
                <a:latin typeface="Times New Roman" panose="02020603050405020304" pitchFamily="18" charset="0"/>
              </a:rPr>
              <a:t>Сегодня </a:t>
            </a:r>
            <a:r>
              <a:rPr lang="ru-RU" dirty="0" err="1">
                <a:latin typeface="Times New Roman" panose="02020603050405020304" pitchFamily="18" charset="0"/>
              </a:rPr>
              <a:t>Глобалстар</a:t>
            </a:r>
            <a:r>
              <a:rPr lang="ru-RU" dirty="0">
                <a:latin typeface="Times New Roman" panose="02020603050405020304" pitchFamily="18" charset="0"/>
              </a:rPr>
              <a:t> - это глобальная мобильная и стационарная мульти-</a:t>
            </a:r>
          </a:p>
          <a:p>
            <a:r>
              <a:rPr lang="ru-RU" dirty="0">
                <a:latin typeface="Times New Roman" panose="02020603050405020304" pitchFamily="18" charset="0"/>
              </a:rPr>
              <a:t>сервисная спутниковая системы связи, система персональной, офисной, </a:t>
            </a:r>
            <a:r>
              <a:rPr lang="ru-RU" dirty="0" err="1">
                <a:latin typeface="Times New Roman" panose="02020603050405020304" pitchFamily="18" charset="0"/>
              </a:rPr>
              <a:t>мо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бильной</a:t>
            </a:r>
            <a:r>
              <a:rPr lang="ru-RU" dirty="0">
                <a:latin typeface="Times New Roman" panose="02020603050405020304" pitchFamily="18" charset="0"/>
              </a:rPr>
              <a:t> спутниковой связи на территории Земли от 70° южной широты до 70°</a:t>
            </a:r>
          </a:p>
          <a:p>
            <a:r>
              <a:rPr lang="ru-RU" dirty="0">
                <a:latin typeface="Times New Roman" panose="02020603050405020304" pitchFamily="18" charset="0"/>
              </a:rPr>
              <a:t>северной широты структура системы.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15653" y="1341168"/>
            <a:ext cx="45489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Обзор существующих и перспективных ССС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0583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2956" y="2262103"/>
            <a:ext cx="854183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Спутники «</a:t>
            </a:r>
            <a:r>
              <a:rPr lang="ru-RU" dirty="0" err="1">
                <a:latin typeface="Times New Roman" panose="02020603050405020304" pitchFamily="18" charset="0"/>
              </a:rPr>
              <a:t>Глобалстар</a:t>
            </a:r>
            <a:r>
              <a:rPr lang="ru-RU" dirty="0">
                <a:latin typeface="Times New Roman" panose="02020603050405020304" pitchFamily="18" charset="0"/>
              </a:rPr>
              <a:t>» являются ретрансляторами с прямой </a:t>
            </a:r>
            <a:r>
              <a:rPr lang="ru-RU" dirty="0" err="1">
                <a:latin typeface="Times New Roman" panose="02020603050405020304" pitchFamily="18" charset="0"/>
              </a:rPr>
              <a:t>ретрансля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цией</a:t>
            </a:r>
            <a:r>
              <a:rPr lang="ru-RU" dirty="0">
                <a:latin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</a:rPr>
              <a:t>bent</a:t>
            </a:r>
            <a:r>
              <a:rPr lang="ru-RU" dirty="0">
                <a:latin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</a:rPr>
              <a:t>pipe</a:t>
            </a:r>
            <a:r>
              <a:rPr lang="ru-RU" dirty="0">
                <a:latin typeface="Times New Roman" panose="02020603050405020304" pitchFamily="18" charset="0"/>
              </a:rPr>
              <a:t>). Сеть наземных шлюзовых станций обеспечивает </a:t>
            </a:r>
            <a:r>
              <a:rPr lang="ru-RU" dirty="0" err="1">
                <a:latin typeface="Times New Roman" panose="02020603050405020304" pitchFamily="18" charset="0"/>
              </a:rPr>
              <a:t>возмож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ность</a:t>
            </a:r>
            <a:r>
              <a:rPr lang="ru-RU" dirty="0">
                <a:latin typeface="Times New Roman" panose="02020603050405020304" pitchFamily="18" charset="0"/>
              </a:rPr>
              <a:t> подключения от 40 спутников к коммутируемой телефонной сети обще-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го</a:t>
            </a:r>
            <a:r>
              <a:rPr lang="ru-RU" dirty="0">
                <a:latin typeface="Times New Roman" panose="02020603050405020304" pitchFamily="18" charset="0"/>
              </a:rPr>
              <a:t> пользования и Интернету. «</a:t>
            </a:r>
            <a:r>
              <a:rPr lang="ru-RU" dirty="0" err="1">
                <a:latin typeface="Times New Roman" panose="02020603050405020304" pitchFamily="18" charset="0"/>
              </a:rPr>
              <a:t>Глобалстар</a:t>
            </a:r>
            <a:r>
              <a:rPr lang="ru-RU" dirty="0">
                <a:latin typeface="Times New Roman" panose="02020603050405020304" pitchFamily="18" charset="0"/>
              </a:rPr>
              <a:t>» является крупнейшим в мире по-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ставщиком</a:t>
            </a:r>
            <a:r>
              <a:rPr lang="ru-RU" dirty="0">
                <a:latin typeface="Times New Roman" panose="02020603050405020304" pitchFamily="18" charset="0"/>
              </a:rPr>
              <a:t> мобильной спутниковой связи и передачи данных. Продукты ком-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пании</a:t>
            </a:r>
            <a:r>
              <a:rPr lang="ru-RU" dirty="0">
                <a:latin typeface="Times New Roman" panose="02020603050405020304" pitchFamily="18" charset="0"/>
              </a:rPr>
              <a:t> включают мобильные и фиксированные спутниковые телефоны</a:t>
            </a:r>
          </a:p>
          <a:p>
            <a:r>
              <a:rPr lang="nn-NO" dirty="0">
                <a:latin typeface="Times New Roman" panose="02020603050405020304" pitchFamily="18" charset="0"/>
              </a:rPr>
              <a:t>(Globalstar GSP-1700, Globalstar GSP-1600, Telit SAT550, Telit SAT600,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Ericsson</a:t>
            </a:r>
            <a:r>
              <a:rPr lang="ru-RU" dirty="0">
                <a:latin typeface="Times New Roman" panose="02020603050405020304" pitchFamily="18" charset="0"/>
              </a:rPr>
              <a:t> R290), модемы спутниковых данных симплекса и дуплекса и пакеты</a:t>
            </a:r>
          </a:p>
          <a:p>
            <a:r>
              <a:rPr lang="ru-RU" dirty="0">
                <a:latin typeface="Times New Roman" panose="02020603050405020304" pitchFamily="18" charset="0"/>
              </a:rPr>
              <a:t>спутникового эфирного времени. Большинство провайдеров «</a:t>
            </a:r>
            <a:r>
              <a:rPr lang="ru-RU" dirty="0" err="1">
                <a:latin typeface="Times New Roman" panose="02020603050405020304" pitchFamily="18" charset="0"/>
              </a:rPr>
              <a:t>Глобалстар</a:t>
            </a:r>
            <a:r>
              <a:rPr lang="ru-RU" dirty="0">
                <a:latin typeface="Times New Roman" panose="02020603050405020304" pitchFamily="18" charset="0"/>
              </a:rPr>
              <a:t>»</a:t>
            </a:r>
          </a:p>
          <a:p>
            <a:r>
              <a:rPr lang="ru-RU" dirty="0">
                <a:latin typeface="Times New Roman" panose="02020603050405020304" pitchFamily="18" charset="0"/>
              </a:rPr>
              <a:t>имеют </a:t>
            </a:r>
            <a:r>
              <a:rPr lang="ru-RU" dirty="0" err="1">
                <a:latin typeface="Times New Roman" panose="02020603050405020304" pitchFamily="18" charset="0"/>
              </a:rPr>
              <a:t>роуминговые</a:t>
            </a:r>
            <a:r>
              <a:rPr lang="ru-RU" dirty="0">
                <a:latin typeface="Times New Roman" panose="02020603050405020304" pitchFamily="18" charset="0"/>
              </a:rPr>
              <a:t> соглашения с местными операторами сотовой связи, что</a:t>
            </a:r>
          </a:p>
          <a:p>
            <a:r>
              <a:rPr lang="ru-RU" dirty="0">
                <a:latin typeface="Times New Roman" panose="02020603050405020304" pitchFamily="18" charset="0"/>
              </a:rPr>
              <a:t>позволяет использовать сотовые карты SIM в телефонах и наоборот.</a:t>
            </a:r>
          </a:p>
          <a:p>
            <a:r>
              <a:rPr lang="ru-RU" dirty="0">
                <a:latin typeface="Times New Roman" panose="02020603050405020304" pitchFamily="18" charset="0"/>
              </a:rPr>
              <a:t>Система </a:t>
            </a:r>
            <a:r>
              <a:rPr lang="ru-RU" dirty="0" err="1">
                <a:latin typeface="Times New Roman" panose="02020603050405020304" pitchFamily="18" charset="0"/>
              </a:rPr>
              <a:t>Глобалстар</a:t>
            </a:r>
            <a:r>
              <a:rPr lang="ru-RU" dirty="0">
                <a:latin typeface="Times New Roman" panose="02020603050405020304" pitchFamily="18" charset="0"/>
              </a:rPr>
              <a:t> состоит из трех основных сегментов: космического,</a:t>
            </a:r>
          </a:p>
          <a:p>
            <a:r>
              <a:rPr lang="ru-RU" dirty="0">
                <a:latin typeface="Times New Roman" panose="02020603050405020304" pitchFamily="18" charset="0"/>
              </a:rPr>
              <a:t>наземного и абонентского.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432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7628" y="1489766"/>
            <a:ext cx="856413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Система </a:t>
            </a:r>
            <a:r>
              <a:rPr lang="ru-RU" dirty="0" err="1">
                <a:latin typeface="Times New Roman" panose="02020603050405020304" pitchFamily="18" charset="0"/>
              </a:rPr>
              <a:t>Глобалстар</a:t>
            </a:r>
            <a:r>
              <a:rPr lang="ru-RU" dirty="0">
                <a:latin typeface="Times New Roman" panose="02020603050405020304" pitchFamily="18" charset="0"/>
              </a:rPr>
              <a:t> состоит из трех основных сегментов: космического,</a:t>
            </a:r>
          </a:p>
          <a:p>
            <a:r>
              <a:rPr lang="ru-RU" dirty="0">
                <a:latin typeface="Times New Roman" panose="02020603050405020304" pitchFamily="18" charset="0"/>
              </a:rPr>
              <a:t>наземного и абонентского.</a:t>
            </a:r>
          </a:p>
          <a:p>
            <a:r>
              <a:rPr lang="ru-RU" dirty="0">
                <a:latin typeface="Times New Roman" panose="02020603050405020304" pitchFamily="18" charset="0"/>
              </a:rPr>
              <a:t>Космический сегмент системы </a:t>
            </a:r>
            <a:r>
              <a:rPr lang="ru-RU" dirty="0" err="1">
                <a:latin typeface="Times New Roman" panose="02020603050405020304" pitchFamily="18" charset="0"/>
              </a:rPr>
              <a:t>Глобалстар</a:t>
            </a:r>
            <a:r>
              <a:rPr lang="ru-RU" dirty="0">
                <a:latin typeface="Times New Roman" panose="02020603050405020304" pitchFamily="18" charset="0"/>
              </a:rPr>
              <a:t> включает 48 основных и 4 ре-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зервных</a:t>
            </a:r>
            <a:r>
              <a:rPr lang="ru-RU" dirty="0">
                <a:latin typeface="Times New Roman" panose="02020603050405020304" pitchFamily="18" charset="0"/>
              </a:rPr>
              <a:t> спутников, весом около 450 кг каждый, размещенных на круговых</a:t>
            </a:r>
          </a:p>
          <a:p>
            <a:r>
              <a:rPr lang="ru-RU" dirty="0">
                <a:latin typeface="Times New Roman" panose="02020603050405020304" pitchFamily="18" charset="0"/>
              </a:rPr>
              <a:t>орбитах в 8 плоскостях на высоте 1414 км по 6 спутников в каждой. Орбиты</a:t>
            </a:r>
          </a:p>
          <a:p>
            <a:r>
              <a:rPr lang="ru-RU" dirty="0">
                <a:latin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</a:rPr>
              <a:t>Глобалстар</a:t>
            </a:r>
            <a:r>
              <a:rPr lang="ru-RU" dirty="0">
                <a:latin typeface="Times New Roman" panose="02020603050405020304" pitchFamily="18" charset="0"/>
              </a:rPr>
              <a:t>» имеют наклонение 52 градуса. Таким образом, «</a:t>
            </a:r>
            <a:r>
              <a:rPr lang="ru-RU" dirty="0" err="1">
                <a:latin typeface="Times New Roman" panose="02020603050405020304" pitchFamily="18" charset="0"/>
              </a:rPr>
              <a:t>Глобалстар</a:t>
            </a:r>
            <a:r>
              <a:rPr lang="ru-RU" dirty="0">
                <a:latin typeface="Times New Roman" panose="02020603050405020304" pitchFamily="18" charset="0"/>
              </a:rPr>
              <a:t>» не</a:t>
            </a:r>
          </a:p>
          <a:p>
            <a:r>
              <a:rPr lang="ru-RU" dirty="0">
                <a:latin typeface="Times New Roman" panose="02020603050405020304" pitchFamily="18" charset="0"/>
              </a:rPr>
              <a:t>распространяется на полярные районы. Спутники «</a:t>
            </a:r>
            <a:r>
              <a:rPr lang="ru-RU" dirty="0" err="1">
                <a:latin typeface="Times New Roman" panose="02020603050405020304" pitchFamily="18" charset="0"/>
              </a:rPr>
              <a:t>Глобалстар</a:t>
            </a:r>
            <a:r>
              <a:rPr lang="ru-RU" dirty="0">
                <a:latin typeface="Times New Roman" panose="02020603050405020304" pitchFamily="18" charset="0"/>
              </a:rPr>
              <a:t>», изображен-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ные</a:t>
            </a:r>
            <a:r>
              <a:rPr lang="ru-RU" dirty="0">
                <a:latin typeface="Times New Roman" panose="02020603050405020304" pitchFamily="18" charset="0"/>
              </a:rPr>
              <a:t> на рисунке 12.1, имеют две антенны, установленные на корпусе, поверну-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тые</a:t>
            </a:r>
            <a:r>
              <a:rPr lang="ru-RU" dirty="0">
                <a:latin typeface="Times New Roman" panose="02020603050405020304" pitchFamily="18" charset="0"/>
              </a:rPr>
              <a:t> к Земле.</a:t>
            </a:r>
          </a:p>
          <a:p>
            <a:r>
              <a:rPr lang="ru-RU" dirty="0">
                <a:latin typeface="Times New Roman" panose="02020603050405020304" pitchFamily="18" charset="0"/>
              </a:rPr>
              <a:t>Абонентский сегмент системы </a:t>
            </a:r>
            <a:r>
              <a:rPr lang="ru-RU" dirty="0" err="1">
                <a:latin typeface="Times New Roman" panose="02020603050405020304" pitchFamily="18" charset="0"/>
              </a:rPr>
              <a:t>Глобалстар</a:t>
            </a:r>
            <a:r>
              <a:rPr lang="ru-RU" dirty="0">
                <a:latin typeface="Times New Roman" panose="02020603050405020304" pitchFamily="18" charset="0"/>
              </a:rPr>
              <a:t> представлен следующими</a:t>
            </a:r>
          </a:p>
          <a:p>
            <a:r>
              <a:rPr lang="ru-RU" dirty="0">
                <a:latin typeface="Times New Roman" panose="02020603050405020304" pitchFamily="18" charset="0"/>
              </a:rPr>
              <a:t>видами абонентских терминалов:</a:t>
            </a:r>
          </a:p>
          <a:p>
            <a:r>
              <a:rPr lang="ru-RU" dirty="0">
                <a:latin typeface="Times New Roman" panose="02020603050405020304" pitchFamily="18" charset="0"/>
              </a:rPr>
              <a:t>- портативными </a:t>
            </a:r>
            <a:r>
              <a:rPr lang="ru-RU" dirty="0" err="1">
                <a:latin typeface="Times New Roman" panose="02020603050405020304" pitchFamily="18" charset="0"/>
              </a:rPr>
              <a:t>многомодовыми</a:t>
            </a:r>
            <a:r>
              <a:rPr lang="ru-RU" dirty="0">
                <a:latin typeface="Times New Roman" panose="02020603050405020304" pitchFamily="18" charset="0"/>
              </a:rPr>
              <a:t> мобильными спутниковыми телефона-</a:t>
            </a:r>
          </a:p>
          <a:p>
            <a:r>
              <a:rPr lang="ru-RU" dirty="0">
                <a:latin typeface="Times New Roman" panose="02020603050405020304" pitchFamily="18" charset="0"/>
              </a:rPr>
              <a:t>ми, аналогичными сотовым, имеющими сравнимые размеры, вес и </a:t>
            </a:r>
            <a:r>
              <a:rPr lang="ru-RU" dirty="0" err="1">
                <a:latin typeface="Times New Roman" panose="02020603050405020304" pitchFamily="18" charset="0"/>
              </a:rPr>
              <a:t>функцио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нальные</a:t>
            </a:r>
            <a:r>
              <a:rPr lang="ru-RU" dirty="0">
                <a:latin typeface="Times New Roman" panose="02020603050405020304" pitchFamily="18" charset="0"/>
              </a:rPr>
              <a:t> возможности;</a:t>
            </a:r>
          </a:p>
          <a:p>
            <a:r>
              <a:rPr lang="ru-RU" dirty="0">
                <a:latin typeface="Times New Roman" panose="02020603050405020304" pitchFamily="18" charset="0"/>
              </a:rPr>
              <a:t>- автомобильными комплектами, включающими в себя антенну, </a:t>
            </a:r>
            <a:r>
              <a:rPr lang="ru-RU" dirty="0" err="1">
                <a:latin typeface="Times New Roman" panose="02020603050405020304" pitchFamily="18" charset="0"/>
              </a:rPr>
              <a:t>усили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тель</a:t>
            </a:r>
            <a:r>
              <a:rPr lang="ru-RU" dirty="0">
                <a:latin typeface="Times New Roman" panose="02020603050405020304" pitchFamily="18" charset="0"/>
              </a:rPr>
              <a:t>, блок питания, динамики для громкой связи и монтажный набор, которые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1746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2234" y="1996257"/>
            <a:ext cx="860874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могут быть адаптированы к использованию с любым портативным термина-</a:t>
            </a:r>
          </a:p>
          <a:p>
            <a:r>
              <a:rPr lang="ru-RU" dirty="0">
                <a:latin typeface="Times New Roman" panose="02020603050405020304" pitchFamily="18" charset="0"/>
              </a:rPr>
              <a:t>лом в любом транспортном средстве - автомобиле, судне, самолете;</a:t>
            </a:r>
          </a:p>
          <a:p>
            <a:r>
              <a:rPr lang="ru-RU" dirty="0">
                <a:latin typeface="Times New Roman" panose="02020603050405020304" pitchFamily="18" charset="0"/>
              </a:rPr>
              <a:t>- стационарными устройствами доступа, использующимися в основном</a:t>
            </a:r>
          </a:p>
          <a:p>
            <a:r>
              <a:rPr lang="ru-RU" dirty="0">
                <a:latin typeface="Times New Roman" panose="02020603050405020304" pitchFamily="18" charset="0"/>
              </a:rPr>
              <a:t>для телефонизации удаленных объектов.</a:t>
            </a:r>
          </a:p>
          <a:p>
            <a:r>
              <a:rPr lang="ru-RU" dirty="0">
                <a:latin typeface="Times New Roman" panose="02020603050405020304" pitchFamily="18" charset="0"/>
              </a:rPr>
              <a:t>К внешнему устройству доступа, располагающемуся на открытом про-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странстве</a:t>
            </a:r>
            <a:r>
              <a:rPr lang="ru-RU" dirty="0">
                <a:latin typeface="Times New Roman" panose="02020603050405020304" pitchFamily="18" charset="0"/>
              </a:rPr>
              <a:t>, обычно подключается либо обыкновенный телефонный аппарат,</a:t>
            </a:r>
          </a:p>
          <a:p>
            <a:r>
              <a:rPr lang="ru-RU" dirty="0">
                <a:latin typeface="Times New Roman" panose="02020603050405020304" pitchFamily="18" charset="0"/>
              </a:rPr>
              <a:t>либо малая офисная АТС, либо таксофон.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Многомодовые</a:t>
            </a:r>
            <a:r>
              <a:rPr lang="ru-RU" dirty="0">
                <a:latin typeface="Times New Roman" panose="02020603050405020304" pitchFamily="18" charset="0"/>
              </a:rPr>
              <a:t> абонентские терминалы при работе в пределах сотового</a:t>
            </a:r>
          </a:p>
          <a:p>
            <a:r>
              <a:rPr lang="ru-RU" dirty="0">
                <a:latin typeface="Times New Roman" panose="02020603050405020304" pitchFamily="18" charset="0"/>
              </a:rPr>
              <a:t>покрытия автоматически устанавливают связь в сотовой сети соответствую-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щего</a:t>
            </a:r>
            <a:r>
              <a:rPr lang="ru-RU" dirty="0">
                <a:latin typeface="Times New Roman" panose="02020603050405020304" pitchFamily="18" charset="0"/>
              </a:rPr>
              <a:t> стандарта, а за пределами сотового покрытия связь осуществляется в</a:t>
            </a:r>
          </a:p>
          <a:p>
            <a:r>
              <a:rPr lang="ru-RU" dirty="0">
                <a:latin typeface="Times New Roman" panose="02020603050405020304" pitchFamily="18" charset="0"/>
              </a:rPr>
              <a:t>спутниковом режиме.</a:t>
            </a:r>
          </a:p>
          <a:p>
            <a:r>
              <a:rPr lang="ru-RU" dirty="0">
                <a:latin typeface="Times New Roman" panose="02020603050405020304" pitchFamily="18" charset="0"/>
              </a:rPr>
              <a:t>На территории России наземный сегмент включает в себя три станции</a:t>
            </a:r>
          </a:p>
          <a:p>
            <a:r>
              <a:rPr lang="ru-RU" dirty="0">
                <a:latin typeface="Times New Roman" panose="02020603050405020304" pitchFamily="18" charset="0"/>
              </a:rPr>
              <a:t>сопряжения в Москве, Новосибирске и Хабаровске. Каждая станция </a:t>
            </a:r>
            <a:r>
              <a:rPr lang="ru-RU" dirty="0" err="1">
                <a:latin typeface="Times New Roman" panose="02020603050405020304" pitchFamily="18" charset="0"/>
              </a:rPr>
              <a:t>сопряже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ния</a:t>
            </a:r>
            <a:r>
              <a:rPr lang="ru-RU" dirty="0">
                <a:latin typeface="Times New Roman" panose="02020603050405020304" pitchFamily="18" charset="0"/>
              </a:rPr>
              <a:t> связана с сетью общего пользования Российской Федерации и </a:t>
            </a:r>
            <a:r>
              <a:rPr lang="ru-RU" dirty="0" err="1">
                <a:latin typeface="Times New Roman" panose="02020603050405020304" pitchFamily="18" charset="0"/>
              </a:rPr>
              <a:t>интегриро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вана</a:t>
            </a:r>
            <a:r>
              <a:rPr lang="ru-RU" dirty="0">
                <a:latin typeface="Times New Roman" panose="02020603050405020304" pitchFamily="18" charset="0"/>
              </a:rPr>
              <a:t> с действующими стационарными и сотовыми сетями России.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4213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04951"/>
            <a:ext cx="4366651" cy="26416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4302" y="1304228"/>
            <a:ext cx="4414532" cy="29337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183325" y="521341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а) вид спутника; б) зона обслуживания.</a:t>
            </a:r>
          </a:p>
          <a:p>
            <a:r>
              <a:rPr lang="ru-RU" dirty="0">
                <a:latin typeface="Times New Roman" panose="02020603050405020304" pitchFamily="18" charset="0"/>
              </a:rPr>
              <a:t>Система «</a:t>
            </a:r>
            <a:r>
              <a:rPr lang="ru-RU" dirty="0" err="1">
                <a:latin typeface="Times New Roman" panose="02020603050405020304" pitchFamily="18" charset="0"/>
              </a:rPr>
              <a:t>Глобалстар</a:t>
            </a:r>
            <a:r>
              <a:rPr lang="ru-RU" dirty="0">
                <a:latin typeface="Times New Roman" panose="02020603050405020304" pitchFamily="18" charset="0"/>
              </a:rPr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2257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6048" y="2103083"/>
            <a:ext cx="840802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Технологии связи, используемые в системе </a:t>
            </a:r>
            <a:r>
              <a:rPr lang="ru-RU" dirty="0" err="1">
                <a:latin typeface="Times New Roman" panose="02020603050405020304" pitchFamily="18" charset="0"/>
              </a:rPr>
              <a:t>Глобалстар</a:t>
            </a:r>
            <a:r>
              <a:rPr lang="ru-RU" dirty="0">
                <a:latin typeface="Times New Roman" panose="02020603050405020304" pitchFamily="18" charset="0"/>
              </a:rPr>
              <a:t>: речевой кодер с</a:t>
            </a:r>
          </a:p>
          <a:p>
            <a:r>
              <a:rPr lang="ru-RU" dirty="0">
                <a:latin typeface="Times New Roman" panose="02020603050405020304" pitchFamily="18" charset="0"/>
              </a:rPr>
              <a:t>переменной скоростью и шумоподавлением, доступ с кодовым разделением</a:t>
            </a:r>
          </a:p>
          <a:p>
            <a:r>
              <a:rPr lang="ru-RU" dirty="0">
                <a:latin typeface="Times New Roman" panose="02020603050405020304" pitchFamily="18" charset="0"/>
              </a:rPr>
              <a:t>(CDMA), одновременная организация пользовательского канала через </a:t>
            </a:r>
            <a:r>
              <a:rPr lang="ru-RU" dirty="0" err="1">
                <a:latin typeface="Times New Roman" panose="02020603050405020304" pitchFamily="18" charset="0"/>
              </a:rPr>
              <a:t>не-</a:t>
            </a:r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сколько КА, мягкая эстафетная передача от луча к лучу, от спутника к </a:t>
            </a:r>
            <a:r>
              <a:rPr lang="ru-RU" dirty="0" err="1">
                <a:latin typeface="Times New Roman" panose="02020603050405020304" pitchFamily="18" charset="0"/>
              </a:rPr>
              <a:t>спут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нику</a:t>
            </a:r>
            <a:r>
              <a:rPr lang="ru-RU" dirty="0">
                <a:latin typeface="Times New Roman" panose="02020603050405020304" pitchFamily="18" charset="0"/>
              </a:rPr>
              <a:t>, адаптивное управление мощностью бортового и абонентского </a:t>
            </a:r>
            <a:r>
              <a:rPr lang="ru-RU" dirty="0" err="1">
                <a:latin typeface="Times New Roman" panose="02020603050405020304" pitchFamily="18" charset="0"/>
              </a:rPr>
              <a:t>передат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чиков</a:t>
            </a:r>
            <a:r>
              <a:rPr lang="ru-RU" dirty="0"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</a:rPr>
              <a:t>Система </a:t>
            </a:r>
            <a:r>
              <a:rPr lang="ru-RU" dirty="0" err="1">
                <a:latin typeface="Times New Roman" panose="02020603050405020304" pitchFamily="18" charset="0"/>
              </a:rPr>
              <a:t>Инмарсат</a:t>
            </a:r>
            <a:r>
              <a:rPr lang="ru-RU" dirty="0">
                <a:latin typeface="Times New Roman" panose="02020603050405020304" pitchFamily="18" charset="0"/>
              </a:rPr>
              <a:t>. Созданная в 1979 году с целью удовлетворения по-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требностей</a:t>
            </a:r>
            <a:r>
              <a:rPr lang="ru-RU" dirty="0">
                <a:latin typeface="Times New Roman" panose="02020603050405020304" pitchFamily="18" charset="0"/>
              </a:rPr>
              <a:t> в спутниковой связи на морских судах и безопасности </a:t>
            </a:r>
            <a:r>
              <a:rPr lang="ru-RU" dirty="0" err="1">
                <a:latin typeface="Times New Roman" panose="02020603050405020304" pitchFamily="18" charset="0"/>
              </a:rPr>
              <a:t>мореплава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ния</a:t>
            </a:r>
            <a:r>
              <a:rPr lang="ru-RU" dirty="0">
                <a:latin typeface="Times New Roman" panose="02020603050405020304" pitchFamily="18" charset="0"/>
              </a:rPr>
              <a:t>, система </a:t>
            </a:r>
            <a:r>
              <a:rPr lang="ru-RU" dirty="0" err="1">
                <a:latin typeface="Times New Roman" panose="02020603050405020304" pitchFamily="18" charset="0"/>
              </a:rPr>
              <a:t>Инмарсат</a:t>
            </a:r>
            <a:r>
              <a:rPr lang="ru-RU" dirty="0">
                <a:latin typeface="Times New Roman" panose="02020603050405020304" pitchFamily="18" charset="0"/>
              </a:rPr>
              <a:t> в настоящее время управляет глобальной спутниковой</a:t>
            </a:r>
          </a:p>
          <a:p>
            <a:r>
              <a:rPr lang="ru-RU" dirty="0">
                <a:latin typeface="Times New Roman" panose="02020603050405020304" pitchFamily="18" charset="0"/>
              </a:rPr>
              <a:t>группировкой, которая используется независимыми сервис-провайдерами для</a:t>
            </a:r>
          </a:p>
          <a:p>
            <a:r>
              <a:rPr lang="ru-RU" dirty="0">
                <a:latin typeface="Times New Roman" panose="02020603050405020304" pitchFamily="18" charset="0"/>
              </a:rPr>
              <a:t>предоставления пользователям услуг связи: голосовой, факсимильной, телек-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сной</a:t>
            </a:r>
            <a:r>
              <a:rPr lang="ru-RU" dirty="0">
                <a:latin typeface="Times New Roman" panose="02020603050405020304" pitchFamily="18" charset="0"/>
              </a:rPr>
              <a:t> и скоростной передачи данных. Продолжая развивать и совершенство-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вать</a:t>
            </a:r>
            <a:r>
              <a:rPr lang="ru-RU" dirty="0">
                <a:latin typeface="Times New Roman" panose="02020603050405020304" pitchFamily="18" charset="0"/>
              </a:rPr>
              <a:t> связь на море, </a:t>
            </a:r>
            <a:r>
              <a:rPr lang="ru-RU" dirty="0" err="1">
                <a:latin typeface="Times New Roman" panose="02020603050405020304" pitchFamily="18" charset="0"/>
              </a:rPr>
              <a:t>Инмарсат</a:t>
            </a:r>
            <a:r>
              <a:rPr lang="ru-RU" dirty="0">
                <a:latin typeface="Times New Roman" panose="02020603050405020304" pitchFamily="18" charset="0"/>
              </a:rPr>
              <a:t> расширил сферу своего влияния на наземный,</a:t>
            </a:r>
          </a:p>
          <a:p>
            <a:r>
              <a:rPr lang="ru-RU" dirty="0">
                <a:latin typeface="Times New Roman" panose="02020603050405020304" pitchFamily="18" charset="0"/>
              </a:rPr>
              <a:t>автомобильный и авиационный рынки. Это глобальная спутниковая система</a:t>
            </a:r>
          </a:p>
          <a:p>
            <a:r>
              <a:rPr lang="ru-RU" dirty="0">
                <a:latin typeface="Times New Roman" panose="02020603050405020304" pitchFamily="18" charset="0"/>
              </a:rPr>
              <a:t>зона охвата (рисунок 12.2, а).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36027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2323</TotalTime>
  <Words>1402</Words>
  <Application>Microsoft Office PowerPoint</Application>
  <PresentationFormat>Экран (4:3)</PresentationFormat>
  <Paragraphs>149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Georgia</vt:lpstr>
      <vt:lpstr>Times New Roman</vt:lpstr>
      <vt:lpstr>Times New Roman,Bold</vt:lpstr>
      <vt:lpstr>Тема Office</vt:lpstr>
      <vt:lpstr>Электронные компоненты спутниковой связи  Лекция 6</vt:lpstr>
      <vt:lpstr>Содержание</vt:lpstr>
      <vt:lpstr>По завершению урока Вы будете знать:</vt:lpstr>
      <vt:lpstr>Введение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Спасибо за внимание!      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308</cp:revision>
  <dcterms:created xsi:type="dcterms:W3CDTF">2017-10-09T05:58:02Z</dcterms:created>
  <dcterms:modified xsi:type="dcterms:W3CDTF">2022-11-06T18:34:53Z</dcterms:modified>
</cp:coreProperties>
</file>