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94" r:id="rId2"/>
    <p:sldId id="325" r:id="rId3"/>
    <p:sldId id="326" r:id="rId4"/>
    <p:sldId id="327" r:id="rId5"/>
    <p:sldId id="328" r:id="rId6"/>
    <p:sldId id="329" r:id="rId7"/>
    <p:sldId id="330" r:id="rId8"/>
    <p:sldId id="331" r:id="rId9"/>
    <p:sldId id="332" r:id="rId10"/>
    <p:sldId id="324" r:id="rId11"/>
    <p:sldId id="309"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9" d="100"/>
          <a:sy n="69" d="100"/>
        </p:scale>
        <p:origin x="62" y="32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9C778A-3B52-400E-B8B8-FCF0BB0568DE}" type="datetimeFigureOut">
              <a:rPr lang="en-US" smtClean="0"/>
              <a:t>11/7/2022</a:t>
            </a:fld>
            <a:endParaRPr lang="en-US"/>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0CA834-C85D-4321-A26E-942F650E8C8B}" type="slidenum">
              <a:rPr lang="en-US" smtClean="0"/>
              <a:t>‹#›</a:t>
            </a:fld>
            <a:endParaRPr lang="en-US"/>
          </a:p>
        </p:txBody>
      </p:sp>
    </p:spTree>
    <p:extLst>
      <p:ext uri="{BB962C8B-B14F-4D97-AF65-F5344CB8AC3E}">
        <p14:creationId xmlns:p14="http://schemas.microsoft.com/office/powerpoint/2010/main" val="1808952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3834314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148252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7176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531804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708CAD-A79B-4FF2-A2AD-8FFCB2A3D2EB}" type="datetimeFigureOut">
              <a:rPr lang="ru-RU" smtClean="0"/>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548279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B708CAD-A79B-4FF2-A2AD-8FFCB2A3D2EB}" type="datetimeFigureOut">
              <a:rPr lang="ru-RU" smtClean="0"/>
              <a:t>07.11.2022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3355765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B708CAD-A79B-4FF2-A2AD-8FFCB2A3D2EB}" type="datetimeFigureOut">
              <a:rPr lang="ru-RU" smtClean="0"/>
              <a:t>07.11.2022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1885163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B708CAD-A79B-4FF2-A2AD-8FFCB2A3D2EB}" type="datetimeFigureOut">
              <a:rPr lang="ru-RU" smtClean="0"/>
              <a:t>07.11.2022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437325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708CAD-A79B-4FF2-A2AD-8FFCB2A3D2EB}" type="datetimeFigureOut">
              <a:rPr lang="ru-RU" smtClean="0"/>
              <a:t>07.11.2022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1500876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708CAD-A79B-4FF2-A2AD-8FFCB2A3D2EB}" type="datetimeFigureOut">
              <a:rPr lang="ru-RU" smtClean="0"/>
              <a:t>07.11.2022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3437308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708CAD-A79B-4FF2-A2AD-8FFCB2A3D2EB}" type="datetimeFigureOut">
              <a:rPr lang="ru-RU" smtClean="0"/>
              <a:t>07.11.2022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461165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708CAD-A79B-4FF2-A2AD-8FFCB2A3D2EB}" type="datetimeFigureOut">
              <a:rPr lang="ru-RU" smtClean="0"/>
              <a:t>07.11.2022</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96E53A-6968-4272-8BC2-4567D025D9BB}" type="slidenum">
              <a:rPr lang="ru-RU" smtClean="0"/>
              <a:t>‹#›</a:t>
            </a:fld>
            <a:endParaRPr lang="ru-RU"/>
          </a:p>
        </p:txBody>
      </p:sp>
    </p:spTree>
    <p:extLst>
      <p:ext uri="{BB962C8B-B14F-4D97-AF65-F5344CB8AC3E}">
        <p14:creationId xmlns:p14="http://schemas.microsoft.com/office/powerpoint/2010/main" val="24715551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hyperlink" Target="mailto:ai.khabay@satbayev.university"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Заголовок 5"/>
          <p:cNvSpPr txBox="1">
            <a:spLocks noGrp="1"/>
          </p:cNvSpPr>
          <p:nvPr>
            <p:ph type="ctrTitle"/>
          </p:nvPr>
        </p:nvSpPr>
        <p:spPr>
          <a:xfrm>
            <a:off x="883509" y="2079376"/>
            <a:ext cx="7766221" cy="1920526"/>
          </a:xfrm>
          <a:prstGeom prst="rect">
            <a:avLst/>
          </a:prstGeom>
          <a:noFill/>
        </p:spPr>
        <p:txBody>
          <a:bodyPr wrap="square" rtlCol="0">
            <a:spAutoFit/>
          </a:bodyPr>
          <a:lstStyle/>
          <a:p>
            <a:r>
              <a:rPr lang="kk-KZ" sz="4400" b="1" i="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Электронные компоненты спутниковой связи </a:t>
            </a:r>
            <a:br>
              <a:rPr lang="kk-KZ" sz="4400" b="1" i="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kk-KZ" sz="4400" b="1" i="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Лекция </a:t>
            </a:r>
            <a:r>
              <a:rPr lang="en-US" sz="44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7</a:t>
            </a:r>
            <a:endParaRPr lang="ru-RU" sz="2800" b="1" dirty="0"/>
          </a:p>
        </p:txBody>
      </p:sp>
      <p:pic>
        <p:nvPicPr>
          <p:cNvPr id="7" name="Рисунок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8460" y="785554"/>
            <a:ext cx="4178893" cy="947814"/>
          </a:xfrm>
          <a:prstGeom prst="rect">
            <a:avLst/>
          </a:prstGeom>
        </p:spPr>
      </p:pic>
      <p:sp>
        <p:nvSpPr>
          <p:cNvPr id="8" name="TextBox 7"/>
          <p:cNvSpPr txBox="1"/>
          <p:nvPr/>
        </p:nvSpPr>
        <p:spPr>
          <a:xfrm>
            <a:off x="1739899" y="3999902"/>
            <a:ext cx="6205495" cy="1969770"/>
          </a:xfrm>
          <a:prstGeom prst="rect">
            <a:avLst/>
          </a:prstGeom>
          <a:noFill/>
        </p:spPr>
        <p:txBody>
          <a:bodyPr wrap="square" rtlCol="0">
            <a:spAutoFit/>
          </a:bodyPr>
          <a:lstStyle/>
          <a:p>
            <a:pPr algn="ctr"/>
            <a:r>
              <a:rPr lang="ru-RU" sz="3200" dirty="0">
                <a:solidFill>
                  <a:schemeClr val="bg1"/>
                </a:solidFill>
                <a:cs typeface="Times New Roman" panose="02020603050405020304" pitchFamily="18" charset="0"/>
              </a:rPr>
              <a:t>Преподаватель: </a:t>
            </a:r>
            <a:r>
              <a:rPr lang="ru-RU" b="1" dirty="0" err="1" smtClean="0">
                <a:solidFill>
                  <a:schemeClr val="bg1"/>
                </a:solidFill>
              </a:rPr>
              <a:t>Хабай</a:t>
            </a:r>
            <a:r>
              <a:rPr lang="ru-RU" b="1" dirty="0" smtClean="0">
                <a:solidFill>
                  <a:schemeClr val="bg1"/>
                </a:solidFill>
              </a:rPr>
              <a:t> </a:t>
            </a:r>
            <a:r>
              <a:rPr lang="ru-RU" b="1" dirty="0" err="1" smtClean="0">
                <a:solidFill>
                  <a:schemeClr val="bg1"/>
                </a:solidFill>
              </a:rPr>
              <a:t>Анар</a:t>
            </a:r>
            <a:r>
              <a:rPr lang="ru-RU" b="1" dirty="0" smtClean="0">
                <a:solidFill>
                  <a:schemeClr val="bg1"/>
                </a:solidFill>
              </a:rPr>
              <a:t>, доктор </a:t>
            </a:r>
            <a:r>
              <a:rPr lang="en-US" b="1" dirty="0" smtClean="0">
                <a:solidFill>
                  <a:schemeClr val="bg1"/>
                </a:solidFill>
              </a:rPr>
              <a:t>PhD</a:t>
            </a:r>
            <a:r>
              <a:rPr lang="ru-RU" b="1" dirty="0" smtClean="0">
                <a:solidFill>
                  <a:schemeClr val="bg1"/>
                </a:solidFill>
              </a:rPr>
              <a:t>, </a:t>
            </a:r>
            <a:r>
              <a:rPr lang="ru-RU" b="1" dirty="0" err="1" smtClean="0">
                <a:solidFill>
                  <a:schemeClr val="bg1"/>
                </a:solidFill>
              </a:rPr>
              <a:t>ассоцированный</a:t>
            </a:r>
            <a:r>
              <a:rPr lang="ru-RU" b="1" dirty="0" smtClean="0">
                <a:solidFill>
                  <a:schemeClr val="bg1"/>
                </a:solidFill>
              </a:rPr>
              <a:t> профессор Кафедры «Электроники, телекоммуникации и космических технологии»</a:t>
            </a:r>
            <a:r>
              <a:rPr lang="en-US" b="1" dirty="0"/>
              <a:t/>
            </a:r>
            <a:br>
              <a:rPr lang="en-US" b="1" dirty="0"/>
            </a:br>
            <a:r>
              <a:rPr lang="ru-RU" b="1" dirty="0"/>
              <a:t/>
            </a:r>
            <a:br>
              <a:rPr lang="ru-RU" b="1" dirty="0"/>
            </a:br>
            <a:r>
              <a:rPr lang="en-US" b="1" dirty="0" err="1" smtClean="0">
                <a:hlinkClick r:id="rId4"/>
              </a:rPr>
              <a:t>ai.khabay@satbayev.university</a:t>
            </a:r>
            <a:r>
              <a:rPr lang="en-US" b="1" dirty="0"/>
              <a:t/>
            </a:r>
            <a:br>
              <a:rPr lang="en-US" b="1" dirty="0"/>
            </a:br>
            <a:endParaRPr lang="ru-RU" dirty="0"/>
          </a:p>
        </p:txBody>
      </p:sp>
    </p:spTree>
    <p:extLst>
      <p:ext uri="{BB962C8B-B14F-4D97-AF65-F5344CB8AC3E}">
        <p14:creationId xmlns:p14="http://schemas.microsoft.com/office/powerpoint/2010/main" val="2170468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9933" y="1818485"/>
            <a:ext cx="8709102" cy="4801314"/>
          </a:xfrm>
          <a:prstGeom prst="rect">
            <a:avLst/>
          </a:prstGeom>
        </p:spPr>
        <p:txBody>
          <a:bodyPr wrap="square">
            <a:spAutoFit/>
          </a:bodyPr>
          <a:lstStyle/>
          <a:p>
            <a:r>
              <a:rPr lang="ru-RU" b="1" dirty="0">
                <a:latin typeface="Times New Roman,Bold"/>
              </a:rPr>
              <a:t>Список литературы</a:t>
            </a:r>
          </a:p>
          <a:p>
            <a:r>
              <a:rPr lang="ru-RU" dirty="0">
                <a:latin typeface="Times New Roman" panose="02020603050405020304" pitchFamily="18" charset="0"/>
              </a:rPr>
              <a:t>Основная литература</a:t>
            </a:r>
          </a:p>
          <a:p>
            <a:r>
              <a:rPr lang="ru-RU" dirty="0">
                <a:latin typeface="Times New Roman" panose="02020603050405020304" pitchFamily="18" charset="0"/>
              </a:rPr>
              <a:t>1. Сомов А.М. Спутниковые системы связи.-М.: «Горячая </a:t>
            </a:r>
            <a:r>
              <a:rPr lang="ru-RU" dirty="0" smtClean="0">
                <a:latin typeface="Times New Roman" panose="02020603050405020304" pitchFamily="18" charset="0"/>
              </a:rPr>
              <a:t>линия-Телеком</a:t>
            </a:r>
            <a:r>
              <a:rPr lang="ru-RU" dirty="0">
                <a:latin typeface="Times New Roman" panose="02020603050405020304" pitchFamily="18" charset="0"/>
              </a:rPr>
              <a:t>», 2012</a:t>
            </a:r>
          </a:p>
          <a:p>
            <a:r>
              <a:rPr lang="ru-RU" dirty="0">
                <a:latin typeface="Times New Roman" panose="02020603050405020304" pitchFamily="18" charset="0"/>
              </a:rPr>
              <a:t>2. Расчет линий спутниковой связи - Основные понятия и формулы /Под</a:t>
            </a:r>
          </a:p>
          <a:p>
            <a:r>
              <a:rPr lang="ru-RU" dirty="0">
                <a:latin typeface="Times New Roman" panose="02020603050405020304" pitchFamily="18" charset="0"/>
              </a:rPr>
              <a:t>ред. </a:t>
            </a:r>
            <a:r>
              <a:rPr lang="ru-RU" dirty="0" err="1">
                <a:latin typeface="Times New Roman" panose="02020603050405020304" pitchFamily="18" charset="0"/>
              </a:rPr>
              <a:t>С.Елеферов</a:t>
            </a:r>
            <a:r>
              <a:rPr lang="ru-RU" dirty="0">
                <a:latin typeface="Times New Roman" panose="02020603050405020304" pitchFamily="18" charset="0"/>
              </a:rPr>
              <a:t>.:- Дубна: МСЭ, 2006.</a:t>
            </a:r>
          </a:p>
          <a:p>
            <a:r>
              <a:rPr lang="ru-RU" dirty="0">
                <a:latin typeface="Times New Roman" panose="02020603050405020304" pitchFamily="18" charset="0"/>
              </a:rPr>
              <a:t>3. Бей Н.С. Антенны систем спутниковой связи и навигации. -М.: </a:t>
            </a:r>
            <a:r>
              <a:rPr lang="ru-RU" dirty="0" smtClean="0">
                <a:latin typeface="Times New Roman" panose="02020603050405020304" pitchFamily="18" charset="0"/>
              </a:rPr>
              <a:t>Рудо-</a:t>
            </a:r>
            <a:r>
              <a:rPr lang="ru-RU" dirty="0" err="1" smtClean="0">
                <a:latin typeface="Times New Roman" panose="02020603050405020304" pitchFamily="18" charset="0"/>
              </a:rPr>
              <a:t>мино</a:t>
            </a:r>
            <a:r>
              <a:rPr lang="ru-RU" dirty="0">
                <a:latin typeface="Times New Roman" panose="02020603050405020304" pitchFamily="18" charset="0"/>
              </a:rPr>
              <a:t>, 2010.</a:t>
            </a:r>
          </a:p>
          <a:p>
            <a:r>
              <a:rPr lang="ru-RU" dirty="0">
                <a:latin typeface="Times New Roman" panose="02020603050405020304" pitchFamily="18" charset="0"/>
              </a:rPr>
              <a:t>4. Поваляев А.А. Глобальные спутниковые системы синхронизации </a:t>
            </a:r>
            <a:r>
              <a:rPr lang="ru-RU" dirty="0" smtClean="0">
                <a:latin typeface="Times New Roman" panose="02020603050405020304" pitchFamily="18" charset="0"/>
              </a:rPr>
              <a:t>и</a:t>
            </a:r>
            <a:r>
              <a:rPr lang="en-US" dirty="0" smtClean="0">
                <a:latin typeface="Times New Roman" panose="02020603050405020304" pitchFamily="18" charset="0"/>
              </a:rPr>
              <a:t> </a:t>
            </a:r>
            <a:r>
              <a:rPr lang="ru-RU" dirty="0" smtClean="0">
                <a:latin typeface="Times New Roman" panose="02020603050405020304" pitchFamily="18" charset="0"/>
              </a:rPr>
              <a:t>управления </a:t>
            </a:r>
            <a:r>
              <a:rPr lang="ru-RU" dirty="0">
                <a:latin typeface="Times New Roman" panose="02020603050405020304" pitchFamily="18" charset="0"/>
              </a:rPr>
              <a:t>движением в околоземном пространстве. -М.: Вузовская книга</a:t>
            </a:r>
            <a:r>
              <a:rPr lang="ru-RU" dirty="0" smtClean="0">
                <a:latin typeface="Times New Roman" panose="02020603050405020304" pitchFamily="18" charset="0"/>
              </a:rPr>
              <a:t>,</a:t>
            </a:r>
            <a:r>
              <a:rPr lang="en-US" dirty="0" smtClean="0">
                <a:latin typeface="Times New Roman" panose="02020603050405020304" pitchFamily="18" charset="0"/>
              </a:rPr>
              <a:t> </a:t>
            </a:r>
            <a:r>
              <a:rPr lang="ru-RU" dirty="0" smtClean="0">
                <a:latin typeface="Times New Roman" panose="02020603050405020304" pitchFamily="18" charset="0"/>
              </a:rPr>
              <a:t>2012</a:t>
            </a:r>
            <a:r>
              <a:rPr lang="ru-RU" dirty="0">
                <a:latin typeface="Times New Roman" panose="02020603050405020304" pitchFamily="18" charset="0"/>
              </a:rPr>
              <a:t>.</a:t>
            </a:r>
          </a:p>
          <a:p>
            <a:r>
              <a:rPr lang="ru-RU" dirty="0">
                <a:latin typeface="Times New Roman" panose="02020603050405020304" pitchFamily="18" charset="0"/>
              </a:rPr>
              <a:t>5. Калмыков В.В. Системы сотовой и спутниковой радиосвязи.-М.:</a:t>
            </a:r>
          </a:p>
          <a:p>
            <a:r>
              <a:rPr lang="ru-RU" dirty="0">
                <a:latin typeface="Times New Roman" panose="02020603050405020304" pitchFamily="18" charset="0"/>
              </a:rPr>
              <a:t>«Рудомино»,2010.</a:t>
            </a:r>
          </a:p>
          <a:p>
            <a:r>
              <a:rPr lang="ru-RU" dirty="0">
                <a:latin typeface="Times New Roman" panose="02020603050405020304" pitchFamily="18" charset="0"/>
              </a:rPr>
              <a:t>6. Методы спутникового и наземного позиционирования. Перспективы</a:t>
            </a:r>
          </a:p>
          <a:p>
            <a:r>
              <a:rPr lang="ru-RU" dirty="0">
                <a:latin typeface="Times New Roman" panose="02020603050405020304" pitchFamily="18" charset="0"/>
              </a:rPr>
              <a:t>развития технологий обработки сигналов /Под ред. </a:t>
            </a:r>
            <a:r>
              <a:rPr lang="ru-RU" dirty="0" err="1">
                <a:latin typeface="Times New Roman" panose="02020603050405020304" pitchFamily="18" charset="0"/>
              </a:rPr>
              <a:t>Д.Дардари</a:t>
            </a:r>
            <a:r>
              <a:rPr lang="ru-RU" dirty="0">
                <a:latin typeface="Times New Roman" panose="02020603050405020304" pitchFamily="18" charset="0"/>
              </a:rPr>
              <a:t> .- М: </a:t>
            </a:r>
            <a:r>
              <a:rPr lang="ru-RU" dirty="0" err="1" smtClean="0">
                <a:latin typeface="Times New Roman" panose="02020603050405020304" pitchFamily="18" charset="0"/>
              </a:rPr>
              <a:t>Техносфера</a:t>
            </a:r>
            <a:r>
              <a:rPr lang="ru-RU" dirty="0">
                <a:latin typeface="Times New Roman" panose="02020603050405020304" pitchFamily="18" charset="0"/>
              </a:rPr>
              <a:t>, 2012.</a:t>
            </a:r>
          </a:p>
          <a:p>
            <a:r>
              <a:rPr lang="ru-RU" dirty="0">
                <a:latin typeface="Times New Roman" panose="02020603050405020304" pitchFamily="18" charset="0"/>
              </a:rPr>
              <a:t>7. </a:t>
            </a:r>
            <a:r>
              <a:rPr lang="ru-RU" dirty="0" err="1">
                <a:latin typeface="Times New Roman" panose="02020603050405020304" pitchFamily="18" charset="0"/>
              </a:rPr>
              <a:t>Кислицын</a:t>
            </a:r>
            <a:r>
              <a:rPr lang="ru-RU" dirty="0">
                <a:latin typeface="Times New Roman" panose="02020603050405020304" pitchFamily="18" charset="0"/>
              </a:rPr>
              <a:t> А.С. </a:t>
            </a:r>
            <a:r>
              <a:rPr lang="ru-RU" dirty="0" err="1">
                <a:latin typeface="Times New Roman" panose="02020603050405020304" pitchFamily="18" charset="0"/>
              </a:rPr>
              <a:t>Корпоротивные</a:t>
            </a:r>
            <a:r>
              <a:rPr lang="ru-RU" dirty="0">
                <a:latin typeface="Times New Roman" panose="02020603050405020304" pitchFamily="18" charset="0"/>
              </a:rPr>
              <a:t> спутниковые информационные </a:t>
            </a:r>
            <a:r>
              <a:rPr lang="ru-RU" dirty="0" smtClean="0">
                <a:latin typeface="Times New Roman" panose="02020603050405020304" pitchFamily="18" charset="0"/>
              </a:rPr>
              <a:t>сети</a:t>
            </a:r>
            <a:r>
              <a:rPr lang="en-US" dirty="0" smtClean="0">
                <a:latin typeface="Times New Roman" panose="02020603050405020304" pitchFamily="18" charset="0"/>
              </a:rPr>
              <a:t> </a:t>
            </a:r>
            <a:r>
              <a:rPr lang="ru-RU" dirty="0" smtClean="0">
                <a:latin typeface="Times New Roman" panose="02020603050405020304" pitchFamily="18" charset="0"/>
              </a:rPr>
              <a:t>на </a:t>
            </a:r>
            <a:r>
              <a:rPr lang="ru-RU" dirty="0">
                <a:latin typeface="Times New Roman" panose="02020603050405020304" pitchFamily="18" charset="0"/>
              </a:rPr>
              <a:t>основе VSAT-технологий. Методология построения. -М.: «Радиотехника»,</a:t>
            </a:r>
          </a:p>
          <a:p>
            <a:r>
              <a:rPr lang="ru-RU" dirty="0">
                <a:latin typeface="Times New Roman" panose="02020603050405020304" pitchFamily="18" charset="0"/>
              </a:rPr>
              <a:t>2007.</a:t>
            </a:r>
          </a:p>
          <a:p>
            <a:r>
              <a:rPr lang="ru-RU" dirty="0">
                <a:latin typeface="Times New Roman" panose="02020603050405020304" pitchFamily="18" charset="0"/>
              </a:rPr>
              <a:t>8. </a:t>
            </a:r>
            <a:r>
              <a:rPr lang="ru-RU" dirty="0" err="1">
                <a:latin typeface="Times New Roman" panose="02020603050405020304" pitchFamily="18" charset="0"/>
              </a:rPr>
              <a:t>Машбиц</a:t>
            </a:r>
            <a:r>
              <a:rPr lang="ru-RU" dirty="0">
                <a:latin typeface="Times New Roman" panose="02020603050405020304" pitchFamily="18" charset="0"/>
              </a:rPr>
              <a:t> Л.М. Компьютерная картография и зоны спутниковой </a:t>
            </a:r>
            <a:r>
              <a:rPr lang="ru-RU" dirty="0" smtClean="0">
                <a:latin typeface="Times New Roman" panose="02020603050405020304" pitchFamily="18" charset="0"/>
              </a:rPr>
              <a:t>связи</a:t>
            </a:r>
            <a:r>
              <a:rPr lang="ru-RU" dirty="0">
                <a:latin typeface="Times New Roman" panose="02020603050405020304" pitchFamily="18" charset="0"/>
              </a:rPr>
              <a:t>.-М.: Радио и связь, 2009. -256 с.</a:t>
            </a:r>
            <a:endParaRPr lang="ru-RU" dirty="0"/>
          </a:p>
        </p:txBody>
      </p:sp>
    </p:spTree>
    <p:extLst>
      <p:ext uri="{BB962C8B-B14F-4D97-AF65-F5344CB8AC3E}">
        <p14:creationId xmlns:p14="http://schemas.microsoft.com/office/powerpoint/2010/main" val="2635536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395536" y="404664"/>
            <a:ext cx="8352927" cy="5976664"/>
          </a:xfrm>
        </p:spPr>
        <p:txBody>
          <a:bodyPr/>
          <a:lstStyle/>
          <a:p>
            <a:pPr marL="182880" indent="0" algn="ctr" fontAlgn="auto" hangingPunct="0">
              <a:spcAft>
                <a:spcPts val="0"/>
              </a:spcAft>
              <a:buClr>
                <a:schemeClr val="accent6">
                  <a:lumMod val="75000"/>
                </a:schemeClr>
              </a:buClr>
              <a:buFont typeface="Georgia" pitchFamily="18" charset="0"/>
              <a:buNone/>
              <a:defRPr/>
            </a:pPr>
            <a:r>
              <a:rPr lang="kk-KZ" sz="2400" dirty="0" smtClean="0"/>
              <a:t/>
            </a:r>
            <a:br>
              <a:rPr lang="kk-KZ" sz="2400" dirty="0" smtClean="0"/>
            </a:br>
            <a:r>
              <a:rPr lang="kk-KZ" sz="2400" dirty="0"/>
              <a:t/>
            </a:r>
            <a:br>
              <a:rPr lang="kk-KZ" sz="2400" dirty="0"/>
            </a:br>
            <a:r>
              <a:rPr lang="kk-KZ" sz="2400" dirty="0" smtClean="0"/>
              <a:t/>
            </a:r>
            <a:br>
              <a:rPr lang="kk-KZ" sz="2400" dirty="0" smtClean="0"/>
            </a:br>
            <a:r>
              <a:rPr lang="kk-KZ" sz="2400" dirty="0" smtClean="0"/>
              <a:t>Спасибо за внимание!</a:t>
            </a:r>
            <a:br>
              <a:rPr lang="kk-KZ" sz="2400" dirty="0" smtClean="0"/>
            </a:br>
            <a:r>
              <a:rPr lang="kk-KZ" sz="2400" dirty="0"/>
              <a:t/>
            </a:r>
            <a:br>
              <a:rPr lang="kk-KZ" sz="2400" dirty="0"/>
            </a:br>
            <a:r>
              <a:rPr lang="kk-KZ" sz="2400" dirty="0" smtClean="0"/>
              <a:t/>
            </a:r>
            <a:br>
              <a:rPr lang="kk-KZ" sz="2400" dirty="0" smtClean="0"/>
            </a:br>
            <a:r>
              <a:rPr lang="kk-KZ" sz="2400" dirty="0"/>
              <a:t/>
            </a:r>
            <a:br>
              <a:rPr lang="kk-KZ" sz="2400" dirty="0"/>
            </a:br>
            <a:r>
              <a:rPr lang="kk-KZ" sz="2400" dirty="0" smtClean="0"/>
              <a:t/>
            </a:r>
            <a:br>
              <a:rPr lang="kk-KZ" sz="2400" dirty="0" smtClean="0"/>
            </a:br>
            <a:r>
              <a:rPr lang="kk-KZ" sz="2400" dirty="0"/>
              <a:t/>
            </a:r>
            <a:br>
              <a:rPr lang="kk-KZ" sz="2400" dirty="0"/>
            </a:br>
            <a:r>
              <a:rPr lang="kk-KZ" sz="2400" dirty="0" smtClean="0"/>
              <a:t/>
            </a:r>
            <a:br>
              <a:rPr lang="kk-KZ" sz="2400" dirty="0" smtClean="0"/>
            </a:br>
            <a:r>
              <a:rPr lang="kk-KZ" sz="2400" dirty="0"/>
              <a:t/>
            </a:r>
            <a:br>
              <a:rPr lang="kk-KZ" sz="2400" dirty="0"/>
            </a:br>
            <a:endParaRPr lang="ru-RU" sz="2400" dirty="0"/>
          </a:p>
        </p:txBody>
      </p:sp>
    </p:spTree>
    <p:extLst>
      <p:ext uri="{BB962C8B-B14F-4D97-AF65-F5344CB8AC3E}">
        <p14:creationId xmlns:p14="http://schemas.microsoft.com/office/powerpoint/2010/main" val="475726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Содержание</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41" name="Прямоугольник 40"/>
          <p:cNvSpPr/>
          <p:nvPr/>
        </p:nvSpPr>
        <p:spPr>
          <a:xfrm>
            <a:off x="303910" y="1527274"/>
            <a:ext cx="8307430" cy="1569660"/>
          </a:xfrm>
          <a:prstGeom prst="rect">
            <a:avLst/>
          </a:prstGeom>
        </p:spPr>
        <p:txBody>
          <a:bodyPr wrap="square">
            <a:spAutoFit/>
          </a:bodyPr>
          <a:lstStyle/>
          <a:p>
            <a:r>
              <a:rPr lang="ru-RU" sz="2000" dirty="0"/>
              <a:t>Цель лекции: </a:t>
            </a:r>
            <a:r>
              <a:rPr lang="ru-RU" sz="2000" dirty="0" smtClean="0"/>
              <a:t>изучить</a:t>
            </a:r>
            <a:r>
              <a:rPr lang="ru-RU" sz="2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Спутников</a:t>
            </a:r>
            <a:r>
              <a:rPr lang="kk-KZ" sz="2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ую </a:t>
            </a:r>
            <a:r>
              <a:rPr lang="ru-RU" sz="20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связь</a:t>
            </a:r>
            <a:r>
              <a:rPr lang="ru-RU" sz="2000" dirty="0" smtClean="0"/>
              <a:t>.</a:t>
            </a:r>
          </a:p>
          <a:p>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Идея 1 – </a:t>
            </a:r>
            <a:r>
              <a:rPr lang="ru-RU" sz="2000" dirty="0"/>
              <a:t>Достоинства спутниковой </a:t>
            </a:r>
            <a:r>
              <a:rPr lang="ru-RU" sz="2000" dirty="0" smtClean="0"/>
              <a:t>связи</a:t>
            </a: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 </a:t>
            </a:r>
          </a:p>
          <a:p>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Идея 2 – </a:t>
            </a:r>
            <a:r>
              <a:rPr lang="ru-RU" sz="2000" dirty="0"/>
              <a:t>Недостатки спутниковой </a:t>
            </a:r>
            <a:r>
              <a:rPr lang="ru-RU" sz="2000" dirty="0" smtClean="0"/>
              <a:t>связи</a:t>
            </a:r>
            <a:r>
              <a:rPr lang="kk-KZ" sz="2000" b="1" dirty="0" smtClean="0">
                <a:solidFill>
                  <a:schemeClr val="accent5">
                    <a:lumMod val="75000"/>
                  </a:schemeClr>
                </a:solidFill>
                <a:latin typeface="+mj-lt"/>
                <a:ea typeface="Calibri" panose="020F0502020204030204" pitchFamily="34" charset="0"/>
                <a:cs typeface="Times New Roman" panose="02020603050405020304" pitchFamily="18" charset="0"/>
              </a:rPr>
              <a:t>;</a:t>
            </a:r>
            <a:endPar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endParaRPr>
          </a:p>
          <a:p>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Идея 3- </a:t>
            </a:r>
            <a:r>
              <a:rPr lang="ru-RU" sz="2000" dirty="0"/>
              <a:t>Задержка распространения сигнала</a:t>
            </a:r>
            <a:r>
              <a:rPr lang="ru-RU" sz="2000" dirty="0" smtClean="0"/>
              <a:t>.</a:t>
            </a:r>
            <a:endPar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endParaRPr>
          </a:p>
          <a:p>
            <a:pPr marL="457200" indent="-457200">
              <a:buAutoNum type="arabicPeriod"/>
            </a:pPr>
            <a:endParaRPr lang="ru-RU" sz="1600" b="1" dirty="0">
              <a:solidFill>
                <a:schemeClr val="accent5">
                  <a:lumMod val="75000"/>
                </a:schemeClr>
              </a:solidFill>
              <a:latin typeface="+mj-lt"/>
            </a:endParaRPr>
          </a:p>
        </p:txBody>
      </p:sp>
    </p:spTree>
    <p:extLst>
      <p:ext uri="{BB962C8B-B14F-4D97-AF65-F5344CB8AC3E}">
        <p14:creationId xmlns:p14="http://schemas.microsoft.com/office/powerpoint/2010/main" val="3113320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По завершению урока Вы будете знать:</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41" name="Прямоугольник 40"/>
          <p:cNvSpPr/>
          <p:nvPr/>
        </p:nvSpPr>
        <p:spPr>
          <a:xfrm>
            <a:off x="303910" y="1527274"/>
            <a:ext cx="8307430" cy="1569660"/>
          </a:xfrm>
          <a:prstGeom prst="rect">
            <a:avLst/>
          </a:prstGeom>
        </p:spPr>
        <p:txBody>
          <a:bodyPr wrap="square">
            <a:spAutoFit/>
          </a:bodyPr>
          <a:lstStyle/>
          <a:p>
            <a:pPr marL="457200" indent="-457200">
              <a:buAutoNum type="arabicPeriod"/>
            </a:pPr>
            <a:r>
              <a:rPr lang="ru-RU" sz="2000" dirty="0"/>
              <a:t>Достоинства спутниковой связи </a:t>
            </a:r>
            <a:endParaRPr lang="ru-RU" sz="2000" dirty="0" smtClean="0"/>
          </a:p>
          <a:p>
            <a:pPr marL="457200" indent="-457200">
              <a:buAutoNum type="arabicPeriod"/>
            </a:pPr>
            <a:r>
              <a:rPr lang="ru-RU" sz="2000" dirty="0" smtClean="0"/>
              <a:t>Регенеративные </a:t>
            </a:r>
            <a:r>
              <a:rPr lang="ru-RU" sz="2000" dirty="0"/>
              <a:t>БР</a:t>
            </a:r>
            <a:r>
              <a:rPr lang="ru-RU" sz="2000" dirty="0" smtClean="0"/>
              <a:t>.</a:t>
            </a:r>
            <a:endPar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endParaRPr>
          </a:p>
          <a:p>
            <a:r>
              <a:rPr lang="ru-RU" sz="2000" smtClean="0"/>
              <a:t>3 </a:t>
            </a:r>
            <a:r>
              <a:rPr lang="ru-RU" sz="2000"/>
              <a:t>Недостатки спутниковой связи</a:t>
            </a:r>
            <a:endPar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endParaRPr>
          </a:p>
          <a:p>
            <a:endParaRPr lang="ru-RU" sz="2000" b="1" dirty="0">
              <a:solidFill>
                <a:schemeClr val="accent5">
                  <a:lumMod val="75000"/>
                </a:schemeClr>
              </a:solidFill>
              <a:latin typeface="+mj-lt"/>
              <a:ea typeface="Calibri" panose="020F0502020204030204" pitchFamily="34" charset="0"/>
              <a:cs typeface="Times New Roman" panose="02020603050405020304" pitchFamily="18" charset="0"/>
            </a:endParaRPr>
          </a:p>
          <a:p>
            <a:endParaRPr lang="ru-RU" sz="1600" b="1" dirty="0">
              <a:solidFill>
                <a:schemeClr val="accent5">
                  <a:lumMod val="75000"/>
                </a:schemeClr>
              </a:solidFill>
              <a:latin typeface="+mj-lt"/>
            </a:endParaRPr>
          </a:p>
        </p:txBody>
      </p:sp>
    </p:spTree>
    <p:extLst>
      <p:ext uri="{BB962C8B-B14F-4D97-AF65-F5344CB8AC3E}">
        <p14:creationId xmlns:p14="http://schemas.microsoft.com/office/powerpoint/2010/main" val="714596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3" name="Прямоугольник 2"/>
          <p:cNvSpPr/>
          <p:nvPr/>
        </p:nvSpPr>
        <p:spPr>
          <a:xfrm>
            <a:off x="457199" y="1328538"/>
            <a:ext cx="8497229" cy="5529462"/>
          </a:xfrm>
          <a:prstGeom prst="rect">
            <a:avLst/>
          </a:prstGeom>
        </p:spPr>
        <p:txBody>
          <a:bodyPr wrap="square">
            <a:spAutoFit/>
          </a:bodyPr>
          <a:lstStyle/>
          <a:p>
            <a:pPr indent="630555" algn="just" fontAlgn="base">
              <a:lnSpc>
                <a:spcPct val="107000"/>
              </a:lnSpc>
              <a:spcAft>
                <a:spcPts val="825"/>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Спутниковая связь - это один из видов радиосвязи, основанный на использовании искусственных спутников земли в качестве ретрансляторов. Спутниковая связь осуществляется между земными станциями, которые могут быть как стационарными, так и подвижными. Спутниковая связь является развитием традиционной радиорелейной связи путем вынесения ретранслятора на очень большую высоту (от десятков до сотен тысяч км). Так как зона его видимости в этом случае — почти половина Земного шара, то необходимость в цепочке ретрансляторов отпадает. Широко используется для связи с подвижными объектами в тех областях земного шара, где отсутствует покрытие сетями сотовой связи (GSM, CDMA). Особенностью большинства систем подвижной спутниковой связи является маленький размер антенны терминала, что затрудняет прием сигнала. Для того, чтобы мощность сигнала, достигающего приемника, была достаточной, применяют одно из двух решений:</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R="228600" indent="630555" algn="just" fontAlgn="base">
              <a:lnSpc>
                <a:spcPct val="107000"/>
              </a:lnSpc>
              <a:spcAft>
                <a:spcPts val="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Спутники располагаются на геостационарной орбите. Поскольку эта орбита удалена от Земли на расстояние 35786 км, на спутник требуется установить мощный передатчик. Этот подход используется системой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Inmarsat</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(основной задачей которой является предоставление услуг связи морским судам) и некоторыми региональными операторами персональной спутниковой связи.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1530626" y="1005372"/>
            <a:ext cx="4572000" cy="646331"/>
          </a:xfrm>
          <a:prstGeom prst="rect">
            <a:avLst/>
          </a:prstGeom>
        </p:spPr>
        <p:txBody>
          <a:bodyPr>
            <a:spAutoFit/>
          </a:bodyPr>
          <a:lstStyle/>
          <a:p>
            <a:r>
              <a:rPr lang="ru-RU" dirty="0"/>
              <a:t>Спутниковая связь</a:t>
            </a:r>
            <a:br>
              <a:rPr lang="ru-RU" dirty="0"/>
            </a:br>
            <a:endParaRPr lang="ru-RU" dirty="0"/>
          </a:p>
        </p:txBody>
      </p:sp>
    </p:spTree>
    <p:extLst>
      <p:ext uri="{BB962C8B-B14F-4D97-AF65-F5344CB8AC3E}">
        <p14:creationId xmlns:p14="http://schemas.microsoft.com/office/powerpoint/2010/main" val="3675395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1805" y="-2003000"/>
            <a:ext cx="6356195" cy="7307642"/>
          </a:xfrm>
          <a:prstGeom prst="rect">
            <a:avLst/>
          </a:prstGeom>
        </p:spPr>
        <p:txBody>
          <a:bodyPr wrap="square">
            <a:spAutoFit/>
          </a:bodyPr>
          <a:lstStyle/>
          <a:p>
            <a:pPr indent="630555" algn="just" fontAlgn="base">
              <a:lnSpc>
                <a:spcPct val="107000"/>
              </a:lnSpc>
              <a:spcAft>
                <a:spcPts val="825"/>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Спутниковая связь - это один из видов радиосвязи, основанный на использовании искусственных спутников земли в качестве ретрансляторов. Спутниковая связь осуществляется между земными станциями, которые могут быть как стационарными, так и подвижными. Спутниковая связь является развитием традиционной радиорелейной связи путем вынесения ретранслятора на очень большую высоту (от десятков до сотен тысяч км). Так как зона его видимости в этом случае — почти половина Земного шара, то необходимость в цепочке ретрансляторов отпадает. Широко используется для связи с подвижными объектами в тех областях земного шара, где отсутствует покрытие сетями сотовой связи (GSM, CDMA). Особенностью большинства систем подвижной спутниковой связи является маленький размер антенны терминала, что затрудняет прием сигнала. Для того, чтобы мощность сигнала, достигающего приемника, была достаточной, применяют одно из двух решений:</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R="228600" indent="630555" algn="just" fontAlgn="base">
              <a:lnSpc>
                <a:spcPct val="107000"/>
              </a:lnSpc>
              <a:spcAft>
                <a:spcPts val="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Спутники располагаются на геостационарной орбите. Поскольку эта орбита удалена от Земли на расстояние 35786 км, на спутник требуется установить мощный передатчик. Этот подход используется системой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Inmarsat</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(основной задачей которой является предоставление услуг связи морским судам) и некоторыми региональными операторами персональной спутниковой связи.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669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59366" y="1396826"/>
            <a:ext cx="8218449" cy="4640373"/>
          </a:xfrm>
          <a:prstGeom prst="rect">
            <a:avLst/>
          </a:prstGeom>
        </p:spPr>
        <p:txBody>
          <a:bodyPr wrap="square">
            <a:spAutoFit/>
          </a:bodyPr>
          <a:lstStyle/>
          <a:p>
            <a:pPr marR="228600" indent="630555" algn="just" fontAlgn="base">
              <a:lnSpc>
                <a:spcPct val="107000"/>
              </a:lnSpc>
              <a:spcAft>
                <a:spcPts val="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Множество спутников располагается на наклонных или полярных орбитах с наклонением 86,5° и высотой 780 км. При этом требуемая мощность передатчика невысока, и стоимость вывода спутника на орбиту ниже. Однако такой подход требует не только большого числа спутников, но и разветвленной сети наземных коммутаторов. Такой подход используется операторами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Iridium</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и </a:t>
            </a:r>
            <a:r>
              <a:rPr lang="ru-RU"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Orbcomm</a:t>
            </a: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indent="630555" fontAlgn="base">
              <a:lnSpc>
                <a:spcPct val="107000"/>
              </a:lnSpc>
              <a:spcAft>
                <a:spcPts val="0"/>
              </a:spcAft>
            </a:pPr>
            <a:r>
              <a:rPr lang="ru-RU"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Достоинства спутниковой связи</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indent="630555" algn="just" fontAlgn="base">
              <a:lnSpc>
                <a:spcPct val="107000"/>
              </a:lnSpc>
              <a:spcAft>
                <a:spcPts val="825"/>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Основное достоинство спутниковой связи - возможность осуществлять связь в любой точке мира, тогда как владельцы сотовых модемов могут передавать данные только на территории покрытия станциями сотовой сети. Все сети спутниковой связи предоставляют возможность надежной качественной связи. Различия между ними состоят в:</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R="228600" indent="630555" algn="just" fontAlgn="base">
              <a:lnSpc>
                <a:spcPct val="107000"/>
              </a:lnSpc>
              <a:spcAft>
                <a:spcPts val="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наборе дополнительных услуг, предлагаемых абоненту;</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R="228600" indent="630555" algn="just" fontAlgn="base">
              <a:lnSpc>
                <a:spcPct val="107000"/>
              </a:lnSpc>
              <a:spcAft>
                <a:spcPts val="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области покрытия;</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R="228600" indent="630555" algn="just" fontAlgn="base">
              <a:lnSpc>
                <a:spcPct val="107000"/>
              </a:lnSpc>
              <a:spcAft>
                <a:spcPts val="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стоимости аппаратуры и услуг связи.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0557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0" y="271020"/>
            <a:ext cx="4572000" cy="6315960"/>
          </a:xfrm>
          <a:prstGeom prst="rect">
            <a:avLst/>
          </a:prstGeom>
        </p:spPr>
        <p:txBody>
          <a:bodyPr>
            <a:spAutoFit/>
          </a:bodyPr>
          <a:lstStyle/>
          <a:p>
            <a:pPr indent="630555" fontAlgn="base">
              <a:lnSpc>
                <a:spcPct val="107000"/>
              </a:lnSpc>
              <a:spcAft>
                <a:spcPts val="0"/>
              </a:spcAft>
            </a:pPr>
            <a:r>
              <a:rPr lang="ru-RU"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Недостатки спутниковой связи</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R="228600" indent="630555" algn="just" fontAlgn="base">
              <a:lnSpc>
                <a:spcPct val="107000"/>
              </a:lnSpc>
              <a:spcAft>
                <a:spcPts val="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Слабая помехозащищённость. Огромные расстояния между земными станциями и спутником являются причиной того, что отношение сигнал/шум на приемнике очень невелико (гораздо меньше, чем для большинства радиорелейных линий связи). Для того, чтобы в этих условиях обеспечить приемлемую вероятность ошибки, приходится использовать большие антенны, малошумящие элементы и сложные помехоустойчивые коды. Особенно остро эта проблема стоит в системах подвижной связи, так как в них есть ограничение на размер антенны и, как правило, на мощность передатчика.</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R="228600" indent="630555" fontAlgn="base">
              <a:lnSpc>
                <a:spcPct val="107000"/>
              </a:lnSpc>
              <a:spcAft>
                <a:spcPts val="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Влияние атмосферы. На качество спутниковой связи оказывают сильное влияние эффекты в тропосфере и ионосфере.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826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01083" y="-571972"/>
            <a:ext cx="8519532" cy="4698594"/>
          </a:xfrm>
          <a:prstGeom prst="rect">
            <a:avLst/>
          </a:prstGeom>
        </p:spPr>
        <p:txBody>
          <a:bodyPr wrap="square">
            <a:spAutoFit/>
          </a:bodyPr>
          <a:lstStyle/>
          <a:p>
            <a:pPr marR="228600" indent="630555" algn="just" fontAlgn="base">
              <a:lnSpc>
                <a:spcPct val="107000"/>
              </a:lnSpc>
              <a:spcAft>
                <a:spcPts val="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Поглощение в тропосфере. Поглощение сигнала атмосферой находится в зависимости от его частоты. Кроме поглощения, при распространении радиоволн в атмосфере присутствует эффект замирания, причиной которому является разница в коэффициентах преломления различных слоев атмосферы.</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R="228600" indent="630555" algn="just" fontAlgn="base">
              <a:lnSpc>
                <a:spcPct val="107000"/>
              </a:lnSpc>
              <a:spcAft>
                <a:spcPts val="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Ионосферные эффекты. Эффекты в ионосфере обусловлены флуктуациями распределения свободных электронов. К ионосферным эффектам, влияющим на распространение радиоволн, относят мерцание, поглощение, задержку распространения, дисперсию, изменение частоты, вращение плоскости поляризации.</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r>
              <a:rPr lang="ru-RU" dirty="0">
                <a:solidFill>
                  <a:srgbClr val="000000"/>
                </a:solidFill>
                <a:latin typeface="Times New Roman" panose="02020603050405020304" pitchFamily="18" charset="0"/>
                <a:ea typeface="Times New Roman" panose="02020603050405020304" pitchFamily="18" charset="0"/>
              </a:rPr>
              <a:t>Задержка распространения сигнала. Проблема задержки распространения сигнала так или иначе затрагивает все спутниковые системы связи. Наибольшей задержкой обладают системы, использующие спутниковый ретранслятор на геостационарной орбите. В этом случае задержка, обусловленная конечностью скорости распространения радиоволн, составляет примерно 250 </a:t>
            </a:r>
            <a:r>
              <a:rPr lang="ru-RU" dirty="0" err="1">
                <a:solidFill>
                  <a:srgbClr val="000000"/>
                </a:solidFill>
                <a:latin typeface="Times New Roman" panose="02020603050405020304" pitchFamily="18" charset="0"/>
                <a:ea typeface="Times New Roman" panose="02020603050405020304" pitchFamily="18" charset="0"/>
              </a:rPr>
              <a:t>мс</a:t>
            </a:r>
            <a:r>
              <a:rPr lang="ru-RU" dirty="0">
                <a:solidFill>
                  <a:srgbClr val="000000"/>
                </a:solidFill>
                <a:latin typeface="Times New Roman" panose="02020603050405020304" pitchFamily="18" charset="0"/>
                <a:ea typeface="Times New Roman" panose="02020603050405020304" pitchFamily="18" charset="0"/>
              </a:rPr>
              <a:t>, а с учетом мультиплексирования, коммутации и задержек обработки сигнала общая задержка может составлять до 400 </a:t>
            </a:r>
            <a:r>
              <a:rPr lang="ru-RU" dirty="0" err="1">
                <a:solidFill>
                  <a:srgbClr val="000000"/>
                </a:solidFill>
                <a:latin typeface="Times New Roman" panose="02020603050405020304" pitchFamily="18" charset="0"/>
                <a:ea typeface="Times New Roman" panose="02020603050405020304" pitchFamily="18" charset="0"/>
              </a:rPr>
              <a:t>мс</a:t>
            </a:r>
            <a:endParaRPr lang="ru-RU" dirty="0"/>
          </a:p>
        </p:txBody>
      </p:sp>
    </p:spTree>
    <p:extLst>
      <p:ext uri="{BB962C8B-B14F-4D97-AF65-F5344CB8AC3E}">
        <p14:creationId xmlns:p14="http://schemas.microsoft.com/office/powerpoint/2010/main" val="3079623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86000" y="2493744"/>
            <a:ext cx="4572000" cy="1870512"/>
          </a:xfrm>
          <a:prstGeom prst="rect">
            <a:avLst/>
          </a:prstGeom>
        </p:spPr>
        <p:txBody>
          <a:bodyPr>
            <a:spAutoFit/>
          </a:bodyPr>
          <a:lstStyle/>
          <a:p>
            <a:pPr marR="228600" indent="630555" algn="just" fontAlgn="base">
              <a:lnSpc>
                <a:spcPct val="107000"/>
              </a:lnSpc>
              <a:spcAft>
                <a:spcPts val="0"/>
              </a:spcAft>
            </a:pPr>
            <a:r>
              <a:rPr lang="ru-RU"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Влияние солнечной интерференции. При приближении Солнца к оси спутника-наземная станция радиосигнал, принимаемый со спутника наземной станцией, искажается в результате интерференции.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3689935"/>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2323</TotalTime>
  <Words>1008</Words>
  <Application>Microsoft Office PowerPoint</Application>
  <PresentationFormat>Экран (4:3)</PresentationFormat>
  <Paragraphs>45</Paragraphs>
  <Slides>11</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11</vt:i4>
      </vt:variant>
    </vt:vector>
  </HeadingPairs>
  <TitlesOfParts>
    <vt:vector size="18" baseType="lpstr">
      <vt:lpstr>Arial</vt:lpstr>
      <vt:lpstr>Calibri</vt:lpstr>
      <vt:lpstr>Calibri Light</vt:lpstr>
      <vt:lpstr>Georgia</vt:lpstr>
      <vt:lpstr>Times New Roman</vt:lpstr>
      <vt:lpstr>Times New Roman,Bold</vt:lpstr>
      <vt:lpstr>Тема Office</vt:lpstr>
      <vt:lpstr>Электронные компоненты спутниковой связи  Лекция 7</vt:lpstr>
      <vt:lpstr>Содержание</vt:lpstr>
      <vt:lpstr>По завершению урока Вы будете знать:</vt:lpstr>
      <vt:lpstr>Введение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Спасибо за внимание!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Alisher Omar</dc:creator>
  <cp:lastModifiedBy>User</cp:lastModifiedBy>
  <cp:revision>311</cp:revision>
  <dcterms:created xsi:type="dcterms:W3CDTF">2017-10-09T05:58:02Z</dcterms:created>
  <dcterms:modified xsi:type="dcterms:W3CDTF">2022-11-06T18:38:23Z</dcterms:modified>
</cp:coreProperties>
</file>