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94" r:id="rId2"/>
    <p:sldId id="325"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1" r:id="rId19"/>
    <p:sldId id="342" r:id="rId20"/>
    <p:sldId id="343" r:id="rId21"/>
    <p:sldId id="344" r:id="rId22"/>
    <p:sldId id="345" r:id="rId23"/>
    <p:sldId id="324" r:id="rId24"/>
    <p:sldId id="30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62" y="3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778A-3B52-400E-B8B8-FCF0BB0568DE}" type="datetimeFigureOut">
              <a:rPr lang="en-US" smtClean="0"/>
              <a:t>11/7/2022</a:t>
            </a:fld>
            <a:endParaRPr lang="en-US"/>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CA834-C85D-4321-A26E-942F650E8C8B}" type="slidenum">
              <a:rPr lang="en-US" smtClean="0"/>
              <a:t>‹#›</a:t>
            </a:fld>
            <a:endParaRPr lang="en-US"/>
          </a:p>
        </p:txBody>
      </p:sp>
    </p:spTree>
    <p:extLst>
      <p:ext uri="{BB962C8B-B14F-4D97-AF65-F5344CB8AC3E}">
        <p14:creationId xmlns:p14="http://schemas.microsoft.com/office/powerpoint/2010/main" val="180895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83431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1482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717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3180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4827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35576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708CAD-A79B-4FF2-A2AD-8FFCB2A3D2EB}" type="datetimeFigureOut">
              <a:rPr lang="ru-RU" smtClean="0"/>
              <a:t>07.11.2022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8851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708CAD-A79B-4FF2-A2AD-8FFCB2A3D2EB}" type="datetimeFigureOut">
              <a:rPr lang="ru-RU" smtClean="0"/>
              <a:t>07.11.2022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3732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08CAD-A79B-4FF2-A2AD-8FFCB2A3D2EB}" type="datetimeFigureOut">
              <a:rPr lang="ru-RU" smtClean="0"/>
              <a:t>07.11.2022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50087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43730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6116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CAD-A79B-4FF2-A2AD-8FFCB2A3D2EB}" type="datetimeFigureOut">
              <a:rPr lang="ru-RU" smtClean="0"/>
              <a:t>07.11.2022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6E53A-6968-4272-8BC2-4567D025D9BB}" type="slidenum">
              <a:rPr lang="ru-RU" smtClean="0"/>
              <a:t>‹#›</a:t>
            </a:fld>
            <a:endParaRPr lang="ru-RU"/>
          </a:p>
        </p:txBody>
      </p:sp>
    </p:spTree>
    <p:extLst>
      <p:ext uri="{BB962C8B-B14F-4D97-AF65-F5344CB8AC3E}">
        <p14:creationId xmlns:p14="http://schemas.microsoft.com/office/powerpoint/2010/main" val="247155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mailto:ai.khabay@satbayev.university"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Заголовок 5"/>
          <p:cNvSpPr txBox="1">
            <a:spLocks noGrp="1"/>
          </p:cNvSpPr>
          <p:nvPr>
            <p:ph type="ctrTitle"/>
          </p:nvPr>
        </p:nvSpPr>
        <p:spPr>
          <a:xfrm>
            <a:off x="883509" y="2079376"/>
            <a:ext cx="7766221" cy="1920526"/>
          </a:xfrm>
          <a:prstGeom prst="rect">
            <a:avLst/>
          </a:prstGeom>
          <a:noFill/>
        </p:spPr>
        <p:txBody>
          <a:bodyPr wrap="square" rtlCol="0">
            <a:spAutoFit/>
          </a:bodyPr>
          <a:lstStyle/>
          <a:p>
            <a: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Электронные компоненты спутниковой связи </a:t>
            </a:r>
            <a:b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Лекция </a:t>
            </a:r>
            <a:r>
              <a:rPr lang="en-US"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8</a:t>
            </a:r>
            <a:endParaRPr lang="ru-RU" sz="2800" b="1" dirty="0"/>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460" y="785554"/>
            <a:ext cx="4178893" cy="947814"/>
          </a:xfrm>
          <a:prstGeom prst="rect">
            <a:avLst/>
          </a:prstGeom>
        </p:spPr>
      </p:pic>
      <p:sp>
        <p:nvSpPr>
          <p:cNvPr id="8" name="TextBox 7"/>
          <p:cNvSpPr txBox="1"/>
          <p:nvPr/>
        </p:nvSpPr>
        <p:spPr>
          <a:xfrm>
            <a:off x="1739899" y="3999902"/>
            <a:ext cx="6205495" cy="1969770"/>
          </a:xfrm>
          <a:prstGeom prst="rect">
            <a:avLst/>
          </a:prstGeom>
          <a:noFill/>
        </p:spPr>
        <p:txBody>
          <a:bodyPr wrap="square" rtlCol="0">
            <a:spAutoFit/>
          </a:bodyPr>
          <a:lstStyle/>
          <a:p>
            <a:pPr algn="ctr"/>
            <a:r>
              <a:rPr lang="ru-RU" sz="3200" dirty="0">
                <a:solidFill>
                  <a:schemeClr val="bg1"/>
                </a:solidFill>
                <a:cs typeface="Times New Roman" panose="02020603050405020304" pitchFamily="18" charset="0"/>
              </a:rPr>
              <a:t>Преподаватель: </a:t>
            </a:r>
            <a:r>
              <a:rPr lang="ru-RU" b="1" dirty="0" err="1" smtClean="0">
                <a:solidFill>
                  <a:schemeClr val="bg1"/>
                </a:solidFill>
              </a:rPr>
              <a:t>Хабай</a:t>
            </a:r>
            <a:r>
              <a:rPr lang="ru-RU" b="1" dirty="0" smtClean="0">
                <a:solidFill>
                  <a:schemeClr val="bg1"/>
                </a:solidFill>
              </a:rPr>
              <a:t> </a:t>
            </a:r>
            <a:r>
              <a:rPr lang="ru-RU" b="1" dirty="0" err="1" smtClean="0">
                <a:solidFill>
                  <a:schemeClr val="bg1"/>
                </a:solidFill>
              </a:rPr>
              <a:t>Анар</a:t>
            </a:r>
            <a:r>
              <a:rPr lang="ru-RU" b="1" dirty="0" smtClean="0">
                <a:solidFill>
                  <a:schemeClr val="bg1"/>
                </a:solidFill>
              </a:rPr>
              <a:t>, доктор </a:t>
            </a:r>
            <a:r>
              <a:rPr lang="en-US" b="1" dirty="0" smtClean="0">
                <a:solidFill>
                  <a:schemeClr val="bg1"/>
                </a:solidFill>
              </a:rPr>
              <a:t>PhD</a:t>
            </a:r>
            <a:r>
              <a:rPr lang="ru-RU" b="1" dirty="0" smtClean="0">
                <a:solidFill>
                  <a:schemeClr val="bg1"/>
                </a:solidFill>
              </a:rPr>
              <a:t>, </a:t>
            </a:r>
            <a:r>
              <a:rPr lang="ru-RU" b="1" dirty="0" err="1" smtClean="0">
                <a:solidFill>
                  <a:schemeClr val="bg1"/>
                </a:solidFill>
              </a:rPr>
              <a:t>ассоцированный</a:t>
            </a:r>
            <a:r>
              <a:rPr lang="ru-RU" b="1" dirty="0" smtClean="0">
                <a:solidFill>
                  <a:schemeClr val="bg1"/>
                </a:solidFill>
              </a:rPr>
              <a:t> профессор Кафедры «Электроники, телекоммуникации и космических технологии»</a:t>
            </a:r>
            <a:r>
              <a:rPr lang="en-US" b="1" dirty="0"/>
              <a:t/>
            </a:r>
            <a:br>
              <a:rPr lang="en-US" b="1" dirty="0"/>
            </a:br>
            <a:r>
              <a:rPr lang="ru-RU" b="1" dirty="0"/>
              <a:t/>
            </a:r>
            <a:br>
              <a:rPr lang="ru-RU" b="1" dirty="0"/>
            </a:br>
            <a:r>
              <a:rPr lang="en-US" b="1" dirty="0" err="1" smtClean="0">
                <a:hlinkClick r:id="rId4"/>
              </a:rPr>
              <a:t>ai.khabay@satbayev.university</a:t>
            </a:r>
            <a:r>
              <a:rPr lang="en-US" b="1" dirty="0"/>
              <a:t/>
            </a:r>
            <a:br>
              <a:rPr lang="en-US" b="1" dirty="0"/>
            </a:br>
            <a:endParaRPr lang="ru-RU" dirty="0"/>
          </a:p>
        </p:txBody>
      </p:sp>
    </p:spTree>
    <p:extLst>
      <p:ext uri="{BB962C8B-B14F-4D97-AF65-F5344CB8AC3E}">
        <p14:creationId xmlns:p14="http://schemas.microsoft.com/office/powerpoint/2010/main" val="2170468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Рисунок 9.3. Структурная схема радиосвязи через ИСЗ"/>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3877" y="1361029"/>
            <a:ext cx="3914775" cy="321945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806651" y="5391835"/>
            <a:ext cx="6835543" cy="369332"/>
          </a:xfrm>
          <a:prstGeom prst="rect">
            <a:avLst/>
          </a:prstGeom>
        </p:spPr>
        <p:txBody>
          <a:bodyPr wrap="square">
            <a:spAutoFit/>
          </a:bodyPr>
          <a:lstStyle/>
          <a:p>
            <a:r>
              <a:rPr lang="ru-RU" dirty="0">
                <a:solidFill>
                  <a:srgbClr val="333333"/>
                </a:solidFill>
                <a:latin typeface="Verdana" panose="020B0604030504040204" pitchFamily="34" charset="0"/>
              </a:rPr>
              <a:t>Рисунок </a:t>
            </a:r>
            <a:r>
              <a:rPr lang="en-US" dirty="0" smtClean="0">
                <a:solidFill>
                  <a:srgbClr val="333333"/>
                </a:solidFill>
                <a:latin typeface="Verdana" panose="020B0604030504040204" pitchFamily="34" charset="0"/>
              </a:rPr>
              <a:t>8</a:t>
            </a:r>
            <a:r>
              <a:rPr lang="ru-RU" dirty="0" smtClean="0">
                <a:solidFill>
                  <a:srgbClr val="333333"/>
                </a:solidFill>
                <a:latin typeface="Verdana" panose="020B0604030504040204" pitchFamily="34" charset="0"/>
              </a:rPr>
              <a:t>.3</a:t>
            </a:r>
            <a:r>
              <a:rPr lang="ru-RU" dirty="0">
                <a:solidFill>
                  <a:srgbClr val="333333"/>
                </a:solidFill>
                <a:latin typeface="Verdana" panose="020B0604030504040204" pitchFamily="34" charset="0"/>
              </a:rPr>
              <a:t>. Структурная схема радиосвязи через ИСЗ</a:t>
            </a:r>
            <a:endParaRPr lang="ru-RU" dirty="0"/>
          </a:p>
        </p:txBody>
      </p:sp>
    </p:spTree>
    <p:extLst>
      <p:ext uri="{BB962C8B-B14F-4D97-AF65-F5344CB8AC3E}">
        <p14:creationId xmlns:p14="http://schemas.microsoft.com/office/powerpoint/2010/main" val="1317130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202045"/>
            <a:ext cx="8876371" cy="5755422"/>
          </a:xfrm>
          <a:prstGeom prst="rect">
            <a:avLst/>
          </a:prstGeom>
        </p:spPr>
        <p:txBody>
          <a:bodyPr wrap="square">
            <a:spAutoFit/>
          </a:bodyPr>
          <a:lstStyle/>
          <a:p>
            <a:r>
              <a:rPr lang="ru-RU" sz="1600" dirty="0"/>
              <a:t>Для передачи сообщений можно предложить и другой метод, при котором на борту спутника радиоаппаратура отсутствует. В этом случае сигналы, посланные из пункта А, отражаются поверхностью ИСЗ1 в сторону Земли (в том числе и к пункту б) без предварительного усиления. Поэтому сигналы, принятые станцией б, будут значительно слабее, чем при наличии бортовой аппаратуры. В качестве пассивных спутников могут использоваться как специальные отражатели различной формы (в виде сферических баллонов, объемных многогранников и других), так и естественный спутник Земли – Луна. Пропускная способность подобных систем связи при современном уровне техники не превышает двух-трех телефонных сообщений</a:t>
            </a:r>
            <a:r>
              <a:rPr lang="ru-RU" sz="1600" dirty="0" smtClean="0"/>
              <a:t>.</a:t>
            </a:r>
            <a:endParaRPr lang="ru-RU" sz="1600" dirty="0"/>
          </a:p>
          <a:p>
            <a:r>
              <a:rPr lang="ru-RU" sz="1600" dirty="0"/>
              <a:t>В случае, когда спутник ИСЗ2 движется по орбите m–n (рисунок 9.2) с высотой настолько малой, что не может одновременно наблюдаться антеннами станций </a:t>
            </a:r>
            <a:r>
              <a:rPr lang="ru-RU" sz="1600" dirty="0" err="1"/>
              <a:t>ЗСа</a:t>
            </a:r>
            <a:r>
              <a:rPr lang="ru-RU" sz="1600" dirty="0"/>
              <a:t> и </a:t>
            </a:r>
            <a:r>
              <a:rPr lang="ru-RU" sz="1600" dirty="0" err="1"/>
              <a:t>ЗСб</a:t>
            </a:r>
            <a:r>
              <a:rPr lang="ru-RU" sz="1600" dirty="0"/>
              <a:t> (высота орбиты ниже точки пересечения линий горизонта  и ), и потому сигнал, принимаемый бортовой аппаратурой на ИСЗ2 не может быть сразу передан на станцию б. Работа системы в этом случае может быть построена следующим образом: ИСЗ2, пролетая над </a:t>
            </a:r>
            <a:r>
              <a:rPr lang="ru-RU" sz="1600" dirty="0" err="1"/>
              <a:t>ЗСа</a:t>
            </a:r>
            <a:r>
              <a:rPr lang="ru-RU" sz="1600" dirty="0"/>
              <a:t> принимает сообщения которые после усиления подаются на ботовую аппаратуру памяти (например, записываются на магнитофонную ленту). Затем когда ИСЗ2 будет пролетать над </a:t>
            </a:r>
            <a:r>
              <a:rPr lang="ru-RU" sz="1600" dirty="0" err="1"/>
              <a:t>ЗСб</a:t>
            </a:r>
            <a:r>
              <a:rPr lang="ru-RU" sz="1600" dirty="0"/>
              <a:t>, включается в ботовой передатчик и происходит передача информации, принятой от </a:t>
            </a:r>
            <a:r>
              <a:rPr lang="ru-RU" sz="1600" dirty="0" err="1"/>
              <a:t>ЗСа</a:t>
            </a:r>
            <a:r>
              <a:rPr lang="ru-RU" sz="1600" dirty="0"/>
              <a:t>. Включение передатчика может осуществляться подачей специального командного сигнала, излучаемого </a:t>
            </a:r>
            <a:r>
              <a:rPr lang="ru-RU" sz="1600" dirty="0" err="1"/>
              <a:t>ЗСб</a:t>
            </a:r>
            <a:r>
              <a:rPr lang="ru-RU" sz="1600" dirty="0"/>
              <a:t> в момент появления ИСЗ в зоне видимости этой станции, или с помощью ботового программного устройства, учитывающего скорость движения спутника по орбите, ее высоту и расстояние между станциями. Такая система называется системой связи с памятью или системой с задержанной ретрансляцией. Система с активной ретрансляцией сигнала в зависимости от высоты орбиты и расстояния между станциями может быть выполнена как система с мгновенной (не задержанной) ретрансляцией сигнала (система в реальном масштабе времени) и как система с задержанной ретрансляцией [13].</a:t>
            </a:r>
          </a:p>
        </p:txBody>
      </p:sp>
    </p:spTree>
    <p:extLst>
      <p:ext uri="{BB962C8B-B14F-4D97-AF65-F5344CB8AC3E}">
        <p14:creationId xmlns:p14="http://schemas.microsoft.com/office/powerpoint/2010/main" val="3098841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1874" y="1320255"/>
            <a:ext cx="8653346" cy="5355312"/>
          </a:xfrm>
          <a:prstGeom prst="rect">
            <a:avLst/>
          </a:prstGeom>
        </p:spPr>
        <p:txBody>
          <a:bodyPr wrap="square">
            <a:spAutoFit/>
          </a:bodyPr>
          <a:lstStyle/>
          <a:p>
            <a:pPr algn="just"/>
            <a:r>
              <a:rPr lang="ru-RU" dirty="0">
                <a:solidFill>
                  <a:srgbClr val="333333"/>
                </a:solidFill>
                <a:latin typeface="Verdana" panose="020B0604030504040204" pitchFamily="34" charset="0"/>
              </a:rPr>
              <a:t>Особый интерес представляет геостационарная орбита – круговая орбита, находящаяся в экваториальной плоскости (i=0) и удаленная от поверхности Земли на расстоянии около 36000 км. В том случае, когда направление движения спутника по такой орбите совпадает с направлением вращения Земли, спутник будет неподвижным относительно наземного наблюдателя (геостационарный спутник). Эта особенность, а также то, что ИСЗ находится от Земли на большом удалении, приводит к следующим важным преимуществам связи через геостационарный спутник: во-первых, становятся возможными передача и прием сигналов с помощью неподвижных антенных систем (то есть более простых и дешевых, чем подвижные) и, во-вторых, осуществление круглосуточной непрерывной связи на территории, равной примерно трети земной поверхности. Однако через геостационарный ИСЗ затруднительно осуществлять связь с приполярными районами, расположенными на широтах выше 75º…78º,так как при этом существенно возрастают шумы на входе земных приемников.</a:t>
            </a:r>
          </a:p>
          <a:p>
            <a:pPr algn="just"/>
            <a:r>
              <a:rPr lang="ru-RU" dirty="0">
                <a:solidFill>
                  <a:srgbClr val="333333"/>
                </a:solidFill>
                <a:latin typeface="Verdana" panose="020B0604030504040204" pitchFamily="34" charset="0"/>
              </a:rPr>
              <a:t>В нашей стране на геостационарную орбиту выведены спутники связи типа "Радуга" и "Горизонт".</a:t>
            </a:r>
            <a:endParaRPr lang="ru-RU" b="0" i="0" dirty="0">
              <a:solidFill>
                <a:srgbClr val="333333"/>
              </a:solidFill>
              <a:effectLst/>
              <a:latin typeface="Verdana" panose="020B0604030504040204" pitchFamily="34" charset="0"/>
            </a:endParaRPr>
          </a:p>
        </p:txBody>
      </p:sp>
    </p:spTree>
    <p:extLst>
      <p:ext uri="{BB962C8B-B14F-4D97-AF65-F5344CB8AC3E}">
        <p14:creationId xmlns:p14="http://schemas.microsoft.com/office/powerpoint/2010/main" val="3426860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0361" y="1225689"/>
            <a:ext cx="8664498" cy="5632311"/>
          </a:xfrm>
          <a:prstGeom prst="rect">
            <a:avLst/>
          </a:prstGeom>
        </p:spPr>
        <p:txBody>
          <a:bodyPr wrap="square">
            <a:spAutoFit/>
          </a:bodyPr>
          <a:lstStyle/>
          <a:p>
            <a:r>
              <a:rPr lang="ru-RU" dirty="0"/>
              <a:t>При движении ИСЗ по другим орбитам (не геостационарной) спутники будут перемещаться относительно наземного наблюдателя. В этом случае необходимы подвижные антенные устройства и специальная аппаратура, обеспечивающая слежение и наведение антенны на движущийся спутник [12]. Системы связи с подвижными ИСЗ при соответствующем выборе орбит позволяют обеспечить связь с любыми районами земного шара, в том числе и с приполярными. При использовании подвижных ИСЗ связь между станциями, размещенными в точках а и б (рисунок 9.2), может осуществляться лишь в течение времени, пока ИСЗ движется по участку орбиты .</a:t>
            </a:r>
          </a:p>
          <a:p>
            <a:r>
              <a:rPr lang="ru-RU" dirty="0" smtClean="0"/>
              <a:t>Обеспечение </a:t>
            </a:r>
            <a:r>
              <a:rPr lang="ru-RU" dirty="0"/>
              <a:t>длительной непрерывной связи при сравнительно невысоких орбитах возможно лишь при увеличении числа ИСЗ (рисунок 9.4,а).В этом случае на каждой земной станции должны быть установлены две антенны (А1 и А2), которые могут осуществлять передачу и прием сигналов с помощью одного из спутников, например ИСЗ1, находящегося в зоне взаимной связи . Когда ИСЗ1 выедет из этой зоны, связь будет происходить через ИСЗ2 с помощью антенн А2. При выходе ИСЗ2 из зоны  передача и прием сигналов должны осуществляться посредством ИСЗ3 и антенн А1, направленных на этот спутник и так далее. Для получения непрерывной связи между станциями а и б расстояние между соседними спутниками должно быть меньше зоны . Число ИСЗ при таком методе зависит от расстояния между пунктами связи и параметров орбиты [20].</a:t>
            </a:r>
          </a:p>
        </p:txBody>
      </p:sp>
    </p:spTree>
    <p:extLst>
      <p:ext uri="{BB962C8B-B14F-4D97-AF65-F5344CB8AC3E}">
        <p14:creationId xmlns:p14="http://schemas.microsoft.com/office/powerpoint/2010/main" val="1049804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6839" y="1496409"/>
            <a:ext cx="6534615" cy="5355312"/>
          </a:xfrm>
          <a:prstGeom prst="rect">
            <a:avLst/>
          </a:prstGeom>
        </p:spPr>
        <p:txBody>
          <a:bodyPr wrap="square">
            <a:spAutoFit/>
          </a:bodyPr>
          <a:lstStyle/>
          <a:p>
            <a:r>
              <a:rPr lang="ru-RU" dirty="0"/>
              <a:t>При использовании ИСЗ можно применить ретрансляцию сигналов не только через один, но и через несколько спутников. При этом в случае низких орбит для непрерывной передачи сигналов на земных станциях необходимо иметь по две антенны.</a:t>
            </a:r>
          </a:p>
          <a:p>
            <a:endParaRPr lang="ru-RU" dirty="0"/>
          </a:p>
          <a:p>
            <a:r>
              <a:rPr lang="ru-RU" dirty="0"/>
              <a:t>На рисунке 9.4, б показаны ИСЗ, движущиеся по часовой стрелке по одной низкой орбите, часть которой показана в виде дуги </a:t>
            </a:r>
            <a:r>
              <a:rPr lang="ru-RU" dirty="0" err="1"/>
              <a:t>mn</a:t>
            </a:r>
            <a:r>
              <a:rPr lang="ru-RU" dirty="0"/>
              <a:t>. Сигнал от станции а через антенну А1 поступает на ИСЗ4 и ретранслируется через ИСЗ3, ИСЗ2, ИСЗ1 к приемной антенне А1 станции б. Таким образом, в этом случае для ретрансляции сигнала используются антенны А1 и сегмент орбиты, содержащий ИСЗ4 – ИСЗ1. При выходе ИСЗ4 из зоны, лежащей левее линии горизонта , передача и прием сигнала будет вестись через антенны А2 и сегмент, содержащий ИСЗ5 – ИСЗ2. Затем передача и прием сигналов будет осуществляться антеннами А1 и сегментом, состоящим из спутников ИСЗ6 – ИСЗ3 и так далее.</a:t>
            </a:r>
          </a:p>
          <a:p>
            <a:endParaRPr lang="ru-RU" dirty="0"/>
          </a:p>
        </p:txBody>
      </p:sp>
    </p:spTree>
    <p:extLst>
      <p:ext uri="{BB962C8B-B14F-4D97-AF65-F5344CB8AC3E}">
        <p14:creationId xmlns:p14="http://schemas.microsoft.com/office/powerpoint/2010/main" val="450588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Рисунок 9.4. Система связи с несколькими ИСЗ"/>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789" y="1624012"/>
            <a:ext cx="6172200" cy="36099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241395" y="5681767"/>
            <a:ext cx="6378498" cy="369332"/>
          </a:xfrm>
          <a:prstGeom prst="rect">
            <a:avLst/>
          </a:prstGeom>
        </p:spPr>
        <p:txBody>
          <a:bodyPr wrap="square">
            <a:spAutoFit/>
          </a:bodyPr>
          <a:lstStyle/>
          <a:p>
            <a:r>
              <a:rPr lang="ru-RU" dirty="0">
                <a:solidFill>
                  <a:srgbClr val="333333"/>
                </a:solidFill>
                <a:latin typeface="Verdana" panose="020B0604030504040204" pitchFamily="34" charset="0"/>
              </a:rPr>
              <a:t>Рисунок </a:t>
            </a:r>
            <a:r>
              <a:rPr lang="en-US" dirty="0" smtClean="0">
                <a:solidFill>
                  <a:srgbClr val="333333"/>
                </a:solidFill>
                <a:latin typeface="Verdana" panose="020B0604030504040204" pitchFamily="34" charset="0"/>
              </a:rPr>
              <a:t>8</a:t>
            </a:r>
            <a:r>
              <a:rPr lang="ru-RU" dirty="0" smtClean="0">
                <a:solidFill>
                  <a:srgbClr val="333333"/>
                </a:solidFill>
                <a:latin typeface="Verdana" panose="020B0604030504040204" pitchFamily="34" charset="0"/>
              </a:rPr>
              <a:t>.4</a:t>
            </a:r>
            <a:r>
              <a:rPr lang="ru-RU" dirty="0">
                <a:solidFill>
                  <a:srgbClr val="333333"/>
                </a:solidFill>
                <a:latin typeface="Verdana" panose="020B0604030504040204" pitchFamily="34" charset="0"/>
              </a:rPr>
              <a:t>. Система связи с несколькими ИСЗ</a:t>
            </a:r>
            <a:endParaRPr lang="ru-RU" dirty="0"/>
          </a:p>
        </p:txBody>
      </p:sp>
    </p:spTree>
    <p:extLst>
      <p:ext uri="{BB962C8B-B14F-4D97-AF65-F5344CB8AC3E}">
        <p14:creationId xmlns:p14="http://schemas.microsoft.com/office/powerpoint/2010/main" val="613977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386" y="1615981"/>
            <a:ext cx="8430322" cy="4247317"/>
          </a:xfrm>
          <a:prstGeom prst="rect">
            <a:avLst/>
          </a:prstGeom>
        </p:spPr>
        <p:txBody>
          <a:bodyPr wrap="square">
            <a:spAutoFit/>
          </a:bodyPr>
          <a:lstStyle/>
          <a:p>
            <a:r>
              <a:rPr lang="ru-RU" dirty="0"/>
              <a:t>Использование ИСЗ, движущихся по орбитам с малой высотой, упрощает аппаратуру земных станций, так как при этом возможно снижение усиления земных антенн, мощности передатчиков и работа с приемниками, имеющими несколько большую эквивалентную шумовую температуру, чем в случае геостационарных спутников. Однако в этом случае увеличивается число спутников, и требуется управление их движением по орбите.</a:t>
            </a:r>
          </a:p>
          <a:p>
            <a:endParaRPr lang="ru-RU" dirty="0"/>
          </a:p>
          <a:p>
            <a:r>
              <a:rPr lang="ru-RU" dirty="0"/>
              <a:t>Другой вариант использования для ретрансляции сигналов нескольких ИСЗ приведен на рисунке 9.4,в. В этом случае с одного из группы спутников, движущихся по одной орбите, например ИСЗ4, сигнал, излучаемый А1 станции "а", ретранслируется к геостационарному спутнику </a:t>
            </a:r>
            <a:r>
              <a:rPr lang="ru-RU" dirty="0" err="1"/>
              <a:t>ИСЗг</a:t>
            </a:r>
            <a:r>
              <a:rPr lang="ru-RU" dirty="0"/>
              <a:t>, а затем принимается антенной А станции "б". При выходе ИСЗ4 из области, лежащей левее линии горизонта , непрерывная связь станции "а" с </a:t>
            </a:r>
            <a:r>
              <a:rPr lang="ru-RU" dirty="0" err="1"/>
              <a:t>ИСЗг</a:t>
            </a:r>
            <a:r>
              <a:rPr lang="ru-RU" dirty="0"/>
              <a:t> будет осуществляться через антенну А2 и ИСЗ5, затем через А1 и ИСЗ6 и так далее. На станции "б" в этом случае достаточно будет иметь лишь одну антенну, направленную на </a:t>
            </a:r>
            <a:r>
              <a:rPr lang="ru-RU" dirty="0" err="1"/>
              <a:t>ИСЗг</a:t>
            </a:r>
            <a:r>
              <a:rPr lang="ru-RU" dirty="0"/>
              <a:t>.</a:t>
            </a:r>
          </a:p>
        </p:txBody>
      </p:sp>
    </p:spTree>
    <p:extLst>
      <p:ext uri="{BB962C8B-B14F-4D97-AF65-F5344CB8AC3E}">
        <p14:creationId xmlns:p14="http://schemas.microsoft.com/office/powerpoint/2010/main" val="1618057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7629" y="1583870"/>
            <a:ext cx="8731405" cy="5262979"/>
          </a:xfrm>
          <a:prstGeom prst="rect">
            <a:avLst/>
          </a:prstGeom>
        </p:spPr>
        <p:txBody>
          <a:bodyPr wrap="square">
            <a:spAutoFit/>
          </a:bodyPr>
          <a:lstStyle/>
          <a:p>
            <a:r>
              <a:rPr lang="ru-RU" sz="1600" dirty="0">
                <a:solidFill>
                  <a:srgbClr val="333333"/>
                </a:solidFill>
                <a:latin typeface="Verdana" panose="020B0604030504040204" pitchFamily="34" charset="0"/>
              </a:rPr>
              <a:t>Поскольку ИСЗ может наблюдаться с большой территории на поверхности Земли, можно осуществить связь между несколькими ЗС через один общий ИСЗ. В этом случае спутник оказывается "доступным" многим земным станциям, поэтому такая система называется системой с многократным доступом (МД). В системах МД могут быть организованны как циркулярная связь между станциями (передача сообщений от одной станции нескольким станциям), так и одновременная дуплексная связь между всеми ЗС, использующими один общий бортовой ретранслятор, размещенный на ИСЗ. Система связи через ИСЗ с МД состоит из нескольких земных станций, находящихся в зоне взаимной связи через ИСЗ и использующих для связи друг с другом или для связи одной станции с несколькими станциями в любых сочетаниях общий ретранслятор на ИСЗ (рисунок 9.5). Отметим, что в системе с МД может быть также организованна одновременная связь не со всеми станциями, а лишь с группой станций. В этом случае целесообразно использование бортовых антенн, имеющих узкие диаграммы направленности (большое усиление). Такие антенны управляются с Земли и могут направляться на нужную группу станций. Другим вариантом этой системы является коммутация бортовой аппаратуры на ту или иную бортовую антенну, имеющую фиксированное направление на определенные точки земной поверхности. Каналы связи, организованные через ИСЗ между земными станциями системы МД, могут быть разделены на две группы:</a:t>
            </a:r>
            <a:endParaRPr lang="ru-RU" sz="1600" dirty="0"/>
          </a:p>
        </p:txBody>
      </p:sp>
    </p:spTree>
    <p:extLst>
      <p:ext uri="{BB962C8B-B14F-4D97-AF65-F5344CB8AC3E}">
        <p14:creationId xmlns:p14="http://schemas.microsoft.com/office/powerpoint/2010/main" val="261696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81346" y="4118352"/>
            <a:ext cx="4572000" cy="2585323"/>
          </a:xfrm>
          <a:prstGeom prst="rect">
            <a:avLst/>
          </a:prstGeom>
        </p:spPr>
        <p:txBody>
          <a:bodyPr>
            <a:spAutoFit/>
          </a:bodyPr>
          <a:lstStyle/>
          <a:p>
            <a:r>
              <a:rPr lang="ru-RU" dirty="0"/>
              <a:t>постоянные (закрепленные) каналы, предназначенные для связи только между определенными земными станциями;</a:t>
            </a:r>
          </a:p>
          <a:p>
            <a:r>
              <a:rPr lang="ru-RU" dirty="0"/>
              <a:t>непостоянные (незакрепленные) каналы, временно организуемые между различными станциями в зависимости от нужд потребителей.</a:t>
            </a:r>
          </a:p>
          <a:p>
            <a:r>
              <a:rPr lang="ru-RU" dirty="0"/>
              <a:t>Рисунок 9.5. Пояснение принципа многостанционного </a:t>
            </a:r>
            <a:r>
              <a:rPr lang="ru-RU" dirty="0" smtClean="0"/>
              <a:t>доступа</a:t>
            </a:r>
            <a:endParaRPr lang="ru-RU" dirty="0"/>
          </a:p>
        </p:txBody>
      </p:sp>
      <p:pic>
        <p:nvPicPr>
          <p:cNvPr id="9218" name="Picture 2" descr="Рисунок 9.5. Пояснение принципа многостанционного доступ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868" y="1393902"/>
            <a:ext cx="3790950" cy="2219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728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210" y="1417052"/>
            <a:ext cx="8541834" cy="5078313"/>
          </a:xfrm>
          <a:prstGeom prst="rect">
            <a:avLst/>
          </a:prstGeom>
        </p:spPr>
        <p:txBody>
          <a:bodyPr wrap="square">
            <a:spAutoFit/>
          </a:bodyPr>
          <a:lstStyle/>
          <a:p>
            <a:r>
              <a:rPr lang="ru-RU" dirty="0"/>
              <a:t>Очевидно, что каналы первой группы позволяют организовать немедленную связь в любое время; каналы второй группы для организации связи требуют выполнения определенной процедуры, аналогичной той, которая характерна для обычной городской телефонной связи. Прежде чем осуществить передачу сообщений по каналам второй группы, необходимо: получить сведения о наличии свободного канала в системе (то есть получить подтверждение доступа в систему связи – в АТС это соответствует продолжительному тону); набрать адрес (номер) нужного корреспондента; убедиться, свободен ли канал к корреспонденту (то есть получить доступ к корреспонденту).</a:t>
            </a:r>
          </a:p>
          <a:p>
            <a:endParaRPr lang="ru-RU" dirty="0"/>
          </a:p>
          <a:p>
            <a:r>
              <a:rPr lang="ru-RU" dirty="0"/>
              <a:t>Очевидно, что в системах с закрепленными каналами из-за того, что часть каналов в некоторые интервалы времени будет использоваться, общее число каналов должно быть больше, чем в системах с незакрепленными каналами. Таким образом системы, с незакрепленными каналами являются более эффективными, однако они имеют и недостатки: во-первых, требуется дополнительно время для установления связи (надо найти свободный канал и с помощью вызывных и адресных сигналов осуществить необходимую коммутацию) и, во-вторых, возможен отказ в установлении немедленного соединения системы.</a:t>
            </a:r>
          </a:p>
        </p:txBody>
      </p:sp>
    </p:spTree>
    <p:extLst>
      <p:ext uri="{BB962C8B-B14F-4D97-AF65-F5344CB8AC3E}">
        <p14:creationId xmlns:p14="http://schemas.microsoft.com/office/powerpoint/2010/main" val="203831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Содержание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877437"/>
          </a:xfrm>
          <a:prstGeom prst="rect">
            <a:avLst/>
          </a:prstGeom>
        </p:spPr>
        <p:txBody>
          <a:bodyPr wrap="square">
            <a:spAutoFit/>
          </a:bodyPr>
          <a:lstStyle/>
          <a:p>
            <a:r>
              <a:rPr lang="ru-RU" sz="2000" dirty="0"/>
              <a:t>Цель лекции: изучить </a:t>
            </a:r>
            <a:r>
              <a:rPr lang="ru-RU" sz="2000" b="1" dirty="0"/>
              <a:t>Спутниковые системы </a:t>
            </a:r>
            <a:r>
              <a:rPr lang="ru-RU" sz="2000" b="1" dirty="0" smtClean="0"/>
              <a:t>связи</a:t>
            </a:r>
            <a:r>
              <a:rPr lang="ru-RU" sz="2000" dirty="0" smtClean="0"/>
              <a:t>.</a:t>
            </a: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1 – </a:t>
            </a:r>
            <a:r>
              <a:rPr lang="ru-RU" sz="2000" dirty="0"/>
              <a:t>Развернутый вид спутника </a:t>
            </a:r>
            <a:r>
              <a:rPr lang="en-US" sz="2000" dirty="0"/>
              <a:t>Telecom-I</a:t>
            </a: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 </a:t>
            </a: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2 – </a:t>
            </a:r>
            <a:r>
              <a:rPr lang="ru-RU" sz="2000" dirty="0"/>
              <a:t>Зона видимости и обслуживания геостационарного БР</a:t>
            </a:r>
            <a:r>
              <a:rPr lang="kk-KZ" sz="2000" b="1" dirty="0" smtClean="0">
                <a:solidFill>
                  <a:schemeClr val="accent5">
                    <a:lumMod val="75000"/>
                  </a:schemeClr>
                </a:solidFill>
                <a:latin typeface="+mj-lt"/>
                <a:ea typeface="Calibri" panose="020F0502020204030204" pitchFamily="34" charset="0"/>
                <a:cs typeface="Times New Roman" panose="02020603050405020304" pitchFamily="18" charset="0"/>
              </a:rPr>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3- </a:t>
            </a:r>
            <a:r>
              <a:rPr lang="ru-RU" sz="2000" dirty="0"/>
              <a:t>Блок схема БР с преобразованием сигнала</a:t>
            </a:r>
          </a:p>
          <a:p>
            <a:r>
              <a:rPr lang="ru-RU" sz="2000" dirty="0"/>
              <a:t>на промежуточной частоте</a:t>
            </a:r>
            <a:r>
              <a:rPr lang="ru-RU" sz="2000" dirty="0" smtClean="0"/>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pPr marL="457200" indent="-457200">
              <a:buAutoNum type="arabicPeriod"/>
            </a:pPr>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772245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3746" y="1372447"/>
            <a:ext cx="8519532" cy="5078313"/>
          </a:xfrm>
          <a:prstGeom prst="rect">
            <a:avLst/>
          </a:prstGeom>
        </p:spPr>
        <p:txBody>
          <a:bodyPr wrap="square">
            <a:spAutoFit/>
          </a:bodyPr>
          <a:lstStyle/>
          <a:p>
            <a:r>
              <a:rPr lang="ru-RU" dirty="0"/>
              <a:t>При любом виде каналов связи (закрепленных или незакрепленных) могут быть созданы многоадресные, одноадресные и смешанные сообщения и стволы [15].</a:t>
            </a:r>
          </a:p>
          <a:p>
            <a:endParaRPr lang="ru-RU" dirty="0"/>
          </a:p>
          <a:p>
            <a:r>
              <a:rPr lang="ru-RU" dirty="0"/>
              <a:t>При многоадресном построении групповых сообщений каждая земная станция излучает один ствол, в котором передается групповое сообщение, предназначенное для приема всеми земными станциями. Стволы, излученные всеми ЗС, пройдя через бортовой ретранслятор, принимаются на каждой ЗС. После демодуляции из каждого ствола выделяются те части групповых сообщений, которые предназначаются только для данной ЗС. Это выделение осуществляется либо на основании адреса данной станции, который передается перед сообщением, (при незакрепленных каналах), либо по предварительной договоренности о месте размещения каналов, предназначенных для данной ЗС в передаваемых групповых сообщениях (при закрепленных каналах).</a:t>
            </a:r>
          </a:p>
          <a:p>
            <a:endParaRPr lang="ru-RU" dirty="0"/>
          </a:p>
          <a:p>
            <a:r>
              <a:rPr lang="ru-RU" dirty="0"/>
              <a:t>Очевидно, что при многоадресном построении групповых сообщений в ВЧ стволах каждая ЗС должна принимать n-1 стволов, где n – число ЗС. Таким образом, в этом случае получается сравнительно простое передающее устройство, но существенно усложняется приемное оборудование ЗС.</a:t>
            </a:r>
          </a:p>
        </p:txBody>
      </p:sp>
    </p:spTree>
    <p:extLst>
      <p:ext uri="{BB962C8B-B14F-4D97-AF65-F5344CB8AC3E}">
        <p14:creationId xmlns:p14="http://schemas.microsoft.com/office/powerpoint/2010/main" val="1833829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9932" y="1294389"/>
            <a:ext cx="8608741" cy="5078313"/>
          </a:xfrm>
          <a:prstGeom prst="rect">
            <a:avLst/>
          </a:prstGeom>
        </p:spPr>
        <p:txBody>
          <a:bodyPr wrap="square">
            <a:spAutoFit/>
          </a:bodyPr>
          <a:lstStyle/>
          <a:p>
            <a:r>
              <a:rPr lang="ru-RU" dirty="0"/>
              <a:t>При любом виде каналов связи (закрепленных или незакрепленных) могут быть созданы многоадресные, одноадресные и смешанные сообщения и стволы [15].</a:t>
            </a:r>
          </a:p>
          <a:p>
            <a:endParaRPr lang="ru-RU" dirty="0"/>
          </a:p>
          <a:p>
            <a:r>
              <a:rPr lang="ru-RU" dirty="0"/>
              <a:t>При многоадресном построении групповых сообщений каждая земная станция излучает один ствол, в котором передается групповое сообщение, предназначенное для приема всеми земными станциями. Стволы, излученные всеми ЗС, пройдя через бортовой ретранслятор, принимаются на каждой ЗС. После демодуляции из каждого ствола выделяются те части групповых сообщений, которые предназначаются только для данной ЗС. Это выделение осуществляется либо на основании адреса данной станции, который передается перед сообщением, (при незакрепленных каналах), либо по предварительной договоренности о месте размещения каналов, предназначенных для данной ЗС в передаваемых групповых сообщениях (при закрепленных каналах).</a:t>
            </a:r>
          </a:p>
          <a:p>
            <a:endParaRPr lang="ru-RU" dirty="0"/>
          </a:p>
          <a:p>
            <a:r>
              <a:rPr lang="ru-RU" dirty="0"/>
              <a:t>Очевидно, что при многоадресном построении групповых сообщений в ВЧ стволах каждая ЗС должна принимать n-1 стволов, где n – число ЗС. Таким образом, в этом случае получается сравнительно простое передающее устройство, но существенно усложняется приемное оборудование ЗС.</a:t>
            </a:r>
          </a:p>
        </p:txBody>
      </p:sp>
    </p:spTree>
    <p:extLst>
      <p:ext uri="{BB962C8B-B14F-4D97-AF65-F5344CB8AC3E}">
        <p14:creationId xmlns:p14="http://schemas.microsoft.com/office/powerpoint/2010/main" val="454016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Рисунок 9.6. Многостанционный доступ с разделением по частоте (а) и по времени (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6179" y="2141113"/>
            <a:ext cx="2790825" cy="195262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207942" y="5442906"/>
            <a:ext cx="4572000" cy="923330"/>
          </a:xfrm>
          <a:prstGeom prst="rect">
            <a:avLst/>
          </a:prstGeom>
        </p:spPr>
        <p:txBody>
          <a:bodyPr>
            <a:spAutoFit/>
          </a:bodyPr>
          <a:lstStyle/>
          <a:p>
            <a:r>
              <a:rPr lang="ru-RU" dirty="0">
                <a:solidFill>
                  <a:srgbClr val="333333"/>
                </a:solidFill>
                <a:latin typeface="Verdana" panose="020B0604030504040204" pitchFamily="34" charset="0"/>
              </a:rPr>
              <a:t>Рисунок </a:t>
            </a:r>
            <a:r>
              <a:rPr lang="en-US" dirty="0" smtClean="0">
                <a:solidFill>
                  <a:srgbClr val="333333"/>
                </a:solidFill>
                <a:latin typeface="Verdana" panose="020B0604030504040204" pitchFamily="34" charset="0"/>
              </a:rPr>
              <a:t>8</a:t>
            </a:r>
            <a:r>
              <a:rPr lang="ru-RU" dirty="0" smtClean="0">
                <a:solidFill>
                  <a:srgbClr val="333333"/>
                </a:solidFill>
                <a:latin typeface="Verdana" panose="020B0604030504040204" pitchFamily="34" charset="0"/>
              </a:rPr>
              <a:t>.6</a:t>
            </a:r>
            <a:r>
              <a:rPr lang="ru-RU" dirty="0">
                <a:solidFill>
                  <a:srgbClr val="333333"/>
                </a:solidFill>
                <a:latin typeface="Verdana" panose="020B0604030504040204" pitchFamily="34" charset="0"/>
              </a:rPr>
              <a:t>. Многостанционный доступ с разделением по частоте (а) и по времени (б)</a:t>
            </a:r>
            <a:endParaRPr lang="ru-RU" dirty="0"/>
          </a:p>
        </p:txBody>
      </p:sp>
    </p:spTree>
    <p:extLst>
      <p:ext uri="{BB962C8B-B14F-4D97-AF65-F5344CB8AC3E}">
        <p14:creationId xmlns:p14="http://schemas.microsoft.com/office/powerpoint/2010/main" val="1611379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9933" y="1818485"/>
            <a:ext cx="8709102" cy="4801314"/>
          </a:xfrm>
          <a:prstGeom prst="rect">
            <a:avLst/>
          </a:prstGeom>
        </p:spPr>
        <p:txBody>
          <a:bodyPr wrap="square">
            <a:spAutoFit/>
          </a:bodyPr>
          <a:lstStyle/>
          <a:p>
            <a:r>
              <a:rPr lang="ru-RU" b="1" dirty="0">
                <a:latin typeface="Times New Roman,Bold"/>
              </a:rPr>
              <a:t>Список литературы</a:t>
            </a:r>
          </a:p>
          <a:p>
            <a:r>
              <a:rPr lang="ru-RU" dirty="0">
                <a:latin typeface="Times New Roman" panose="02020603050405020304" pitchFamily="18" charset="0"/>
              </a:rPr>
              <a:t>Основная литература</a:t>
            </a:r>
          </a:p>
          <a:p>
            <a:r>
              <a:rPr lang="ru-RU" dirty="0">
                <a:latin typeface="Times New Roman" panose="02020603050405020304" pitchFamily="18" charset="0"/>
              </a:rPr>
              <a:t>1. Сомов А.М. Спутниковые системы связи.-М.: «Горячая </a:t>
            </a:r>
            <a:r>
              <a:rPr lang="ru-RU" dirty="0" smtClean="0">
                <a:latin typeface="Times New Roman" panose="02020603050405020304" pitchFamily="18" charset="0"/>
              </a:rPr>
              <a:t>линия-Телеком</a:t>
            </a:r>
            <a:r>
              <a:rPr lang="ru-RU" dirty="0">
                <a:latin typeface="Times New Roman" panose="02020603050405020304" pitchFamily="18" charset="0"/>
              </a:rPr>
              <a:t>», 2012</a:t>
            </a:r>
          </a:p>
          <a:p>
            <a:r>
              <a:rPr lang="ru-RU" dirty="0">
                <a:latin typeface="Times New Roman" panose="02020603050405020304" pitchFamily="18" charset="0"/>
              </a:rPr>
              <a:t>2. Расчет линий спутниковой связи - Основные понятия и формулы /Под</a:t>
            </a:r>
          </a:p>
          <a:p>
            <a:r>
              <a:rPr lang="ru-RU" dirty="0">
                <a:latin typeface="Times New Roman" panose="02020603050405020304" pitchFamily="18" charset="0"/>
              </a:rPr>
              <a:t>ред. </a:t>
            </a:r>
            <a:r>
              <a:rPr lang="ru-RU" dirty="0" err="1">
                <a:latin typeface="Times New Roman" panose="02020603050405020304" pitchFamily="18" charset="0"/>
              </a:rPr>
              <a:t>С.Елеферов</a:t>
            </a:r>
            <a:r>
              <a:rPr lang="ru-RU" dirty="0">
                <a:latin typeface="Times New Roman" panose="02020603050405020304" pitchFamily="18" charset="0"/>
              </a:rPr>
              <a:t>.:- Дубна: МСЭ, 2006.</a:t>
            </a:r>
          </a:p>
          <a:p>
            <a:r>
              <a:rPr lang="ru-RU" dirty="0">
                <a:latin typeface="Times New Roman" panose="02020603050405020304" pitchFamily="18" charset="0"/>
              </a:rPr>
              <a:t>3. Бей Н.С. Антенны систем спутниковой связи и навигации. -М.: </a:t>
            </a:r>
            <a:r>
              <a:rPr lang="ru-RU" dirty="0" smtClean="0">
                <a:latin typeface="Times New Roman" panose="02020603050405020304" pitchFamily="18" charset="0"/>
              </a:rPr>
              <a:t>Рудо-</a:t>
            </a:r>
            <a:r>
              <a:rPr lang="ru-RU" dirty="0" err="1" smtClean="0">
                <a:latin typeface="Times New Roman" panose="02020603050405020304" pitchFamily="18" charset="0"/>
              </a:rPr>
              <a:t>мино</a:t>
            </a:r>
            <a:r>
              <a:rPr lang="ru-RU" dirty="0">
                <a:latin typeface="Times New Roman" panose="02020603050405020304" pitchFamily="18" charset="0"/>
              </a:rPr>
              <a:t>, 2010.</a:t>
            </a:r>
          </a:p>
          <a:p>
            <a:r>
              <a:rPr lang="ru-RU" dirty="0">
                <a:latin typeface="Times New Roman" panose="02020603050405020304" pitchFamily="18" charset="0"/>
              </a:rPr>
              <a:t>4. Поваляев А.А. Глобальные спутниковые системы синхронизации </a:t>
            </a:r>
            <a:r>
              <a:rPr lang="ru-RU" dirty="0" smtClean="0">
                <a:latin typeface="Times New Roman" panose="02020603050405020304" pitchFamily="18" charset="0"/>
              </a:rPr>
              <a:t>и</a:t>
            </a:r>
            <a:r>
              <a:rPr lang="en-US" dirty="0" smtClean="0">
                <a:latin typeface="Times New Roman" panose="02020603050405020304" pitchFamily="18" charset="0"/>
              </a:rPr>
              <a:t> </a:t>
            </a:r>
            <a:r>
              <a:rPr lang="ru-RU" dirty="0" smtClean="0">
                <a:latin typeface="Times New Roman" panose="02020603050405020304" pitchFamily="18" charset="0"/>
              </a:rPr>
              <a:t>управления </a:t>
            </a:r>
            <a:r>
              <a:rPr lang="ru-RU" dirty="0">
                <a:latin typeface="Times New Roman" panose="02020603050405020304" pitchFamily="18" charset="0"/>
              </a:rPr>
              <a:t>движением в околоземном пространстве. -М.: Вузовская книга</a:t>
            </a:r>
            <a:r>
              <a:rPr lang="ru-RU" dirty="0" smtClean="0">
                <a:latin typeface="Times New Roman" panose="02020603050405020304" pitchFamily="18" charset="0"/>
              </a:rPr>
              <a:t>,</a:t>
            </a:r>
            <a:r>
              <a:rPr lang="en-US" dirty="0" smtClean="0">
                <a:latin typeface="Times New Roman" panose="02020603050405020304" pitchFamily="18" charset="0"/>
              </a:rPr>
              <a:t> </a:t>
            </a:r>
            <a:r>
              <a:rPr lang="ru-RU" dirty="0" smtClean="0">
                <a:latin typeface="Times New Roman" panose="02020603050405020304" pitchFamily="18" charset="0"/>
              </a:rPr>
              <a:t>2012</a:t>
            </a:r>
            <a:r>
              <a:rPr lang="ru-RU" dirty="0">
                <a:latin typeface="Times New Roman" panose="02020603050405020304" pitchFamily="18" charset="0"/>
              </a:rPr>
              <a:t>.</a:t>
            </a:r>
          </a:p>
          <a:p>
            <a:r>
              <a:rPr lang="ru-RU" dirty="0">
                <a:latin typeface="Times New Roman" panose="02020603050405020304" pitchFamily="18" charset="0"/>
              </a:rPr>
              <a:t>5. Калмыков В.В. Системы сотовой и спутниковой радиосвязи.-М.:</a:t>
            </a:r>
          </a:p>
          <a:p>
            <a:r>
              <a:rPr lang="ru-RU" dirty="0">
                <a:latin typeface="Times New Roman" panose="02020603050405020304" pitchFamily="18" charset="0"/>
              </a:rPr>
              <a:t>«Рудомино»,2010.</a:t>
            </a:r>
          </a:p>
          <a:p>
            <a:r>
              <a:rPr lang="ru-RU" dirty="0">
                <a:latin typeface="Times New Roman" panose="02020603050405020304" pitchFamily="18" charset="0"/>
              </a:rPr>
              <a:t>6. Методы спутникового и наземного позиционирования. Перспективы</a:t>
            </a:r>
          </a:p>
          <a:p>
            <a:r>
              <a:rPr lang="ru-RU" dirty="0">
                <a:latin typeface="Times New Roman" panose="02020603050405020304" pitchFamily="18" charset="0"/>
              </a:rPr>
              <a:t>развития технологий обработки сигналов /Под ред. </a:t>
            </a:r>
            <a:r>
              <a:rPr lang="ru-RU" dirty="0" err="1">
                <a:latin typeface="Times New Roman" panose="02020603050405020304" pitchFamily="18" charset="0"/>
              </a:rPr>
              <a:t>Д.Дардари</a:t>
            </a:r>
            <a:r>
              <a:rPr lang="ru-RU" dirty="0">
                <a:latin typeface="Times New Roman" panose="02020603050405020304" pitchFamily="18" charset="0"/>
              </a:rPr>
              <a:t> .- М: </a:t>
            </a:r>
            <a:r>
              <a:rPr lang="ru-RU" dirty="0" err="1" smtClean="0">
                <a:latin typeface="Times New Roman" panose="02020603050405020304" pitchFamily="18" charset="0"/>
              </a:rPr>
              <a:t>Техносфера</a:t>
            </a:r>
            <a:r>
              <a:rPr lang="ru-RU" dirty="0">
                <a:latin typeface="Times New Roman" panose="02020603050405020304" pitchFamily="18" charset="0"/>
              </a:rPr>
              <a:t>, 2012.</a:t>
            </a:r>
          </a:p>
          <a:p>
            <a:r>
              <a:rPr lang="ru-RU" dirty="0">
                <a:latin typeface="Times New Roman" panose="02020603050405020304" pitchFamily="18" charset="0"/>
              </a:rPr>
              <a:t>7. </a:t>
            </a:r>
            <a:r>
              <a:rPr lang="ru-RU" dirty="0" err="1">
                <a:latin typeface="Times New Roman" panose="02020603050405020304" pitchFamily="18" charset="0"/>
              </a:rPr>
              <a:t>Кислицын</a:t>
            </a:r>
            <a:r>
              <a:rPr lang="ru-RU" dirty="0">
                <a:latin typeface="Times New Roman" panose="02020603050405020304" pitchFamily="18" charset="0"/>
              </a:rPr>
              <a:t> А.С. </a:t>
            </a:r>
            <a:r>
              <a:rPr lang="ru-RU" dirty="0" err="1">
                <a:latin typeface="Times New Roman" panose="02020603050405020304" pitchFamily="18" charset="0"/>
              </a:rPr>
              <a:t>Корпоротивные</a:t>
            </a:r>
            <a:r>
              <a:rPr lang="ru-RU" dirty="0">
                <a:latin typeface="Times New Roman" panose="02020603050405020304" pitchFamily="18" charset="0"/>
              </a:rPr>
              <a:t> спутниковые информационные </a:t>
            </a:r>
            <a:r>
              <a:rPr lang="ru-RU" dirty="0" smtClean="0">
                <a:latin typeface="Times New Roman" panose="02020603050405020304" pitchFamily="18" charset="0"/>
              </a:rPr>
              <a:t>сети</a:t>
            </a:r>
            <a:r>
              <a:rPr lang="en-US" dirty="0" smtClean="0">
                <a:latin typeface="Times New Roman" panose="02020603050405020304" pitchFamily="18" charset="0"/>
              </a:rPr>
              <a:t> </a:t>
            </a:r>
            <a:r>
              <a:rPr lang="ru-RU" dirty="0" smtClean="0">
                <a:latin typeface="Times New Roman" panose="02020603050405020304" pitchFamily="18" charset="0"/>
              </a:rPr>
              <a:t>на </a:t>
            </a:r>
            <a:r>
              <a:rPr lang="ru-RU" dirty="0">
                <a:latin typeface="Times New Roman" panose="02020603050405020304" pitchFamily="18" charset="0"/>
              </a:rPr>
              <a:t>основе VSAT-технологий. Методология построения. -М.: «Радиотехника»,</a:t>
            </a:r>
          </a:p>
          <a:p>
            <a:r>
              <a:rPr lang="ru-RU" dirty="0">
                <a:latin typeface="Times New Roman" panose="02020603050405020304" pitchFamily="18" charset="0"/>
              </a:rPr>
              <a:t>2007.</a:t>
            </a:r>
          </a:p>
          <a:p>
            <a:r>
              <a:rPr lang="ru-RU" dirty="0">
                <a:latin typeface="Times New Roman" panose="02020603050405020304" pitchFamily="18" charset="0"/>
              </a:rPr>
              <a:t>8. </a:t>
            </a:r>
            <a:r>
              <a:rPr lang="ru-RU" dirty="0" err="1">
                <a:latin typeface="Times New Roman" panose="02020603050405020304" pitchFamily="18" charset="0"/>
              </a:rPr>
              <a:t>Машбиц</a:t>
            </a:r>
            <a:r>
              <a:rPr lang="ru-RU" dirty="0">
                <a:latin typeface="Times New Roman" panose="02020603050405020304" pitchFamily="18" charset="0"/>
              </a:rPr>
              <a:t> Л.М. Компьютерная картография и зоны спутниковой </a:t>
            </a:r>
            <a:r>
              <a:rPr lang="ru-RU" dirty="0" smtClean="0">
                <a:latin typeface="Times New Roman" panose="02020603050405020304" pitchFamily="18" charset="0"/>
              </a:rPr>
              <a:t>связи</a:t>
            </a:r>
            <a:r>
              <a:rPr lang="ru-RU" dirty="0">
                <a:latin typeface="Times New Roman" panose="02020603050405020304" pitchFamily="18" charset="0"/>
              </a:rPr>
              <a:t>.-М.: Радио и связь, 2009. -256 с.</a:t>
            </a:r>
            <a:endParaRPr lang="ru-RU" dirty="0"/>
          </a:p>
        </p:txBody>
      </p:sp>
    </p:spTree>
    <p:extLst>
      <p:ext uri="{BB962C8B-B14F-4D97-AF65-F5344CB8AC3E}">
        <p14:creationId xmlns:p14="http://schemas.microsoft.com/office/powerpoint/2010/main" val="2635536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395536" y="404664"/>
            <a:ext cx="8352927" cy="5976664"/>
          </a:xfrm>
        </p:spPr>
        <p:txBody>
          <a:bodyPr/>
          <a:lstStyle/>
          <a:p>
            <a:pPr marL="182880" indent="0" algn="ctr" fontAlgn="auto" hangingPunct="0">
              <a:spcAft>
                <a:spcPts val="0"/>
              </a:spcAft>
              <a:buClr>
                <a:schemeClr val="accent6">
                  <a:lumMod val="75000"/>
                </a:schemeClr>
              </a:buClr>
              <a:buFont typeface="Georgia" pitchFamily="18" charset="0"/>
              <a:buNone/>
              <a:defRPr/>
            </a:pP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smtClean="0"/>
              <a:t>Спасибо за внимание!</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endParaRPr lang="ru-RU" sz="2400" dirty="0"/>
          </a:p>
        </p:txBody>
      </p:sp>
    </p:spTree>
    <p:extLst>
      <p:ext uri="{BB962C8B-B14F-4D97-AF65-F5344CB8AC3E}">
        <p14:creationId xmlns:p14="http://schemas.microsoft.com/office/powerpoint/2010/main" val="475726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По завершению урока Вы будете знать:</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569660"/>
          </a:xfrm>
          <a:prstGeom prst="rect">
            <a:avLst/>
          </a:prstGeom>
        </p:spPr>
        <p:txBody>
          <a:bodyPr wrap="square">
            <a:spAutoFit/>
          </a:bodyPr>
          <a:lstStyle/>
          <a:p>
            <a:pPr marL="457200" indent="-457200">
              <a:buAutoNum type="arabicPeriod"/>
            </a:pPr>
            <a:r>
              <a:rPr lang="ru-RU" sz="2000" dirty="0" smtClean="0"/>
              <a:t>Упрощенная </a:t>
            </a:r>
            <a:r>
              <a:rPr lang="ru-RU" sz="2000" dirty="0"/>
              <a:t>структурная схема бортового </a:t>
            </a:r>
            <a:r>
              <a:rPr lang="ru-RU" sz="2000" dirty="0" smtClean="0"/>
              <a:t>ретранслятора</a:t>
            </a:r>
          </a:p>
          <a:p>
            <a:pPr marL="457200" indent="-457200">
              <a:buAutoNum type="arabicPeriod"/>
            </a:pPr>
            <a:r>
              <a:rPr lang="ru-RU" sz="2000" dirty="0"/>
              <a:t>Регенеративные БР</a:t>
            </a:r>
            <a:r>
              <a:rPr lang="ru-RU" sz="2000" dirty="0" smtClean="0"/>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r>
              <a:rPr lang="ru-RU" sz="2000" dirty="0" smtClean="0"/>
              <a:t>3 </a:t>
            </a:r>
            <a:r>
              <a:rPr lang="ru-RU" sz="2000" dirty="0"/>
              <a:t>Определение азимута А и угла места β </a:t>
            </a:r>
            <a:r>
              <a:rPr lang="ru-RU" sz="2000" dirty="0" smtClean="0"/>
              <a:t>для геостационарного </a:t>
            </a:r>
            <a:r>
              <a:rPr lang="ru-RU" sz="2000" dirty="0"/>
              <a:t>спутника</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123885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78059" y="1132466"/>
            <a:ext cx="8865219" cy="5355312"/>
          </a:xfrm>
          <a:prstGeom prst="rect">
            <a:avLst/>
          </a:prstGeom>
        </p:spPr>
        <p:txBody>
          <a:bodyPr wrap="square">
            <a:spAutoFit/>
          </a:bodyPr>
          <a:lstStyle/>
          <a:p>
            <a:pPr algn="just"/>
            <a:r>
              <a:rPr lang="ru-RU" b="1" dirty="0">
                <a:solidFill>
                  <a:srgbClr val="333333"/>
                </a:solidFill>
                <a:latin typeface="Open Sans"/>
              </a:rPr>
              <a:t>Принципы построения спутниковых систем </a:t>
            </a:r>
            <a:r>
              <a:rPr lang="ru-RU" b="1" dirty="0" smtClean="0">
                <a:solidFill>
                  <a:srgbClr val="333333"/>
                </a:solidFill>
                <a:latin typeface="Open Sans"/>
              </a:rPr>
              <a:t>связи</a:t>
            </a:r>
            <a:endParaRPr lang="ru-RU" b="1" dirty="0">
              <a:solidFill>
                <a:srgbClr val="333333"/>
              </a:solidFill>
              <a:latin typeface="Open Sans"/>
            </a:endParaRPr>
          </a:p>
          <a:p>
            <a:pPr algn="just"/>
            <a:r>
              <a:rPr lang="ru-RU" dirty="0">
                <a:solidFill>
                  <a:srgbClr val="333333"/>
                </a:solidFill>
                <a:latin typeface="Verdana" panose="020B0604030504040204" pitchFamily="34" charset="0"/>
              </a:rPr>
              <a:t>23 апреля 1965 года был запущен на высокую эллиптическую орбиту первый отечественный спутник связи "Молния-1", который ознаменовал становление в нашей стране спутниковой радиосвязи. Почти одновременно в США был запущен на геостационарную орбиту первый спутник коммерческой связи Intelsat-1.</a:t>
            </a:r>
          </a:p>
          <a:p>
            <a:pPr algn="just"/>
            <a:r>
              <a:rPr lang="ru-RU" dirty="0">
                <a:solidFill>
                  <a:srgbClr val="333333"/>
                </a:solidFill>
                <a:latin typeface="Verdana" panose="020B0604030504040204" pitchFamily="34" charset="0"/>
              </a:rPr>
              <a:t>Таким образом, была реализована идея резкого увеличения дальности радиосвязи благодаря размещению ретранслятора высоко над поверхностью Земли, что позволило обеспечить одновременную радиовидимость расположенных в разных точках обширной территории радиостанций. Преимуществами систем спутниковой связи (СС) являются большая пропускная способность, глобальность действия и высокое качество связи.</a:t>
            </a:r>
          </a:p>
          <a:p>
            <a:pPr algn="just"/>
            <a:r>
              <a:rPr lang="ru-RU" dirty="0">
                <a:solidFill>
                  <a:srgbClr val="333333"/>
                </a:solidFill>
                <a:latin typeface="Verdana" panose="020B0604030504040204" pitchFamily="34" charset="0"/>
              </a:rPr>
              <a:t>Конфигурация систем СС зависит от типа искусственного спутника Земли (ИСЗ), вида связи и параметров земных станций [14]. Для построения систем СС используются в основном </a:t>
            </a:r>
            <a:r>
              <a:rPr lang="ru-RU" b="1" dirty="0">
                <a:solidFill>
                  <a:srgbClr val="333333"/>
                </a:solidFill>
                <a:latin typeface="Verdana" panose="020B0604030504040204" pitchFamily="34" charset="0"/>
              </a:rPr>
              <a:t>три разновидности ИСЗ</a:t>
            </a:r>
            <a:r>
              <a:rPr lang="ru-RU" dirty="0">
                <a:solidFill>
                  <a:srgbClr val="333333"/>
                </a:solidFill>
                <a:latin typeface="Verdana" panose="020B0604030504040204" pitchFamily="34" charset="0"/>
              </a:rPr>
              <a:t> (рисунок 9.1) - на высокой эллиптической орбите (ВЭО), геостационарной орбите (ГСО) и </a:t>
            </a:r>
            <a:r>
              <a:rPr lang="ru-RU" dirty="0" err="1">
                <a:solidFill>
                  <a:srgbClr val="333333"/>
                </a:solidFill>
                <a:latin typeface="Verdana" panose="020B0604030504040204" pitchFamily="34" charset="0"/>
              </a:rPr>
              <a:t>низковысотной</a:t>
            </a:r>
            <a:r>
              <a:rPr lang="ru-RU" dirty="0">
                <a:solidFill>
                  <a:srgbClr val="333333"/>
                </a:solidFill>
                <a:latin typeface="Verdana" panose="020B0604030504040204" pitchFamily="34" charset="0"/>
              </a:rPr>
              <a:t> орбите (НВО). Каждый тип ИСЗ имеет свои преимущества и недостатки</a:t>
            </a:r>
            <a:r>
              <a:rPr lang="ru-RU" dirty="0" smtClean="0">
                <a:solidFill>
                  <a:srgbClr val="333333"/>
                </a:solidFill>
                <a:latin typeface="Verdana" panose="020B0604030504040204" pitchFamily="34" charset="0"/>
              </a:rPr>
              <a:t>.</a:t>
            </a:r>
            <a:endParaRPr lang="ru-RU" dirty="0">
              <a:solidFill>
                <a:srgbClr val="333333"/>
              </a:solidFill>
              <a:latin typeface="Verdana" panose="020B0604030504040204" pitchFamily="34" charset="0"/>
            </a:endParaRPr>
          </a:p>
        </p:txBody>
      </p:sp>
      <p:sp>
        <p:nvSpPr>
          <p:cNvPr id="4" name="Прямоугольник 3"/>
          <p:cNvSpPr/>
          <p:nvPr/>
        </p:nvSpPr>
        <p:spPr>
          <a:xfrm>
            <a:off x="4069489" y="447829"/>
            <a:ext cx="3019353" cy="369332"/>
          </a:xfrm>
          <a:prstGeom prst="rect">
            <a:avLst/>
          </a:prstGeom>
        </p:spPr>
        <p:txBody>
          <a:bodyPr wrap="none">
            <a:spAutoFit/>
          </a:bodyPr>
          <a:lstStyle/>
          <a:p>
            <a:r>
              <a:rPr lang="ru-RU" b="1" dirty="0"/>
              <a:t>Спутниковые системы связи</a:t>
            </a:r>
            <a:endParaRPr lang="ru-RU" dirty="0"/>
          </a:p>
        </p:txBody>
      </p:sp>
    </p:spTree>
    <p:extLst>
      <p:ext uri="{BB962C8B-B14F-4D97-AF65-F5344CB8AC3E}">
        <p14:creationId xmlns:p14="http://schemas.microsoft.com/office/powerpoint/2010/main" val="2115591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37061" y="3131634"/>
            <a:ext cx="6478859" cy="3416320"/>
          </a:xfrm>
          <a:prstGeom prst="rect">
            <a:avLst/>
          </a:prstGeom>
        </p:spPr>
        <p:txBody>
          <a:bodyPr wrap="square">
            <a:spAutoFit/>
          </a:bodyPr>
          <a:lstStyle/>
          <a:p>
            <a:r>
              <a:rPr lang="ru-RU" dirty="0"/>
              <a:t>Рисунок 9.1. Виды орбит ИСЗ</a:t>
            </a:r>
          </a:p>
          <a:p>
            <a:endParaRPr lang="ru-RU" dirty="0"/>
          </a:p>
          <a:p>
            <a:r>
              <a:rPr lang="ru-RU" dirty="0"/>
              <a:t>Примером ИСЗ с ВЭО могут служить отечественные спутники типа "Молния" с периодом обращения 12 часов, наклонением 63° , высотой апогея над северным полушарием 40 тысяч км. Движение ИСЗ в области апогея замедляется, при этом длительность радиовидимости составляет 6..8 ч. Преимуществом данного типа ИСЗ является большой размер зоны обслуживания при охвате большей части северного полушария. Недостатком ВЭО является необходимость слежения антенн за медленно дрейфующим спутником и их переориентирования с заходящего спутника на восходящий.</a:t>
            </a:r>
          </a:p>
        </p:txBody>
      </p:sp>
      <p:pic>
        <p:nvPicPr>
          <p:cNvPr id="1026" name="Picture 2" descr="Рисунок 9.1. Виды орбит ИСЗ"/>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9701" y="1226634"/>
            <a:ext cx="29718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26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9571" y="2144983"/>
            <a:ext cx="8764858" cy="3693319"/>
          </a:xfrm>
          <a:prstGeom prst="rect">
            <a:avLst/>
          </a:prstGeom>
        </p:spPr>
        <p:txBody>
          <a:bodyPr wrap="square">
            <a:spAutoFit/>
          </a:bodyPr>
          <a:lstStyle/>
          <a:p>
            <a:r>
              <a:rPr lang="ru-RU" dirty="0"/>
              <a:t>Уникальной орбитой является ГСО - круговая орбита с периодом обращения ИСЗ 24 часа, лежащая в плоскости экватора, с высотой 35875 км от поверхности Земли. Орбита синхронна с вращением Земли, поэтому спутник оказывается неподвижным относительно земной поверхности. Достоинства ГСО: зона обслуживания составляет около трети земной поверхности, трех спутников достаточно для почти глобальной связи, антенны земных станций практически не требуют систем слежения. Однако в северных широтах спутник виден под малыми углами к горизонту и вовсе не виден в приполярных областях.</a:t>
            </a:r>
          </a:p>
          <a:p>
            <a:endParaRPr lang="ru-RU" dirty="0"/>
          </a:p>
          <a:p>
            <a:r>
              <a:rPr lang="ru-RU" dirty="0"/>
              <a:t>Плоскость </a:t>
            </a:r>
            <a:r>
              <a:rPr lang="ru-RU" dirty="0" err="1"/>
              <a:t>низковысотных</a:t>
            </a:r>
            <a:r>
              <a:rPr lang="ru-RU" dirty="0"/>
              <a:t> орбит наклонена к плоскости экватора (полярные и </a:t>
            </a:r>
            <a:r>
              <a:rPr lang="ru-RU" dirty="0" err="1"/>
              <a:t>квазиполярные</a:t>
            </a:r>
            <a:r>
              <a:rPr lang="ru-RU" dirty="0"/>
              <a:t> орбиты) с высотой порядка 200..2000 км над поверхностью Земли. Запуск легкого ИСЗ на низкую орбиту может быть осуществлен с помощью недорогих пусковых установок</a:t>
            </a:r>
            <a:r>
              <a:rPr lang="ru-RU" dirty="0" smtClean="0"/>
              <a:t>.</a:t>
            </a:r>
            <a:endParaRPr lang="ru-RU" dirty="0"/>
          </a:p>
        </p:txBody>
      </p:sp>
    </p:spTree>
    <p:extLst>
      <p:ext uri="{BB962C8B-B14F-4D97-AF65-F5344CB8AC3E}">
        <p14:creationId xmlns:p14="http://schemas.microsoft.com/office/powerpoint/2010/main" val="1206321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6478" y="2329011"/>
            <a:ext cx="8430322" cy="3693319"/>
          </a:xfrm>
          <a:prstGeom prst="rect">
            <a:avLst/>
          </a:prstGeom>
        </p:spPr>
        <p:txBody>
          <a:bodyPr wrap="square">
            <a:spAutoFit/>
          </a:bodyPr>
          <a:lstStyle/>
          <a:p>
            <a:r>
              <a:rPr lang="ru-RU" dirty="0"/>
              <a:t>Принцип осуществления системы связи с использованием искусственных спутников Земли показан на рисунке 9.2. Здесь через а и б обозначены земные станции (ЗС), между которыми устанавливается связь, а прямые  и , касательные к поверхности Земли в точках а и б, являются линиями горизонта этих пунктов. Поэтому спутник ИСЗ1, движущийся по орбите MN, может одновременно наблюдаться со станций а и б при движении его по участку орбиты  и . Следовательно, электромагнитные колебания, излучаемые антенной системой ЗС в точке а в направлении ИСЗ1, могут быть приняты бортовой радиоаппаратурой спутника и после их усиления и преобразования по частоте направлены в сторону Земли, где будут приняты антенной ЗС в точке б. Антенны ЗС всегда должны быть ориентированы на ИСЗ. Следовательно, при движущихся ИСЗ антенны должны поворачиваться, осуществляя непрерывное "слежение" за перемещением спутника в пространстве [15].</a:t>
            </a:r>
          </a:p>
        </p:txBody>
      </p:sp>
    </p:spTree>
    <p:extLst>
      <p:ext uri="{BB962C8B-B14F-4D97-AF65-F5344CB8AC3E}">
        <p14:creationId xmlns:p14="http://schemas.microsoft.com/office/powerpoint/2010/main" val="931646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8286" y="4387104"/>
            <a:ext cx="4572000" cy="1754326"/>
          </a:xfrm>
          <a:prstGeom prst="rect">
            <a:avLst/>
          </a:prstGeom>
        </p:spPr>
        <p:txBody>
          <a:bodyPr>
            <a:spAutoFit/>
          </a:bodyPr>
          <a:lstStyle/>
          <a:p>
            <a:r>
              <a:rPr lang="ru-RU" dirty="0"/>
              <a:t>Рисунок </a:t>
            </a:r>
            <a:r>
              <a:rPr lang="en-US" dirty="0" smtClean="0"/>
              <a:t>8</a:t>
            </a:r>
            <a:r>
              <a:rPr lang="ru-RU" dirty="0" smtClean="0"/>
              <a:t>.2</a:t>
            </a:r>
            <a:r>
              <a:rPr lang="ru-RU" dirty="0"/>
              <a:t>. Принцип радиосвязи через ИСЗ</a:t>
            </a:r>
          </a:p>
          <a:p>
            <a:endParaRPr lang="ru-RU" dirty="0"/>
          </a:p>
          <a:p>
            <a:r>
              <a:rPr lang="ru-RU" dirty="0"/>
              <a:t>Система радиосвязи при наличии бортовой аппаратуры называется системой с активной ретрансляцией сигнала или системой с активным спутником.</a:t>
            </a:r>
          </a:p>
        </p:txBody>
      </p:sp>
      <p:pic>
        <p:nvPicPr>
          <p:cNvPr id="3074" name="Picture 2" descr="Рисунок 9.2. Принцип радиосвязи через ИСЗ"/>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829" y="1726143"/>
            <a:ext cx="3533775" cy="1657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135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1873" y="1132466"/>
            <a:ext cx="8697952" cy="5632311"/>
          </a:xfrm>
          <a:prstGeom prst="rect">
            <a:avLst/>
          </a:prstGeom>
        </p:spPr>
        <p:txBody>
          <a:bodyPr wrap="square">
            <a:spAutoFit/>
          </a:bodyPr>
          <a:lstStyle/>
          <a:p>
            <a:pPr algn="just"/>
            <a:r>
              <a:rPr lang="ru-RU" dirty="0">
                <a:solidFill>
                  <a:srgbClr val="333333"/>
                </a:solidFill>
                <a:latin typeface="Verdana" panose="020B0604030504040204" pitchFamily="34" charset="0"/>
              </a:rPr>
              <a:t>Система радиосвязи при наличии бортовой аппаратуры называется </a:t>
            </a:r>
            <a:r>
              <a:rPr lang="ru-RU" b="1" dirty="0">
                <a:solidFill>
                  <a:srgbClr val="333333"/>
                </a:solidFill>
                <a:latin typeface="Verdana" panose="020B0604030504040204" pitchFamily="34" charset="0"/>
              </a:rPr>
              <a:t>системой с активной ретрансляцией сигнала или системой с активным спутником</a:t>
            </a:r>
            <a:r>
              <a:rPr lang="ru-RU" dirty="0">
                <a:solidFill>
                  <a:srgbClr val="333333"/>
                </a:solidFill>
                <a:latin typeface="Verdana" panose="020B0604030504040204" pitchFamily="34" charset="0"/>
              </a:rPr>
              <a:t>.</a:t>
            </a:r>
          </a:p>
          <a:p>
            <a:pPr algn="just"/>
            <a:r>
              <a:rPr lang="ru-RU" dirty="0">
                <a:solidFill>
                  <a:srgbClr val="333333"/>
                </a:solidFill>
                <a:latin typeface="Verdana" panose="020B0604030504040204" pitchFamily="34" charset="0"/>
              </a:rPr>
              <a:t>Рассмотрим структурную схему дуплексной связи между ЗС, размещенными в точках а и б при активной ретрансляции сигнала (рисунок 9.3). Здесь сообщение С</a:t>
            </a:r>
            <a:r>
              <a:rPr lang="ru-RU" baseline="-25000" dirty="0">
                <a:solidFill>
                  <a:srgbClr val="333333"/>
                </a:solidFill>
                <a:latin typeface="Verdana" panose="020B0604030504040204" pitchFamily="34" charset="0"/>
              </a:rPr>
              <a:t>1</a:t>
            </a:r>
            <a:r>
              <a:rPr lang="ru-RU" dirty="0">
                <a:solidFill>
                  <a:srgbClr val="333333"/>
                </a:solidFill>
                <a:latin typeface="Verdana" panose="020B0604030504040204" pitchFamily="34" charset="0"/>
              </a:rPr>
              <a:t> подводится к модулятору М станции </a:t>
            </a:r>
            <a:r>
              <a:rPr lang="ru-RU" dirty="0" err="1">
                <a:solidFill>
                  <a:srgbClr val="333333"/>
                </a:solidFill>
                <a:latin typeface="Verdana" panose="020B0604030504040204" pitchFamily="34" charset="0"/>
              </a:rPr>
              <a:t>ЗС</a:t>
            </a:r>
            <a:r>
              <a:rPr lang="ru-RU" baseline="-25000" dirty="0" err="1">
                <a:solidFill>
                  <a:srgbClr val="333333"/>
                </a:solidFill>
                <a:latin typeface="Verdana" panose="020B0604030504040204" pitchFamily="34" charset="0"/>
              </a:rPr>
              <a:t>а</a:t>
            </a:r>
            <a:r>
              <a:rPr lang="ru-RU" dirty="0">
                <a:solidFill>
                  <a:srgbClr val="333333"/>
                </a:solidFill>
                <a:latin typeface="Verdana" panose="020B0604030504040204" pitchFamily="34" charset="0"/>
              </a:rPr>
              <a:t>, в результате чего осуществляется модуляция колебаний с несущей частотой f</a:t>
            </a:r>
            <a:r>
              <a:rPr lang="ru-RU" baseline="-25000" dirty="0">
                <a:solidFill>
                  <a:srgbClr val="333333"/>
                </a:solidFill>
                <a:latin typeface="Verdana" panose="020B0604030504040204" pitchFamily="34" charset="0"/>
              </a:rPr>
              <a:t>1</a:t>
            </a:r>
            <a:r>
              <a:rPr lang="ru-RU" dirty="0">
                <a:solidFill>
                  <a:srgbClr val="333333"/>
                </a:solidFill>
                <a:latin typeface="Verdana" panose="020B0604030504040204" pitchFamily="34" charset="0"/>
              </a:rPr>
              <a:t>. Эти колебания от передатчика П подводятся к антенне А</a:t>
            </a:r>
            <a:r>
              <a:rPr lang="ru-RU" baseline="-25000" dirty="0">
                <a:solidFill>
                  <a:srgbClr val="333333"/>
                </a:solidFill>
                <a:latin typeface="Verdana" panose="020B0604030504040204" pitchFamily="34" charset="0"/>
              </a:rPr>
              <a:t>а1</a:t>
            </a:r>
            <a:r>
              <a:rPr lang="ru-RU" dirty="0">
                <a:solidFill>
                  <a:srgbClr val="333333"/>
                </a:solidFill>
                <a:latin typeface="Verdana" panose="020B0604030504040204" pitchFamily="34" charset="0"/>
              </a:rPr>
              <a:t> и излучаются в сторону ИСЗ, где принимаются бортовой антенной А ретранслятора. Затем колебания с частотой f</a:t>
            </a:r>
            <a:r>
              <a:rPr lang="ru-RU" baseline="-25000" dirty="0">
                <a:solidFill>
                  <a:srgbClr val="333333"/>
                </a:solidFill>
                <a:latin typeface="Verdana" panose="020B0604030504040204" pitchFamily="34" charset="0"/>
              </a:rPr>
              <a:t>1</a:t>
            </a:r>
            <a:r>
              <a:rPr lang="ru-RU" dirty="0">
                <a:solidFill>
                  <a:srgbClr val="333333"/>
                </a:solidFill>
                <a:latin typeface="Verdana" panose="020B0604030504040204" pitchFamily="34" charset="0"/>
              </a:rPr>
              <a:t> поступают на разделительный фильтр (РФ), усиливаются приемником Пр</a:t>
            </a:r>
            <a:r>
              <a:rPr lang="ru-RU" baseline="-25000" dirty="0">
                <a:solidFill>
                  <a:srgbClr val="333333"/>
                </a:solidFill>
                <a:latin typeface="Verdana" panose="020B0604030504040204" pitchFamily="34" charset="0"/>
              </a:rPr>
              <a:t>1</a:t>
            </a:r>
            <a:r>
              <a:rPr lang="ru-RU" dirty="0">
                <a:solidFill>
                  <a:srgbClr val="333333"/>
                </a:solidFill>
                <a:latin typeface="Verdana" panose="020B0604030504040204" pitchFamily="34" charset="0"/>
              </a:rPr>
              <a:t>, преобразуются к частоте f</a:t>
            </a:r>
            <a:r>
              <a:rPr lang="ru-RU" baseline="-25000" dirty="0">
                <a:solidFill>
                  <a:srgbClr val="333333"/>
                </a:solidFill>
                <a:latin typeface="Verdana" panose="020B0604030504040204" pitchFamily="34" charset="0"/>
              </a:rPr>
              <a:t>2</a:t>
            </a:r>
            <a:r>
              <a:rPr lang="ru-RU" dirty="0">
                <a:solidFill>
                  <a:srgbClr val="333333"/>
                </a:solidFill>
                <a:latin typeface="Verdana" panose="020B0604030504040204" pitchFamily="34" charset="0"/>
              </a:rPr>
              <a:t>, и поступают к передатчику П</a:t>
            </a:r>
            <a:r>
              <a:rPr lang="ru-RU" baseline="-25000" dirty="0">
                <a:solidFill>
                  <a:srgbClr val="333333"/>
                </a:solidFill>
                <a:latin typeface="Verdana" panose="020B0604030504040204" pitchFamily="34" charset="0"/>
              </a:rPr>
              <a:t>1</a:t>
            </a:r>
            <a:r>
              <a:rPr lang="ru-RU" dirty="0">
                <a:solidFill>
                  <a:srgbClr val="333333"/>
                </a:solidFill>
                <a:latin typeface="Verdana" panose="020B0604030504040204" pitchFamily="34" charset="0"/>
              </a:rPr>
              <a:t>. С выхода передатчика колебания с частотой f</a:t>
            </a:r>
            <a:r>
              <a:rPr lang="ru-RU" baseline="-25000" dirty="0">
                <a:solidFill>
                  <a:srgbClr val="333333"/>
                </a:solidFill>
                <a:latin typeface="Verdana" panose="020B0604030504040204" pitchFamily="34" charset="0"/>
              </a:rPr>
              <a:t>2</a:t>
            </a:r>
            <a:r>
              <a:rPr lang="ru-RU" dirty="0">
                <a:solidFill>
                  <a:srgbClr val="333333"/>
                </a:solidFill>
                <a:latin typeface="Verdana" panose="020B0604030504040204" pitchFamily="34" charset="0"/>
              </a:rPr>
              <a:t> через РФ подводятся к бортовой антенне А и излучаются в сторону Земли. Эти колебания принимаются антенной А</a:t>
            </a:r>
            <a:r>
              <a:rPr lang="ru-RU" baseline="-25000" dirty="0">
                <a:solidFill>
                  <a:srgbClr val="333333"/>
                </a:solidFill>
                <a:latin typeface="Verdana" panose="020B0604030504040204" pitchFamily="34" charset="0"/>
              </a:rPr>
              <a:t>б2</a:t>
            </a:r>
            <a:r>
              <a:rPr lang="ru-RU" dirty="0">
                <a:solidFill>
                  <a:srgbClr val="333333"/>
                </a:solidFill>
                <a:latin typeface="Verdana" panose="020B0604030504040204" pitchFamily="34" charset="0"/>
              </a:rPr>
              <a:t> станцией </a:t>
            </a:r>
            <a:r>
              <a:rPr lang="ru-RU" dirty="0" err="1">
                <a:solidFill>
                  <a:srgbClr val="333333"/>
                </a:solidFill>
                <a:latin typeface="Verdana" panose="020B0604030504040204" pitchFamily="34" charset="0"/>
              </a:rPr>
              <a:t>ЗС</a:t>
            </a:r>
            <a:r>
              <a:rPr lang="ru-RU" baseline="-25000" dirty="0" err="1">
                <a:solidFill>
                  <a:srgbClr val="333333"/>
                </a:solidFill>
                <a:latin typeface="Verdana" panose="020B0604030504040204" pitchFamily="34" charset="0"/>
              </a:rPr>
              <a:t>б</a:t>
            </a:r>
            <a:r>
              <a:rPr lang="ru-RU" dirty="0">
                <a:solidFill>
                  <a:srgbClr val="333333"/>
                </a:solidFill>
                <a:latin typeface="Verdana" panose="020B0604030504040204" pitchFamily="34" charset="0"/>
              </a:rPr>
              <a:t>, подводятся к приемнику (</a:t>
            </a:r>
            <a:r>
              <a:rPr lang="ru-RU" dirty="0" err="1">
                <a:solidFill>
                  <a:srgbClr val="333333"/>
                </a:solidFill>
                <a:latin typeface="Verdana" panose="020B0604030504040204" pitchFamily="34" charset="0"/>
              </a:rPr>
              <a:t>Пр</a:t>
            </a:r>
            <a:r>
              <a:rPr lang="ru-RU" dirty="0">
                <a:solidFill>
                  <a:srgbClr val="333333"/>
                </a:solidFill>
                <a:latin typeface="Verdana" panose="020B0604030504040204" pitchFamily="34" charset="0"/>
              </a:rPr>
              <a:t>) и детектору (Дет), на выходе которого выделяется сообщение С</a:t>
            </a:r>
            <a:r>
              <a:rPr lang="ru-RU" baseline="-25000" dirty="0">
                <a:solidFill>
                  <a:srgbClr val="333333"/>
                </a:solidFill>
                <a:latin typeface="Verdana" panose="020B0604030504040204" pitchFamily="34" charset="0"/>
              </a:rPr>
              <a:t>1</a:t>
            </a:r>
            <a:r>
              <a:rPr lang="ru-RU" dirty="0">
                <a:solidFill>
                  <a:srgbClr val="333333"/>
                </a:solidFill>
                <a:latin typeface="Verdana" panose="020B0604030504040204" pitchFamily="34" charset="0"/>
              </a:rPr>
              <a:t>. Передача от </a:t>
            </a:r>
            <a:r>
              <a:rPr lang="ru-RU" dirty="0" err="1">
                <a:solidFill>
                  <a:srgbClr val="333333"/>
                </a:solidFill>
                <a:latin typeface="Verdana" panose="020B0604030504040204" pitchFamily="34" charset="0"/>
              </a:rPr>
              <a:t>ЗС</a:t>
            </a:r>
            <a:r>
              <a:rPr lang="ru-RU" baseline="-25000" dirty="0" err="1">
                <a:solidFill>
                  <a:srgbClr val="333333"/>
                </a:solidFill>
                <a:latin typeface="Verdana" panose="020B0604030504040204" pitchFamily="34" charset="0"/>
              </a:rPr>
              <a:t>б</a:t>
            </a:r>
            <a:r>
              <a:rPr lang="ru-RU" dirty="0">
                <a:solidFill>
                  <a:srgbClr val="333333"/>
                </a:solidFill>
                <a:latin typeface="Verdana" panose="020B0604030504040204" pitchFamily="34" charset="0"/>
              </a:rPr>
              <a:t> к станции </a:t>
            </a:r>
            <a:r>
              <a:rPr lang="ru-RU" dirty="0" err="1">
                <a:solidFill>
                  <a:srgbClr val="333333"/>
                </a:solidFill>
                <a:latin typeface="Verdana" panose="020B0604030504040204" pitchFamily="34" charset="0"/>
              </a:rPr>
              <a:t>ЗС</a:t>
            </a:r>
            <a:r>
              <a:rPr lang="ru-RU" baseline="-25000" dirty="0" err="1">
                <a:solidFill>
                  <a:srgbClr val="333333"/>
                </a:solidFill>
                <a:latin typeface="Verdana" panose="020B0604030504040204" pitchFamily="34" charset="0"/>
              </a:rPr>
              <a:t>а</a:t>
            </a:r>
            <a:r>
              <a:rPr lang="ru-RU" dirty="0">
                <a:solidFill>
                  <a:srgbClr val="333333"/>
                </a:solidFill>
                <a:latin typeface="Verdana" panose="020B0604030504040204" pitchFamily="34" charset="0"/>
              </a:rPr>
              <a:t> сообщения С</a:t>
            </a:r>
            <a:r>
              <a:rPr lang="ru-RU" baseline="-25000" dirty="0">
                <a:solidFill>
                  <a:srgbClr val="333333"/>
                </a:solidFill>
                <a:latin typeface="Verdana" panose="020B0604030504040204" pitchFamily="34" charset="0"/>
              </a:rPr>
              <a:t>2</a:t>
            </a:r>
            <a:r>
              <a:rPr lang="ru-RU" dirty="0">
                <a:solidFill>
                  <a:srgbClr val="333333"/>
                </a:solidFill>
                <a:latin typeface="Verdana" panose="020B0604030504040204" pitchFamily="34" charset="0"/>
              </a:rPr>
              <a:t> происходит по частоте f</a:t>
            </a:r>
            <a:r>
              <a:rPr lang="ru-RU" baseline="-25000" dirty="0">
                <a:solidFill>
                  <a:srgbClr val="333333"/>
                </a:solidFill>
                <a:latin typeface="Verdana" panose="020B0604030504040204" pitchFamily="34" charset="0"/>
              </a:rPr>
              <a:t>3</a:t>
            </a:r>
            <a:r>
              <a:rPr lang="ru-RU" dirty="0">
                <a:solidFill>
                  <a:srgbClr val="333333"/>
                </a:solidFill>
                <a:latin typeface="Verdana" panose="020B0604030504040204" pitchFamily="34" charset="0"/>
              </a:rPr>
              <a:t> аналогичным образом, причем на бортовом ретрансляторе осуществляется преобразование колебаний с несущей частотой f</a:t>
            </a:r>
            <a:r>
              <a:rPr lang="ru-RU" baseline="-25000" dirty="0">
                <a:solidFill>
                  <a:srgbClr val="333333"/>
                </a:solidFill>
                <a:latin typeface="Verdana" panose="020B0604030504040204" pitchFamily="34" charset="0"/>
              </a:rPr>
              <a:t>3</a:t>
            </a:r>
            <a:r>
              <a:rPr lang="ru-RU" dirty="0">
                <a:solidFill>
                  <a:srgbClr val="333333"/>
                </a:solidFill>
                <a:latin typeface="Verdana" panose="020B0604030504040204" pitchFamily="34" charset="0"/>
              </a:rPr>
              <a:t> в колебания с частотой f</a:t>
            </a:r>
            <a:r>
              <a:rPr lang="ru-RU" baseline="-25000" dirty="0">
                <a:solidFill>
                  <a:srgbClr val="333333"/>
                </a:solidFill>
                <a:latin typeface="Verdana" panose="020B0604030504040204" pitchFamily="34" charset="0"/>
              </a:rPr>
              <a:t>4</a:t>
            </a:r>
            <a:r>
              <a:rPr lang="ru-RU" dirty="0">
                <a:solidFill>
                  <a:srgbClr val="333333"/>
                </a:solidFill>
                <a:latin typeface="Verdana" panose="020B0604030504040204" pitchFamily="34" charset="0"/>
              </a:rPr>
              <a:t>.</a:t>
            </a:r>
            <a:endParaRPr lang="ru-RU" b="0" i="0" dirty="0">
              <a:solidFill>
                <a:srgbClr val="333333"/>
              </a:solidFill>
              <a:effectLst/>
              <a:latin typeface="Verdana" panose="020B0604030504040204" pitchFamily="34" charset="0"/>
            </a:endParaRPr>
          </a:p>
        </p:txBody>
      </p:sp>
    </p:spTree>
    <p:extLst>
      <p:ext uri="{BB962C8B-B14F-4D97-AF65-F5344CB8AC3E}">
        <p14:creationId xmlns:p14="http://schemas.microsoft.com/office/powerpoint/2010/main" val="1193397619"/>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2323</TotalTime>
  <Words>2653</Words>
  <Application>Microsoft Office PowerPoint</Application>
  <PresentationFormat>Экран (4:3)</PresentationFormat>
  <Paragraphs>77</Paragraphs>
  <Slides>24</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24</vt:i4>
      </vt:variant>
    </vt:vector>
  </HeadingPairs>
  <TitlesOfParts>
    <vt:vector size="33" baseType="lpstr">
      <vt:lpstr>Arial</vt:lpstr>
      <vt:lpstr>Calibri</vt:lpstr>
      <vt:lpstr>Calibri Light</vt:lpstr>
      <vt:lpstr>Georgia</vt:lpstr>
      <vt:lpstr>Open Sans</vt:lpstr>
      <vt:lpstr>Times New Roman</vt:lpstr>
      <vt:lpstr>Times New Roman,Bold</vt:lpstr>
      <vt:lpstr>Verdana</vt:lpstr>
      <vt:lpstr>Тема Office</vt:lpstr>
      <vt:lpstr>Электронные компоненты спутниковой связи  Лекция 8</vt:lpstr>
      <vt:lpstr>Содержание</vt:lpstr>
      <vt:lpstr>По завершению урока Вы будете знать:</vt:lpstr>
      <vt:lpstr>Введение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Спасибо за внимание!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Alisher Omar</dc:creator>
  <cp:lastModifiedBy>User</cp:lastModifiedBy>
  <cp:revision>311</cp:revision>
  <dcterms:created xsi:type="dcterms:W3CDTF">2017-10-09T05:58:02Z</dcterms:created>
  <dcterms:modified xsi:type="dcterms:W3CDTF">2022-11-06T18:38:55Z</dcterms:modified>
</cp:coreProperties>
</file>