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9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24" r:id="rId23"/>
    <p:sldId id="30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 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268" y="1532589"/>
            <a:ext cx="85418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Здесь </a:t>
            </a:r>
            <a:r>
              <a:rPr lang="ru-RU" dirty="0" err="1"/>
              <a:t>Рт.вх</a:t>
            </a:r>
            <a:r>
              <a:rPr lang="ru-RU" dirty="0"/>
              <a:t> – мощность собственных шумов приемника; РФ – мощность шумов, создаваемых фидером и другими цепями, отнесенная ко входу приемника; РА – мощность шумов антенны с учетом тепловых шумов атмосферы и шумов Земли, отнесенная ко входу антенны; </a:t>
            </a:r>
            <a:r>
              <a:rPr lang="ru-RU" dirty="0" err="1"/>
              <a:t>Рк</a:t>
            </a:r>
            <a:r>
              <a:rPr lang="ru-RU" dirty="0"/>
              <a:t> – мощность шумов, создаваемых радиоизлучением Солнца, Луны, планет и космическими источниками, отнесенных ко входу антенны; η – КПД фидера и фильтров; находящихся между входом антенны и входом приемника.</a:t>
            </a:r>
          </a:p>
          <a:p>
            <a:endParaRPr lang="ru-RU" dirty="0"/>
          </a:p>
          <a:p>
            <a:r>
              <a:rPr lang="ru-RU" dirty="0"/>
              <a:t>Учитывая, что мощность шумов связана с эквивалентной шумовой температурой Тэ зависимостью</a:t>
            </a:r>
          </a:p>
          <a:p>
            <a:endParaRPr lang="ru-RU" dirty="0"/>
          </a:p>
          <a:p>
            <a:r>
              <a:rPr lang="ru-RU" dirty="0" err="1"/>
              <a:t>Рш</a:t>
            </a:r>
            <a:r>
              <a:rPr lang="ru-RU" dirty="0"/>
              <a:t> = </a:t>
            </a:r>
            <a:r>
              <a:rPr lang="ru-RU" dirty="0" err="1"/>
              <a:t>kТэ·Пэ</a:t>
            </a:r>
            <a:r>
              <a:rPr lang="ru-RU" dirty="0"/>
              <a:t>, (9.9)</a:t>
            </a:r>
          </a:p>
          <a:p>
            <a:endParaRPr lang="ru-RU" dirty="0"/>
          </a:p>
          <a:p>
            <a:r>
              <a:rPr lang="ru-RU" dirty="0"/>
              <a:t>Где k – постоянная Больцмана, а Пэ – ширина полосы пропускания приемника, выражение (4.2.8) может быть переписано в виде</a:t>
            </a:r>
          </a:p>
          <a:p>
            <a:endParaRPr lang="ru-RU" dirty="0"/>
          </a:p>
          <a:p>
            <a:r>
              <a:rPr lang="ru-RU" dirty="0"/>
              <a:t>. (9.10)</a:t>
            </a:r>
          </a:p>
        </p:txBody>
      </p:sp>
      <p:pic>
        <p:nvPicPr>
          <p:cNvPr id="4098" name="Picture 2" descr="https://siblec.ru/img/37/img/lec/Image133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960" y="3409563"/>
            <a:ext cx="21812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siblec.ru/img/37/img/lec/Image133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785" y="6067203"/>
            <a:ext cx="24479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062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722" y="1748884"/>
            <a:ext cx="87871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Рассмотрим определение величин, входящих в (9.10). Собственные шумы приемника, отнесенные к его входу, принято характеризовать коэффициентом шума Ш или эквивалентной шумовой температурой </a:t>
            </a:r>
            <a:r>
              <a:rPr lang="ru-RU" dirty="0" err="1"/>
              <a:t>Тэ.пр</a:t>
            </a:r>
            <a:r>
              <a:rPr lang="ru-RU" dirty="0"/>
              <a:t>. Эти параметры связаны соотношением</a:t>
            </a:r>
          </a:p>
          <a:p>
            <a:endParaRPr lang="ru-RU" dirty="0"/>
          </a:p>
          <a:p>
            <a:r>
              <a:rPr lang="ru-RU" dirty="0" err="1"/>
              <a:t>Тэ.пр</a:t>
            </a:r>
            <a:r>
              <a:rPr lang="ru-RU" dirty="0"/>
              <a:t> = Т0(Ш-1),</a:t>
            </a:r>
          </a:p>
          <a:p>
            <a:endParaRPr lang="ru-RU" dirty="0"/>
          </a:p>
          <a:p>
            <a:r>
              <a:rPr lang="ru-RU" dirty="0"/>
              <a:t>где Т0 = 290 К.</a:t>
            </a:r>
          </a:p>
          <a:p>
            <a:endParaRPr lang="ru-RU" dirty="0"/>
          </a:p>
          <a:p>
            <a:r>
              <a:rPr lang="ru-RU" dirty="0"/>
              <a:t>Величины </a:t>
            </a:r>
            <a:r>
              <a:rPr lang="ru-RU" dirty="0" err="1"/>
              <a:t>Тэ.пр</a:t>
            </a:r>
            <a:r>
              <a:rPr lang="ru-RU" dirty="0"/>
              <a:t> и Ш определяются в основном параметрами первых каскадов приемника [2]. Приемные устройства с малошумящими входными усилителями оказываются сложными в изготовлении и эксплуатации. Поэтому выбору приемного устройства, например, с </a:t>
            </a:r>
            <a:r>
              <a:rPr lang="ru-RU" dirty="0" err="1"/>
              <a:t>квантово</a:t>
            </a:r>
            <a:r>
              <a:rPr lang="ru-RU" dirty="0"/>
              <a:t> механическим входным усилителем должно предшествовать тщательное технико-экономическое сопоставление этого варианта построения приемного устройства с другими возможными вариантами. Наряду с этим, выбор схемы входного устройства приемника должен определяться выигрышем в величине суммарных шумов. </a:t>
            </a:r>
          </a:p>
        </p:txBody>
      </p:sp>
    </p:spTree>
    <p:extLst>
      <p:ext uri="{BB962C8B-B14F-4D97-AF65-F5344CB8AC3E}">
        <p14:creationId xmlns:p14="http://schemas.microsoft.com/office/powerpoint/2010/main" val="485426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024" y="2087248"/>
            <a:ext cx="84303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Так сравнение квантовых и параметрических усилителей показывает безусловное превосходство первых по шумовым характеристикам. Однако квантовые усилители требуют наличия более дорогих криогенных установок с жидким гелием; кроме того, они конструктивно сложнее из-за необходимости создания постоянного магнитного поля. По усилению и ширине полосы частот оба усилителя примерно равноценны. В случае если фидер (или дополнительный элемент), находящийся при температуре </a:t>
            </a:r>
            <a:r>
              <a:rPr lang="ru-RU" dirty="0" err="1"/>
              <a:t>Тф</a:t>
            </a:r>
            <a:r>
              <a:rPr lang="ru-RU" dirty="0"/>
              <a:t> = 290º К, обладает затуханием 0.1 дБ (η=0.977), эквивалентная шумовая температура, отнесенная к его выходу (то есть ко входу приемника), </a:t>
            </a:r>
            <a:r>
              <a:rPr lang="ru-RU" dirty="0" err="1"/>
              <a:t>Тэ.ф</a:t>
            </a:r>
            <a:r>
              <a:rPr lang="ru-RU" dirty="0"/>
              <a:t> = 6.7 К. Таким образом, каждая десятая часть децибела затухания фидера (дополнительного элемента) будет приводить к увеличению суммарной температуры, отнесенной ко входу приемника, примерно на 7 К. Отсюда вытекает целесообразность сокращения длины фидера между облучателем антенны и приемником, то есть установка входных малошумящих усилителей приемника непосредственно вблизи облучателей антенны.</a:t>
            </a:r>
          </a:p>
        </p:txBody>
      </p:sp>
    </p:spTree>
    <p:extLst>
      <p:ext uri="{BB962C8B-B14F-4D97-AF65-F5344CB8AC3E}">
        <p14:creationId xmlns:p14="http://schemas.microsoft.com/office/powerpoint/2010/main" val="3167769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siblec.ru/img/37/img/lec/Image133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405" y="3877914"/>
            <a:ext cx="14287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5575" y="2117137"/>
            <a:ext cx="853068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Эквивалентная шумовая температура антенны определяется воздействием на нее теплового излучения Земли, теплового излучения атмосферы и собственными шумами антенны, вызванными потерями в ее элементах. Обычно эти потери очень малы и поэтому собственные шумы антенны можно не учитывать. Следовательно, эквивалентная температура антенны, пересчитанная к ее входу,</a:t>
            </a:r>
          </a:p>
          <a:p>
            <a:endParaRPr lang="ru-RU" dirty="0"/>
          </a:p>
          <a:p>
            <a:r>
              <a:rPr lang="ru-RU" dirty="0"/>
              <a:t>, (</a:t>
            </a:r>
            <a:r>
              <a:rPr lang="ru-RU" dirty="0" smtClean="0"/>
              <a:t>9)</a:t>
            </a:r>
            <a:endParaRPr lang="ru-RU" dirty="0"/>
          </a:p>
          <a:p>
            <a:endParaRPr lang="ru-RU" dirty="0"/>
          </a:p>
          <a:p>
            <a:r>
              <a:rPr lang="ru-RU" dirty="0"/>
              <a:t>β – угол возвышения; </a:t>
            </a:r>
            <a:r>
              <a:rPr lang="ru-RU" dirty="0" err="1"/>
              <a:t>Тэ.з</a:t>
            </a:r>
            <a:r>
              <a:rPr lang="ru-RU" dirty="0"/>
              <a:t>, </a:t>
            </a:r>
            <a:r>
              <a:rPr lang="ru-RU" dirty="0" err="1"/>
              <a:t>Тэ.а</a:t>
            </a:r>
            <a:r>
              <a:rPr lang="ru-RU" dirty="0"/>
              <a:t> – соответственно эквивалентные температуры Земли и атмосферы, отнесенные ко входу антенны.</a:t>
            </a:r>
          </a:p>
          <a:p>
            <a:endParaRPr lang="ru-RU" dirty="0"/>
          </a:p>
          <a:p>
            <a:r>
              <a:rPr lang="ru-RU" dirty="0"/>
              <a:t>На рисунке 9.9 показаны кривые, которые определяют зависимость эквивалентной температуры атмосферы, приведенной к антенне </a:t>
            </a:r>
            <a:r>
              <a:rPr lang="ru-RU" dirty="0" err="1"/>
              <a:t>Тэ.а</a:t>
            </a:r>
            <a:r>
              <a:rPr lang="ru-RU" dirty="0"/>
              <a:t> от частоты f и угла возвышения β. На этом же графике показаны примерные приделы изменения эквивалентной температуры космических шумов .</a:t>
            </a:r>
          </a:p>
        </p:txBody>
      </p:sp>
    </p:spTree>
    <p:extLst>
      <p:ext uri="{BB962C8B-B14F-4D97-AF65-F5344CB8AC3E}">
        <p14:creationId xmlns:p14="http://schemas.microsoft.com/office/powerpoint/2010/main" val="1032613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Рисунок 9.9. Зависимость эквивалентной шумовой температуры космических источников и атмосферы от частоты и угла возвышения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980" y="1110127"/>
            <a:ext cx="4438650" cy="368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47853" y="4965185"/>
            <a:ext cx="78727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33333"/>
                </a:solidFill>
                <a:latin typeface="Verdana" panose="020B0604030504040204" pitchFamily="34" charset="0"/>
              </a:rPr>
              <a:t>Рисунок.9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. Зависимость эквивалентной шумовой температуры космических источников и атмосферы от частоты и угла возвышения.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078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7990" y="1761420"/>
            <a:ext cx="84303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Рассмотрение кривых рисунка 9.9 показывает, что при уменьшении β величина </a:t>
            </a:r>
            <a:r>
              <a:rPr lang="ru-RU" dirty="0" err="1"/>
              <a:t>Тэ.а</a:t>
            </a:r>
            <a:r>
              <a:rPr lang="ru-RU" dirty="0"/>
              <a:t> растет настолько быстро, что использование величины β&lt;5º нецелесообразно. Следует отметить, что при малых β увеличивается вероятность от наземных радиотехнических средств и промышленных объектов. Максимумы на частотах 22.23 и 60 ГГц объясняются поглощением в водяных парах и кислороде атмосферы соответственно.</a:t>
            </a:r>
          </a:p>
          <a:p>
            <a:endParaRPr lang="ru-RU" dirty="0"/>
          </a:p>
          <a:p>
            <a:r>
              <a:rPr lang="ru-RU" dirty="0"/>
              <a:t>Кривые (рисунок 9.9) относятся к нормальному состоянию атмосферы при отсутствии осадков; в случае осадков </a:t>
            </a:r>
            <a:r>
              <a:rPr lang="ru-RU" dirty="0" err="1"/>
              <a:t>Тэ.а</a:t>
            </a:r>
            <a:r>
              <a:rPr lang="ru-RU" dirty="0"/>
              <a:t> увеличивается. На рисунке 9.10 приведены результаты экспериментов на частоте 6 ГГц при различной интенсивности осадков. Кривая 2 совпадает с зависимостью </a:t>
            </a:r>
            <a:r>
              <a:rPr lang="ru-RU" dirty="0" err="1"/>
              <a:t>Тэ.а</a:t>
            </a:r>
            <a:r>
              <a:rPr lang="ru-RU" dirty="0"/>
              <a:t> от угла β, показанной на рисунке 9.9 для 6 ГГц.</a:t>
            </a:r>
          </a:p>
        </p:txBody>
      </p:sp>
    </p:spTree>
    <p:extLst>
      <p:ext uri="{BB962C8B-B14F-4D97-AF65-F5344CB8AC3E}">
        <p14:creationId xmlns:p14="http://schemas.microsoft.com/office/powerpoint/2010/main" val="2319940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siblec.ru/img/37/img/lec/Image134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994" y="1127783"/>
            <a:ext cx="276225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68712" y="5315558"/>
            <a:ext cx="7348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Рисунок 9.10 – Шумовая температура атмосферы: 1 – дождь 6.35 мм/г; 2 – дождевые облака, дождя нет; водяные пары 5г/см3</a:t>
            </a:r>
          </a:p>
        </p:txBody>
      </p:sp>
    </p:spTree>
    <p:extLst>
      <p:ext uri="{BB962C8B-B14F-4D97-AF65-F5344CB8AC3E}">
        <p14:creationId xmlns:p14="http://schemas.microsoft.com/office/powerpoint/2010/main" val="1440318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420" y="1331406"/>
            <a:ext cx="873140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Рассмотрим определение эквивалентной температуры Земли, отнесенной ко входу антенны </a:t>
            </a:r>
            <a:r>
              <a:rPr lang="ru-RU" dirty="0" err="1"/>
              <a:t>Тэ.з</a:t>
            </a:r>
            <a:r>
              <a:rPr lang="ru-RU" dirty="0"/>
              <a:t>. В системах связи через ИСЗ используются наземные антенны с большим коэффициентом усиления, имеющие ширину диаграммы направленности около одного градуса или меньше. Такие антенны, как следует из рисунка 9.9, для уменьшения эквивалентной температуры шумов атмосферы используются при β &gt; 5…7º. поэтому можно считать, радиоизлучение Земли (шумы Земли) будут приниматься только через боковые лепестки диаграммы направленности наземной антенны. Это может быть пояснено с помощью кривых рисунка 9.10. На рисунке показана зависимость шумовой температуры антенны на частоте 2 ГГц от угла возвышения при двух вариантах облучения зеркала (отражателя) антенны и приведены относительные величины шумов, приходящихся на главный лепесток диаграммы и боковые лепестки передней и задней полусфер. Наибольший "вес" имеют шумы, приходящие по боковым лепесткам, и именно эти шумы определяют уровень собственных шумов антенны [8]. Эти шумы в значительной мере зависят от метода облучения зеркала антенны: при более резком спадании облучения к краям антенны боковые лепестки получаются меньше и, как следствие, уменьшается шумовая температура. Следует отметить, что одновременно с этим ухудшается использование поверхности антенны, что приводит к снижению коэффициента усиления при неизменных размерах зеркала антенны.</a:t>
            </a:r>
          </a:p>
        </p:txBody>
      </p:sp>
    </p:spTree>
    <p:extLst>
      <p:ext uri="{BB962C8B-B14F-4D97-AF65-F5344CB8AC3E}">
        <p14:creationId xmlns:p14="http://schemas.microsoft.com/office/powerpoint/2010/main" val="1818218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Рисунок 9.11. Зависимость шумовой температуры антенны от угла возвышения при спадании облучения к краям антенны на 10 дБ (кривые 1, 2, 3, 4) и на 6 дБ (кривые 1', 2' , 3', 4') при f = 2 ГГц; кривые 1 и 1' – суммарная шумовая температура, 2 и 2' – доля боковых лепестков; 3 и 3' – доля главного лепестка; 4 и 4' – доля задних лепестк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87" y="1390185"/>
            <a:ext cx="35147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Рисунок 9.12. Средняя яркостная температура плане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219" y="1333035"/>
            <a:ext cx="26670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200" y="4076651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Рисунок 9.11. Зависимость шумовой температуры антенны от угла возвышения при спадании облучения к краям антенны на 10 дБ (кривые 1, 2, 3, 4) и на 6 дБ (кривые 1', 2' , 3', 4') при f = 2 ГГц; кривые 1 и 1' – суммарная шумовая температура, 2 и 2' – доля боковых лепестков; 3 и 3' – доля главного лепестка; 4 и 4' – доля задних лепестков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29200" y="4544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Рисунок 9.12. Средняя яркостная температура планет</a:t>
            </a:r>
          </a:p>
        </p:txBody>
      </p:sp>
    </p:spTree>
    <p:extLst>
      <p:ext uri="{BB962C8B-B14F-4D97-AF65-F5344CB8AC3E}">
        <p14:creationId xmlns:p14="http://schemas.microsoft.com/office/powerpoint/2010/main" val="3631084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199" y="1779687"/>
            <a:ext cx="83522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Таким образом, согласно формулам (9.11) и (9.12) для приемной антенны земной станции</a:t>
            </a:r>
          </a:p>
          <a:p>
            <a:endParaRPr lang="ru-RU" dirty="0"/>
          </a:p>
          <a:p>
            <a:r>
              <a:rPr lang="ru-RU" dirty="0"/>
              <a:t>, (9.13)</a:t>
            </a:r>
          </a:p>
          <a:p>
            <a:endParaRPr lang="ru-RU" dirty="0"/>
          </a:p>
          <a:p>
            <a:r>
              <a:rPr lang="ru-RU" dirty="0"/>
              <a:t>где </a:t>
            </a:r>
            <a:r>
              <a:rPr lang="ru-RU" dirty="0" err="1"/>
              <a:t>Тэ.а</a:t>
            </a:r>
            <a:r>
              <a:rPr lang="ru-RU" dirty="0"/>
              <a:t>(β) определяется по кривым на рисунке 9.9 для заданного значения β и частоты f.</a:t>
            </a:r>
          </a:p>
          <a:p>
            <a:endParaRPr lang="ru-RU" dirty="0"/>
          </a:p>
          <a:p>
            <a:r>
              <a:rPr lang="ru-RU" dirty="0"/>
              <a:t>Для бортовых антенн спутников связи, ориентированных на Землю, можно считать, что ΩА&gt; </a:t>
            </a:r>
            <a:r>
              <a:rPr lang="ru-RU" dirty="0" err="1"/>
              <a:t>Ωз</a:t>
            </a:r>
            <a:r>
              <a:rPr lang="ru-RU" dirty="0"/>
              <a:t>, а </a:t>
            </a:r>
            <a:r>
              <a:rPr lang="ru-RU" dirty="0" err="1"/>
              <a:t>Тз</a:t>
            </a:r>
            <a:r>
              <a:rPr lang="ru-RU" dirty="0"/>
              <a:t>&gt;Т; здесь ΩА телесный угол главного лепестка диаграммы направленности бортовой антенны (</a:t>
            </a:r>
            <a:r>
              <a:rPr lang="ru-RU" dirty="0" err="1"/>
              <a:t>стерад</a:t>
            </a:r>
            <a:r>
              <a:rPr lang="ru-RU" dirty="0"/>
              <a:t>); </a:t>
            </a:r>
            <a:r>
              <a:rPr lang="ru-RU" dirty="0" err="1"/>
              <a:t>Ωз</a:t>
            </a:r>
            <a:r>
              <a:rPr lang="ru-RU" dirty="0"/>
              <a:t> –телесный угол Земли, "наблюдаемой" с борта спутника (</a:t>
            </a:r>
            <a:r>
              <a:rPr lang="ru-RU" dirty="0" err="1"/>
              <a:t>стерад</a:t>
            </a:r>
            <a:r>
              <a:rPr lang="ru-RU" dirty="0"/>
              <a:t>); </a:t>
            </a:r>
            <a:r>
              <a:rPr lang="ru-RU" dirty="0" err="1"/>
              <a:t>Тз</a:t>
            </a:r>
            <a:r>
              <a:rPr lang="ru-RU" dirty="0"/>
              <a:t> = 290º – эквивалентная температура Земли; Т – эквивалентная температура среды и ближайших предметов, окружающих бортовую антенну. Учитывая, что, кроме излучения Земли, на бортовую антенну будет воздействовать излучение атмосферы, которая окружает Землю, получим</a:t>
            </a:r>
          </a:p>
          <a:p>
            <a:endParaRPr lang="ru-RU" dirty="0"/>
          </a:p>
          <a:p>
            <a:r>
              <a:rPr lang="ru-RU" dirty="0"/>
              <a:t>. (9.14)</a:t>
            </a:r>
          </a:p>
        </p:txBody>
      </p:sp>
      <p:pic>
        <p:nvPicPr>
          <p:cNvPr id="9218" name="Picture 2" descr="https://siblec.ru/img/37/img/lec/Image134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856" y="2651280"/>
            <a:ext cx="22669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s://siblec.ru/img/37/img/lec/Image134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75" y="6318094"/>
            <a:ext cx="351472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65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лекции: изучить </a:t>
            </a:r>
            <a:r>
              <a:rPr lang="ru-RU" sz="2000" b="1" dirty="0"/>
              <a:t>Запаздывание сигнала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</a:t>
            </a:r>
            <a:r>
              <a:rPr lang="ru-RU" sz="2000" b="1" dirty="0"/>
              <a:t>Эхосигналы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</a:t>
            </a:r>
            <a:r>
              <a:rPr lang="ru-RU" sz="2000" b="1" dirty="0"/>
              <a:t>Эффект Доплера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</a:t>
            </a:r>
            <a:r>
              <a:rPr lang="ru-RU" sz="2000" b="1" dirty="0"/>
              <a:t>Практикум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1842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14" y="1502688"/>
            <a:ext cx="869795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Здесь величина </a:t>
            </a:r>
            <a:r>
              <a:rPr lang="ru-RU" dirty="0" err="1"/>
              <a:t>Тэ.а</a:t>
            </a:r>
            <a:r>
              <a:rPr lang="ru-RU" dirty="0"/>
              <a:t>(90º) определяется по кривой рисунок 9.9 для значения β=90º и частоты f.</a:t>
            </a:r>
          </a:p>
          <a:p>
            <a:endParaRPr lang="ru-RU" dirty="0"/>
          </a:p>
          <a:p>
            <a:r>
              <a:rPr lang="ru-RU" dirty="0"/>
              <a:t>Для характеристики радиоизлучений космических источников обычно использоваться понятие яркостной температуры </a:t>
            </a:r>
            <a:r>
              <a:rPr lang="ru-RU" dirty="0" err="1"/>
              <a:t>Тя</a:t>
            </a:r>
            <a:r>
              <a:rPr lang="ru-RU" dirty="0"/>
              <a:t> источника, которая определяется как температура абсолютно черного тела (К), имеющего на данной частоте и в данном направлении такую же яркость, как рассматриваемый источник.</a:t>
            </a:r>
          </a:p>
          <a:p>
            <a:endParaRPr lang="ru-RU" dirty="0"/>
          </a:p>
          <a:p>
            <a:r>
              <a:rPr lang="ru-RU" dirty="0"/>
              <a:t>В том случае, когда температура окружающей среды в различных направлениях от антенны неодинакова и характеризуется яркостной температурой </a:t>
            </a:r>
            <a:r>
              <a:rPr lang="ru-RU" dirty="0" err="1"/>
              <a:t>Тя</a:t>
            </a:r>
            <a:r>
              <a:rPr lang="ru-RU" dirty="0"/>
              <a:t> (β0,ψ0), где β0,ψ0 – координаты в сферической системе, для определения </a:t>
            </a:r>
            <a:r>
              <a:rPr lang="ru-RU" dirty="0" err="1"/>
              <a:t>Тэ.к</a:t>
            </a:r>
            <a:r>
              <a:rPr lang="ru-RU" dirty="0"/>
              <a:t> необходимо умножить величину </a:t>
            </a:r>
            <a:r>
              <a:rPr lang="ru-RU" dirty="0" err="1"/>
              <a:t>Тя</a:t>
            </a:r>
            <a:r>
              <a:rPr lang="ru-RU" dirty="0"/>
              <a:t>(β0,ψ0) на усиление антенны в соответствующих направлениях G(β0,ψ0) и усреднить по всей сфере. Таким образом, на практике часто встречаются следующие два случая:</a:t>
            </a:r>
          </a:p>
          <a:p>
            <a:endParaRPr lang="ru-RU" dirty="0"/>
          </a:p>
          <a:p>
            <a:r>
              <a:rPr lang="ru-RU" dirty="0"/>
              <a:t>1. Величина </a:t>
            </a:r>
            <a:r>
              <a:rPr lang="ru-RU" dirty="0" err="1"/>
              <a:t>Тя</a:t>
            </a:r>
            <a:r>
              <a:rPr lang="ru-RU" dirty="0"/>
              <a:t>(β0,ψ0) постоянна или мало изменяется в пределах главного лепестка диаграммы направленности антенны, а излучением, принимаемым боковыми лепестками, можно пренебречь. Это относится к случаю, когда </a:t>
            </a:r>
            <a:r>
              <a:rPr lang="ru-RU" dirty="0" err="1"/>
              <a:t>Ωи</a:t>
            </a:r>
            <a:r>
              <a:rPr lang="ru-RU" dirty="0"/>
              <a:t>&gt;ΩA, где ΩA – ширина диаграммы направленности антенны. В этом случае </a:t>
            </a:r>
            <a:r>
              <a:rPr lang="ru-RU" dirty="0" err="1"/>
              <a:t>Тэк</a:t>
            </a:r>
            <a:r>
              <a:rPr lang="ru-RU" dirty="0"/>
              <a:t> =</a:t>
            </a:r>
            <a:r>
              <a:rPr lang="ru-RU" dirty="0" err="1"/>
              <a:t>Тя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8588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966" y="640689"/>
            <a:ext cx="837456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2. Угловой размер источников излучения </a:t>
            </a:r>
            <a:r>
              <a:rPr lang="ru-RU" dirty="0" err="1"/>
              <a:t>Ωи</a:t>
            </a:r>
            <a:r>
              <a:rPr lang="ru-RU" dirty="0"/>
              <a:t> мал по сравнению с шириной диаграммы направленности антенны ΩA (то есть </a:t>
            </a:r>
            <a:r>
              <a:rPr lang="ru-RU" dirty="0" err="1"/>
              <a:t>Ωи</a:t>
            </a:r>
            <a:r>
              <a:rPr lang="ru-RU" dirty="0"/>
              <a:t>&lt; </a:t>
            </a:r>
            <a:r>
              <a:rPr lang="ru-RU" dirty="0" err="1"/>
              <a:t>Ωз</a:t>
            </a:r>
            <a:r>
              <a:rPr lang="ru-RU" dirty="0"/>
              <a:t>). При этом можно считать, что в пределах </a:t>
            </a:r>
            <a:r>
              <a:rPr lang="ru-RU" dirty="0" err="1"/>
              <a:t>Ωи</a:t>
            </a:r>
            <a:r>
              <a:rPr lang="ru-RU" dirty="0"/>
              <a:t> усиление G (β0,ψ0) = </a:t>
            </a:r>
            <a:r>
              <a:rPr lang="ru-RU" dirty="0" err="1"/>
              <a:t>Gmax</a:t>
            </a:r>
            <a:r>
              <a:rPr lang="ru-RU" dirty="0"/>
              <a:t> и потому</a:t>
            </a:r>
          </a:p>
          <a:p>
            <a:endParaRPr lang="ru-RU" dirty="0"/>
          </a:p>
          <a:p>
            <a:r>
              <a:rPr lang="ru-RU" dirty="0"/>
              <a:t>. (9.15)</a:t>
            </a:r>
          </a:p>
          <a:p>
            <a:endParaRPr lang="ru-RU" dirty="0"/>
          </a:p>
          <a:p>
            <a:r>
              <a:rPr lang="ru-RU" dirty="0"/>
              <a:t>Зависимость </a:t>
            </a:r>
            <a:r>
              <a:rPr lang="ru-RU" dirty="0" err="1"/>
              <a:t>Тср</a:t>
            </a:r>
            <a:r>
              <a:rPr lang="ru-RU" dirty="0"/>
              <a:t> для Солнца и различных планет от длины волны приведена на рисунке 9.12</a:t>
            </a:r>
          </a:p>
          <a:p>
            <a:endParaRPr lang="ru-RU" dirty="0"/>
          </a:p>
          <a:p>
            <a:r>
              <a:rPr lang="ru-RU" dirty="0"/>
              <a:t>Величина углового диаметра Солнца для "земного" наблюдателя составляет , а угловой диаметр Луны в перигее и апогее – соответственно  и , поэтому вероятность направления приемной антенны точно на ту или иную планету оказывается малой, тем не менее с этим, а также с возможностью приема излучения боковыми лепестками диаграммы направленности антенн, следует считаться.</a:t>
            </a:r>
          </a:p>
          <a:p>
            <a:endParaRPr lang="ru-RU" dirty="0"/>
          </a:p>
          <a:p>
            <a:r>
              <a:rPr lang="ru-RU" dirty="0"/>
              <a:t>Усредненная яркостная температура фонового излучения космоса, отнесенная ко входу антенны , приведена в виде двух штриховых линий на рисунке 9.9. Верхняя прямая характеризует максимальное, а нижняя – минимальное значение температуры.</a:t>
            </a:r>
          </a:p>
          <a:p>
            <a:endParaRPr lang="ru-RU" dirty="0"/>
          </a:p>
        </p:txBody>
      </p:sp>
      <p:pic>
        <p:nvPicPr>
          <p:cNvPr id="10242" name="Picture 2" descr="https://siblec.ru/img/37/img/lec/Image134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419" y="1759530"/>
            <a:ext cx="139065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159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933" y="1818485"/>
            <a:ext cx="870910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,Bold"/>
              </a:rPr>
              <a:t>Список литературы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Основная литература</a:t>
            </a:r>
          </a:p>
          <a:p>
            <a:r>
              <a:rPr lang="ru-RU" dirty="0">
                <a:latin typeface="Times New Roman" panose="02020603050405020304" pitchFamily="18" charset="0"/>
              </a:rPr>
              <a:t>1. Сомов А.М. Спутниковые системы связи.-М.: «Горячая </a:t>
            </a:r>
            <a:r>
              <a:rPr lang="ru-RU" dirty="0" smtClean="0">
                <a:latin typeface="Times New Roman" panose="02020603050405020304" pitchFamily="18" charset="0"/>
              </a:rPr>
              <a:t>линия-Телеком</a:t>
            </a:r>
            <a:r>
              <a:rPr lang="ru-RU" dirty="0">
                <a:latin typeface="Times New Roman" panose="02020603050405020304" pitchFamily="18" charset="0"/>
              </a:rPr>
              <a:t>», 2012</a:t>
            </a:r>
          </a:p>
          <a:p>
            <a:r>
              <a:rPr lang="ru-RU" dirty="0">
                <a:latin typeface="Times New Roman" panose="02020603050405020304" pitchFamily="18" charset="0"/>
              </a:rPr>
              <a:t>2. Расчет линий спутниковой связи - Основные понятия и формулы /Под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ред. </a:t>
            </a:r>
            <a:r>
              <a:rPr lang="ru-RU" dirty="0" err="1">
                <a:latin typeface="Times New Roman" panose="02020603050405020304" pitchFamily="18" charset="0"/>
              </a:rPr>
              <a:t>С.Елеферов</a:t>
            </a:r>
            <a:r>
              <a:rPr lang="ru-RU" dirty="0">
                <a:latin typeface="Times New Roman" panose="02020603050405020304" pitchFamily="18" charset="0"/>
              </a:rPr>
              <a:t>.:- Дубна: МСЭ, 2006.</a:t>
            </a:r>
          </a:p>
          <a:p>
            <a:r>
              <a:rPr lang="ru-RU" dirty="0">
                <a:latin typeface="Times New Roman" panose="02020603050405020304" pitchFamily="18" charset="0"/>
              </a:rPr>
              <a:t>3. Бей Н.С. Антенны систем спутниковой связи и навигации. -М.: </a:t>
            </a:r>
            <a:r>
              <a:rPr lang="ru-RU" dirty="0" smtClean="0">
                <a:latin typeface="Times New Roman" panose="02020603050405020304" pitchFamily="18" charset="0"/>
              </a:rPr>
              <a:t>Рудо-</a:t>
            </a:r>
            <a:r>
              <a:rPr lang="ru-RU" dirty="0" err="1" smtClean="0">
                <a:latin typeface="Times New Roman" panose="02020603050405020304" pitchFamily="18" charset="0"/>
              </a:rPr>
              <a:t>мино</a:t>
            </a:r>
            <a:r>
              <a:rPr lang="ru-RU" dirty="0">
                <a:latin typeface="Times New Roman" panose="02020603050405020304" pitchFamily="18" charset="0"/>
              </a:rPr>
              <a:t>, 2010.</a:t>
            </a:r>
          </a:p>
          <a:p>
            <a:r>
              <a:rPr lang="ru-RU" dirty="0">
                <a:latin typeface="Times New Roman" panose="02020603050405020304" pitchFamily="18" charset="0"/>
              </a:rPr>
              <a:t>4. Поваляев А.А. Глобальные спутниковые системы синхронизации </a:t>
            </a:r>
            <a:r>
              <a:rPr lang="ru-RU" dirty="0" smtClean="0">
                <a:latin typeface="Times New Roman" panose="02020603050405020304" pitchFamily="18" charset="0"/>
              </a:rPr>
              <a:t>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управления </a:t>
            </a:r>
            <a:r>
              <a:rPr lang="ru-RU" dirty="0">
                <a:latin typeface="Times New Roman" panose="02020603050405020304" pitchFamily="18" charset="0"/>
              </a:rPr>
              <a:t>движением в околоземном пространстве. -М.: Вузовская книга</a:t>
            </a:r>
            <a:r>
              <a:rPr lang="ru-RU" dirty="0" smtClean="0">
                <a:latin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2012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</a:rPr>
              <a:t>5. Калмыков В.В. Системы сотовой и спутниковой радиосвязи.-М.:</a:t>
            </a:r>
          </a:p>
          <a:p>
            <a:r>
              <a:rPr lang="ru-RU" dirty="0">
                <a:latin typeface="Times New Roman" panose="02020603050405020304" pitchFamily="18" charset="0"/>
              </a:rPr>
              <a:t>«Рудомино»,2010.</a:t>
            </a:r>
          </a:p>
          <a:p>
            <a:r>
              <a:rPr lang="ru-RU" dirty="0">
                <a:latin typeface="Times New Roman" panose="02020603050405020304" pitchFamily="18" charset="0"/>
              </a:rPr>
              <a:t>6. Методы спутникового и наземного позиционирования. Перспективы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развития технологий обработки сигналов /Под ред. </a:t>
            </a:r>
            <a:r>
              <a:rPr lang="ru-RU" dirty="0" err="1">
                <a:latin typeface="Times New Roman" panose="02020603050405020304" pitchFamily="18" charset="0"/>
              </a:rPr>
              <a:t>Д.Дардари</a:t>
            </a:r>
            <a:r>
              <a:rPr lang="ru-RU" dirty="0">
                <a:latin typeface="Times New Roman" panose="02020603050405020304" pitchFamily="18" charset="0"/>
              </a:rPr>
              <a:t> .- М: </a:t>
            </a:r>
            <a:r>
              <a:rPr lang="ru-RU" dirty="0" err="1" smtClean="0">
                <a:latin typeface="Times New Roman" panose="02020603050405020304" pitchFamily="18" charset="0"/>
              </a:rPr>
              <a:t>Техносфера</a:t>
            </a:r>
            <a:r>
              <a:rPr lang="ru-RU" dirty="0">
                <a:latin typeface="Times New Roman" panose="02020603050405020304" pitchFamily="18" charset="0"/>
              </a:rPr>
              <a:t>, 2012.</a:t>
            </a:r>
          </a:p>
          <a:p>
            <a:r>
              <a:rPr lang="ru-RU" dirty="0">
                <a:latin typeface="Times New Roman" panose="02020603050405020304" pitchFamily="18" charset="0"/>
              </a:rPr>
              <a:t>7. </a:t>
            </a:r>
            <a:r>
              <a:rPr lang="ru-RU" dirty="0" err="1">
                <a:latin typeface="Times New Roman" panose="02020603050405020304" pitchFamily="18" charset="0"/>
              </a:rPr>
              <a:t>Кислицын</a:t>
            </a:r>
            <a:r>
              <a:rPr lang="ru-RU" dirty="0">
                <a:latin typeface="Times New Roman" panose="02020603050405020304" pitchFamily="18" charset="0"/>
              </a:rPr>
              <a:t> А.С. </a:t>
            </a:r>
            <a:r>
              <a:rPr lang="ru-RU" dirty="0" err="1">
                <a:latin typeface="Times New Roman" panose="02020603050405020304" pitchFamily="18" charset="0"/>
              </a:rPr>
              <a:t>Корпоротивные</a:t>
            </a:r>
            <a:r>
              <a:rPr lang="ru-RU" dirty="0">
                <a:latin typeface="Times New Roman" panose="02020603050405020304" pitchFamily="18" charset="0"/>
              </a:rPr>
              <a:t> спутниковые информационные </a:t>
            </a:r>
            <a:r>
              <a:rPr lang="ru-RU" dirty="0" smtClean="0">
                <a:latin typeface="Times New Roman" panose="02020603050405020304" pitchFamily="18" charset="0"/>
              </a:rPr>
              <a:t>сети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</a:rPr>
              <a:t>основе VSAT-технологий. Методология построения. -М.: «Радиотехника»,</a:t>
            </a:r>
          </a:p>
          <a:p>
            <a:r>
              <a:rPr lang="ru-RU" dirty="0">
                <a:latin typeface="Times New Roman" panose="02020603050405020304" pitchFamily="18" charset="0"/>
              </a:rPr>
              <a:t>2007.</a:t>
            </a:r>
          </a:p>
          <a:p>
            <a:r>
              <a:rPr lang="ru-RU" dirty="0">
                <a:latin typeface="Times New Roman" panose="02020603050405020304" pitchFamily="18" charset="0"/>
              </a:rPr>
              <a:t>8. </a:t>
            </a:r>
            <a:r>
              <a:rPr lang="ru-RU" dirty="0" err="1">
                <a:latin typeface="Times New Roman" panose="02020603050405020304" pitchFamily="18" charset="0"/>
              </a:rPr>
              <a:t>Машбиц</a:t>
            </a:r>
            <a:r>
              <a:rPr lang="ru-RU" dirty="0">
                <a:latin typeface="Times New Roman" panose="02020603050405020304" pitchFamily="18" charset="0"/>
              </a:rPr>
              <a:t> Л.М. Компьютерная картография и зоны спутниковой </a:t>
            </a:r>
            <a:r>
              <a:rPr lang="ru-RU" dirty="0" smtClean="0">
                <a:latin typeface="Times New Roman" panose="02020603050405020304" pitchFamily="18" charset="0"/>
              </a:rPr>
              <a:t>связи</a:t>
            </a:r>
            <a:r>
              <a:rPr lang="ru-RU" dirty="0">
                <a:latin typeface="Times New Roman" panose="02020603050405020304" pitchFamily="18" charset="0"/>
              </a:rPr>
              <a:t>.-М.: Радио и связь, 2009. -256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536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7" cy="5976664"/>
          </a:xfrm>
        </p:spPr>
        <p:txBody>
          <a:bodyPr/>
          <a:lstStyle/>
          <a:p>
            <a:pPr marL="182880" indent="0" algn="ctr" fontAlgn="auto" hangingPunct="0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>Спасибо за внимание!</a:t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/>
              <a:t>Запаздывание сигнала </a:t>
            </a:r>
            <a:endParaRPr lang="en-US" sz="2000" b="1" dirty="0" smtClean="0"/>
          </a:p>
          <a:p>
            <a:pPr marL="457200" indent="-457200">
              <a:buAutoNum type="arabicPeriod"/>
            </a:pPr>
            <a:r>
              <a:rPr lang="ru-RU" sz="2000" b="1" dirty="0"/>
              <a:t>Эффект Доплера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</a:t>
            </a:r>
            <a:r>
              <a:rPr lang="ru-RU" sz="2000" b="1" dirty="0"/>
              <a:t>Практикум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717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0585" y="1537147"/>
            <a:ext cx="74100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Найти мощность сигнала на входе приемника наземной станции при: </a:t>
            </a:r>
            <a:r>
              <a:rPr lang="ru-RU" dirty="0" err="1"/>
              <a:t>Рпер</a:t>
            </a:r>
            <a:r>
              <a:rPr lang="ru-RU" dirty="0"/>
              <a:t>=15 Вт; </a:t>
            </a:r>
            <a:r>
              <a:rPr lang="ru-RU" dirty="0" err="1"/>
              <a:t>Gпер</a:t>
            </a:r>
            <a:r>
              <a:rPr lang="ru-RU" dirty="0"/>
              <a:t>=25 </a:t>
            </a:r>
            <a:r>
              <a:rPr lang="ru-RU" dirty="0" err="1"/>
              <a:t>дб</a:t>
            </a:r>
            <a:r>
              <a:rPr lang="ru-RU" dirty="0"/>
              <a:t>; </a:t>
            </a:r>
            <a:r>
              <a:rPr lang="ru-RU" dirty="0" err="1"/>
              <a:t>Gпр</a:t>
            </a:r>
            <a:r>
              <a:rPr lang="ru-RU" dirty="0"/>
              <a:t>=47дб; </a:t>
            </a:r>
            <a:r>
              <a:rPr lang="ru-RU" dirty="0" err="1"/>
              <a:t>fпер</a:t>
            </a:r>
            <a:r>
              <a:rPr lang="ru-RU" dirty="0"/>
              <a:t>=30 ГГц. Потери энергии в тропосфере А=190 </a:t>
            </a:r>
            <a:r>
              <a:rPr lang="ru-RU" dirty="0" err="1"/>
              <a:t>дб</a:t>
            </a:r>
            <a:r>
              <a:rPr lang="ru-RU" dirty="0"/>
              <a:t>, поляризационные потери </a:t>
            </a:r>
            <a:r>
              <a:rPr lang="ru-RU" dirty="0" err="1"/>
              <a:t>Кпол</a:t>
            </a:r>
            <a:r>
              <a:rPr lang="ru-RU" dirty="0"/>
              <a:t>=7 </a:t>
            </a:r>
            <a:r>
              <a:rPr lang="ru-RU" dirty="0" err="1"/>
              <a:t>дб</a:t>
            </a:r>
            <a:r>
              <a:rPr lang="ru-RU" dirty="0"/>
              <a:t>. Спутник геостационарный.</a:t>
            </a:r>
          </a:p>
          <a:p>
            <a:endParaRPr lang="ru-RU" dirty="0"/>
          </a:p>
          <a:p>
            <a:r>
              <a:rPr lang="ru-RU" dirty="0"/>
              <a:t>Для решения подобных задач используйте формулу (9.5), при условии, что V=1, потери Ап и </a:t>
            </a:r>
            <a:r>
              <a:rPr lang="ru-RU" dirty="0" err="1"/>
              <a:t>Апр</a:t>
            </a:r>
            <a:r>
              <a:rPr lang="ru-RU" dirty="0"/>
              <a:t> отсутствуют. Все величины подставляются в формулу в единицах.</a:t>
            </a:r>
          </a:p>
          <a:p>
            <a:endParaRPr lang="ru-RU" dirty="0"/>
          </a:p>
          <a:p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/>
              <a:t>Величина А∑ определяется ослаблениями сигнала в свободном пространстве Асв0 и поглощением в атмосфере при угле возвышения β в случае отсутствия осадков </a:t>
            </a:r>
            <a:r>
              <a:rPr lang="ru-RU" dirty="0" err="1"/>
              <a:t>Аа</a:t>
            </a:r>
            <a:r>
              <a:rPr lang="ru-RU" dirty="0"/>
              <a:t> (β). </a:t>
            </a:r>
            <a:r>
              <a:rPr lang="ru-RU" dirty="0" err="1"/>
              <a:t>аким</a:t>
            </a:r>
            <a:r>
              <a:rPr lang="ru-RU" dirty="0"/>
              <a:t> образом,</a:t>
            </a:r>
          </a:p>
          <a:p>
            <a:endParaRPr lang="ru-RU" dirty="0"/>
          </a:p>
          <a:p>
            <a:r>
              <a:rPr lang="ru-RU" dirty="0"/>
              <a:t>. (9.6)</a:t>
            </a:r>
          </a:p>
        </p:txBody>
      </p:sp>
      <p:pic>
        <p:nvPicPr>
          <p:cNvPr id="1028" name="Picture 4" descr="https://siblec.ru/img/37/img/lec/Image133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5" y="5918587"/>
            <a:ext cx="12763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61260" y="107110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Особенности передачи сигналов в космическом пространстве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43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629" y="1281918"/>
            <a:ext cx="85529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Величина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 (β)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ηависит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 от длины пути радиоволн в атмосфере, которую можно характеризовать углом возвышения β. Путь, а следовательно, и поглощения будут минимальными при β = 90º, когда радиоволны пересекают атмосферу под прямым углом, и максимальными при β → 0. При определении затухания некоторую роль играет и высота станции над уровнем моря, так как характеризует длину пути луча в атмосфере.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Для расчета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 (β)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μогут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 быть использованы кривые, приведенные на рисунке 9.8, где по оси абсцисс отложена величина ослабления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 (β),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δБ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, то есть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 = 10·lg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а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(β).</a:t>
            </a:r>
            <a:endParaRPr lang="ru-RU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14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Рисунок 9.8. Частотные характеристики затухания в атмосфер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858" y="1497476"/>
            <a:ext cx="3257550" cy="382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59366" y="5576719"/>
            <a:ext cx="6913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Рисунок </a:t>
            </a:r>
            <a:r>
              <a:rPr lang="en-US" dirty="0" smtClean="0">
                <a:solidFill>
                  <a:srgbClr val="333333"/>
                </a:solidFill>
                <a:latin typeface="Verdana" panose="020B0604030504040204" pitchFamily="34" charset="0"/>
              </a:rPr>
              <a:t>1</a:t>
            </a:r>
            <a:r>
              <a:rPr lang="ru-RU" dirty="0" smtClean="0">
                <a:solidFill>
                  <a:srgbClr val="333333"/>
                </a:solidFill>
                <a:latin typeface="Verdana" panose="020B0604030504040204" pitchFamily="34" charset="0"/>
              </a:rPr>
              <a:t>. 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Частотные характеристики затухания в атмосфере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292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873" y="1317813"/>
            <a:ext cx="807348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Множитель ослабления в системах связи через ИСЗ.</a:t>
            </a:r>
          </a:p>
          <a:p>
            <a:endParaRPr lang="ru-RU" dirty="0"/>
          </a:p>
          <a:p>
            <a:r>
              <a:rPr lang="ru-RU" dirty="0"/>
              <a:t>Множитель ослабления V2 (t) определяется только поглощением электромагнитной энергии в осадках (дожде, облаках и туманах):</a:t>
            </a:r>
          </a:p>
          <a:p>
            <a:endParaRPr lang="ru-RU" dirty="0"/>
          </a:p>
          <a:p>
            <a:r>
              <a:rPr lang="ru-RU" dirty="0"/>
              <a:t>. (9.7)</a:t>
            </a:r>
          </a:p>
          <a:p>
            <a:endParaRPr lang="ru-RU" dirty="0"/>
          </a:p>
          <a:p>
            <a:r>
              <a:rPr lang="ru-RU" dirty="0"/>
              <a:t>Здесь </a:t>
            </a:r>
            <a:r>
              <a:rPr lang="ru-RU" dirty="0" err="1"/>
              <a:t>аg</a:t>
            </a:r>
            <a:r>
              <a:rPr lang="ru-RU" dirty="0"/>
              <a:t> – погонное ослабление сигнала, дБ, на трассе протяженностью 1 км; </a:t>
            </a:r>
            <a:r>
              <a:rPr lang="ru-RU" dirty="0" err="1"/>
              <a:t>Rg</a:t>
            </a:r>
            <a:r>
              <a:rPr lang="ru-RU" dirty="0"/>
              <a:t> – протяженность трассы, км, на которой наблюдаются осадки. Величина </a:t>
            </a:r>
            <a:r>
              <a:rPr lang="ru-RU" dirty="0" err="1"/>
              <a:t>аg</a:t>
            </a:r>
            <a:r>
              <a:rPr lang="ru-RU" dirty="0"/>
              <a:t> для дождей разной интенсивности определяется по графикам.</a:t>
            </a:r>
          </a:p>
          <a:p>
            <a:endParaRPr lang="ru-RU" dirty="0"/>
          </a:p>
          <a:p>
            <a:r>
              <a:rPr lang="ru-RU" dirty="0"/>
              <a:t>Величина </a:t>
            </a:r>
            <a:r>
              <a:rPr lang="ru-RU" dirty="0" err="1"/>
              <a:t>Rg</a:t>
            </a:r>
            <a:r>
              <a:rPr lang="ru-RU" dirty="0"/>
              <a:t>, входящая в (9.7), определяет длину трассы, на которой коэффициент ослабления </a:t>
            </a:r>
            <a:r>
              <a:rPr lang="ru-RU" dirty="0" err="1"/>
              <a:t>аg</a:t>
            </a:r>
            <a:r>
              <a:rPr lang="ru-RU" dirty="0"/>
              <a:t> примерно постоянен. Для вертикальных трасс (β=90º) </a:t>
            </a:r>
            <a:r>
              <a:rPr lang="ru-RU" dirty="0" err="1"/>
              <a:t>ìожно</a:t>
            </a:r>
            <a:r>
              <a:rPr lang="ru-RU" dirty="0"/>
              <a:t> считать величину </a:t>
            </a:r>
            <a:r>
              <a:rPr lang="ru-RU" dirty="0" err="1"/>
              <a:t>Rg</a:t>
            </a:r>
            <a:r>
              <a:rPr lang="ru-RU" dirty="0"/>
              <a:t> = 3…4 км, для горизонтальных (β=0º) – </a:t>
            </a:r>
            <a:r>
              <a:rPr lang="ru-RU" dirty="0" err="1"/>
              <a:t>âеличина</a:t>
            </a:r>
            <a:r>
              <a:rPr lang="ru-RU" dirty="0"/>
              <a:t> </a:t>
            </a:r>
            <a:r>
              <a:rPr lang="ru-RU" dirty="0" err="1"/>
              <a:t>Rg</a:t>
            </a:r>
            <a:r>
              <a:rPr lang="ru-RU" dirty="0"/>
              <a:t> зависит от интенсивности осадков. При интенсивности осадков 1&lt;10 мм/ч величина </a:t>
            </a:r>
            <a:r>
              <a:rPr lang="ru-RU" dirty="0" err="1"/>
              <a:t>Rg</a:t>
            </a:r>
            <a:r>
              <a:rPr lang="ru-RU" dirty="0"/>
              <a:t> может доходить до нескольких сотен километров; при I=10 мм/ч </a:t>
            </a:r>
            <a:r>
              <a:rPr lang="ru-RU" dirty="0" err="1"/>
              <a:t>Rg</a:t>
            </a:r>
            <a:r>
              <a:rPr lang="ru-RU" dirty="0"/>
              <a:t>=45…55 км; при I=25…30 мм/ч </a:t>
            </a:r>
            <a:r>
              <a:rPr lang="ru-RU" dirty="0" err="1"/>
              <a:t>Rg</a:t>
            </a:r>
            <a:r>
              <a:rPr lang="ru-RU" dirty="0"/>
              <a:t>=30…35 км; в случае I ≥ 100 мм/ч </a:t>
            </a:r>
            <a:r>
              <a:rPr lang="ru-RU" dirty="0" err="1"/>
              <a:t>Rg</a:t>
            </a:r>
            <a:r>
              <a:rPr lang="ru-RU" dirty="0"/>
              <a:t>=8…12 км.</a:t>
            </a:r>
          </a:p>
        </p:txBody>
      </p:sp>
      <p:pic>
        <p:nvPicPr>
          <p:cNvPr id="3076" name="Picture 4" descr="https://siblec.ru/img/37/img/lec/Image133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551" y="2807397"/>
            <a:ext cx="132397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01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723" y="1032105"/>
            <a:ext cx="86756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На частотах ниже 8 ГГц величина а</a:t>
            </a:r>
            <a:r>
              <a:rPr lang="ru-RU" baseline="-25000" dirty="0">
                <a:solidFill>
                  <a:srgbClr val="333333"/>
                </a:solidFill>
                <a:latin typeface="Verdana" panose="020B0604030504040204" pitchFamily="34" charset="0"/>
              </a:rPr>
              <a:t>д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 будет мала, поэтому в соответствии с (9.7) получим V</a:t>
            </a:r>
            <a:r>
              <a:rPr lang="ru-RU" baseline="30000" dirty="0">
                <a:solidFill>
                  <a:srgbClr val="333333"/>
                </a:solidFill>
                <a:latin typeface="Verdana" panose="020B0604030504040204" pitchFamily="34" charset="0"/>
              </a:rPr>
              <a:t>2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(t) =1. Таким образом, в системах связи через ИСЗ на частотах ниже 8 ГГц замирания сигнала можно не учитывать. Это является важным преимуществом этих систем связи по сравнению с системами РРЛ и ТРЛ.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Величина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К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пол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, входящая в (9.5), будет определятся только несовпадением поляризационных характеристик приемной и передающей антенн. Для предотвращения резкого уменьшения величины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К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пол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 в системах связи через ИСЗ часто используются антенны с круговой поляризацией, которая при неточном изготовлении антенн может перейти в эллиптическую. При использовании на передаче и приеме антенн с одинаковой поляризацией (линейной или круговой) можно получить величину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К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пол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 = 1. В случае, если обе антенны имеют линейную поляризацию во взаимно ортогональных плоскостях, то есть если одна антенна рассчитана на колебания с горизонтальной поляризацией, а другая – с вертикальной, величина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К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пол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 = 0, то есть связь между антеннами отсутствует. Если одна из антенн имеет круговую поляризацию, а другая – линейную, величина </a:t>
            </a:r>
            <a:r>
              <a:rPr lang="ru-RU" dirty="0" err="1">
                <a:solidFill>
                  <a:srgbClr val="333333"/>
                </a:solidFill>
                <a:latin typeface="Verdana" panose="020B0604030504040204" pitchFamily="34" charset="0"/>
              </a:rPr>
              <a:t>К</a:t>
            </a:r>
            <a:r>
              <a:rPr lang="ru-RU" baseline="-25000" dirty="0" err="1">
                <a:solidFill>
                  <a:srgbClr val="333333"/>
                </a:solidFill>
                <a:latin typeface="Verdana" panose="020B0604030504040204" pitchFamily="34" charset="0"/>
              </a:rPr>
              <a:t>пол</a:t>
            </a: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 = 0.5, что соответствует уменьшению принимаемой мощности в 2 раза.</a:t>
            </a:r>
            <a:endParaRPr lang="ru-RU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33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4108" y="1844823"/>
            <a:ext cx="83188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Шумы на входе приемных устройств.</a:t>
            </a:r>
          </a:p>
          <a:p>
            <a:endParaRPr lang="ru-RU" dirty="0"/>
          </a:p>
          <a:p>
            <a:r>
              <a:rPr lang="ru-RU" dirty="0"/>
              <a:t>В спутниковых системах связи в отличие от РРЛ прямой видимости используются приемные устройства со значительно меньшими собственными шумами. Поэтому суммарная мощность шумов, отнесенных ко входу приемного устройства, определяется как величиной собственных тепловых шумов приемника </a:t>
            </a:r>
            <a:r>
              <a:rPr lang="ru-RU" dirty="0" err="1"/>
              <a:t>Рт.вх</a:t>
            </a:r>
            <a:r>
              <a:rPr lang="ru-RU" dirty="0"/>
              <a:t>, так и интенсивностью шумов различных источников и цепей, внешних по отношению к приемнику. К внешним источникам шумов могут быть отнесены: радиоизлучение атмосферы, шумы Земли и антенны, а также тепловые шумы, создаваемые различными цепями, подключенными ко входу приемника (фидерами, фильтрами и так далее). Кроме того, значительный уровень шумов на входе приемника может создаваться внеземными источниками – радиоизлучениями Солнца, Луны, планет и космическими источниками радиоизлучения [1]. Таким образом, суммарная мощность шумов, отнесенная ко входу приемников,</a:t>
            </a:r>
          </a:p>
        </p:txBody>
      </p:sp>
    </p:spTree>
    <p:extLst>
      <p:ext uri="{BB962C8B-B14F-4D97-AF65-F5344CB8AC3E}">
        <p14:creationId xmlns:p14="http://schemas.microsoft.com/office/powerpoint/2010/main" val="1439596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2324</TotalTime>
  <Words>2054</Words>
  <Application>Microsoft Office PowerPoint</Application>
  <PresentationFormat>Экран (4:3)</PresentationFormat>
  <Paragraphs>111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Georgia</vt:lpstr>
      <vt:lpstr>Times New Roman</vt:lpstr>
      <vt:lpstr>Times New Roman,Bold</vt:lpstr>
      <vt:lpstr>Verdana</vt:lpstr>
      <vt:lpstr>Тема Office</vt:lpstr>
      <vt:lpstr>Электронные компоненты спутниковой связи  Лекция 9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внимание!     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311</cp:revision>
  <dcterms:created xsi:type="dcterms:W3CDTF">2017-10-09T05:58:02Z</dcterms:created>
  <dcterms:modified xsi:type="dcterms:W3CDTF">2022-11-06T18:40:03Z</dcterms:modified>
</cp:coreProperties>
</file>