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94" r:id="rId2"/>
    <p:sldId id="325" r:id="rId3"/>
    <p:sldId id="326" r:id="rId4"/>
    <p:sldId id="327" r:id="rId5"/>
    <p:sldId id="328" r:id="rId6"/>
    <p:sldId id="329" r:id="rId7"/>
    <p:sldId id="330" r:id="rId8"/>
    <p:sldId id="331" r:id="rId9"/>
    <p:sldId id="332" r:id="rId10"/>
    <p:sldId id="333" r:id="rId11"/>
    <p:sldId id="334" r:id="rId12"/>
    <p:sldId id="324" r:id="rId13"/>
    <p:sldId id="30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62" y="3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t>11/7/2022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t>‹#›</a:t>
            </a:fld>
            <a:endParaRPr lang="en-US"/>
          </a:p>
        </p:txBody>
      </p:sp>
    </p:spTree>
    <p:extLst>
      <p:ext uri="{BB962C8B-B14F-4D97-AF65-F5344CB8AC3E}">
        <p14:creationId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t>07.11.2022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t>07.11.2022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t>07.11.2022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t>07.11.2022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t>‹#›</a:t>
            </a:fld>
            <a:endParaRPr lang="ru-RU"/>
          </a:p>
        </p:txBody>
      </p:sp>
    </p:spTree>
    <p:extLst>
      <p:ext uri="{BB962C8B-B14F-4D97-AF65-F5344CB8AC3E}">
        <p14:creationId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ai.khabay@satbayev.university"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Заголовок 5"/>
          <p:cNvSpPr txBox="1">
            <a:spLocks noGrp="1"/>
          </p:cNvSpPr>
          <p:nvPr>
            <p:ph type="ctrTitle"/>
          </p:nvPr>
        </p:nvSpPr>
        <p:spPr>
          <a:xfrm>
            <a:off x="883509" y="2079376"/>
            <a:ext cx="7766221" cy="1920526"/>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Электронные компоненты спутниковой связи </a:t>
            </a:r>
            <a:b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Лекция </a:t>
            </a:r>
            <a:r>
              <a:rPr lang="en-US" sz="4400" b="1" i="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10</a:t>
            </a:r>
            <a:endParaRPr lang="ru-RU" sz="2800" b="1"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460" y="785554"/>
            <a:ext cx="4178893" cy="947814"/>
          </a:xfrm>
          <a:prstGeom prst="rect">
            <a:avLst/>
          </a:prstGeom>
        </p:spPr>
      </p:pic>
      <p:sp>
        <p:nvSpPr>
          <p:cNvPr id="8" name="TextBox 7"/>
          <p:cNvSpPr txBox="1"/>
          <p:nvPr/>
        </p:nvSpPr>
        <p:spPr>
          <a:xfrm>
            <a:off x="1739899" y="3999902"/>
            <a:ext cx="6205495" cy="1969770"/>
          </a:xfrm>
          <a:prstGeom prst="rect">
            <a:avLst/>
          </a:prstGeom>
          <a:noFill/>
        </p:spPr>
        <p:txBody>
          <a:bodyPr wrap="square" rtlCol="0">
            <a:spAutoFit/>
          </a:bodyPr>
          <a:lstStyle/>
          <a:p>
            <a:pPr algn="ctr"/>
            <a:r>
              <a:rPr lang="ru-RU" sz="3200" dirty="0">
                <a:solidFill>
                  <a:schemeClr val="bg1"/>
                </a:solidFill>
                <a:cs typeface="Times New Roman" panose="02020603050405020304" pitchFamily="18" charset="0"/>
              </a:rPr>
              <a:t>Преподаватель: </a:t>
            </a:r>
            <a:r>
              <a:rPr lang="ru-RU" b="1" dirty="0" err="1" smtClean="0">
                <a:solidFill>
                  <a:schemeClr val="bg1"/>
                </a:solidFill>
              </a:rPr>
              <a:t>Хабай</a:t>
            </a:r>
            <a:r>
              <a:rPr lang="ru-RU" b="1" dirty="0" smtClean="0">
                <a:solidFill>
                  <a:schemeClr val="bg1"/>
                </a:solidFill>
              </a:rPr>
              <a:t> </a:t>
            </a:r>
            <a:r>
              <a:rPr lang="ru-RU" b="1" dirty="0" err="1" smtClean="0">
                <a:solidFill>
                  <a:schemeClr val="bg1"/>
                </a:solidFill>
              </a:rPr>
              <a:t>Анар</a:t>
            </a:r>
            <a:r>
              <a:rPr lang="ru-RU" b="1" dirty="0" smtClean="0">
                <a:solidFill>
                  <a:schemeClr val="bg1"/>
                </a:solidFill>
              </a:rPr>
              <a:t>, доктор </a:t>
            </a:r>
            <a:r>
              <a:rPr lang="en-US" b="1" dirty="0" smtClean="0">
                <a:solidFill>
                  <a:schemeClr val="bg1"/>
                </a:solidFill>
              </a:rPr>
              <a:t>PhD</a:t>
            </a:r>
            <a:r>
              <a:rPr lang="ru-RU" b="1" dirty="0" smtClean="0">
                <a:solidFill>
                  <a:schemeClr val="bg1"/>
                </a:solidFill>
              </a:rPr>
              <a:t>, </a:t>
            </a:r>
            <a:r>
              <a:rPr lang="ru-RU" b="1" dirty="0" err="1" smtClean="0">
                <a:solidFill>
                  <a:schemeClr val="bg1"/>
                </a:solidFill>
              </a:rPr>
              <a:t>ассоцированный</a:t>
            </a:r>
            <a:r>
              <a:rPr lang="ru-RU" b="1" dirty="0" smtClean="0">
                <a:solidFill>
                  <a:schemeClr val="bg1"/>
                </a:solidFill>
              </a:rPr>
              <a:t> профессор Кафедры «Электроники, телекоммуникации и космических технологии»</a:t>
            </a:r>
            <a:r>
              <a:rPr lang="en-US" b="1" dirty="0"/>
              <a:t/>
            </a:r>
            <a:br>
              <a:rPr lang="en-US" b="1" dirty="0"/>
            </a:br>
            <a:r>
              <a:rPr lang="ru-RU" b="1" dirty="0"/>
              <a:t/>
            </a:r>
            <a:br>
              <a:rPr lang="ru-RU" b="1" dirty="0"/>
            </a:br>
            <a:r>
              <a:rPr lang="en-US" b="1" dirty="0" err="1" smtClean="0">
                <a:hlinkClick r:id="rId4"/>
              </a:rPr>
              <a:t>ai.khabay@satbayev.university</a:t>
            </a:r>
            <a:r>
              <a:rPr lang="en-US" b="1" dirty="0"/>
              <a:t/>
            </a:r>
            <a:br>
              <a:rPr lang="en-US" b="1" dirty="0"/>
            </a:br>
            <a:endParaRPr lang="ru-RU" dirty="0"/>
          </a:p>
        </p:txBody>
      </p:sp>
    </p:spTree>
    <p:extLst>
      <p:ext uri="{BB962C8B-B14F-4D97-AF65-F5344CB8AC3E}">
        <p14:creationId xmlns:p14="http://schemas.microsoft.com/office/powerpoint/2010/main" val="2170468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210" y="1163279"/>
            <a:ext cx="8943277" cy="1754326"/>
          </a:xfrm>
          <a:prstGeom prst="rect">
            <a:avLst/>
          </a:prstGeom>
        </p:spPr>
        <p:txBody>
          <a:bodyPr wrap="square">
            <a:spAutoFit/>
          </a:bodyPr>
          <a:lstStyle/>
          <a:p>
            <a:r>
              <a:rPr lang="ru-RU" dirty="0"/>
              <a:t>Затем сигналы с несущими частотами f2 и f4 через фильтры Ф5 и Ф6 и разветвитель Р3 подводятся к двухкаскадному усилителю на ЛБВ. Охлаждение ЛБВ осуществляется жидкостью, которая проходит через наружные радиаторы, излучающие тепло в космическое пространство.</a:t>
            </a:r>
          </a:p>
          <a:p>
            <a:endParaRPr lang="ru-RU" dirty="0"/>
          </a:p>
          <a:p>
            <a:r>
              <a:rPr lang="ru-RU" dirty="0"/>
              <a:t>Рисунок 9.15. Структурная схема ретранслятора "Молния-1</a:t>
            </a:r>
            <a:r>
              <a:rPr lang="ru-RU" dirty="0" smtClean="0"/>
              <a:t>"</a:t>
            </a:r>
            <a:endParaRPr lang="ru-RU" dirty="0"/>
          </a:p>
        </p:txBody>
      </p:sp>
      <p:pic>
        <p:nvPicPr>
          <p:cNvPr id="3074" name="Picture 2" descr="Рисунок 9.15. Структурная схема ретранслятора &quot;Молния-1&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809" y="2864430"/>
            <a:ext cx="6677025" cy="3914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4555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5326" y="1305540"/>
            <a:ext cx="8642195" cy="5355312"/>
          </a:xfrm>
          <a:prstGeom prst="rect">
            <a:avLst/>
          </a:prstGeom>
        </p:spPr>
        <p:txBody>
          <a:bodyPr wrap="square">
            <a:spAutoFit/>
          </a:bodyPr>
          <a:lstStyle/>
          <a:p>
            <a:r>
              <a:rPr lang="ru-RU" dirty="0"/>
              <a:t>Для обеспечения продолжительной работы и повышения надежности бортовой приемопередающей станции используются холодное резервирование комплектов аппаратуры и автоматическая система проверки, которая состоит из имитатора колебаний с несущей частотой земных станций (ИНЗ), контрольно-измерительного устройства (КИУ), программно-временного устройства (ПВУ) и коммутатора комплексов (КК). При обнаружении неисправного комплекта он заменяется одним из двух резервных.</a:t>
            </a:r>
          </a:p>
          <a:p>
            <a:endParaRPr lang="ru-RU" dirty="0"/>
          </a:p>
          <a:p>
            <a:r>
              <a:rPr lang="ru-RU" dirty="0"/>
              <a:t>К основным характеристикам ретранслятора системы связи "Молния-1" относятся [20]: диапазон частот – 800…1000 МГц; ширина диаграммы направленности бортовой антенны по уровню половинной мощности – 22º; мощность бортовых передатчиков при передаче телевизионного сигнала 40 Вт, при дуплексной передаче телефонных разговоров по 14 Вт в каждом высокочастотном стволе (на частоте f2 и f4); движение ИСЗ – по эллиптической орбите с апогеем около 40000 км в северном полушарии, перигеем около 500 км и наклонением орбиты около 65º; период обращения ИСЗ – 12 часов.</a:t>
            </a:r>
          </a:p>
          <a:p>
            <a:endParaRPr lang="ru-RU" dirty="0"/>
          </a:p>
          <a:p>
            <a:r>
              <a:rPr lang="ru-RU" dirty="0"/>
              <a:t>В 1972 году были запущены ИСЗ "Молния-2" с модернизированным ретранслятором, передатчики которого работают в диапазоне 4 ГГц.</a:t>
            </a:r>
          </a:p>
        </p:txBody>
      </p:sp>
    </p:spTree>
    <p:extLst>
      <p:ext uri="{BB962C8B-B14F-4D97-AF65-F5344CB8AC3E}">
        <p14:creationId xmlns:p14="http://schemas.microsoft.com/office/powerpoint/2010/main" val="3830130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933" y="1818485"/>
            <a:ext cx="8709102" cy="4801314"/>
          </a:xfrm>
          <a:prstGeom prst="rect">
            <a:avLst/>
          </a:prstGeom>
        </p:spPr>
        <p:txBody>
          <a:bodyPr wrap="square">
            <a:spAutoFit/>
          </a:bodyPr>
          <a:lstStyle/>
          <a:p>
            <a:r>
              <a:rPr lang="ru-RU" b="1" dirty="0">
                <a:latin typeface="Times New Roman,Bold"/>
              </a:rPr>
              <a:t>Список литературы</a:t>
            </a:r>
          </a:p>
          <a:p>
            <a:r>
              <a:rPr lang="ru-RU" dirty="0">
                <a:latin typeface="Times New Roman" panose="02020603050405020304" pitchFamily="18" charset="0"/>
              </a:rPr>
              <a:t>Основная литература</a:t>
            </a:r>
          </a:p>
          <a:p>
            <a:r>
              <a:rPr lang="ru-RU" dirty="0">
                <a:latin typeface="Times New Roman" panose="02020603050405020304" pitchFamily="18" charset="0"/>
              </a:rPr>
              <a:t>1. Сомов А.М. Спутниковые системы связи.-М.: «Горячая </a:t>
            </a:r>
            <a:r>
              <a:rPr lang="ru-RU" dirty="0" smtClean="0">
                <a:latin typeface="Times New Roman" panose="02020603050405020304" pitchFamily="18" charset="0"/>
              </a:rPr>
              <a:t>линия-Телеком</a:t>
            </a:r>
            <a:r>
              <a:rPr lang="ru-RU" dirty="0">
                <a:latin typeface="Times New Roman" panose="02020603050405020304" pitchFamily="18" charset="0"/>
              </a:rPr>
              <a:t>», 2012</a:t>
            </a:r>
          </a:p>
          <a:p>
            <a:r>
              <a:rPr lang="ru-RU" dirty="0">
                <a:latin typeface="Times New Roman" panose="02020603050405020304" pitchFamily="18" charset="0"/>
              </a:rPr>
              <a:t>2. Расчет линий спутниковой связи - Основные понятия и формулы /Под</a:t>
            </a:r>
          </a:p>
          <a:p>
            <a:r>
              <a:rPr lang="ru-RU" dirty="0">
                <a:latin typeface="Times New Roman" panose="02020603050405020304" pitchFamily="18" charset="0"/>
              </a:rPr>
              <a:t>ред. </a:t>
            </a:r>
            <a:r>
              <a:rPr lang="ru-RU" dirty="0" err="1">
                <a:latin typeface="Times New Roman" panose="02020603050405020304" pitchFamily="18" charset="0"/>
              </a:rPr>
              <a:t>С.Елеферов</a:t>
            </a:r>
            <a:r>
              <a:rPr lang="ru-RU" dirty="0">
                <a:latin typeface="Times New Roman" panose="02020603050405020304" pitchFamily="18" charset="0"/>
              </a:rPr>
              <a:t>.:- Дубна: МСЭ, 2006.</a:t>
            </a:r>
          </a:p>
          <a:p>
            <a:r>
              <a:rPr lang="ru-RU" dirty="0">
                <a:latin typeface="Times New Roman" panose="02020603050405020304" pitchFamily="18" charset="0"/>
              </a:rPr>
              <a:t>3. Бей Н.С. Антенны систем спутниковой связи и навигации. -М.: </a:t>
            </a:r>
            <a:r>
              <a:rPr lang="ru-RU" dirty="0" smtClean="0">
                <a:latin typeface="Times New Roman" panose="02020603050405020304" pitchFamily="18" charset="0"/>
              </a:rPr>
              <a:t>Рудо-</a:t>
            </a:r>
            <a:r>
              <a:rPr lang="ru-RU" dirty="0" err="1" smtClean="0">
                <a:latin typeface="Times New Roman" panose="02020603050405020304" pitchFamily="18" charset="0"/>
              </a:rPr>
              <a:t>мино</a:t>
            </a:r>
            <a:r>
              <a:rPr lang="ru-RU" dirty="0">
                <a:latin typeface="Times New Roman" panose="02020603050405020304" pitchFamily="18" charset="0"/>
              </a:rPr>
              <a:t>, 2010.</a:t>
            </a:r>
          </a:p>
          <a:p>
            <a:r>
              <a:rPr lang="ru-RU" dirty="0">
                <a:latin typeface="Times New Roman" panose="02020603050405020304" pitchFamily="18" charset="0"/>
              </a:rPr>
              <a:t>4. Поваляев А.А. Глобальные спутниковые системы синхронизации </a:t>
            </a:r>
            <a:r>
              <a:rPr lang="ru-RU" dirty="0" smtClean="0">
                <a:latin typeface="Times New Roman" panose="02020603050405020304" pitchFamily="18" charset="0"/>
              </a:rPr>
              <a:t>и</a:t>
            </a:r>
            <a:r>
              <a:rPr lang="en-US" dirty="0" smtClean="0">
                <a:latin typeface="Times New Roman" panose="02020603050405020304" pitchFamily="18" charset="0"/>
              </a:rPr>
              <a:t> </a:t>
            </a:r>
            <a:r>
              <a:rPr lang="ru-RU" dirty="0" smtClean="0">
                <a:latin typeface="Times New Roman" panose="02020603050405020304" pitchFamily="18" charset="0"/>
              </a:rPr>
              <a:t>управления </a:t>
            </a:r>
            <a:r>
              <a:rPr lang="ru-RU" dirty="0">
                <a:latin typeface="Times New Roman" panose="02020603050405020304" pitchFamily="18" charset="0"/>
              </a:rPr>
              <a:t>движением в околоземном пространстве. -М.: Вузовская книга</a:t>
            </a:r>
            <a:r>
              <a:rPr lang="ru-RU" dirty="0" smtClean="0">
                <a:latin typeface="Times New Roman" panose="02020603050405020304" pitchFamily="18" charset="0"/>
              </a:rPr>
              <a:t>,</a:t>
            </a:r>
            <a:r>
              <a:rPr lang="en-US" dirty="0" smtClean="0">
                <a:latin typeface="Times New Roman" panose="02020603050405020304" pitchFamily="18" charset="0"/>
              </a:rPr>
              <a:t> </a:t>
            </a:r>
            <a:r>
              <a:rPr lang="ru-RU" dirty="0" smtClean="0">
                <a:latin typeface="Times New Roman" panose="02020603050405020304" pitchFamily="18" charset="0"/>
              </a:rPr>
              <a:t>2012</a:t>
            </a:r>
            <a:r>
              <a:rPr lang="ru-RU" dirty="0">
                <a:latin typeface="Times New Roman" panose="02020603050405020304" pitchFamily="18" charset="0"/>
              </a:rPr>
              <a:t>.</a:t>
            </a:r>
          </a:p>
          <a:p>
            <a:r>
              <a:rPr lang="ru-RU" dirty="0">
                <a:latin typeface="Times New Roman" panose="02020603050405020304" pitchFamily="18" charset="0"/>
              </a:rPr>
              <a:t>5. Калмыков В.В. Системы сотовой и спутниковой радиосвязи.-М.:</a:t>
            </a:r>
          </a:p>
          <a:p>
            <a:r>
              <a:rPr lang="ru-RU" dirty="0">
                <a:latin typeface="Times New Roman" panose="02020603050405020304" pitchFamily="18" charset="0"/>
              </a:rPr>
              <a:t>«Рудомино»,2010.</a:t>
            </a:r>
          </a:p>
          <a:p>
            <a:r>
              <a:rPr lang="ru-RU" dirty="0">
                <a:latin typeface="Times New Roman" panose="02020603050405020304" pitchFamily="18" charset="0"/>
              </a:rPr>
              <a:t>6. Методы спутникового и наземного позиционирования. Перспективы</a:t>
            </a:r>
          </a:p>
          <a:p>
            <a:r>
              <a:rPr lang="ru-RU" dirty="0">
                <a:latin typeface="Times New Roman" panose="02020603050405020304" pitchFamily="18" charset="0"/>
              </a:rPr>
              <a:t>развития технологий обработки сигналов /Под ред. </a:t>
            </a:r>
            <a:r>
              <a:rPr lang="ru-RU" dirty="0" err="1">
                <a:latin typeface="Times New Roman" panose="02020603050405020304" pitchFamily="18" charset="0"/>
              </a:rPr>
              <a:t>Д.Дардари</a:t>
            </a:r>
            <a:r>
              <a:rPr lang="ru-RU" dirty="0">
                <a:latin typeface="Times New Roman" panose="02020603050405020304" pitchFamily="18" charset="0"/>
              </a:rPr>
              <a:t> .- М: </a:t>
            </a:r>
            <a:r>
              <a:rPr lang="ru-RU" dirty="0" err="1" smtClean="0">
                <a:latin typeface="Times New Roman" panose="02020603050405020304" pitchFamily="18" charset="0"/>
              </a:rPr>
              <a:t>Техносфера</a:t>
            </a:r>
            <a:r>
              <a:rPr lang="ru-RU" dirty="0">
                <a:latin typeface="Times New Roman" panose="02020603050405020304" pitchFamily="18" charset="0"/>
              </a:rPr>
              <a:t>, 2012.</a:t>
            </a:r>
          </a:p>
          <a:p>
            <a:r>
              <a:rPr lang="ru-RU" dirty="0">
                <a:latin typeface="Times New Roman" panose="02020603050405020304" pitchFamily="18" charset="0"/>
              </a:rPr>
              <a:t>7. </a:t>
            </a:r>
            <a:r>
              <a:rPr lang="ru-RU" dirty="0" err="1">
                <a:latin typeface="Times New Roman" panose="02020603050405020304" pitchFamily="18" charset="0"/>
              </a:rPr>
              <a:t>Кислицын</a:t>
            </a:r>
            <a:r>
              <a:rPr lang="ru-RU" dirty="0">
                <a:latin typeface="Times New Roman" panose="02020603050405020304" pitchFamily="18" charset="0"/>
              </a:rPr>
              <a:t> А.С. </a:t>
            </a:r>
            <a:r>
              <a:rPr lang="ru-RU" dirty="0" err="1">
                <a:latin typeface="Times New Roman" panose="02020603050405020304" pitchFamily="18" charset="0"/>
              </a:rPr>
              <a:t>Корпоротивные</a:t>
            </a:r>
            <a:r>
              <a:rPr lang="ru-RU" dirty="0">
                <a:latin typeface="Times New Roman" panose="02020603050405020304" pitchFamily="18" charset="0"/>
              </a:rPr>
              <a:t> спутниковые информационные </a:t>
            </a:r>
            <a:r>
              <a:rPr lang="ru-RU" dirty="0" smtClean="0">
                <a:latin typeface="Times New Roman" panose="02020603050405020304" pitchFamily="18" charset="0"/>
              </a:rPr>
              <a:t>сети</a:t>
            </a:r>
            <a:r>
              <a:rPr lang="en-US" dirty="0" smtClean="0">
                <a:latin typeface="Times New Roman" panose="02020603050405020304" pitchFamily="18" charset="0"/>
              </a:rPr>
              <a:t> </a:t>
            </a:r>
            <a:r>
              <a:rPr lang="ru-RU" dirty="0" smtClean="0">
                <a:latin typeface="Times New Roman" panose="02020603050405020304" pitchFamily="18" charset="0"/>
              </a:rPr>
              <a:t>на </a:t>
            </a:r>
            <a:r>
              <a:rPr lang="ru-RU" dirty="0">
                <a:latin typeface="Times New Roman" panose="02020603050405020304" pitchFamily="18" charset="0"/>
              </a:rPr>
              <a:t>основе VSAT-технологий. Методология построения. -М.: «Радиотехника»,</a:t>
            </a:r>
          </a:p>
          <a:p>
            <a:r>
              <a:rPr lang="ru-RU" dirty="0">
                <a:latin typeface="Times New Roman" panose="02020603050405020304" pitchFamily="18" charset="0"/>
              </a:rPr>
              <a:t>2007.</a:t>
            </a:r>
          </a:p>
          <a:p>
            <a:r>
              <a:rPr lang="ru-RU" dirty="0">
                <a:latin typeface="Times New Roman" panose="02020603050405020304" pitchFamily="18" charset="0"/>
              </a:rPr>
              <a:t>8. </a:t>
            </a:r>
            <a:r>
              <a:rPr lang="ru-RU" dirty="0" err="1">
                <a:latin typeface="Times New Roman" panose="02020603050405020304" pitchFamily="18" charset="0"/>
              </a:rPr>
              <a:t>Машбиц</a:t>
            </a:r>
            <a:r>
              <a:rPr lang="ru-RU" dirty="0">
                <a:latin typeface="Times New Roman" panose="02020603050405020304" pitchFamily="18" charset="0"/>
              </a:rPr>
              <a:t> Л.М. Компьютерная картография и зоны спутниковой </a:t>
            </a:r>
            <a:r>
              <a:rPr lang="ru-RU" dirty="0" smtClean="0">
                <a:latin typeface="Times New Roman" panose="02020603050405020304" pitchFamily="18" charset="0"/>
              </a:rPr>
              <a:t>связи</a:t>
            </a:r>
            <a:r>
              <a:rPr lang="ru-RU" dirty="0">
                <a:latin typeface="Times New Roman" panose="02020603050405020304" pitchFamily="18" charset="0"/>
              </a:rPr>
              <a:t>.-М.: Радио и связь, 2009. -256 с.</a:t>
            </a:r>
            <a:endParaRPr lang="ru-RU" dirty="0"/>
          </a:p>
        </p:txBody>
      </p:sp>
    </p:spTree>
    <p:extLst>
      <p:ext uri="{BB962C8B-B14F-4D97-AF65-F5344CB8AC3E}">
        <p14:creationId xmlns:p14="http://schemas.microsoft.com/office/powerpoint/2010/main" val="263553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95536" y="404664"/>
            <a:ext cx="8352927" cy="5976664"/>
          </a:xfrm>
        </p:spPr>
        <p:txBody>
          <a:bodyPr/>
          <a:lstStyle/>
          <a:p>
            <a:pPr marL="182880" indent="0" algn="ctr" fontAlgn="auto" hangingPunct="0">
              <a:spcAft>
                <a:spcPts val="0"/>
              </a:spcAft>
              <a:buClr>
                <a:schemeClr val="accent6">
                  <a:lumMod val="75000"/>
                </a:schemeClr>
              </a:buClr>
              <a:buFont typeface="Georgia" pitchFamily="18" charset="0"/>
              <a:buNone/>
              <a:defRPr/>
            </a:pP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smtClean="0"/>
              <a:t>Спасибо за внимание!</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endParaRPr lang="ru-RU" sz="2400" dirty="0"/>
          </a:p>
        </p:txBody>
      </p:sp>
    </p:spTree>
    <p:extLst>
      <p:ext uri="{BB962C8B-B14F-4D97-AF65-F5344CB8AC3E}">
        <p14:creationId xmlns:p14="http://schemas.microsoft.com/office/powerpoint/2010/main" val="475726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Содержание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2185214"/>
          </a:xfrm>
          <a:prstGeom prst="rect">
            <a:avLst/>
          </a:prstGeom>
        </p:spPr>
        <p:txBody>
          <a:bodyPr wrap="square">
            <a:spAutoFit/>
          </a:bodyPr>
          <a:lstStyle/>
          <a:p>
            <a:r>
              <a:rPr lang="ru-RU" sz="2000" dirty="0"/>
              <a:t>Цель лекции: изучить состав космических и земных станций и их основ-</a:t>
            </a:r>
          </a:p>
          <a:p>
            <a:r>
              <a:rPr lang="ru-RU" sz="2000" dirty="0" err="1"/>
              <a:t>ные</a:t>
            </a:r>
            <a:r>
              <a:rPr lang="ru-RU" sz="2000" dirty="0"/>
              <a:t> характеристики</a:t>
            </a:r>
            <a:r>
              <a:rPr lang="ru-RU" sz="2000" dirty="0" smtClean="0"/>
              <a:t>.</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1 – </a:t>
            </a:r>
            <a:r>
              <a:rPr lang="ru-RU" sz="2000" dirty="0"/>
              <a:t>Развернутый вид спутника </a:t>
            </a:r>
            <a:r>
              <a:rPr lang="en-US" sz="2000" dirty="0"/>
              <a:t>Telecom-I</a:t>
            </a: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 </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2 – </a:t>
            </a:r>
            <a:r>
              <a:rPr lang="ru-RU" sz="2000" dirty="0"/>
              <a:t>Зона видимости и обслуживания геостационарного БР</a:t>
            </a:r>
            <a:r>
              <a:rPr lang="kk-KZ" sz="2000" b="1" dirty="0" smtClean="0">
                <a:solidFill>
                  <a:schemeClr val="accent5">
                    <a:lumMod val="75000"/>
                  </a:schemeClr>
                </a:solidFill>
                <a:latin typeface="+mj-lt"/>
                <a:ea typeface="Calibri" panose="020F0502020204030204" pitchFamily="34" charset="0"/>
                <a:cs typeface="Times New Roman" panose="02020603050405020304" pitchFamily="18" charset="0"/>
              </a:rPr>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3- </a:t>
            </a:r>
            <a:r>
              <a:rPr lang="ru-RU" sz="2000" dirty="0"/>
              <a:t>Блок схема БР с преобразованием сигнала</a:t>
            </a:r>
          </a:p>
          <a:p>
            <a:r>
              <a:rPr lang="ru-RU" sz="2000" dirty="0"/>
              <a:t>на промежуточной частоте</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pPr marL="457200" indent="-457200">
              <a:buAutoNum type="arabicPeriod"/>
            </a:pPr>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4074626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По завершению урока Вы будете знать:</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569660"/>
          </a:xfrm>
          <a:prstGeom prst="rect">
            <a:avLst/>
          </a:prstGeom>
        </p:spPr>
        <p:txBody>
          <a:bodyPr wrap="square">
            <a:spAutoFit/>
          </a:bodyPr>
          <a:lstStyle/>
          <a:p>
            <a:pPr marL="457200" indent="-457200">
              <a:buAutoNum type="arabicPeriod"/>
            </a:pPr>
            <a:r>
              <a:rPr lang="ru-RU" sz="2000" dirty="0" smtClean="0"/>
              <a:t>Упрощенная </a:t>
            </a:r>
            <a:r>
              <a:rPr lang="ru-RU" sz="2000" dirty="0"/>
              <a:t>структурная схема бортового </a:t>
            </a:r>
            <a:r>
              <a:rPr lang="ru-RU" sz="2000" dirty="0" smtClean="0"/>
              <a:t>ретранслятора</a:t>
            </a:r>
          </a:p>
          <a:p>
            <a:pPr marL="457200" indent="-457200">
              <a:buAutoNum type="arabicPeriod"/>
            </a:pPr>
            <a:r>
              <a:rPr lang="ru-RU" sz="2000" dirty="0"/>
              <a:t>Регенеративные БР</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dirty="0" smtClean="0"/>
              <a:t>3 </a:t>
            </a:r>
            <a:r>
              <a:rPr lang="ru-RU" sz="2000" dirty="0"/>
              <a:t>Определение азимута А и угла места β </a:t>
            </a:r>
            <a:r>
              <a:rPr lang="ru-RU" sz="2000" dirty="0" smtClean="0"/>
              <a:t>для геостационарного </a:t>
            </a:r>
            <a:r>
              <a:rPr lang="ru-RU" sz="2000" dirty="0"/>
              <a:t>спутника</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2997816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178419" y="1238233"/>
            <a:ext cx="8809464" cy="5632311"/>
          </a:xfrm>
          <a:prstGeom prst="rect">
            <a:avLst/>
          </a:prstGeom>
        </p:spPr>
        <p:txBody>
          <a:bodyPr wrap="square">
            <a:spAutoFit/>
          </a:bodyPr>
          <a:lstStyle/>
          <a:p>
            <a:r>
              <a:rPr lang="ru-RU" dirty="0"/>
              <a:t>Передающие устройства земных станций</a:t>
            </a:r>
            <a:r>
              <a:rPr lang="ru-RU" dirty="0" smtClean="0"/>
              <a:t>.</a:t>
            </a:r>
            <a:r>
              <a:rPr lang="ru-RU" b="1" dirty="0"/>
              <a:t> Особенности аппаратуры</a:t>
            </a:r>
            <a:endParaRPr lang="ru-RU" dirty="0"/>
          </a:p>
          <a:p>
            <a:r>
              <a:rPr lang="ru-RU" dirty="0" smtClean="0"/>
              <a:t>Эти </a:t>
            </a:r>
            <a:r>
              <a:rPr lang="ru-RU" dirty="0"/>
              <a:t>устройства аналогичны передающим устройствам тропосферных линий связи. Частотная или фазовая модуляция колебаний осуществляется методами, используемыми в РРЛ прямой видимости и в тропосферных линиях связи [12].</a:t>
            </a:r>
          </a:p>
          <a:p>
            <a:endParaRPr lang="ru-RU" dirty="0"/>
          </a:p>
          <a:p>
            <a:r>
              <a:rPr lang="ru-RU" dirty="0"/>
              <a:t>На рисунке 9.13 приведена структурная схема передающей части аппаратуры "Градиент", которая работает в полосе частот 5975…6225 МГц и устанавливается на каждый ствол земной станции (ЗС). Передаваемые сообщения (многоканальный телефонный сигнал или телевизионный сигнал совместно со звуковым сообщением) подаются на вход (</a:t>
            </a:r>
            <a:r>
              <a:rPr lang="ru-RU" dirty="0" err="1"/>
              <a:t>Вх</a:t>
            </a:r>
            <a:r>
              <a:rPr lang="ru-RU" dirty="0"/>
              <a:t>) модулятора (М). Здесь осуществляется частотная модуляция колебаний промежуточной частоты, которые поступают к преобразователям ПР. На выходе ПР получаются ЧМ колебания в указанной выше полосе частот мощностью 3 Вт. Последующие усиление (до 3 или 10 кВт) осуществляется в мощных усилителях (МУ) на клистронах с КПД не менее 25%. Выходы МУ подключены к переключателю </a:t>
            </a:r>
            <a:r>
              <a:rPr lang="ru-RU" dirty="0" err="1"/>
              <a:t>Пк</a:t>
            </a:r>
            <a:r>
              <a:rPr lang="ru-RU" dirty="0"/>
              <a:t>, с помощью которого можно подключить к устройству сложения (УС) первый или второй комплект ПР и МУ и тем самым осуществить резервирование этих блоков (время переключения на резерв не более 200 </a:t>
            </a:r>
            <a:r>
              <a:rPr lang="ru-RU" dirty="0" err="1"/>
              <a:t>мс</a:t>
            </a:r>
            <a:r>
              <a:rPr lang="ru-RU" dirty="0"/>
              <a:t>). Отметим, что посредством УС к антенной системе можно подключить несколько таких же комплектов аппаратуры, то есть осуществить передачу через одну антенну нескольких стволов, каждый из которых занимает </a:t>
            </a:r>
            <a:r>
              <a:rPr lang="ru-RU" dirty="0" err="1"/>
              <a:t>полсу</a:t>
            </a:r>
            <a:r>
              <a:rPr lang="ru-RU" dirty="0"/>
              <a:t> 34 МГц. Контроль за работой осуществляется блоками К.</a:t>
            </a:r>
          </a:p>
        </p:txBody>
      </p:sp>
    </p:spTree>
    <p:extLst>
      <p:ext uri="{BB962C8B-B14F-4D97-AF65-F5344CB8AC3E}">
        <p14:creationId xmlns:p14="http://schemas.microsoft.com/office/powerpoint/2010/main" val="2765491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03970" y="4664762"/>
            <a:ext cx="6378498" cy="2031325"/>
          </a:xfrm>
          <a:prstGeom prst="rect">
            <a:avLst/>
          </a:prstGeom>
        </p:spPr>
        <p:txBody>
          <a:bodyPr wrap="square">
            <a:spAutoFit/>
          </a:bodyPr>
          <a:lstStyle/>
          <a:p>
            <a:r>
              <a:rPr lang="ru-RU" dirty="0"/>
              <a:t>Рисунок </a:t>
            </a:r>
            <a:r>
              <a:rPr lang="ru-RU" dirty="0" smtClean="0"/>
              <a:t>1. </a:t>
            </a:r>
            <a:r>
              <a:rPr lang="ru-RU" dirty="0"/>
              <a:t>Структурная схема передающего устройства "Градиент"</a:t>
            </a:r>
          </a:p>
          <a:p>
            <a:endParaRPr lang="ru-RU" dirty="0"/>
          </a:p>
          <a:p>
            <a:r>
              <a:rPr lang="ru-RU" dirty="0"/>
              <a:t>Передающие устройства систем связи через ИСЗ отличаются от передающих устройств других систем связи, рассмотренных в предыдущих главах тем, что в них производится ограничение мощности и вводятся специальные сигналы дисперсии [12].</a:t>
            </a:r>
          </a:p>
        </p:txBody>
      </p:sp>
      <p:pic>
        <p:nvPicPr>
          <p:cNvPr id="1026" name="Picture 2" descr="Рисунок 9.13. Структурная схема передающего устройства &quot;Градиент&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1569" y="1451168"/>
            <a:ext cx="3543300" cy="2809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3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4176" y="1187562"/>
            <a:ext cx="8363415" cy="5355312"/>
          </a:xfrm>
          <a:prstGeom prst="rect">
            <a:avLst/>
          </a:prstGeom>
        </p:spPr>
        <p:txBody>
          <a:bodyPr wrap="square">
            <a:spAutoFit/>
          </a:bodyPr>
          <a:lstStyle/>
          <a:p>
            <a:r>
              <a:rPr lang="ru-RU" dirty="0"/>
              <a:t>Приемные устройства земных станций.</a:t>
            </a:r>
          </a:p>
          <a:p>
            <a:endParaRPr lang="ru-RU" dirty="0"/>
          </a:p>
          <a:p>
            <a:r>
              <a:rPr lang="ru-RU" dirty="0"/>
              <a:t>Одной из основных особенностей приемных устройств земных станций является применение малошумящих усилителей на входе и антенн с большим коэффициентом усиления, достигающим 52…60 дБ [14].</a:t>
            </a:r>
          </a:p>
          <a:p>
            <a:endParaRPr lang="ru-RU" dirty="0"/>
          </a:p>
          <a:p>
            <a:r>
              <a:rPr lang="ru-RU" dirty="0"/>
              <a:t>Рассмотрим структурную схему приемного устройства "Орбита-2" (рисунок 9.14), рассчитанного для работы в полосе частот 3400…3900 МГц. Колебания, принимаемые антенной, проходят переключатель комплектов П и поступают на вход одного из малошумящих охлаждаемых параметрических усилителей (МШУ), а затем – на вход преобразователя и предварительного усилителя ПЧ (ПР; ПУПЧ). С выхода ПУПЧ колебания поступают на основной УПЧ и частотный детектор, которые находятся в стойке П (Ст. П). На выходе этой стойки в зависимости от вида принимаемого сигнала можно получить либо многоканальное телефонное сообщение, либо сигнал изображения совместно со звуковым сопровождением. Разделение последних осуществляется фильтром Ф. На рисунке 9.14 показано, что МШУ, ПР и ПУПЧ полностью резервированы, переход на резерв осуществляется автоматически переключателем П посредством аппаратуры контроля и резервирования (КР) в течение 250 </a:t>
            </a:r>
            <a:r>
              <a:rPr lang="ru-RU" dirty="0" err="1"/>
              <a:t>мс</a:t>
            </a:r>
            <a:r>
              <a:rPr lang="ru-RU" dirty="0"/>
              <a:t>. </a:t>
            </a:r>
          </a:p>
        </p:txBody>
      </p:sp>
    </p:spTree>
    <p:extLst>
      <p:ext uri="{BB962C8B-B14F-4D97-AF65-F5344CB8AC3E}">
        <p14:creationId xmlns:p14="http://schemas.microsoft.com/office/powerpoint/2010/main" val="413071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117" y="3843794"/>
            <a:ext cx="8519532" cy="3139321"/>
          </a:xfrm>
          <a:prstGeom prst="rect">
            <a:avLst/>
          </a:prstGeom>
        </p:spPr>
        <p:txBody>
          <a:bodyPr wrap="square">
            <a:spAutoFit/>
          </a:bodyPr>
          <a:lstStyle/>
          <a:p>
            <a:r>
              <a:rPr lang="ru-RU" dirty="0"/>
              <a:t>Основными параметрами описанного приемного устройства являются: эффективная шумовая температура, отнесенная ко входу – 80…90 К; коэффициенты усиления; МШУ – 40 дБ, ПУПЧ – 23 дБ, основного УПЧ 55 дБ. Система АРУ поддерживает выходной уровень ПЧ с точностью ±1 дБ при изменении входного уровня на ±10 дБ; полоса тракта ПЧ по уровню 1 дБ – 34 МГц, полоса МШУ по уровню 1 дБ – 250 МГц.</a:t>
            </a:r>
          </a:p>
          <a:p>
            <a:endParaRPr lang="ru-RU" dirty="0"/>
          </a:p>
          <a:p>
            <a:r>
              <a:rPr lang="ru-RU" dirty="0"/>
              <a:t>Рисунок 9.14. Структурная схема приемного устройства "Орбита-2"</a:t>
            </a:r>
          </a:p>
          <a:p>
            <a:endParaRPr lang="ru-RU" dirty="0"/>
          </a:p>
          <a:p>
            <a:r>
              <a:rPr lang="ru-RU" dirty="0"/>
              <a:t>Аппаратура "Орбита-2" позволяет создавать и многоствольный вариант приема; для этого с выходов МШУ, показанных на рисунке 9.14, колебания подаются на несколько параллельно включаемых блоков ПР; ПУПЧ [23].</a:t>
            </a:r>
          </a:p>
        </p:txBody>
      </p:sp>
      <p:pic>
        <p:nvPicPr>
          <p:cNvPr id="2050" name="Picture 2" descr="Рисунок 9.14. Структурная схема приемного устройства &quot;Орбита-2&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1487" y="1043443"/>
            <a:ext cx="6677025" cy="2800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617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3024" y="1225689"/>
            <a:ext cx="8653346" cy="5632311"/>
          </a:xfrm>
          <a:prstGeom prst="rect">
            <a:avLst/>
          </a:prstGeom>
        </p:spPr>
        <p:txBody>
          <a:bodyPr wrap="square">
            <a:spAutoFit/>
          </a:bodyPr>
          <a:lstStyle/>
          <a:p>
            <a:r>
              <a:rPr lang="ru-RU" dirty="0"/>
              <a:t>Антенны.</a:t>
            </a:r>
          </a:p>
          <a:p>
            <a:endParaRPr lang="ru-RU" dirty="0"/>
          </a:p>
          <a:p>
            <a:r>
              <a:rPr lang="ru-RU" dirty="0"/>
              <a:t>В приемных и передающих устройствах используются антенные системы с усилением 50…60 дБ и малыми боковыми лепестками – рупорно-параболические и параболические антенны с </a:t>
            </a:r>
            <a:r>
              <a:rPr lang="ru-RU" dirty="0" err="1"/>
              <a:t>переизлучателем</a:t>
            </a:r>
            <a:r>
              <a:rPr lang="ru-RU" dirty="0"/>
              <a:t> (антенны </a:t>
            </a:r>
            <a:r>
              <a:rPr lang="ru-RU" dirty="0" err="1"/>
              <a:t>Кассегрена</a:t>
            </a:r>
            <a:r>
              <a:rPr lang="ru-RU" dirty="0"/>
              <a:t>). Наряду с этим, антенная система должна обеспечивать непрерывное слежение за движением ИСЗ. Это необходимо даже при использовании геостационарных ИСЗ, так как из-за неточностей выведения на орбиту они имеют некоторое перемещение и требуют коррекции движения. Отметим, что современные требования определяют допустимое смещение геостационарных ИСЗ на ±0.1 относительно номинального значения долготы. Поэтому антенные системы с узкой диаграммой направленности должны быть снабжены соответствующими поворотными устройствами, которые обеспечивают перемещение антенны в пространстве либо по заранее составленной программе, либо с помощью специальной системы слежения по максимальному значению принимаемого с ИСЗ сигнала. Второй способ может быть непосредственно реализован только на приемных антеннах, от которых данные, характеризующие направление приемной антенны на спутник, могут быть переданы на систему, управляющую движением передающей антенны. При передаче этих данных в них вносятся соответствующие поправки, учитывающие как некоторый территориальный разнос приемной и передающей антенн, так и их конструктивную </a:t>
            </a:r>
            <a:r>
              <a:rPr lang="ru-RU" dirty="0" err="1"/>
              <a:t>неидентичность</a:t>
            </a:r>
            <a:r>
              <a:rPr lang="ru-RU" dirty="0"/>
              <a:t>.</a:t>
            </a:r>
          </a:p>
        </p:txBody>
      </p:sp>
    </p:spTree>
    <p:extLst>
      <p:ext uri="{BB962C8B-B14F-4D97-AF65-F5344CB8AC3E}">
        <p14:creationId xmlns:p14="http://schemas.microsoft.com/office/powerpoint/2010/main" val="717296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33814" y="1017389"/>
            <a:ext cx="8686800" cy="5632311"/>
          </a:xfrm>
          <a:prstGeom prst="rect">
            <a:avLst/>
          </a:prstGeom>
        </p:spPr>
        <p:txBody>
          <a:bodyPr wrap="square">
            <a:spAutoFit/>
          </a:bodyPr>
          <a:lstStyle/>
          <a:p>
            <a:r>
              <a:rPr lang="ru-RU" dirty="0"/>
              <a:t>Бортовая приемопередающая аппаратура.</a:t>
            </a:r>
          </a:p>
          <a:p>
            <a:endParaRPr lang="ru-RU" dirty="0"/>
          </a:p>
          <a:p>
            <a:r>
              <a:rPr lang="ru-RU" dirty="0"/>
              <a:t>Одним из основных требований, предъявляемых ко всем комплексам, входящим в состав бортовой аппаратуры ИСЗ, является их высокая надежность, обеспечивающая безотказную работу аппаратуры в условиях космического пространства в течении длительного времени. Этому требованию должны отвечать не только отдельные детали и компоненты, входящие в состав аппаратуры, но и технологические приемы, используемые при изготовлении аппаратуры. Выбор варианта схемы бортового оборудования должен определяться минимальными массой, размерами, потребляемой мощностью [16].</a:t>
            </a:r>
          </a:p>
          <a:p>
            <a:endParaRPr lang="ru-RU" dirty="0"/>
          </a:p>
          <a:p>
            <a:r>
              <a:rPr lang="ru-RU" dirty="0"/>
              <a:t>На рисунке 9.15 приведена структурная схема приемопередатчика системы связи "Молния-1" [20]. Прием и передача сигналов осуществляется общей антенной А, которая через разветвитель Р1 и фильтры Ф1 и Ф2 присоединяется ко входу приемников и выходу передатчиков. Сигналы с несущими частотами f1 и f2, принимаемые с земных станций, поступают к разветвителю Р2 (рисунок 9.15) и через фильтры Ф3 и Ф4 подводятся к смесителям См, УПЧ и ограничителям </a:t>
            </a:r>
            <a:r>
              <a:rPr lang="ru-RU" dirty="0" err="1"/>
              <a:t>Огр</a:t>
            </a:r>
            <a:r>
              <a:rPr lang="ru-RU" dirty="0"/>
              <a:t>. После выравнивания ограничителями амплитуд принятых сигналов последние подаются к смесителям, в которых осуществляется преобразование промежуточной частоты в СВЧ. </a:t>
            </a:r>
          </a:p>
        </p:txBody>
      </p:sp>
    </p:spTree>
    <p:extLst>
      <p:ext uri="{BB962C8B-B14F-4D97-AF65-F5344CB8AC3E}">
        <p14:creationId xmlns:p14="http://schemas.microsoft.com/office/powerpoint/2010/main" val="3917061916"/>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2324</TotalTime>
  <Words>1428</Words>
  <Application>Microsoft Office PowerPoint</Application>
  <PresentationFormat>Экран (4:3)</PresentationFormat>
  <Paragraphs>62</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Calibri Light</vt:lpstr>
      <vt:lpstr>Georgia</vt:lpstr>
      <vt:lpstr>Times New Roman</vt:lpstr>
      <vt:lpstr>Times New Roman,Bold</vt:lpstr>
      <vt:lpstr>Тема Office</vt:lpstr>
      <vt:lpstr>Электронные компоненты спутниковой связи  Лекция 10</vt:lpstr>
      <vt:lpstr>Содержание</vt:lpstr>
      <vt:lpstr>По завершению урока Вы будете знать:</vt:lpstr>
      <vt:lpstr>Введение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Спасибо за внимание!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cp:lastModifiedBy>
  <cp:revision>312</cp:revision>
  <dcterms:created xsi:type="dcterms:W3CDTF">2017-10-09T05:58:02Z</dcterms:created>
  <dcterms:modified xsi:type="dcterms:W3CDTF">2022-11-06T18:40:44Z</dcterms:modified>
</cp:coreProperties>
</file>