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94" r:id="rId2"/>
    <p:sldId id="325" r:id="rId3"/>
    <p:sldId id="326" r:id="rId4"/>
    <p:sldId id="327" r:id="rId5"/>
    <p:sldId id="328" r:id="rId6"/>
    <p:sldId id="329" r:id="rId7"/>
    <p:sldId id="330" r:id="rId8"/>
    <p:sldId id="331" r:id="rId9"/>
    <p:sldId id="332" r:id="rId10"/>
    <p:sldId id="333" r:id="rId11"/>
    <p:sldId id="334" r:id="rId12"/>
    <p:sldId id="335" r:id="rId13"/>
    <p:sldId id="336" r:id="rId14"/>
    <p:sldId id="324" r:id="rId15"/>
    <p:sldId id="309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2" y="3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i.khabay@satbayev.university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079376"/>
            <a:ext cx="7766221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Электронные компоненты спутниковой связи </a:t>
            </a:r>
            <a:b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39899" y="3999902"/>
            <a:ext cx="620549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ru-RU" b="1" dirty="0" err="1" smtClean="0">
                <a:solidFill>
                  <a:schemeClr val="bg1"/>
                </a:solidFill>
              </a:rPr>
              <a:t>Хабай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Анар</a:t>
            </a:r>
            <a:r>
              <a:rPr lang="ru-RU" b="1" dirty="0" smtClean="0">
                <a:solidFill>
                  <a:schemeClr val="bg1"/>
                </a:solidFill>
              </a:rPr>
              <a:t>, доктор </a:t>
            </a:r>
            <a:r>
              <a:rPr lang="en-US" b="1" dirty="0" smtClean="0">
                <a:solidFill>
                  <a:schemeClr val="bg1"/>
                </a:solidFill>
              </a:rPr>
              <a:t>PhD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ассоцированный</a:t>
            </a:r>
            <a:r>
              <a:rPr lang="ru-RU" b="1" dirty="0" smtClean="0">
                <a:solidFill>
                  <a:schemeClr val="bg1"/>
                </a:solidFill>
              </a:rPr>
              <a:t> профессор Кафедры «Электроники, телекоммуникации и космических технологии»</a:t>
            </a:r>
            <a:r>
              <a:rPr lang="en-US" b="1" dirty="0"/>
              <a:t/>
            </a:r>
            <a:br>
              <a:rPr lang="en-US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en-US" b="1" dirty="0" err="1" smtClean="0">
                <a:hlinkClick r:id="rId4"/>
              </a:rPr>
              <a:t>ai.khabay@satbayev.university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0468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6118" y="934646"/>
            <a:ext cx="877600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Thuraya</a:t>
            </a:r>
            <a:r>
              <a:rPr lang="ru-RU" dirty="0"/>
              <a:t>  - частная акционер5dac42_0ce122f0341d4a30aa7edb6651768fbb.pngная компания была основана в Объединенных Арабских Эмиратах в январе 1997 </a:t>
            </a:r>
            <a:r>
              <a:rPr lang="ru-RU" dirty="0" err="1"/>
              <a:t>годадля</a:t>
            </a:r>
            <a:r>
              <a:rPr lang="ru-RU" dirty="0"/>
              <a:t> реализации проекта спутниковой подвижной связи. В составе ее акционеров находятся известные национальные операторы связи и финансовые институты стран Азии, Северной Америки и Европы.</a:t>
            </a:r>
          </a:p>
          <a:p>
            <a:endParaRPr lang="ru-RU" dirty="0"/>
          </a:p>
          <a:p>
            <a:r>
              <a:rPr lang="ru-RU" dirty="0"/>
              <a:t>Разработчик и создатель системы «</a:t>
            </a:r>
            <a:r>
              <a:rPr lang="ru-RU" dirty="0" err="1"/>
              <a:t>Турайя</a:t>
            </a:r>
            <a:r>
              <a:rPr lang="ru-RU" dirty="0"/>
              <a:t>» — компания </a:t>
            </a:r>
            <a:r>
              <a:rPr lang="ru-RU" dirty="0" err="1"/>
              <a:t>Boeing</a:t>
            </a:r>
            <a:r>
              <a:rPr lang="ru-RU" dirty="0"/>
              <a:t> </a:t>
            </a:r>
            <a:r>
              <a:rPr lang="ru-RU" dirty="0" err="1"/>
              <a:t>Satellite</a:t>
            </a:r>
            <a:r>
              <a:rPr lang="ru-RU" dirty="0"/>
              <a:t> </a:t>
            </a:r>
            <a:r>
              <a:rPr lang="ru-RU" dirty="0" err="1"/>
              <a:t>Systems</a:t>
            </a:r>
            <a:r>
              <a:rPr lang="ru-RU" dirty="0"/>
              <a:t>, имеющая мировую известность в производстве самолетов и спутников.</a:t>
            </a:r>
          </a:p>
          <a:p>
            <a:endParaRPr lang="ru-RU" dirty="0"/>
          </a:p>
          <a:p>
            <a:r>
              <a:rPr lang="ru-RU" dirty="0"/>
              <a:t>Абонентские терминалы системы «</a:t>
            </a:r>
            <a:r>
              <a:rPr lang="ru-RU" dirty="0" err="1"/>
              <a:t>Турайя</a:t>
            </a:r>
            <a:r>
              <a:rPr lang="ru-RU" dirty="0"/>
              <a:t>» эффективно работают как в спутниковом, так и в сотовом режиме (стандарт GSM), кроме того, они имеют встроенный GPS-приемник. Мобильные терминалы-трубки «</a:t>
            </a:r>
            <a:r>
              <a:rPr lang="ru-RU" dirty="0" err="1"/>
              <a:t>Турайя</a:t>
            </a:r>
            <a:r>
              <a:rPr lang="ru-RU" dirty="0"/>
              <a:t>» сопоставимы с сотовыми телефонами по размеру, внешнему виду и качеству телефонной связи. Услуги, предоставляемые сетью «</a:t>
            </a:r>
            <a:r>
              <a:rPr lang="ru-RU" dirty="0" err="1"/>
              <a:t>Турайя</a:t>
            </a:r>
            <a:r>
              <a:rPr lang="ru-RU" dirty="0"/>
              <a:t>», дополняют услуги наземных сотовых сетей и достигают удаленных территорий, недоступных для традиционной мобильной связи.</a:t>
            </a:r>
          </a:p>
          <a:p>
            <a:endParaRPr lang="ru-RU" dirty="0"/>
          </a:p>
          <a:p>
            <a:r>
              <a:rPr lang="ru-RU" dirty="0" err="1"/>
              <a:t>Турайя</a:t>
            </a:r>
            <a:r>
              <a:rPr lang="ru-RU" dirty="0"/>
              <a:t> позволяет абоненту пользоваться услугами GSM в местных сетях, а также автоматически включать спутниковый режим, когда пользователь находится вне зоны покрытия сотовой сети. Услуга спутниковой связи </a:t>
            </a:r>
            <a:r>
              <a:rPr lang="ru-RU" dirty="0" err="1"/>
              <a:t>Турая</a:t>
            </a:r>
            <a:r>
              <a:rPr lang="ru-RU" dirty="0"/>
              <a:t> доступна через локальных операторов</a:t>
            </a:r>
          </a:p>
        </p:txBody>
      </p:sp>
    </p:spTree>
    <p:extLst>
      <p:ext uri="{BB962C8B-B14F-4D97-AF65-F5344CB8AC3E}">
        <p14:creationId xmlns:p14="http://schemas.microsoft.com/office/powerpoint/2010/main" val="2738305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7629" y="1092819"/>
            <a:ext cx="867564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Турайя</a:t>
            </a:r>
            <a:r>
              <a:rPr lang="ru-RU" dirty="0"/>
              <a:t> покрывает регион, включающий 99 стран с населением 2.5 млрд человек, составляющий 40% Земного шара. Покрытие сети </a:t>
            </a:r>
            <a:r>
              <a:rPr lang="ru-RU" dirty="0" err="1"/>
              <a:t>Турайя</a:t>
            </a:r>
            <a:r>
              <a:rPr lang="ru-RU" dirty="0"/>
              <a:t> включает Европу, Центральную Азию, Ближний Восток, полуостров Индостан, Северную и Центральную Африку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Услуги данной сети предназначены для широкого круга пользователей: для археологических и </a:t>
            </a:r>
            <a:r>
              <a:rPr lang="ru-RU" dirty="0" err="1"/>
              <a:t>геологоразведовательных</a:t>
            </a:r>
            <a:r>
              <a:rPr lang="ru-RU" dirty="0"/>
              <a:t> экспедиций, путешественников, международных транспортных компаний, операторов морских/речных грузоперевозок, спасательных команд, спецслужб и работников отдаленных промышленных зон.</a:t>
            </a:r>
          </a:p>
          <a:p>
            <a:r>
              <a:rPr lang="ru-RU" dirty="0" smtClean="0"/>
              <a:t>Основные </a:t>
            </a:r>
            <a:r>
              <a:rPr lang="ru-RU" dirty="0"/>
              <a:t>услуги </a:t>
            </a:r>
            <a:r>
              <a:rPr lang="ru-RU" dirty="0" err="1"/>
              <a:t>Турайя</a:t>
            </a:r>
            <a:endParaRPr lang="ru-RU" dirty="0"/>
          </a:p>
          <a:p>
            <a:r>
              <a:rPr lang="ru-RU" dirty="0" smtClean="0"/>
              <a:t>Телефонная </a:t>
            </a:r>
            <a:r>
              <a:rPr lang="ru-RU" dirty="0"/>
              <a:t>связь по сети GSM и по спутниковой сети связи «</a:t>
            </a:r>
            <a:r>
              <a:rPr lang="ru-RU" dirty="0" err="1"/>
              <a:t>Турайя</a:t>
            </a:r>
            <a:r>
              <a:rPr lang="ru-RU" dirty="0"/>
              <a:t>»</a:t>
            </a:r>
          </a:p>
          <a:p>
            <a:r>
              <a:rPr lang="ru-RU" dirty="0"/>
              <a:t>Передача данных и факсимильных сообщений со скоростью: 2.4, 4.8, 9.6 кбит/сек</a:t>
            </a:r>
          </a:p>
          <a:p>
            <a:r>
              <a:rPr lang="ru-RU" dirty="0"/>
              <a:t>Определение местоположения (GPS) и сохранение 10 положений GPS</a:t>
            </a:r>
          </a:p>
          <a:p>
            <a:r>
              <a:rPr lang="ru-RU" dirty="0"/>
              <a:t>Интерфейс ПК для загрузки данных GPS и отслеживания местоположения</a:t>
            </a:r>
          </a:p>
          <a:p>
            <a:r>
              <a:rPr lang="ru-RU" dirty="0"/>
              <a:t>Передача данных о местоположении GPS</a:t>
            </a:r>
          </a:p>
          <a:p>
            <a:r>
              <a:rPr lang="ru-RU" dirty="0"/>
              <a:t> </a:t>
            </a:r>
            <a:r>
              <a:rPr lang="ru-RU" dirty="0" smtClean="0"/>
              <a:t>Дополнительные </a:t>
            </a:r>
            <a:r>
              <a:rPr lang="ru-RU" dirty="0"/>
              <a:t>услуги</a:t>
            </a:r>
          </a:p>
          <a:p>
            <a:r>
              <a:rPr lang="ru-RU" dirty="0" smtClean="0"/>
              <a:t>Услуга </a:t>
            </a:r>
            <a:r>
              <a:rPr lang="ru-RU" dirty="0"/>
              <a:t>передачи коротких сообщений (SMS)</a:t>
            </a:r>
          </a:p>
          <a:p>
            <a:r>
              <a:rPr lang="ru-RU" dirty="0"/>
              <a:t>Услуга быстрого набора номера</a:t>
            </a:r>
          </a:p>
          <a:p>
            <a:r>
              <a:rPr lang="ru-RU" dirty="0"/>
              <a:t>Услуга набора номера в тоновом режиме (DTMF)</a:t>
            </a:r>
          </a:p>
          <a:p>
            <a:r>
              <a:rPr lang="ru-RU" dirty="0"/>
              <a:t>Услуга ответа «любая клавиша»</a:t>
            </a:r>
          </a:p>
          <a:p>
            <a:r>
              <a:rPr lang="ru-RU" dirty="0"/>
              <a:t>Услуга определения средств на абонентском счете</a:t>
            </a:r>
          </a:p>
        </p:txBody>
      </p:sp>
    </p:spTree>
    <p:extLst>
      <p:ext uri="{BB962C8B-B14F-4D97-AF65-F5344CB8AC3E}">
        <p14:creationId xmlns:p14="http://schemas.microsoft.com/office/powerpoint/2010/main" val="774380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3024" y="2174488"/>
            <a:ext cx="847492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G</a:t>
            </a:r>
            <a:r>
              <a:rPr lang="ru-RU" dirty="0" err="1" smtClean="0"/>
              <a:t>lobalstar</a:t>
            </a:r>
            <a:r>
              <a:rPr lang="ru-RU" dirty="0" smtClean="0"/>
              <a:t> </a:t>
            </a:r>
            <a:r>
              <a:rPr lang="ru-RU" dirty="0"/>
              <a:t>- это глобальная цифровая система персональной связи, основанная на использовании 52 низкоорбитальных спутников. При разработке системы </a:t>
            </a:r>
            <a:r>
              <a:rPr lang="ru-RU" dirty="0" err="1"/>
              <a:t>Globalstar</a:t>
            </a:r>
            <a:r>
              <a:rPr lang="ru-RU" dirty="0"/>
              <a:t> был использован опыт создания сотовых систем связи с кодовым разделением каналов фирмы QUALCOMM, </a:t>
            </a:r>
            <a:r>
              <a:rPr lang="ru-RU" dirty="0" err="1"/>
              <a:t>Inc</a:t>
            </a:r>
            <a:r>
              <a:rPr lang="ru-RU" dirty="0"/>
              <a:t>. Набор услуг системы </a:t>
            </a:r>
            <a:r>
              <a:rPr lang="ru-RU" dirty="0" err="1"/>
              <a:t>Globalstar</a:t>
            </a:r>
            <a:r>
              <a:rPr lang="ru-RU" dirty="0"/>
              <a:t> в целом аналогичен услугам ССПС </a:t>
            </a:r>
            <a:r>
              <a:rPr lang="ru-RU" dirty="0" err="1"/>
              <a:t>Iridium</a:t>
            </a:r>
            <a:r>
              <a:rPr lang="ru-RU" dirty="0"/>
              <a:t> и включает передачу речи, данных, факсимильных сообщений, сигналов персонального радиовызова (пейджинговых сообщений) и, кроме того, — определение координат подвижных объектов. Отличительной особенностью системы является высокая надежность и качество связи (низкий уровень помех, отсутствие эха и задержки сигнала).</a:t>
            </a:r>
          </a:p>
          <a:p>
            <a:r>
              <a:rPr lang="ru-RU" dirty="0" smtClean="0"/>
              <a:t>В </a:t>
            </a:r>
            <a:r>
              <a:rPr lang="ru-RU" dirty="0"/>
              <a:t>зону покрытия </a:t>
            </a:r>
            <a:r>
              <a:rPr lang="ru-RU" dirty="0" err="1"/>
              <a:t>Глобалстар</a:t>
            </a:r>
            <a:r>
              <a:rPr lang="ru-RU" dirty="0"/>
              <a:t> входит около 80% поверхности земного шара, за исключением полярных и приполярных регионов и некоторых центральных областей Мирового океана. Зона покрытия </a:t>
            </a:r>
            <a:r>
              <a:rPr lang="ru-RU" dirty="0" err="1"/>
              <a:t>Globalstar</a:t>
            </a:r>
            <a:r>
              <a:rPr lang="ru-RU" dirty="0"/>
              <a:t> охватывает территории более 120 стран мира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4974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99783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Основные виды услуг</a:t>
            </a:r>
          </a:p>
          <a:p>
            <a:r>
              <a:rPr lang="ru-RU" dirty="0"/>
              <a:t>подвижная и стационарная телефония</a:t>
            </a:r>
          </a:p>
          <a:p>
            <a:r>
              <a:rPr lang="ru-RU" dirty="0"/>
              <a:t>передача данных</a:t>
            </a:r>
          </a:p>
          <a:p>
            <a:r>
              <a:rPr lang="ru-RU" dirty="0"/>
              <a:t>факсимильная связь</a:t>
            </a:r>
          </a:p>
          <a:p>
            <a:r>
              <a:rPr lang="ru-RU" dirty="0"/>
              <a:t>передача и прием коротких сообщений</a:t>
            </a:r>
          </a:p>
          <a:p>
            <a:r>
              <a:rPr lang="ru-RU" dirty="0"/>
              <a:t>глобальный роуминг</a:t>
            </a:r>
          </a:p>
          <a:p>
            <a:r>
              <a:rPr lang="ru-RU" dirty="0"/>
              <a:t>голосовая почта</a:t>
            </a:r>
          </a:p>
          <a:p>
            <a:r>
              <a:rPr lang="ru-RU" dirty="0"/>
              <a:t>вызов аварийных служб</a:t>
            </a:r>
          </a:p>
          <a:p>
            <a:r>
              <a:rPr lang="ru-RU" dirty="0"/>
              <a:t>определение местоположения объекта</a:t>
            </a:r>
          </a:p>
          <a:p>
            <a:r>
              <a:rPr lang="ru-RU" dirty="0"/>
              <a:t>услуги типа "</a:t>
            </a:r>
            <a:r>
              <a:rPr lang="ru-RU" dirty="0" err="1"/>
              <a:t>OmniTracs</a:t>
            </a:r>
            <a:r>
              <a:rPr lang="ru-RU"/>
              <a:t>"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45985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9933" y="1818485"/>
            <a:ext cx="870910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,Bold"/>
              </a:rPr>
              <a:t>Список литературы</a:t>
            </a:r>
          </a:p>
          <a:p>
            <a:r>
              <a:rPr lang="ru-RU" dirty="0">
                <a:latin typeface="Times New Roman" panose="02020603050405020304" pitchFamily="18" charset="0"/>
              </a:rPr>
              <a:t>Основная литература</a:t>
            </a:r>
          </a:p>
          <a:p>
            <a:r>
              <a:rPr lang="ru-RU" dirty="0">
                <a:latin typeface="Times New Roman" panose="02020603050405020304" pitchFamily="18" charset="0"/>
              </a:rPr>
              <a:t>1. Сомов А.М. Спутниковые системы связи.-М.: «Горячая </a:t>
            </a:r>
            <a:r>
              <a:rPr lang="ru-RU" dirty="0" smtClean="0">
                <a:latin typeface="Times New Roman" panose="02020603050405020304" pitchFamily="18" charset="0"/>
              </a:rPr>
              <a:t>линия-Телеком</a:t>
            </a:r>
            <a:r>
              <a:rPr lang="ru-RU" dirty="0">
                <a:latin typeface="Times New Roman" panose="02020603050405020304" pitchFamily="18" charset="0"/>
              </a:rPr>
              <a:t>», 2012</a:t>
            </a:r>
          </a:p>
          <a:p>
            <a:r>
              <a:rPr lang="ru-RU" dirty="0">
                <a:latin typeface="Times New Roman" panose="02020603050405020304" pitchFamily="18" charset="0"/>
              </a:rPr>
              <a:t>2. Расчет линий спутниковой связи - Основные понятия и формулы /Под</a:t>
            </a:r>
          </a:p>
          <a:p>
            <a:r>
              <a:rPr lang="ru-RU" dirty="0">
                <a:latin typeface="Times New Roman" panose="02020603050405020304" pitchFamily="18" charset="0"/>
              </a:rPr>
              <a:t>ред. </a:t>
            </a:r>
            <a:r>
              <a:rPr lang="ru-RU" dirty="0" err="1">
                <a:latin typeface="Times New Roman" panose="02020603050405020304" pitchFamily="18" charset="0"/>
              </a:rPr>
              <a:t>С.Елеферов</a:t>
            </a:r>
            <a:r>
              <a:rPr lang="ru-RU" dirty="0">
                <a:latin typeface="Times New Roman" panose="02020603050405020304" pitchFamily="18" charset="0"/>
              </a:rPr>
              <a:t>.:- Дубна: МСЭ, 2006.</a:t>
            </a:r>
          </a:p>
          <a:p>
            <a:r>
              <a:rPr lang="ru-RU" dirty="0">
                <a:latin typeface="Times New Roman" panose="02020603050405020304" pitchFamily="18" charset="0"/>
              </a:rPr>
              <a:t>3. Бей Н.С. Антенны систем спутниковой связи и навигации. -М.: </a:t>
            </a:r>
            <a:r>
              <a:rPr lang="ru-RU" dirty="0" smtClean="0">
                <a:latin typeface="Times New Roman" panose="02020603050405020304" pitchFamily="18" charset="0"/>
              </a:rPr>
              <a:t>Рудо-</a:t>
            </a:r>
            <a:r>
              <a:rPr lang="ru-RU" dirty="0" err="1" smtClean="0">
                <a:latin typeface="Times New Roman" panose="02020603050405020304" pitchFamily="18" charset="0"/>
              </a:rPr>
              <a:t>мино</a:t>
            </a:r>
            <a:r>
              <a:rPr lang="ru-RU" dirty="0">
                <a:latin typeface="Times New Roman" panose="02020603050405020304" pitchFamily="18" charset="0"/>
              </a:rPr>
              <a:t>, 2010.</a:t>
            </a:r>
          </a:p>
          <a:p>
            <a:r>
              <a:rPr lang="ru-RU" dirty="0">
                <a:latin typeface="Times New Roman" panose="02020603050405020304" pitchFamily="18" charset="0"/>
              </a:rPr>
              <a:t>4. Поваляев А.А. Глобальные спутниковые системы синхронизации </a:t>
            </a:r>
            <a:r>
              <a:rPr lang="ru-RU" dirty="0" smtClean="0">
                <a:latin typeface="Times New Roman" panose="02020603050405020304" pitchFamily="18" charset="0"/>
              </a:rPr>
              <a:t>и</a:t>
            </a:r>
            <a:r>
              <a:rPr lang="en-US" dirty="0" smtClean="0">
                <a:latin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</a:rPr>
              <a:t>управления </a:t>
            </a:r>
            <a:r>
              <a:rPr lang="ru-RU" dirty="0">
                <a:latin typeface="Times New Roman" panose="02020603050405020304" pitchFamily="18" charset="0"/>
              </a:rPr>
              <a:t>движением в околоземном пространстве. -М.: Вузовская книга</a:t>
            </a:r>
            <a:r>
              <a:rPr lang="ru-RU" dirty="0" smtClean="0">
                <a:latin typeface="Times New Roman" panose="02020603050405020304" pitchFamily="18" charset="0"/>
              </a:rPr>
              <a:t>,</a:t>
            </a:r>
            <a:r>
              <a:rPr lang="en-US" dirty="0" smtClean="0">
                <a:latin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</a:rPr>
              <a:t>2012</a:t>
            </a:r>
            <a:r>
              <a:rPr lang="ru-RU" dirty="0">
                <a:latin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</a:rPr>
              <a:t>5. Калмыков В.В. Системы сотовой и спутниковой радиосвязи.-М.:</a:t>
            </a:r>
          </a:p>
          <a:p>
            <a:r>
              <a:rPr lang="ru-RU" dirty="0">
                <a:latin typeface="Times New Roman" panose="02020603050405020304" pitchFamily="18" charset="0"/>
              </a:rPr>
              <a:t>«Рудомино»,2010.</a:t>
            </a:r>
          </a:p>
          <a:p>
            <a:r>
              <a:rPr lang="ru-RU" dirty="0">
                <a:latin typeface="Times New Roman" panose="02020603050405020304" pitchFamily="18" charset="0"/>
              </a:rPr>
              <a:t>6. Методы спутникового и наземного позиционирования. Перспективы</a:t>
            </a:r>
          </a:p>
          <a:p>
            <a:r>
              <a:rPr lang="ru-RU" dirty="0">
                <a:latin typeface="Times New Roman" panose="02020603050405020304" pitchFamily="18" charset="0"/>
              </a:rPr>
              <a:t>развития технологий обработки сигналов /Под ред. </a:t>
            </a:r>
            <a:r>
              <a:rPr lang="ru-RU" dirty="0" err="1">
                <a:latin typeface="Times New Roman" panose="02020603050405020304" pitchFamily="18" charset="0"/>
              </a:rPr>
              <a:t>Д.Дардари</a:t>
            </a:r>
            <a:r>
              <a:rPr lang="ru-RU" dirty="0">
                <a:latin typeface="Times New Roman" panose="02020603050405020304" pitchFamily="18" charset="0"/>
              </a:rPr>
              <a:t> .- М: </a:t>
            </a:r>
            <a:r>
              <a:rPr lang="ru-RU" dirty="0" err="1" smtClean="0">
                <a:latin typeface="Times New Roman" panose="02020603050405020304" pitchFamily="18" charset="0"/>
              </a:rPr>
              <a:t>Техносфера</a:t>
            </a:r>
            <a:r>
              <a:rPr lang="ru-RU" dirty="0">
                <a:latin typeface="Times New Roman" panose="02020603050405020304" pitchFamily="18" charset="0"/>
              </a:rPr>
              <a:t>, 2012.</a:t>
            </a:r>
          </a:p>
          <a:p>
            <a:r>
              <a:rPr lang="ru-RU" dirty="0">
                <a:latin typeface="Times New Roman" panose="02020603050405020304" pitchFamily="18" charset="0"/>
              </a:rPr>
              <a:t>7. </a:t>
            </a:r>
            <a:r>
              <a:rPr lang="ru-RU" dirty="0" err="1">
                <a:latin typeface="Times New Roman" panose="02020603050405020304" pitchFamily="18" charset="0"/>
              </a:rPr>
              <a:t>Кислицын</a:t>
            </a:r>
            <a:r>
              <a:rPr lang="ru-RU" dirty="0">
                <a:latin typeface="Times New Roman" panose="02020603050405020304" pitchFamily="18" charset="0"/>
              </a:rPr>
              <a:t> А.С. </a:t>
            </a:r>
            <a:r>
              <a:rPr lang="ru-RU" dirty="0" err="1">
                <a:latin typeface="Times New Roman" panose="02020603050405020304" pitchFamily="18" charset="0"/>
              </a:rPr>
              <a:t>Корпоротивные</a:t>
            </a:r>
            <a:r>
              <a:rPr lang="ru-RU" dirty="0">
                <a:latin typeface="Times New Roman" panose="02020603050405020304" pitchFamily="18" charset="0"/>
              </a:rPr>
              <a:t> спутниковые информационные </a:t>
            </a:r>
            <a:r>
              <a:rPr lang="ru-RU" dirty="0" smtClean="0">
                <a:latin typeface="Times New Roman" panose="02020603050405020304" pitchFamily="18" charset="0"/>
              </a:rPr>
              <a:t>сети</a:t>
            </a:r>
            <a:r>
              <a:rPr lang="en-US" dirty="0" smtClean="0">
                <a:latin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</a:rPr>
              <a:t>на </a:t>
            </a:r>
            <a:r>
              <a:rPr lang="ru-RU" dirty="0">
                <a:latin typeface="Times New Roman" panose="02020603050405020304" pitchFamily="18" charset="0"/>
              </a:rPr>
              <a:t>основе VSAT-технологий. Методология построения. -М.: «Радиотехника»,</a:t>
            </a:r>
          </a:p>
          <a:p>
            <a:r>
              <a:rPr lang="ru-RU" dirty="0">
                <a:latin typeface="Times New Roman" panose="02020603050405020304" pitchFamily="18" charset="0"/>
              </a:rPr>
              <a:t>2007.</a:t>
            </a:r>
          </a:p>
          <a:p>
            <a:r>
              <a:rPr lang="ru-RU" dirty="0">
                <a:latin typeface="Times New Roman" panose="02020603050405020304" pitchFamily="18" charset="0"/>
              </a:rPr>
              <a:t>8. </a:t>
            </a:r>
            <a:r>
              <a:rPr lang="ru-RU" dirty="0" err="1">
                <a:latin typeface="Times New Roman" panose="02020603050405020304" pitchFamily="18" charset="0"/>
              </a:rPr>
              <a:t>Машбиц</a:t>
            </a:r>
            <a:r>
              <a:rPr lang="ru-RU" dirty="0">
                <a:latin typeface="Times New Roman" panose="02020603050405020304" pitchFamily="18" charset="0"/>
              </a:rPr>
              <a:t> Л.М. Компьютерная картография и зоны спутниковой </a:t>
            </a:r>
            <a:r>
              <a:rPr lang="ru-RU" dirty="0" smtClean="0">
                <a:latin typeface="Times New Roman" panose="02020603050405020304" pitchFamily="18" charset="0"/>
              </a:rPr>
              <a:t>связи</a:t>
            </a:r>
            <a:r>
              <a:rPr lang="ru-RU" dirty="0">
                <a:latin typeface="Times New Roman" panose="02020603050405020304" pitchFamily="18" charset="0"/>
              </a:rPr>
              <a:t>.-М.: Радио и связь, 2009. -256 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55369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352927" cy="5976664"/>
          </a:xfrm>
        </p:spPr>
        <p:txBody>
          <a:bodyPr/>
          <a:lstStyle/>
          <a:p>
            <a:pPr marL="182880" indent="0" algn="ctr" fontAlgn="auto" hangingPunct="0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/>
              <a:t/>
            </a:r>
            <a:br>
              <a:rPr lang="kk-KZ" sz="2400" dirty="0"/>
            </a:b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 smtClean="0"/>
              <a:t>Спасибо за внимание!</a:t>
            </a:r>
            <a:br>
              <a:rPr lang="kk-KZ" sz="2400" dirty="0" smtClean="0"/>
            </a:br>
            <a:r>
              <a:rPr lang="kk-KZ" sz="2400" dirty="0"/>
              <a:t/>
            </a:r>
            <a:br>
              <a:rPr lang="kk-KZ" sz="2400" dirty="0"/>
            </a:b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/>
              <a:t/>
            </a:r>
            <a:br>
              <a:rPr lang="kk-KZ" sz="2400" dirty="0"/>
            </a:b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/>
              <a:t/>
            </a:r>
            <a:br>
              <a:rPr lang="kk-KZ" sz="2400" dirty="0"/>
            </a:b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/>
              <a:t/>
            </a:r>
            <a:br>
              <a:rPr lang="kk-KZ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7572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Содержание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Цель лекции: изучить состав космических и земных станций и их основ-</a:t>
            </a:r>
          </a:p>
          <a:p>
            <a:r>
              <a:rPr lang="ru-RU" sz="2000" dirty="0" err="1"/>
              <a:t>ные</a:t>
            </a:r>
            <a:r>
              <a:rPr lang="ru-RU" sz="2000" dirty="0"/>
              <a:t> характеристики</a:t>
            </a:r>
            <a:r>
              <a:rPr lang="ru-RU" sz="2000" dirty="0" smtClean="0"/>
              <a:t>.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1 – </a:t>
            </a:r>
            <a:r>
              <a:rPr lang="ru-RU" sz="2000" dirty="0"/>
              <a:t>Развернутый вид спутника </a:t>
            </a:r>
            <a:r>
              <a:rPr lang="en-US" sz="2000" dirty="0"/>
              <a:t>Telecom-I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2 – </a:t>
            </a:r>
            <a:r>
              <a:rPr lang="ru-RU" sz="2000" dirty="0"/>
              <a:t>Зона видимости и обслуживания геостационарного БР</a:t>
            </a:r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3- </a:t>
            </a:r>
            <a:r>
              <a:rPr lang="ru-RU" sz="2000" dirty="0"/>
              <a:t>Блок схема БР с преобразованием сигнала</a:t>
            </a:r>
          </a:p>
          <a:p>
            <a:r>
              <a:rPr lang="ru-RU" sz="2000" dirty="0"/>
              <a:t>на промежуточной частоте</a:t>
            </a: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76798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По завершению урока Вы будете знать: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000" dirty="0" smtClean="0"/>
              <a:t>Упрощенная </a:t>
            </a:r>
            <a:r>
              <a:rPr lang="ru-RU" sz="2000" dirty="0"/>
              <a:t>структурная схема бортового </a:t>
            </a:r>
            <a:r>
              <a:rPr lang="ru-RU" sz="2000" dirty="0" smtClean="0"/>
              <a:t>ретранслятора</a:t>
            </a:r>
          </a:p>
          <a:p>
            <a:pPr marL="457200" indent="-457200">
              <a:buAutoNum type="arabicPeriod"/>
            </a:pPr>
            <a:r>
              <a:rPr lang="ru-RU" sz="2000" dirty="0"/>
              <a:t>Регенеративные БР</a:t>
            </a: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 smtClean="0"/>
              <a:t>3 </a:t>
            </a:r>
            <a:r>
              <a:rPr lang="ru-RU" sz="2000" dirty="0"/>
              <a:t>Определение азимута А и угла места β </a:t>
            </a:r>
            <a:r>
              <a:rPr lang="ru-RU" sz="2000" dirty="0" smtClean="0"/>
              <a:t>для геостационарного </a:t>
            </a:r>
            <a:r>
              <a:rPr lang="ru-RU" sz="2000" dirty="0"/>
              <a:t>спутника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11104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Введение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3815" y="2261829"/>
            <a:ext cx="876485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Inmarsat -</a:t>
            </a:r>
            <a:r>
              <a:rPr lang="ru-RU" dirty="0" smtClean="0"/>
              <a:t> </a:t>
            </a:r>
            <a:r>
              <a:rPr lang="ru-RU" dirty="0"/>
              <a:t>глобальной мобильной спутниковой связи. Система обеспечивает голосовую и высокоскоростную передачу данных во все точки планеты –на суше, на море и в небе. Услуги предоставляются посредством надежной спутниковой сети в мире. Около 30 лет </a:t>
            </a:r>
            <a:r>
              <a:rPr lang="ru-RU" dirty="0" err="1"/>
              <a:t>Инмарсат</a:t>
            </a:r>
            <a:r>
              <a:rPr lang="ru-RU" dirty="0"/>
              <a:t> находится на передовых позициях мобильной спутниковой связи.</a:t>
            </a:r>
          </a:p>
          <a:p>
            <a:r>
              <a:rPr lang="ru-RU" dirty="0" err="1"/>
              <a:t>Инмарсат</a:t>
            </a:r>
            <a:r>
              <a:rPr lang="ru-RU" dirty="0"/>
              <a:t> расширил покрытие на суше, предоставляет мобильную и авиационную связь. Таким образом, пользователи могут жить и работать без использования наземных сетей в удаленных районах, путешествовать повсюду. Пользователями </a:t>
            </a:r>
            <a:r>
              <a:rPr lang="ru-RU" dirty="0" err="1"/>
              <a:t>Инмарсат</a:t>
            </a:r>
            <a:r>
              <a:rPr lang="ru-RU" dirty="0"/>
              <a:t> являются государственные службы, агентства по чрезвычайным ситуациям, министерства, общественные учреждения, силовые структуры, транспортные компании, журналисты и операторы, альпинисты и любители экстремальных видов спорта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35426" y="1338499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cap="all" dirty="0"/>
              <a:t>СИСТЕМА ГЛОБАЛЬНОЙ СПУТНИКОВОЙ СВЯЗИ ИНМАРСАТ, ИРИДИУМ, ТУРАЯ И ГЛОБАЛСТАР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4811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1873" y="1671748"/>
            <a:ext cx="843032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Два отличительных преимущества использования терминалов </a:t>
            </a:r>
            <a:r>
              <a:rPr lang="ru-RU" dirty="0" err="1"/>
              <a:t>Инмарсат</a:t>
            </a:r>
            <a:r>
              <a:rPr lang="ru-RU" dirty="0"/>
              <a:t>:</a:t>
            </a:r>
          </a:p>
          <a:p>
            <a:r>
              <a:rPr lang="ru-RU" dirty="0"/>
              <a:t>1. Спутники </a:t>
            </a:r>
            <a:r>
              <a:rPr lang="ru-RU" dirty="0" err="1"/>
              <a:t>Инмарсат</a:t>
            </a:r>
            <a:r>
              <a:rPr lang="ru-RU" dirty="0"/>
              <a:t> покрывают около 98% земной поверхности (кроме территорий Арктики и Антарктиды). Это означает, что, передвигаясь без ограничения по всему миру, пользователь телефона </a:t>
            </a:r>
            <a:r>
              <a:rPr lang="ru-RU" dirty="0" err="1"/>
              <a:t>Инмарсат</a:t>
            </a:r>
            <a:r>
              <a:rPr lang="ru-RU" dirty="0"/>
              <a:t> не должен задумываться о зонах действия спутниковой сети </a:t>
            </a:r>
            <a:r>
              <a:rPr lang="ru-RU" dirty="0" err="1"/>
              <a:t>Инмарсат</a:t>
            </a:r>
            <a:r>
              <a:rPr lang="ru-RU" dirty="0"/>
              <a:t> или ее совместимости со средствами связи в других государствах. В любой точке своего путешествия пользователь может сделать или получить звонок.</a:t>
            </a:r>
          </a:p>
          <a:p>
            <a:r>
              <a:rPr lang="ru-RU" dirty="0"/>
              <a:t>2. Все оборудование сети </a:t>
            </a:r>
            <a:r>
              <a:rPr lang="ru-RU" dirty="0" err="1"/>
              <a:t>Инмарсат</a:t>
            </a:r>
            <a:r>
              <a:rPr lang="ru-RU" dirty="0"/>
              <a:t> отличается большой надежностью, поскольку одной из важнейших задач этой системы является обеспечение связи с целью оповещения о бедствиях и охраны человеческой жизни на море.</a:t>
            </a:r>
          </a:p>
          <a:p>
            <a:r>
              <a:rPr lang="ru-RU" dirty="0"/>
              <a:t>На сегодня пользователями системы являются тысячи абонентов, которые живут и работают в удаленных регионах, где отсутствует наземная связь. Это надежная связь с базовых лагерей около </a:t>
            </a:r>
            <a:r>
              <a:rPr lang="ru-RU" dirty="0" err="1"/>
              <a:t>нефтянных</a:t>
            </a:r>
            <a:r>
              <a:rPr lang="ru-RU" dirty="0"/>
              <a:t> месторождений или со строительных объектов. Среди пользователей спасательные организации и министерства по чрезвычайным ситуациям, силовые структуры и государственные учреждения, транспортные компании, журналисты и телеоператоры, альпинисты и любители экстремальных видов спорта.</a:t>
            </a:r>
          </a:p>
        </p:txBody>
      </p:sp>
    </p:spTree>
    <p:extLst>
      <p:ext uri="{BB962C8B-B14F-4D97-AF65-F5344CB8AC3E}">
        <p14:creationId xmlns:p14="http://schemas.microsoft.com/office/powerpoint/2010/main" val="922220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0293" y="2385889"/>
            <a:ext cx="82296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Система </a:t>
            </a:r>
            <a:r>
              <a:rPr lang="en-US" b="1" dirty="0" smtClean="0"/>
              <a:t>Iridium </a:t>
            </a:r>
            <a:r>
              <a:rPr lang="ru-RU" dirty="0" smtClean="0"/>
              <a:t>первая </a:t>
            </a:r>
            <a:r>
              <a:rPr lang="ru-RU" dirty="0"/>
              <a:t>в мире сеть низкоорбитальной мобильной спутниковой связи, появившаяся еще в 1998-м году. По сравнению с другими спутниковыми сетями, зона обслуживания </a:t>
            </a:r>
            <a:r>
              <a:rPr lang="ru-RU" dirty="0" err="1"/>
              <a:t>Иридиум</a:t>
            </a:r>
            <a:r>
              <a:rPr lang="ru-RU" dirty="0"/>
              <a:t> обеспечивает 100%-е покрытие планеты и не имеет «белых пятен» — спутниковые телефоны </a:t>
            </a:r>
            <a:r>
              <a:rPr lang="ru-RU" dirty="0" err="1"/>
              <a:t>Иридиум</a:t>
            </a:r>
            <a:r>
              <a:rPr lang="ru-RU" dirty="0"/>
              <a:t> </a:t>
            </a:r>
            <a:r>
              <a:rPr lang="ru-RU" dirty="0" err="1"/>
              <a:t>работаютв</a:t>
            </a:r>
            <a:r>
              <a:rPr lang="ru-RU" dirty="0"/>
              <a:t> любой стране мира, во всех морях и океанах, в полярных областях Земли. Спутники </a:t>
            </a:r>
            <a:r>
              <a:rPr lang="ru-RU" dirty="0" err="1"/>
              <a:t>Иридиум</a:t>
            </a:r>
            <a:r>
              <a:rPr lang="ru-RU" dirty="0"/>
              <a:t> находятся на высоте 780 км над поверхностью Земли, что в 46 раз ближе, чем геостационарные спутники. Высота орбиты в спутниковой сети </a:t>
            </a:r>
            <a:r>
              <a:rPr lang="ru-RU" dirty="0" err="1"/>
              <a:t>Иридиум</a:t>
            </a:r>
            <a:r>
              <a:rPr lang="ru-RU" dirty="0"/>
              <a:t> — самая маленькая среди других сетей спутниковой связи. Малое </a:t>
            </a:r>
            <a:r>
              <a:rPr lang="ru-RU" dirty="0" err="1"/>
              <a:t>расстояниедо</a:t>
            </a:r>
            <a:r>
              <a:rPr lang="ru-RU" dirty="0"/>
              <a:t> спутников позволило уменьшить размеры самих спутниковых телефонов, сделав их в свое время самыми маленькими спутниковыми телефонами в мире.</a:t>
            </a:r>
          </a:p>
        </p:txBody>
      </p:sp>
    </p:spTree>
    <p:extLst>
      <p:ext uri="{BB962C8B-B14F-4D97-AF65-F5344CB8AC3E}">
        <p14:creationId xmlns:p14="http://schemas.microsoft.com/office/powerpoint/2010/main" val="2107706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00721" y="1847265"/>
            <a:ext cx="866449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Система </a:t>
            </a:r>
            <a:r>
              <a:rPr lang="en-US" b="1" dirty="0"/>
              <a:t>Iridium </a:t>
            </a:r>
            <a:r>
              <a:rPr lang="ru-RU" dirty="0" smtClean="0"/>
              <a:t>- </a:t>
            </a:r>
            <a:r>
              <a:rPr lang="ru-RU" dirty="0"/>
              <a:t>это беспроводная телефонная сеть мобильной персональной связи, работающая на низкоорбитальных спутниках и разработанная для предоставления набора стандартных телефонных услуг — голосовая связь, передача факсимильных сообщений и компьютерных данных. Она сделала революционный переворот в области связи для профессионалов бизнеса, путешественников, жителей, проживающих в районах с неразвитой или отсутствующей связью, служб спасения, а также других лиц, которым необходима многофункциональная и удобная спутниковая связь в виде спутникового телефона-трубки с единым глобальным номером. В отличие от наземных сетей связи, спутниковая система отслеживает местоположение телефона, обеспечивая, таким образом, прохождение сигнала до абонента вне зависимости от его местонахождения. Иными словами, вы можете позвонить абоненту системы </a:t>
            </a:r>
            <a:r>
              <a:rPr lang="ru-RU" dirty="0" err="1"/>
              <a:t>Iridium</a:t>
            </a:r>
            <a:r>
              <a:rPr lang="ru-RU" dirty="0"/>
              <a:t>, не зная, где именно он находится. Телефоны </a:t>
            </a:r>
            <a:r>
              <a:rPr lang="ru-RU" dirty="0" err="1"/>
              <a:t>Iridium</a:t>
            </a:r>
            <a:r>
              <a:rPr lang="ru-RU" dirty="0"/>
              <a:t> обеспечивают высококачественное соединение для голосовой связи и предполагают интерфейсное соединение с ноутбуками, «палмтопами», электронными органайзерами и другим телекоммуникационным оборудованием. Относительно короткое расстояние до спутника уменьшило задержку сигнала и улучшило качество разговора.</a:t>
            </a:r>
          </a:p>
        </p:txBody>
      </p:sp>
    </p:spTree>
    <p:extLst>
      <p:ext uri="{BB962C8B-B14F-4D97-AF65-F5344CB8AC3E}">
        <p14:creationId xmlns:p14="http://schemas.microsoft.com/office/powerpoint/2010/main" val="1938659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7268" y="1375351"/>
            <a:ext cx="8697951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Космический сегмент </a:t>
            </a:r>
            <a:r>
              <a:rPr lang="ru-RU" dirty="0" err="1"/>
              <a:t>Иридиум</a:t>
            </a:r>
            <a:r>
              <a:rPr lang="ru-RU" dirty="0"/>
              <a:t> состоит из 66-ти низкоорбитальных спутников, размещенных на 6-ти приполярных орбитах. В сети реализован уникальный механизм </a:t>
            </a:r>
            <a:r>
              <a:rPr lang="ru-RU" dirty="0" err="1"/>
              <a:t>межспутниковых</a:t>
            </a:r>
            <a:r>
              <a:rPr lang="ru-RU" dirty="0"/>
              <a:t> связей, который используется для передачи сигнала с одного спутника на другой без необходимости ретрансляции этого сигнала на Землю. </a:t>
            </a:r>
            <a:r>
              <a:rPr lang="ru-RU" dirty="0" err="1"/>
              <a:t>Межспутниковые</a:t>
            </a:r>
            <a:r>
              <a:rPr lang="ru-RU" dirty="0"/>
              <a:t> связи </a:t>
            </a:r>
            <a:r>
              <a:rPr lang="ru-RU" dirty="0" err="1"/>
              <a:t>Иридиум</a:t>
            </a:r>
            <a:r>
              <a:rPr lang="ru-RU" dirty="0"/>
              <a:t> теоретически позволяют этой сети функционировать при наличии всего лишь одной станции сопряжения, на которую будут поступать все абонентские звонки.</a:t>
            </a:r>
          </a:p>
          <a:p>
            <a:endParaRPr lang="ru-RU" dirty="0"/>
          </a:p>
          <a:p>
            <a:r>
              <a:rPr lang="ru-RU" dirty="0"/>
              <a:t>Технические данные о космическом сегменте </a:t>
            </a:r>
            <a:r>
              <a:rPr lang="ru-RU" dirty="0" err="1"/>
              <a:t>Иридиум</a:t>
            </a:r>
            <a:r>
              <a:rPr lang="ru-RU" dirty="0"/>
              <a:t>:</a:t>
            </a:r>
          </a:p>
          <a:p>
            <a:endParaRPr lang="ru-RU" dirty="0"/>
          </a:p>
          <a:p>
            <a:r>
              <a:rPr lang="ru-RU" dirty="0"/>
              <a:t>количество спутников на орбите: 66 основных и 6 резервных</a:t>
            </a:r>
          </a:p>
          <a:p>
            <a:r>
              <a:rPr lang="ru-RU" dirty="0"/>
              <a:t>количество орбитальных плоскостей: 6 (11 спутников в каждой плоскости)</a:t>
            </a:r>
          </a:p>
          <a:p>
            <a:r>
              <a:rPr lang="ru-RU" dirty="0"/>
              <a:t>высота обриты: 780 км</a:t>
            </a:r>
          </a:p>
          <a:p>
            <a:r>
              <a:rPr lang="ru-RU" dirty="0"/>
              <a:t>наклонение орбитальной плоскости: 86,4 град.</a:t>
            </a:r>
          </a:p>
          <a:p>
            <a:r>
              <a:rPr lang="ru-RU" dirty="0"/>
              <a:t>период обращения спутника: 100 мин. 28 сек.</a:t>
            </a:r>
          </a:p>
          <a:p>
            <a:r>
              <a:rPr lang="ru-RU" dirty="0"/>
              <a:t>масса спутника: 689 кг.</a:t>
            </a:r>
          </a:p>
          <a:p>
            <a:r>
              <a:rPr lang="ru-RU" dirty="0"/>
              <a:t>количество лучей, формируемых одним спутником: 48</a:t>
            </a:r>
          </a:p>
          <a:p>
            <a:r>
              <a:rPr lang="ru-RU" dirty="0"/>
              <a:t>диаметр луча: около 50 км</a:t>
            </a:r>
          </a:p>
          <a:p>
            <a:r>
              <a:rPr lang="ru-RU" dirty="0"/>
              <a:t>Мощность канала — 16 ДБ (средняя).</a:t>
            </a:r>
          </a:p>
        </p:txBody>
      </p:sp>
    </p:spTree>
    <p:extLst>
      <p:ext uri="{BB962C8B-B14F-4D97-AF65-F5344CB8AC3E}">
        <p14:creationId xmlns:p14="http://schemas.microsoft.com/office/powerpoint/2010/main" val="3737012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400094"/>
            <a:ext cx="87983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Частоты, используемые для связи в сети </a:t>
            </a:r>
            <a:r>
              <a:rPr lang="ru-RU" dirty="0" err="1"/>
              <a:t>Иридиум</a:t>
            </a:r>
            <a:r>
              <a:rPr lang="ru-RU" dirty="0" smtClean="0"/>
              <a:t>:</a:t>
            </a:r>
            <a:endParaRPr lang="ru-RU" dirty="0"/>
          </a:p>
          <a:p>
            <a:r>
              <a:rPr lang="ru-RU" dirty="0"/>
              <a:t>спутник </a:t>
            </a:r>
            <a:r>
              <a:rPr lang="ru-RU" dirty="0" err="1"/>
              <a:t>Иридиум</a:t>
            </a:r>
            <a:r>
              <a:rPr lang="ru-RU" dirty="0"/>
              <a:t> — спутниковый телефон или спутниковый пейджер: 1616 — 1626,5 МГц</a:t>
            </a:r>
          </a:p>
          <a:p>
            <a:r>
              <a:rPr lang="ru-RU" dirty="0" err="1"/>
              <a:t>межспутниковые</a:t>
            </a:r>
            <a:r>
              <a:rPr lang="ru-RU" dirty="0"/>
              <a:t> связи: 23,18 — 23,38 ГГц</a:t>
            </a:r>
          </a:p>
          <a:p>
            <a:r>
              <a:rPr lang="ru-RU" dirty="0"/>
              <a:t>наземная станция — спутники </a:t>
            </a:r>
            <a:r>
              <a:rPr lang="ru-RU" dirty="0" err="1"/>
              <a:t>Иридиум</a:t>
            </a:r>
            <a:r>
              <a:rPr lang="ru-RU" dirty="0"/>
              <a:t>: 29,1 — 29,3 ГГц</a:t>
            </a:r>
          </a:p>
          <a:p>
            <a:r>
              <a:rPr lang="ru-RU" dirty="0"/>
              <a:t>спутники </a:t>
            </a:r>
            <a:r>
              <a:rPr lang="ru-RU" dirty="0" err="1"/>
              <a:t>Иридиум</a:t>
            </a:r>
            <a:r>
              <a:rPr lang="ru-RU" dirty="0"/>
              <a:t> — наземная станция: 19,4 — 19,6 ГГц</a:t>
            </a:r>
          </a:p>
          <a:p>
            <a:r>
              <a:rPr lang="ru-RU" dirty="0" smtClean="0"/>
              <a:t>Наземный </a:t>
            </a:r>
            <a:r>
              <a:rPr lang="ru-RU" dirty="0"/>
              <a:t>сегмент </a:t>
            </a:r>
            <a:r>
              <a:rPr lang="ru-RU" dirty="0" err="1"/>
              <a:t>Иридиум</a:t>
            </a:r>
            <a:r>
              <a:rPr lang="ru-RU" dirty="0"/>
              <a:t> представлен сетевой координирующей станцией и станциями сопряжения. Координирующая станция управляет всей сетью </a:t>
            </a:r>
            <a:r>
              <a:rPr lang="ru-RU" dirty="0" err="1"/>
              <a:t>Иридиум</a:t>
            </a:r>
            <a:r>
              <a:rPr lang="ru-RU" dirty="0"/>
              <a:t> и осуществляет ее непрерывный мониторинг. Станции сопряжения служат шлюзами между спутниковым сегментом и наземными телефонными сетями и сетями передачи данных. Через станции сопряжения проходят все </a:t>
            </a:r>
            <a:r>
              <a:rPr lang="ru-RU" dirty="0" err="1"/>
              <a:t>звонкисо</a:t>
            </a:r>
            <a:r>
              <a:rPr lang="ru-RU" dirty="0"/>
              <a:t> спутниковых телефонов </a:t>
            </a:r>
            <a:r>
              <a:rPr lang="ru-RU" dirty="0" err="1"/>
              <a:t>Иридиум</a:t>
            </a:r>
            <a:r>
              <a:rPr lang="ru-RU" dirty="0"/>
              <a:t> на наземные сети общего пользования. Помимо этого, на станции сопряжения присутствует и поддерживается база данных абонентов </a:t>
            </a:r>
            <a:r>
              <a:rPr lang="ru-RU" dirty="0" err="1"/>
              <a:t>Иридиум</a:t>
            </a:r>
            <a:r>
              <a:rPr lang="ru-RU" dirty="0"/>
              <a:t>, на этой же станции формируется </a:t>
            </a:r>
            <a:r>
              <a:rPr lang="ru-RU" dirty="0" err="1"/>
              <a:t>биллинговая</a:t>
            </a:r>
            <a:r>
              <a:rPr lang="ru-RU" dirty="0"/>
              <a:t> информация для выставления счетов абонентам за услуги спутниковой связи.</a:t>
            </a:r>
          </a:p>
          <a:p>
            <a:r>
              <a:rPr lang="ru-RU" dirty="0" smtClean="0"/>
              <a:t>Зона </a:t>
            </a:r>
            <a:r>
              <a:rPr lang="ru-RU" dirty="0"/>
              <a:t>покрытия</a:t>
            </a:r>
          </a:p>
          <a:p>
            <a:r>
              <a:rPr lang="ru-RU" dirty="0"/>
              <a:t>Система </a:t>
            </a:r>
            <a:r>
              <a:rPr lang="ru-RU" dirty="0" err="1"/>
              <a:t>Iridium</a:t>
            </a:r>
            <a:r>
              <a:rPr lang="ru-RU" dirty="0"/>
              <a:t> обеспечивает 100% глобальное покрытие всей территории земного шара. В особых случаях из зоны обслуживания системы могут быть исключены определенные территории (зоны боевых действий, «горячие точки»), в которых ограничена возможность использования спутниковых телефонов. </a:t>
            </a:r>
          </a:p>
        </p:txBody>
      </p:sp>
    </p:spTree>
    <p:extLst>
      <p:ext uri="{BB962C8B-B14F-4D97-AF65-F5344CB8AC3E}">
        <p14:creationId xmlns:p14="http://schemas.microsoft.com/office/powerpoint/2010/main" val="9982209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2324</TotalTime>
  <Words>1660</Words>
  <Application>Microsoft Office PowerPoint</Application>
  <PresentationFormat>Экран (4:3)</PresentationFormat>
  <Paragraphs>92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Georgia</vt:lpstr>
      <vt:lpstr>Times New Roman</vt:lpstr>
      <vt:lpstr>Times New Roman,Bold</vt:lpstr>
      <vt:lpstr>Тема Office</vt:lpstr>
      <vt:lpstr>Электронные компоненты спутниковой связи  Лекция 11</vt:lpstr>
      <vt:lpstr>Содержание</vt:lpstr>
      <vt:lpstr>По завершению урока Вы будете знать:</vt:lpstr>
      <vt:lpstr>Введение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Спасибо за внимание!       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</cp:lastModifiedBy>
  <cp:revision>312</cp:revision>
  <dcterms:created xsi:type="dcterms:W3CDTF">2017-10-09T05:58:02Z</dcterms:created>
  <dcterms:modified xsi:type="dcterms:W3CDTF">2022-11-06T18:41:14Z</dcterms:modified>
</cp:coreProperties>
</file>