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94" r:id="rId2"/>
    <p:sldId id="325" r:id="rId3"/>
    <p:sldId id="326" r:id="rId4"/>
    <p:sldId id="327" r:id="rId5"/>
    <p:sldId id="328" r:id="rId6"/>
    <p:sldId id="329" r:id="rId7"/>
    <p:sldId id="330" r:id="rId8"/>
    <p:sldId id="331" r:id="rId9"/>
    <p:sldId id="332" r:id="rId10"/>
    <p:sldId id="333" r:id="rId11"/>
    <p:sldId id="334" r:id="rId12"/>
    <p:sldId id="335" r:id="rId13"/>
    <p:sldId id="336" r:id="rId14"/>
    <p:sldId id="337" r:id="rId15"/>
    <p:sldId id="324" r:id="rId16"/>
    <p:sldId id="309"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9" d="100"/>
          <a:sy n="69" d="100"/>
        </p:scale>
        <p:origin x="62" y="3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C778A-3B52-400E-B8B8-FCF0BB0568DE}" type="datetimeFigureOut">
              <a:rPr lang="en-US" smtClean="0"/>
              <a:t>11/7/2022</a:t>
            </a:fld>
            <a:endParaRPr lang="en-US"/>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0CA834-C85D-4321-A26E-942F650E8C8B}" type="slidenum">
              <a:rPr lang="en-US" smtClean="0"/>
              <a:t>‹#›</a:t>
            </a:fld>
            <a:endParaRPr lang="en-US"/>
          </a:p>
        </p:txBody>
      </p:sp>
    </p:spTree>
    <p:extLst>
      <p:ext uri="{BB962C8B-B14F-4D97-AF65-F5344CB8AC3E}">
        <p14:creationId xmlns:p14="http://schemas.microsoft.com/office/powerpoint/2010/main" val="180895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834314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148252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71761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31804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B708CAD-A79B-4FF2-A2AD-8FFCB2A3D2EB}" type="datetimeFigureOut">
              <a:rPr lang="ru-RU" smtClean="0"/>
              <a:t>07.11.2022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2548279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35576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B708CAD-A79B-4FF2-A2AD-8FFCB2A3D2EB}" type="datetimeFigureOut">
              <a:rPr lang="ru-RU" smtClean="0"/>
              <a:t>07.11.2022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885163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B708CAD-A79B-4FF2-A2AD-8FFCB2A3D2EB}" type="datetimeFigureOut">
              <a:rPr lang="ru-RU" smtClean="0"/>
              <a:t>07.11.2022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37325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708CAD-A79B-4FF2-A2AD-8FFCB2A3D2EB}" type="datetimeFigureOut">
              <a:rPr lang="ru-RU" smtClean="0"/>
              <a:t>07.11.2022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1500876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343730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8B708CAD-A79B-4FF2-A2AD-8FFCB2A3D2EB}" type="datetimeFigureOut">
              <a:rPr lang="ru-RU" smtClean="0"/>
              <a:t>07.11.2022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696E53A-6968-4272-8BC2-4567D025D9BB}" type="slidenum">
              <a:rPr lang="ru-RU" smtClean="0"/>
              <a:t>‹#›</a:t>
            </a:fld>
            <a:endParaRPr lang="ru-RU"/>
          </a:p>
        </p:txBody>
      </p:sp>
    </p:spTree>
    <p:extLst>
      <p:ext uri="{BB962C8B-B14F-4D97-AF65-F5344CB8AC3E}">
        <p14:creationId xmlns:p14="http://schemas.microsoft.com/office/powerpoint/2010/main" val="461165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708CAD-A79B-4FF2-A2AD-8FFCB2A3D2EB}" type="datetimeFigureOut">
              <a:rPr lang="ru-RU" smtClean="0"/>
              <a:t>07.11.2022</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96E53A-6968-4272-8BC2-4567D025D9BB}" type="slidenum">
              <a:rPr lang="ru-RU" smtClean="0"/>
              <a:t>‹#›</a:t>
            </a:fld>
            <a:endParaRPr lang="ru-RU"/>
          </a:p>
        </p:txBody>
      </p:sp>
    </p:spTree>
    <p:extLst>
      <p:ext uri="{BB962C8B-B14F-4D97-AF65-F5344CB8AC3E}">
        <p14:creationId xmlns:p14="http://schemas.microsoft.com/office/powerpoint/2010/main" val="24715551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hyperlink" Target="mailto:ai.khabay@satbayev.university"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6" name="Заголовок 5"/>
          <p:cNvSpPr txBox="1">
            <a:spLocks noGrp="1"/>
          </p:cNvSpPr>
          <p:nvPr>
            <p:ph type="ctrTitle"/>
          </p:nvPr>
        </p:nvSpPr>
        <p:spPr>
          <a:xfrm>
            <a:off x="883509" y="2079376"/>
            <a:ext cx="7766221" cy="1920526"/>
          </a:xfrm>
          <a:prstGeom prst="rect">
            <a:avLst/>
          </a:prstGeom>
          <a:noFill/>
        </p:spPr>
        <p:txBody>
          <a:bodyPr wrap="square" rtlCol="0">
            <a:spAutoFit/>
          </a:bodyPr>
          <a:lstStyle/>
          <a:p>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Электронные компоненты спутниковой связи </a:t>
            </a:r>
            <a:b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kk-KZ" sz="4400" b="1" i="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Лекция </a:t>
            </a:r>
            <a:r>
              <a:rPr lang="en-US" sz="4400" b="1" i="1"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12</a:t>
            </a:r>
            <a:endParaRPr lang="ru-RU" sz="2800" b="1" dirty="0"/>
          </a:p>
        </p:txBody>
      </p:sp>
      <p:pic>
        <p:nvPicPr>
          <p:cNvPr id="7" name="Рисунок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8460" y="785554"/>
            <a:ext cx="4178893" cy="947814"/>
          </a:xfrm>
          <a:prstGeom prst="rect">
            <a:avLst/>
          </a:prstGeom>
        </p:spPr>
      </p:pic>
      <p:sp>
        <p:nvSpPr>
          <p:cNvPr id="8" name="TextBox 7"/>
          <p:cNvSpPr txBox="1"/>
          <p:nvPr/>
        </p:nvSpPr>
        <p:spPr>
          <a:xfrm>
            <a:off x="1739899" y="3999902"/>
            <a:ext cx="6205495" cy="1969770"/>
          </a:xfrm>
          <a:prstGeom prst="rect">
            <a:avLst/>
          </a:prstGeom>
          <a:noFill/>
        </p:spPr>
        <p:txBody>
          <a:bodyPr wrap="square" rtlCol="0">
            <a:spAutoFit/>
          </a:bodyPr>
          <a:lstStyle/>
          <a:p>
            <a:pPr algn="ctr"/>
            <a:r>
              <a:rPr lang="ru-RU" sz="3200" dirty="0">
                <a:solidFill>
                  <a:schemeClr val="bg1"/>
                </a:solidFill>
                <a:cs typeface="Times New Roman" panose="02020603050405020304" pitchFamily="18" charset="0"/>
              </a:rPr>
              <a:t>Преподаватель: </a:t>
            </a:r>
            <a:r>
              <a:rPr lang="ru-RU" b="1" dirty="0" err="1" smtClean="0">
                <a:solidFill>
                  <a:schemeClr val="bg1"/>
                </a:solidFill>
              </a:rPr>
              <a:t>Хабай</a:t>
            </a:r>
            <a:r>
              <a:rPr lang="ru-RU" b="1" dirty="0" smtClean="0">
                <a:solidFill>
                  <a:schemeClr val="bg1"/>
                </a:solidFill>
              </a:rPr>
              <a:t> </a:t>
            </a:r>
            <a:r>
              <a:rPr lang="ru-RU" b="1" dirty="0" err="1" smtClean="0">
                <a:solidFill>
                  <a:schemeClr val="bg1"/>
                </a:solidFill>
              </a:rPr>
              <a:t>Анар</a:t>
            </a:r>
            <a:r>
              <a:rPr lang="ru-RU" b="1" dirty="0" smtClean="0">
                <a:solidFill>
                  <a:schemeClr val="bg1"/>
                </a:solidFill>
              </a:rPr>
              <a:t>, доктор </a:t>
            </a:r>
            <a:r>
              <a:rPr lang="en-US" b="1" dirty="0" smtClean="0">
                <a:solidFill>
                  <a:schemeClr val="bg1"/>
                </a:solidFill>
              </a:rPr>
              <a:t>PhD</a:t>
            </a:r>
            <a:r>
              <a:rPr lang="ru-RU" b="1" dirty="0" smtClean="0">
                <a:solidFill>
                  <a:schemeClr val="bg1"/>
                </a:solidFill>
              </a:rPr>
              <a:t>, </a:t>
            </a:r>
            <a:r>
              <a:rPr lang="ru-RU" b="1" dirty="0" err="1" smtClean="0">
                <a:solidFill>
                  <a:schemeClr val="bg1"/>
                </a:solidFill>
              </a:rPr>
              <a:t>ассоцированный</a:t>
            </a:r>
            <a:r>
              <a:rPr lang="ru-RU" b="1" dirty="0" smtClean="0">
                <a:solidFill>
                  <a:schemeClr val="bg1"/>
                </a:solidFill>
              </a:rPr>
              <a:t> профессор Кафедры «Электроники, телекоммуникации и космических технологии»</a:t>
            </a:r>
            <a:r>
              <a:rPr lang="en-US" b="1" dirty="0"/>
              <a:t/>
            </a:r>
            <a:br>
              <a:rPr lang="en-US" b="1" dirty="0"/>
            </a:br>
            <a:r>
              <a:rPr lang="ru-RU" b="1" dirty="0"/>
              <a:t/>
            </a:r>
            <a:br>
              <a:rPr lang="ru-RU" b="1" dirty="0"/>
            </a:br>
            <a:r>
              <a:rPr lang="en-US" b="1" dirty="0" err="1" smtClean="0">
                <a:hlinkClick r:id="rId4"/>
              </a:rPr>
              <a:t>ai.khabay@satbayev.university</a:t>
            </a:r>
            <a:r>
              <a:rPr lang="en-US" b="1" dirty="0"/>
              <a:t/>
            </a:r>
            <a:br>
              <a:rPr lang="en-US" b="1" dirty="0"/>
            </a:br>
            <a:endParaRPr lang="ru-RU" dirty="0"/>
          </a:p>
        </p:txBody>
      </p:sp>
    </p:spTree>
    <p:extLst>
      <p:ext uri="{BB962C8B-B14F-4D97-AF65-F5344CB8AC3E}">
        <p14:creationId xmlns:p14="http://schemas.microsoft.com/office/powerpoint/2010/main" val="2170468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384" y="1753833"/>
            <a:ext cx="8274205" cy="3970318"/>
          </a:xfrm>
          <a:prstGeom prst="rect">
            <a:avLst/>
          </a:prstGeom>
        </p:spPr>
        <p:txBody>
          <a:bodyPr wrap="square">
            <a:spAutoFit/>
          </a:bodyPr>
          <a:lstStyle/>
          <a:p>
            <a:r>
              <a:rPr lang="ru-RU" dirty="0"/>
              <a:t>Гибкая строковая структура навигационного сообщения позволяет значительно более эффективно использовать пропускную способность канала передачи данных. Но главным достоинством навигационного сообщения с гибкой строковой структурой является возможность её эволюционной модернизации при соблюдении принципа обратной совместимости. Для этого в ИКД для разработчиков НАП специально указывается, что если НАП в навигационном сообщении встречает строки неизвестных ей типов, то она должна их игнорировать. Это позволяет добавлять в процессе модернизации ГНСС к ранее существовавшим типам строк строки с новыми типами. НАП, выпущенная ранее, игнорирует строки с новыми типами и, следовательно, не использует те новации, которые вводятся в процессе модернизации ГНСС, но при этом её работоспособность не нарушается.</a:t>
            </a:r>
          </a:p>
          <a:p>
            <a:r>
              <a:rPr lang="ru-RU" dirty="0"/>
              <a:t>Сообщения сигналов ГЛОНАСС с кодовым разделением имеют строковую структуру.</a:t>
            </a:r>
          </a:p>
        </p:txBody>
      </p:sp>
    </p:spTree>
    <p:extLst>
      <p:ext uri="{BB962C8B-B14F-4D97-AF65-F5344CB8AC3E}">
        <p14:creationId xmlns:p14="http://schemas.microsoft.com/office/powerpoint/2010/main" val="1987450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18732" y="1321640"/>
            <a:ext cx="4572000" cy="584775"/>
          </a:xfrm>
          <a:prstGeom prst="rect">
            <a:avLst/>
          </a:prstGeom>
        </p:spPr>
        <p:txBody>
          <a:bodyPr>
            <a:spAutoFit/>
          </a:bodyPr>
          <a:lstStyle/>
          <a:p>
            <a:pPr algn="just"/>
            <a:r>
              <a:rPr lang="ru-RU" sz="1600" cap="all" dirty="0">
                <a:solidFill>
                  <a:srgbClr val="FF0000"/>
                </a:solidFill>
                <a:latin typeface="EuropeDemi"/>
              </a:rPr>
              <a:t>ФАКТОРЫ, ВЛИЯЮЩИЕ НА СНИЖЕНИЕ ТОЧНОСТИ</a:t>
            </a:r>
            <a:endParaRPr lang="ru-RU" sz="1600" b="0" i="0" cap="all" dirty="0">
              <a:solidFill>
                <a:srgbClr val="FF0000"/>
              </a:solidFill>
              <a:effectLst/>
              <a:latin typeface="EuropeDemi"/>
            </a:endParaRPr>
          </a:p>
        </p:txBody>
      </p:sp>
      <p:sp>
        <p:nvSpPr>
          <p:cNvPr id="3" name="Прямоугольник 2"/>
          <p:cNvSpPr/>
          <p:nvPr/>
        </p:nvSpPr>
        <p:spPr>
          <a:xfrm>
            <a:off x="211872" y="1826084"/>
            <a:ext cx="8619893" cy="4524315"/>
          </a:xfrm>
          <a:prstGeom prst="rect">
            <a:avLst/>
          </a:prstGeom>
        </p:spPr>
        <p:txBody>
          <a:bodyPr wrap="square">
            <a:spAutoFit/>
          </a:bodyPr>
          <a:lstStyle/>
          <a:p>
            <a:r>
              <a:rPr lang="ru-RU" dirty="0"/>
              <a:t>На точность определения потребителем своих координат, скорости движения и времени влияет множество факторов, которые можно разделить на категории:</a:t>
            </a:r>
          </a:p>
          <a:p>
            <a:endParaRPr lang="ru-RU" dirty="0"/>
          </a:p>
          <a:p>
            <a:r>
              <a:rPr lang="ru-RU" dirty="0"/>
              <a:t>Системные погрешности, вносимые аппаратурой космического комплекса</a:t>
            </a:r>
          </a:p>
          <a:p>
            <a:r>
              <a:rPr lang="ru-RU" dirty="0"/>
              <a:t>Погрешности, связанные с функционированием бортовой аппаратуры спутника и наземного комплекса управления ГНСС обусловлены в основном несовершенством частотно-временного и </a:t>
            </a:r>
            <a:r>
              <a:rPr lang="ru-RU" dirty="0" err="1"/>
              <a:t>эфемеридного</a:t>
            </a:r>
            <a:r>
              <a:rPr lang="ru-RU" dirty="0"/>
              <a:t> обеспечения.</a:t>
            </a:r>
          </a:p>
          <a:p>
            <a:r>
              <a:rPr lang="ru-RU" dirty="0"/>
              <a:t>Погрешности, возникающие на трассе распространения сигнала от космического аппарата до потребителя</a:t>
            </a:r>
          </a:p>
          <a:p>
            <a:r>
              <a:rPr lang="ru-RU" dirty="0"/>
              <a:t>Погрешности обусловлены отличием скорости распространения радиосигналов в атмосфере Земли от скорости их распространения в вакууме, а также зависимостью скорости от физических свойств различных слоёв атмосферы.</a:t>
            </a:r>
          </a:p>
          <a:p>
            <a:r>
              <a:rPr lang="ru-RU" dirty="0"/>
              <a:t>Погрешности, возникающие в аппаратуре потребителя</a:t>
            </a:r>
          </a:p>
          <a:p>
            <a:r>
              <a:rPr lang="ru-RU" dirty="0"/>
              <a:t>Аппаратурные погрешности подразделяются на систематическую погрешность аппаратурной задержки радиосигнала в АП и </a:t>
            </a:r>
            <a:r>
              <a:rPr lang="ru-RU" dirty="0" err="1"/>
              <a:t>флуктуационные</a:t>
            </a:r>
            <a:r>
              <a:rPr lang="ru-RU" dirty="0"/>
              <a:t> погрешности, обусловленные шумами и динамикой потребителя.</a:t>
            </a:r>
          </a:p>
        </p:txBody>
      </p:sp>
    </p:spTree>
    <p:extLst>
      <p:ext uri="{BB962C8B-B14F-4D97-AF65-F5344CB8AC3E}">
        <p14:creationId xmlns:p14="http://schemas.microsoft.com/office/powerpoint/2010/main" val="2337074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8419" y="512682"/>
            <a:ext cx="8664498" cy="5909310"/>
          </a:xfrm>
          <a:prstGeom prst="rect">
            <a:avLst/>
          </a:prstGeom>
        </p:spPr>
        <p:txBody>
          <a:bodyPr wrap="square">
            <a:spAutoFit/>
          </a:bodyPr>
          <a:lstStyle/>
          <a:p>
            <a:r>
              <a:rPr lang="ru-RU" dirty="0"/>
              <a:t>Кроме того, на точность навигационно-временного определения существенно влияет взаимное расположение навигационных спутников и потребителя.</a:t>
            </a:r>
          </a:p>
          <a:p>
            <a:r>
              <a:rPr lang="ru-RU" dirty="0"/>
              <a:t>Количественной характеристикой погрешности определения местоположения и поправки показаний часов, связанной с особенностями пространственного положения спутника и потребителя, служит так называемый геометрический фактор ΓΣ или коэффициент геометрии. В англоязычной литературе используется обозначение GDOP - </a:t>
            </a:r>
            <a:r>
              <a:rPr lang="ru-RU" dirty="0" err="1"/>
              <a:t>Geometrical</a:t>
            </a:r>
            <a:r>
              <a:rPr lang="ru-RU" dirty="0"/>
              <a:t> </a:t>
            </a:r>
            <a:r>
              <a:rPr lang="ru-RU" dirty="0" err="1"/>
              <a:t>delusion</a:t>
            </a:r>
            <a:r>
              <a:rPr lang="ru-RU" dirty="0"/>
              <a:t> </a:t>
            </a:r>
            <a:r>
              <a:rPr lang="ru-RU" dirty="0" err="1"/>
              <a:t>of</a:t>
            </a:r>
            <a:r>
              <a:rPr lang="ru-RU" dirty="0"/>
              <a:t> </a:t>
            </a:r>
            <a:r>
              <a:rPr lang="ru-RU" dirty="0" err="1"/>
              <a:t>precision</a:t>
            </a:r>
            <a:r>
              <a:rPr lang="ru-RU" dirty="0"/>
              <a:t>.</a:t>
            </a:r>
          </a:p>
          <a:p>
            <a:r>
              <a:rPr lang="ru-RU" dirty="0"/>
              <a:t>Геометрический фактор ΓΣ показывает, во сколько раз происходит уменьшение точности измерений и зависит от следующих параметров:</a:t>
            </a:r>
          </a:p>
          <a:p>
            <a:r>
              <a:rPr lang="ru-RU" dirty="0" err="1" smtClean="0"/>
              <a:t>Гп</a:t>
            </a:r>
            <a:r>
              <a:rPr lang="ru-RU" dirty="0" smtClean="0"/>
              <a:t> </a:t>
            </a:r>
            <a:r>
              <a:rPr lang="ru-RU" dirty="0"/>
              <a:t>- геометрический фактор точности определения местоположения потребителя ГНСС в пространстве.</a:t>
            </a:r>
          </a:p>
          <a:p>
            <a:r>
              <a:rPr lang="ru-RU" dirty="0"/>
              <a:t>Соответствует PDOP - </a:t>
            </a:r>
            <a:r>
              <a:rPr lang="ru-RU" dirty="0" err="1"/>
              <a:t>Position</a:t>
            </a:r>
            <a:r>
              <a:rPr lang="ru-RU" dirty="0"/>
              <a:t> </a:t>
            </a:r>
            <a:r>
              <a:rPr lang="ru-RU" dirty="0" err="1"/>
              <a:t>delusion</a:t>
            </a:r>
            <a:r>
              <a:rPr lang="ru-RU" dirty="0"/>
              <a:t> </a:t>
            </a:r>
            <a:r>
              <a:rPr lang="ru-RU" dirty="0" err="1"/>
              <a:t>of</a:t>
            </a:r>
            <a:r>
              <a:rPr lang="ru-RU" dirty="0"/>
              <a:t> </a:t>
            </a:r>
            <a:r>
              <a:rPr lang="ru-RU" dirty="0" err="1"/>
              <a:t>precision</a:t>
            </a:r>
            <a:r>
              <a:rPr lang="ru-RU" dirty="0"/>
              <a:t>.</a:t>
            </a:r>
          </a:p>
          <a:p>
            <a:r>
              <a:rPr lang="ru-RU" dirty="0" err="1"/>
              <a:t>Гг</a:t>
            </a:r>
            <a:r>
              <a:rPr lang="ru-RU" dirty="0"/>
              <a:t> - геометрический фактор точности определения местоположения потребителя ГНСС по горизонтали.</a:t>
            </a:r>
          </a:p>
          <a:p>
            <a:r>
              <a:rPr lang="ru-RU" dirty="0"/>
              <a:t>Соответствует HDOP - </a:t>
            </a:r>
            <a:r>
              <a:rPr lang="ru-RU" dirty="0" err="1"/>
              <a:t>Horizontal</a:t>
            </a:r>
            <a:r>
              <a:rPr lang="ru-RU" dirty="0"/>
              <a:t> </a:t>
            </a:r>
            <a:r>
              <a:rPr lang="ru-RU" dirty="0" err="1"/>
              <a:t>delusion</a:t>
            </a:r>
            <a:r>
              <a:rPr lang="ru-RU" dirty="0"/>
              <a:t> </a:t>
            </a:r>
            <a:r>
              <a:rPr lang="ru-RU" dirty="0" err="1"/>
              <a:t>of</a:t>
            </a:r>
            <a:r>
              <a:rPr lang="ru-RU" dirty="0"/>
              <a:t> </a:t>
            </a:r>
            <a:r>
              <a:rPr lang="ru-RU" dirty="0" err="1"/>
              <a:t>precision</a:t>
            </a:r>
            <a:r>
              <a:rPr lang="ru-RU" dirty="0"/>
              <a:t>.</a:t>
            </a:r>
          </a:p>
          <a:p>
            <a:r>
              <a:rPr lang="ru-RU" dirty="0" err="1"/>
              <a:t>Гв</a:t>
            </a:r>
            <a:r>
              <a:rPr lang="ru-RU" dirty="0"/>
              <a:t> - геометрический фактор точности определения местоположения потребителя ГНСС по вертикали.</a:t>
            </a:r>
          </a:p>
          <a:p>
            <a:r>
              <a:rPr lang="ru-RU" dirty="0"/>
              <a:t>Соответствует VDOP - </a:t>
            </a:r>
            <a:r>
              <a:rPr lang="ru-RU" dirty="0" err="1"/>
              <a:t>Vertical</a:t>
            </a:r>
            <a:r>
              <a:rPr lang="ru-RU" dirty="0"/>
              <a:t> </a:t>
            </a:r>
            <a:r>
              <a:rPr lang="ru-RU" dirty="0" err="1"/>
              <a:t>delusion</a:t>
            </a:r>
            <a:r>
              <a:rPr lang="ru-RU" dirty="0"/>
              <a:t> </a:t>
            </a:r>
            <a:r>
              <a:rPr lang="ru-RU" dirty="0" err="1"/>
              <a:t>of</a:t>
            </a:r>
            <a:r>
              <a:rPr lang="ru-RU" dirty="0"/>
              <a:t> </a:t>
            </a:r>
            <a:r>
              <a:rPr lang="ru-RU" dirty="0" err="1"/>
              <a:t>precision</a:t>
            </a:r>
            <a:r>
              <a:rPr lang="ru-RU" dirty="0"/>
              <a:t>.</a:t>
            </a:r>
          </a:p>
          <a:p>
            <a:r>
              <a:rPr lang="ru-RU" dirty="0" err="1"/>
              <a:t>Гт</a:t>
            </a:r>
            <a:r>
              <a:rPr lang="ru-RU" dirty="0"/>
              <a:t> - геометрический фактор точности определения поправки показаний часов потребителя ГНСС.</a:t>
            </a:r>
          </a:p>
          <a:p>
            <a:r>
              <a:rPr lang="ru-RU" dirty="0"/>
              <a:t>Соответствует TDOP - </a:t>
            </a:r>
            <a:r>
              <a:rPr lang="ru-RU" dirty="0" err="1"/>
              <a:t>Time</a:t>
            </a:r>
            <a:r>
              <a:rPr lang="ru-RU" dirty="0"/>
              <a:t> </a:t>
            </a:r>
            <a:r>
              <a:rPr lang="ru-RU" dirty="0" err="1"/>
              <a:t>delusion</a:t>
            </a:r>
            <a:r>
              <a:rPr lang="ru-RU" dirty="0"/>
              <a:t> </a:t>
            </a:r>
            <a:r>
              <a:rPr lang="ru-RU" dirty="0" err="1"/>
              <a:t>of</a:t>
            </a:r>
            <a:r>
              <a:rPr lang="ru-RU" dirty="0"/>
              <a:t> </a:t>
            </a:r>
            <a:r>
              <a:rPr lang="ru-RU" dirty="0" err="1"/>
              <a:t>precision</a:t>
            </a:r>
            <a:r>
              <a:rPr lang="ru-RU" dirty="0"/>
              <a:t>.</a:t>
            </a:r>
          </a:p>
        </p:txBody>
      </p:sp>
    </p:spTree>
    <p:extLst>
      <p:ext uri="{BB962C8B-B14F-4D97-AF65-F5344CB8AC3E}">
        <p14:creationId xmlns:p14="http://schemas.microsoft.com/office/powerpoint/2010/main" val="2898445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84207" y="1114450"/>
            <a:ext cx="4551118" cy="369332"/>
          </a:xfrm>
          <a:prstGeom prst="rect">
            <a:avLst/>
          </a:prstGeom>
        </p:spPr>
        <p:txBody>
          <a:bodyPr wrap="none">
            <a:spAutoFit/>
          </a:bodyPr>
          <a:lstStyle/>
          <a:p>
            <a:pPr algn="just"/>
            <a:r>
              <a:rPr lang="ru-RU" cap="all" dirty="0">
                <a:solidFill>
                  <a:srgbClr val="0070C0"/>
                </a:solidFill>
                <a:latin typeface="EuropeDemi"/>
              </a:rPr>
              <a:t>ПОВЫШЕНИЕ ТОЧНОСТИ НАВИГАЦИИ</a:t>
            </a:r>
            <a:endParaRPr lang="ru-RU" b="0" i="0" cap="all" dirty="0">
              <a:solidFill>
                <a:srgbClr val="0070C0"/>
              </a:solidFill>
              <a:effectLst/>
              <a:latin typeface="EuropeDemi"/>
            </a:endParaRPr>
          </a:p>
        </p:txBody>
      </p:sp>
      <p:sp>
        <p:nvSpPr>
          <p:cNvPr id="3" name="Прямоугольник 2"/>
          <p:cNvSpPr/>
          <p:nvPr/>
        </p:nvSpPr>
        <p:spPr>
          <a:xfrm>
            <a:off x="0" y="1483782"/>
            <a:ext cx="8753708" cy="5355312"/>
          </a:xfrm>
          <a:prstGeom prst="rect">
            <a:avLst/>
          </a:prstGeom>
        </p:spPr>
        <p:txBody>
          <a:bodyPr wrap="square">
            <a:spAutoFit/>
          </a:bodyPr>
          <a:lstStyle/>
          <a:p>
            <a:r>
              <a:rPr lang="ru-RU" dirty="0"/>
              <a:t>Существующие в настоящее время глобальные навигационные спутниковые системы (ГНСС) GPS и ГЛОНАСС позволяют удовлетворить потребности в навигационном обслуживании обширный круг потребителей. Но существует ряд задач, которые требуют высоких точностей навигации. К этим задачам относятся: взлет, заход на посадку и посадка самолетов, судовождение в прибрежных водах, навигация вертолетов и автомобилей и другие.</a:t>
            </a:r>
          </a:p>
          <a:p>
            <a:endParaRPr lang="ru-RU" dirty="0"/>
          </a:p>
          <a:p>
            <a:r>
              <a:rPr lang="ru-RU" dirty="0"/>
              <a:t>Классическим методом повышения точности навигационных определений является использование дифференциального (относительного) режима определений.</a:t>
            </a:r>
          </a:p>
          <a:p>
            <a:endParaRPr lang="ru-RU" dirty="0"/>
          </a:p>
          <a:p>
            <a:r>
              <a:rPr lang="ru-RU" dirty="0"/>
              <a:t>Дифференциальный режим предполагает использование одного или более базовых приёмников, размещённых в точках с известными координатами, которые одновременно с приёмником потребителя (подвижным, или мобильным) осуществляют приём сигналов одних и тех же спутников.</a:t>
            </a:r>
          </a:p>
          <a:p>
            <a:endParaRPr lang="ru-RU" dirty="0"/>
          </a:p>
          <a:p>
            <a:r>
              <a:rPr lang="ru-RU" dirty="0"/>
              <a:t>Повышение точности навигационных определений достигается за счёт того, что ошибки измерения навигационных параметров потребительского и базовых приёмников являются коррелированными. При формировании разностей измеряемых параметров большая часть таких погрешностей компенсируется.</a:t>
            </a:r>
          </a:p>
        </p:txBody>
      </p:sp>
    </p:spTree>
    <p:extLst>
      <p:ext uri="{BB962C8B-B14F-4D97-AF65-F5344CB8AC3E}">
        <p14:creationId xmlns:p14="http://schemas.microsoft.com/office/powerpoint/2010/main" val="525645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7268" y="1661719"/>
            <a:ext cx="8385717" cy="4524315"/>
          </a:xfrm>
          <a:prstGeom prst="rect">
            <a:avLst/>
          </a:prstGeom>
        </p:spPr>
        <p:txBody>
          <a:bodyPr wrap="square">
            <a:spAutoFit/>
          </a:bodyPr>
          <a:lstStyle/>
          <a:p>
            <a:r>
              <a:rPr lang="ru-RU" dirty="0"/>
              <a:t>В основе дифференциального метода лежит знание координат опорной точки – контрольно-корректирующей станции (ККС) или системы опорных станций, относительно которых могут быть вычислены поправки к определению </a:t>
            </a:r>
            <a:r>
              <a:rPr lang="ru-RU" dirty="0" err="1"/>
              <a:t>псевдодальностей</a:t>
            </a:r>
            <a:r>
              <a:rPr lang="ru-RU" dirty="0"/>
              <a:t> до навигационных спутников. Если эти поправки учесть в аппаратуре потребителя, то точность расчета, в частности, координат может быть повышена в десятки раз.</a:t>
            </a:r>
          </a:p>
          <a:p>
            <a:endParaRPr lang="ru-RU" dirty="0"/>
          </a:p>
          <a:p>
            <a:r>
              <a:rPr lang="ru-RU" dirty="0"/>
              <a:t>Для обеспечения дифференциального режима для большого региона – например, для России, стран Европы, США - передача корректирующих дифференциальных поправок осуществляется при помощи геостационарных спутников. Системы, реализующие такой подход, получили название </a:t>
            </a:r>
            <a:r>
              <a:rPr lang="ru-RU" dirty="0" err="1"/>
              <a:t>широкозонные</a:t>
            </a:r>
            <a:r>
              <a:rPr lang="ru-RU" dirty="0"/>
              <a:t> дифференциальные системы.</a:t>
            </a:r>
          </a:p>
          <a:p>
            <a:endParaRPr lang="ru-RU" dirty="0"/>
          </a:p>
          <a:p>
            <a:r>
              <a:rPr lang="ru-RU" dirty="0"/>
              <a:t>Подробнее о системах функциональных дополнений ГНСС, которые предоставляют потребителям дополнительную корректирующую информацию, смотрите в разделе "Функциональные дополнения".</a:t>
            </a:r>
          </a:p>
        </p:txBody>
      </p:sp>
    </p:spTree>
    <p:extLst>
      <p:ext uri="{BB962C8B-B14F-4D97-AF65-F5344CB8AC3E}">
        <p14:creationId xmlns:p14="http://schemas.microsoft.com/office/powerpoint/2010/main" val="6366832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9933" y="1818485"/>
            <a:ext cx="8709102" cy="4801314"/>
          </a:xfrm>
          <a:prstGeom prst="rect">
            <a:avLst/>
          </a:prstGeom>
        </p:spPr>
        <p:txBody>
          <a:bodyPr wrap="square">
            <a:spAutoFit/>
          </a:bodyPr>
          <a:lstStyle/>
          <a:p>
            <a:r>
              <a:rPr lang="ru-RU" b="1" dirty="0">
                <a:latin typeface="Times New Roman,Bold"/>
              </a:rPr>
              <a:t>Список литературы</a:t>
            </a:r>
          </a:p>
          <a:p>
            <a:r>
              <a:rPr lang="ru-RU" dirty="0">
                <a:latin typeface="Times New Roman" panose="02020603050405020304" pitchFamily="18" charset="0"/>
              </a:rPr>
              <a:t>Основная литература</a:t>
            </a:r>
          </a:p>
          <a:p>
            <a:r>
              <a:rPr lang="ru-RU" dirty="0">
                <a:latin typeface="Times New Roman" panose="02020603050405020304" pitchFamily="18" charset="0"/>
              </a:rPr>
              <a:t>1. Сомов А.М. Спутниковые системы связи.-М.: «Горячая </a:t>
            </a:r>
            <a:r>
              <a:rPr lang="ru-RU" dirty="0" smtClean="0">
                <a:latin typeface="Times New Roman" panose="02020603050405020304" pitchFamily="18" charset="0"/>
              </a:rPr>
              <a:t>линия-Телеком</a:t>
            </a:r>
            <a:r>
              <a:rPr lang="ru-RU" dirty="0">
                <a:latin typeface="Times New Roman" panose="02020603050405020304" pitchFamily="18" charset="0"/>
              </a:rPr>
              <a:t>», 2012</a:t>
            </a:r>
          </a:p>
          <a:p>
            <a:r>
              <a:rPr lang="ru-RU" dirty="0">
                <a:latin typeface="Times New Roman" panose="02020603050405020304" pitchFamily="18" charset="0"/>
              </a:rPr>
              <a:t>2. Расчет линий спутниковой связи - Основные понятия и формулы /Под</a:t>
            </a:r>
          </a:p>
          <a:p>
            <a:r>
              <a:rPr lang="ru-RU" dirty="0">
                <a:latin typeface="Times New Roman" panose="02020603050405020304" pitchFamily="18" charset="0"/>
              </a:rPr>
              <a:t>ред. </a:t>
            </a:r>
            <a:r>
              <a:rPr lang="ru-RU" dirty="0" err="1">
                <a:latin typeface="Times New Roman" panose="02020603050405020304" pitchFamily="18" charset="0"/>
              </a:rPr>
              <a:t>С.Елеферов</a:t>
            </a:r>
            <a:r>
              <a:rPr lang="ru-RU" dirty="0">
                <a:latin typeface="Times New Roman" panose="02020603050405020304" pitchFamily="18" charset="0"/>
              </a:rPr>
              <a:t>.:- Дубна: МСЭ, 2006.</a:t>
            </a:r>
          </a:p>
          <a:p>
            <a:r>
              <a:rPr lang="ru-RU" dirty="0">
                <a:latin typeface="Times New Roman" panose="02020603050405020304" pitchFamily="18" charset="0"/>
              </a:rPr>
              <a:t>3. Бей Н.С. Антенны систем спутниковой связи и навигации. -М.: </a:t>
            </a:r>
            <a:r>
              <a:rPr lang="ru-RU" dirty="0" smtClean="0">
                <a:latin typeface="Times New Roman" panose="02020603050405020304" pitchFamily="18" charset="0"/>
              </a:rPr>
              <a:t>Рудо-</a:t>
            </a:r>
            <a:r>
              <a:rPr lang="ru-RU" dirty="0" err="1" smtClean="0">
                <a:latin typeface="Times New Roman" panose="02020603050405020304" pitchFamily="18" charset="0"/>
              </a:rPr>
              <a:t>мино</a:t>
            </a:r>
            <a:r>
              <a:rPr lang="ru-RU" dirty="0">
                <a:latin typeface="Times New Roman" panose="02020603050405020304" pitchFamily="18" charset="0"/>
              </a:rPr>
              <a:t>, 2010.</a:t>
            </a:r>
          </a:p>
          <a:p>
            <a:r>
              <a:rPr lang="ru-RU" dirty="0">
                <a:latin typeface="Times New Roman" panose="02020603050405020304" pitchFamily="18" charset="0"/>
              </a:rPr>
              <a:t>4. Поваляев А.А. Глобальные спутниковые системы синхронизации </a:t>
            </a:r>
            <a:r>
              <a:rPr lang="ru-RU" dirty="0" smtClean="0">
                <a:latin typeface="Times New Roman" panose="02020603050405020304" pitchFamily="18" charset="0"/>
              </a:rPr>
              <a:t>и</a:t>
            </a:r>
            <a:r>
              <a:rPr lang="en-US" dirty="0" smtClean="0">
                <a:latin typeface="Times New Roman" panose="02020603050405020304" pitchFamily="18" charset="0"/>
              </a:rPr>
              <a:t> </a:t>
            </a:r>
            <a:r>
              <a:rPr lang="ru-RU" dirty="0" smtClean="0">
                <a:latin typeface="Times New Roman" panose="02020603050405020304" pitchFamily="18" charset="0"/>
              </a:rPr>
              <a:t>управления </a:t>
            </a:r>
            <a:r>
              <a:rPr lang="ru-RU" dirty="0">
                <a:latin typeface="Times New Roman" panose="02020603050405020304" pitchFamily="18" charset="0"/>
              </a:rPr>
              <a:t>движением в околоземном пространстве. -М.: Вузовская книга</a:t>
            </a:r>
            <a:r>
              <a:rPr lang="ru-RU" dirty="0" smtClean="0">
                <a:latin typeface="Times New Roman" panose="02020603050405020304" pitchFamily="18" charset="0"/>
              </a:rPr>
              <a:t>,</a:t>
            </a:r>
            <a:r>
              <a:rPr lang="en-US" dirty="0" smtClean="0">
                <a:latin typeface="Times New Roman" panose="02020603050405020304" pitchFamily="18" charset="0"/>
              </a:rPr>
              <a:t> </a:t>
            </a:r>
            <a:r>
              <a:rPr lang="ru-RU" dirty="0" smtClean="0">
                <a:latin typeface="Times New Roman" panose="02020603050405020304" pitchFamily="18" charset="0"/>
              </a:rPr>
              <a:t>2012</a:t>
            </a:r>
            <a:r>
              <a:rPr lang="ru-RU" dirty="0">
                <a:latin typeface="Times New Roman" panose="02020603050405020304" pitchFamily="18" charset="0"/>
              </a:rPr>
              <a:t>.</a:t>
            </a:r>
          </a:p>
          <a:p>
            <a:r>
              <a:rPr lang="ru-RU" dirty="0">
                <a:latin typeface="Times New Roman" panose="02020603050405020304" pitchFamily="18" charset="0"/>
              </a:rPr>
              <a:t>5. Калмыков В.В. Системы сотовой и спутниковой радиосвязи.-М.:</a:t>
            </a:r>
          </a:p>
          <a:p>
            <a:r>
              <a:rPr lang="ru-RU" dirty="0">
                <a:latin typeface="Times New Roman" panose="02020603050405020304" pitchFamily="18" charset="0"/>
              </a:rPr>
              <a:t>«Рудомино»,2010.</a:t>
            </a:r>
          </a:p>
          <a:p>
            <a:r>
              <a:rPr lang="ru-RU" dirty="0">
                <a:latin typeface="Times New Roman" panose="02020603050405020304" pitchFamily="18" charset="0"/>
              </a:rPr>
              <a:t>6. Методы спутникового и наземного позиционирования. Перспективы</a:t>
            </a:r>
          </a:p>
          <a:p>
            <a:r>
              <a:rPr lang="ru-RU" dirty="0">
                <a:latin typeface="Times New Roman" panose="02020603050405020304" pitchFamily="18" charset="0"/>
              </a:rPr>
              <a:t>развития технологий обработки сигналов /Под ред. </a:t>
            </a:r>
            <a:r>
              <a:rPr lang="ru-RU" dirty="0" err="1">
                <a:latin typeface="Times New Roman" panose="02020603050405020304" pitchFamily="18" charset="0"/>
              </a:rPr>
              <a:t>Д.Дардари</a:t>
            </a:r>
            <a:r>
              <a:rPr lang="ru-RU" dirty="0">
                <a:latin typeface="Times New Roman" panose="02020603050405020304" pitchFamily="18" charset="0"/>
              </a:rPr>
              <a:t> .- М: </a:t>
            </a:r>
            <a:r>
              <a:rPr lang="ru-RU" dirty="0" err="1" smtClean="0">
                <a:latin typeface="Times New Roman" panose="02020603050405020304" pitchFamily="18" charset="0"/>
              </a:rPr>
              <a:t>Техносфера</a:t>
            </a:r>
            <a:r>
              <a:rPr lang="ru-RU" dirty="0">
                <a:latin typeface="Times New Roman" panose="02020603050405020304" pitchFamily="18" charset="0"/>
              </a:rPr>
              <a:t>, 2012.</a:t>
            </a:r>
          </a:p>
          <a:p>
            <a:r>
              <a:rPr lang="ru-RU" dirty="0">
                <a:latin typeface="Times New Roman" panose="02020603050405020304" pitchFamily="18" charset="0"/>
              </a:rPr>
              <a:t>7. </a:t>
            </a:r>
            <a:r>
              <a:rPr lang="ru-RU" dirty="0" err="1">
                <a:latin typeface="Times New Roman" panose="02020603050405020304" pitchFamily="18" charset="0"/>
              </a:rPr>
              <a:t>Кислицын</a:t>
            </a:r>
            <a:r>
              <a:rPr lang="ru-RU" dirty="0">
                <a:latin typeface="Times New Roman" panose="02020603050405020304" pitchFamily="18" charset="0"/>
              </a:rPr>
              <a:t> А.С. </a:t>
            </a:r>
            <a:r>
              <a:rPr lang="ru-RU" dirty="0" err="1">
                <a:latin typeface="Times New Roman" panose="02020603050405020304" pitchFamily="18" charset="0"/>
              </a:rPr>
              <a:t>Корпоротивные</a:t>
            </a:r>
            <a:r>
              <a:rPr lang="ru-RU" dirty="0">
                <a:latin typeface="Times New Roman" panose="02020603050405020304" pitchFamily="18" charset="0"/>
              </a:rPr>
              <a:t> спутниковые информационные </a:t>
            </a:r>
            <a:r>
              <a:rPr lang="ru-RU" dirty="0" smtClean="0">
                <a:latin typeface="Times New Roman" panose="02020603050405020304" pitchFamily="18" charset="0"/>
              </a:rPr>
              <a:t>сети</a:t>
            </a:r>
            <a:r>
              <a:rPr lang="en-US" dirty="0" smtClean="0">
                <a:latin typeface="Times New Roman" panose="02020603050405020304" pitchFamily="18" charset="0"/>
              </a:rPr>
              <a:t> </a:t>
            </a:r>
            <a:r>
              <a:rPr lang="ru-RU" dirty="0" smtClean="0">
                <a:latin typeface="Times New Roman" panose="02020603050405020304" pitchFamily="18" charset="0"/>
              </a:rPr>
              <a:t>на </a:t>
            </a:r>
            <a:r>
              <a:rPr lang="ru-RU" dirty="0">
                <a:latin typeface="Times New Roman" panose="02020603050405020304" pitchFamily="18" charset="0"/>
              </a:rPr>
              <a:t>основе VSAT-технологий. Методология построения. -М.: «Радиотехника»,</a:t>
            </a:r>
          </a:p>
          <a:p>
            <a:r>
              <a:rPr lang="ru-RU" dirty="0">
                <a:latin typeface="Times New Roman" panose="02020603050405020304" pitchFamily="18" charset="0"/>
              </a:rPr>
              <a:t>2007.</a:t>
            </a:r>
          </a:p>
          <a:p>
            <a:r>
              <a:rPr lang="ru-RU" dirty="0">
                <a:latin typeface="Times New Roman" panose="02020603050405020304" pitchFamily="18" charset="0"/>
              </a:rPr>
              <a:t>8. </a:t>
            </a:r>
            <a:r>
              <a:rPr lang="ru-RU" dirty="0" err="1">
                <a:latin typeface="Times New Roman" panose="02020603050405020304" pitchFamily="18" charset="0"/>
              </a:rPr>
              <a:t>Машбиц</a:t>
            </a:r>
            <a:r>
              <a:rPr lang="ru-RU" dirty="0">
                <a:latin typeface="Times New Roman" panose="02020603050405020304" pitchFamily="18" charset="0"/>
              </a:rPr>
              <a:t> Л.М. Компьютерная картография и зоны спутниковой </a:t>
            </a:r>
            <a:r>
              <a:rPr lang="ru-RU" dirty="0" smtClean="0">
                <a:latin typeface="Times New Roman" panose="02020603050405020304" pitchFamily="18" charset="0"/>
              </a:rPr>
              <a:t>связи</a:t>
            </a:r>
            <a:r>
              <a:rPr lang="ru-RU" dirty="0">
                <a:latin typeface="Times New Roman" panose="02020603050405020304" pitchFamily="18" charset="0"/>
              </a:rPr>
              <a:t>.-М.: Радио и связь, 2009. -256 с.</a:t>
            </a:r>
            <a:endParaRPr lang="ru-RU" dirty="0"/>
          </a:p>
        </p:txBody>
      </p:sp>
    </p:spTree>
    <p:extLst>
      <p:ext uri="{BB962C8B-B14F-4D97-AF65-F5344CB8AC3E}">
        <p14:creationId xmlns:p14="http://schemas.microsoft.com/office/powerpoint/2010/main" val="2635536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ctrTitle"/>
          </p:nvPr>
        </p:nvSpPr>
        <p:spPr>
          <a:xfrm>
            <a:off x="395536" y="404664"/>
            <a:ext cx="8352927" cy="5976664"/>
          </a:xfrm>
        </p:spPr>
        <p:txBody>
          <a:bodyPr/>
          <a:lstStyle/>
          <a:p>
            <a:pPr marL="182880" indent="0" algn="ctr" fontAlgn="auto" hangingPunct="0">
              <a:spcAft>
                <a:spcPts val="0"/>
              </a:spcAft>
              <a:buClr>
                <a:schemeClr val="accent6">
                  <a:lumMod val="75000"/>
                </a:schemeClr>
              </a:buClr>
              <a:buFont typeface="Georgia" pitchFamily="18" charset="0"/>
              <a:buNone/>
              <a:defRPr/>
            </a:pP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smtClean="0"/>
              <a:t>Спасибо за внимание!</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r>
              <a:rPr lang="kk-KZ" sz="2400" dirty="0" smtClean="0"/>
              <a:t/>
            </a:r>
            <a:br>
              <a:rPr lang="kk-KZ" sz="2400" dirty="0" smtClean="0"/>
            </a:br>
            <a:r>
              <a:rPr lang="kk-KZ" sz="2400" dirty="0"/>
              <a:t/>
            </a:r>
            <a:br>
              <a:rPr lang="kk-KZ" sz="2400" dirty="0"/>
            </a:br>
            <a:endParaRPr lang="ru-RU" sz="2400" dirty="0"/>
          </a:p>
        </p:txBody>
      </p:sp>
    </p:spTree>
    <p:extLst>
      <p:ext uri="{BB962C8B-B14F-4D97-AF65-F5344CB8AC3E}">
        <p14:creationId xmlns:p14="http://schemas.microsoft.com/office/powerpoint/2010/main" val="4757263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Содержание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2185214"/>
          </a:xfrm>
          <a:prstGeom prst="rect">
            <a:avLst/>
          </a:prstGeom>
        </p:spPr>
        <p:txBody>
          <a:bodyPr wrap="square">
            <a:spAutoFit/>
          </a:bodyPr>
          <a:lstStyle/>
          <a:p>
            <a:r>
              <a:rPr lang="ru-RU" sz="2000" dirty="0"/>
              <a:t>Цель лекции: изучить состав космических и земных станций и их основ-</a:t>
            </a:r>
          </a:p>
          <a:p>
            <a:r>
              <a:rPr lang="ru-RU" sz="2000" dirty="0" err="1"/>
              <a:t>ные</a:t>
            </a:r>
            <a:r>
              <a:rPr lang="ru-RU" sz="2000" dirty="0"/>
              <a:t> характеристики</a:t>
            </a:r>
            <a:r>
              <a:rPr lang="ru-RU" sz="2000" dirty="0" smtClean="0"/>
              <a:t>.</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1 – </a:t>
            </a:r>
            <a:r>
              <a:rPr lang="ru-RU" sz="2000" dirty="0"/>
              <a:t>Развернутый вид спутника </a:t>
            </a:r>
            <a:r>
              <a:rPr lang="en-US" sz="2000" dirty="0"/>
              <a:t>Telecom-I</a:t>
            </a:r>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 </a:t>
            </a: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2 – </a:t>
            </a:r>
            <a:r>
              <a:rPr lang="ru-RU" sz="2000" dirty="0"/>
              <a:t>Зона видимости и обслуживания геостационарного БР</a:t>
            </a:r>
            <a:r>
              <a:rPr lang="kk-KZ" sz="2000" b="1" dirty="0" smtClean="0">
                <a:solidFill>
                  <a:schemeClr val="accent5">
                    <a:lumMod val="75000"/>
                  </a:schemeClr>
                </a:solidFill>
                <a:latin typeface="+mj-lt"/>
                <a:ea typeface="Calibri" panose="020F0502020204030204" pitchFamily="34" charset="0"/>
                <a:cs typeface="Times New Roman" panose="02020603050405020304" pitchFamily="18" charset="0"/>
              </a:rPr>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rPr>
              <a:t>Идея 3- </a:t>
            </a:r>
            <a:r>
              <a:rPr lang="ru-RU" sz="2000" dirty="0"/>
              <a:t>Блок схема БР с преобразованием сигнала</a:t>
            </a:r>
          </a:p>
          <a:p>
            <a:r>
              <a:rPr lang="ru-RU" sz="2000" dirty="0"/>
              <a:t>на промежуточной частоте</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pPr marL="457200" indent="-457200">
              <a:buAutoNum type="arabicPeriod"/>
            </a:pPr>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2217786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По завершению урока Вы будете знать:</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41" name="Прямоугольник 40"/>
          <p:cNvSpPr/>
          <p:nvPr/>
        </p:nvSpPr>
        <p:spPr>
          <a:xfrm>
            <a:off x="303910" y="1527274"/>
            <a:ext cx="8307430" cy="1569660"/>
          </a:xfrm>
          <a:prstGeom prst="rect">
            <a:avLst/>
          </a:prstGeom>
        </p:spPr>
        <p:txBody>
          <a:bodyPr wrap="square">
            <a:spAutoFit/>
          </a:bodyPr>
          <a:lstStyle/>
          <a:p>
            <a:pPr marL="457200" indent="-457200">
              <a:buAutoNum type="arabicPeriod"/>
            </a:pPr>
            <a:r>
              <a:rPr lang="ru-RU" sz="2000" dirty="0" smtClean="0"/>
              <a:t>Упрощенная </a:t>
            </a:r>
            <a:r>
              <a:rPr lang="ru-RU" sz="2000" dirty="0"/>
              <a:t>структурная схема бортового </a:t>
            </a:r>
            <a:r>
              <a:rPr lang="ru-RU" sz="2000" dirty="0" smtClean="0"/>
              <a:t>ретранслятора</a:t>
            </a:r>
          </a:p>
          <a:p>
            <a:pPr marL="457200" indent="-457200">
              <a:buAutoNum type="arabicPeriod"/>
            </a:pPr>
            <a:r>
              <a:rPr lang="ru-RU" sz="2000" dirty="0"/>
              <a:t>Регенеративные БР</a:t>
            </a:r>
            <a:r>
              <a:rPr lang="ru-RU" sz="2000" dirty="0" smtClean="0"/>
              <a:t>.</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r>
              <a:rPr lang="ru-RU" sz="2000" dirty="0" smtClean="0"/>
              <a:t>3 </a:t>
            </a:r>
            <a:r>
              <a:rPr lang="ru-RU" sz="2000" dirty="0"/>
              <a:t>Определение азимута А и угла места β </a:t>
            </a:r>
            <a:r>
              <a:rPr lang="ru-RU" sz="2000" dirty="0" smtClean="0"/>
              <a:t>для геостационарного </a:t>
            </a:r>
            <a:r>
              <a:rPr lang="ru-RU" sz="2000" dirty="0"/>
              <a:t>спутника</a:t>
            </a:r>
            <a:endParaRPr lang="ru-RU" sz="2000" b="1" dirty="0" smtClean="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2000" b="1" dirty="0">
              <a:solidFill>
                <a:schemeClr val="accent5">
                  <a:lumMod val="75000"/>
                </a:schemeClr>
              </a:solidFill>
              <a:latin typeface="+mj-lt"/>
              <a:ea typeface="Calibri" panose="020F0502020204030204" pitchFamily="34" charset="0"/>
              <a:cs typeface="Times New Roman" panose="02020603050405020304" pitchFamily="18" charset="0"/>
            </a:endParaRPr>
          </a:p>
          <a:p>
            <a:endParaRPr lang="ru-RU" sz="1600" b="1" dirty="0">
              <a:solidFill>
                <a:schemeClr val="accent5">
                  <a:lumMod val="75000"/>
                </a:schemeClr>
              </a:solidFill>
              <a:latin typeface="+mj-lt"/>
            </a:endParaRPr>
          </a:p>
        </p:txBody>
      </p:sp>
    </p:spTree>
    <p:extLst>
      <p:ext uri="{BB962C8B-B14F-4D97-AF65-F5344CB8AC3E}">
        <p14:creationId xmlns:p14="http://schemas.microsoft.com/office/powerpoint/2010/main" val="1527253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3910" y="320130"/>
            <a:ext cx="7886700" cy="551058"/>
          </a:xfrm>
        </p:spPr>
        <p:txBody>
          <a:bodyPr>
            <a:noAutofit/>
          </a:bodyPr>
          <a:lstStyle/>
          <a:p>
            <a:r>
              <a:rPr lang="ru-RU" sz="3200" b="1" i="1" dirty="0" smtClean="0">
                <a:solidFill>
                  <a:schemeClr val="bg1"/>
                </a:solidFill>
                <a:effectLst>
                  <a:outerShdw blurRad="38100" dist="38100" dir="2700000" algn="tl">
                    <a:srgbClr val="000000">
                      <a:alpha val="43137"/>
                    </a:srgbClr>
                  </a:outerShdw>
                </a:effectLst>
                <a:latin typeface="+mn-lt"/>
                <a:cs typeface="Times New Roman" panose="02020603050405020304" pitchFamily="18" charset="0"/>
              </a:rPr>
              <a:t>Введение</a:t>
            </a:r>
            <a:endParaRPr lang="ru-RU" sz="3200" b="1" i="1" dirty="0">
              <a:solidFill>
                <a:schemeClr val="bg1"/>
              </a:solidFill>
              <a:effectLst>
                <a:outerShdw blurRad="38100" dist="38100" dir="2700000" algn="tl">
                  <a:srgbClr val="000000">
                    <a:alpha val="43137"/>
                  </a:srgbClr>
                </a:outerShdw>
              </a:effectLst>
              <a:latin typeface="+mn-lt"/>
            </a:endParaRPr>
          </a:p>
        </p:txBody>
      </p:sp>
      <p:sp>
        <p:nvSpPr>
          <p:cNvPr id="3" name="Прямоугольник 2"/>
          <p:cNvSpPr/>
          <p:nvPr/>
        </p:nvSpPr>
        <p:spPr>
          <a:xfrm>
            <a:off x="571539" y="2136537"/>
            <a:ext cx="8572461" cy="4247317"/>
          </a:xfrm>
          <a:prstGeom prst="rect">
            <a:avLst/>
          </a:prstGeom>
        </p:spPr>
        <p:txBody>
          <a:bodyPr wrap="square">
            <a:spAutoFit/>
          </a:bodyPr>
          <a:lstStyle/>
          <a:p>
            <a:r>
              <a:rPr lang="ru-RU" dirty="0"/>
              <a:t>НАВИГАЦИОННЫХ РАДИОСИГНАЛЫ</a:t>
            </a:r>
          </a:p>
          <a:p>
            <a:r>
              <a:rPr lang="ru-RU" dirty="0"/>
              <a:t>При выборе типов и параметров сигналов, используемых в спутниковых радионавигационных системах, учитывается целый комплекс требований и условий. Сигналы должны обеспечивать высокую точность измерения времени прихода (задержки) сигнала и его доплеровской частоты и высокую вероятность правильного декодирования навигационного сообщения. Также сигналы должны иметь низкий уровень взаимной корреляции для того, чтобы сигналы разных навигационных космических аппаратов надежно различались навигационной аппаратурой потребителей. Кроме того, сигналы ГНСС должны максимально эффективно использовать отведенную полосу частот при малом уровне внеполосного излучения, обладать высокой помехоустойчивостью.</a:t>
            </a:r>
          </a:p>
          <a:p>
            <a:endParaRPr lang="ru-RU" dirty="0"/>
          </a:p>
          <a:p>
            <a:r>
              <a:rPr lang="ru-RU" dirty="0"/>
              <a:t>Почти все существующие навигационные спутниковые системы, за исключением индийской системы NAVIC, используют для передачи сигналов диапазон L. Система NAVIC будет излучать сигналы дополнительно и в S диапазоне.</a:t>
            </a:r>
          </a:p>
        </p:txBody>
      </p:sp>
    </p:spTree>
    <p:extLst>
      <p:ext uri="{BB962C8B-B14F-4D97-AF65-F5344CB8AC3E}">
        <p14:creationId xmlns:p14="http://schemas.microsoft.com/office/powerpoint/2010/main" val="297657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9502" y="1439618"/>
            <a:ext cx="8441474" cy="646331"/>
          </a:xfrm>
          <a:prstGeom prst="rect">
            <a:avLst/>
          </a:prstGeom>
        </p:spPr>
        <p:txBody>
          <a:bodyPr wrap="square">
            <a:spAutoFit/>
          </a:bodyPr>
          <a:lstStyle/>
          <a:p>
            <a:pPr algn="just"/>
            <a:r>
              <a:rPr lang="ru-RU" cap="all" dirty="0">
                <a:solidFill>
                  <a:srgbClr val="003B66"/>
                </a:solidFill>
                <a:latin typeface="EuropeDemi"/>
              </a:rPr>
              <a:t>ДИАПАЗОНЫ, ЗАНИМАЕМЫЕ РАЗЛИЧНЫМИ НАВИГАЦИОННЫМИ СПУТНИКОВЫМИ СИСТЕМАМИ</a:t>
            </a:r>
            <a:endParaRPr lang="ru-RU" b="0" i="0" cap="all" dirty="0">
              <a:solidFill>
                <a:srgbClr val="003B66"/>
              </a:solidFill>
              <a:effectLst/>
              <a:latin typeface="EuropeDemi"/>
            </a:endParaRPr>
          </a:p>
        </p:txBody>
      </p:sp>
      <p:pic>
        <p:nvPicPr>
          <p:cNvPr id="3" name="Рисунок 2"/>
          <p:cNvPicPr>
            <a:picLocks noChangeAspect="1"/>
          </p:cNvPicPr>
          <p:nvPr/>
        </p:nvPicPr>
        <p:blipFill>
          <a:blip r:embed="rId2"/>
          <a:stretch>
            <a:fillRect/>
          </a:stretch>
        </p:blipFill>
        <p:spPr>
          <a:xfrm>
            <a:off x="0" y="2319454"/>
            <a:ext cx="9144000" cy="4340426"/>
          </a:xfrm>
          <a:prstGeom prst="rect">
            <a:avLst/>
          </a:prstGeom>
        </p:spPr>
      </p:pic>
    </p:spTree>
    <p:extLst>
      <p:ext uri="{BB962C8B-B14F-4D97-AF65-F5344CB8AC3E}">
        <p14:creationId xmlns:p14="http://schemas.microsoft.com/office/powerpoint/2010/main" val="297848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3814" y="1299074"/>
            <a:ext cx="8552985" cy="5078313"/>
          </a:xfrm>
          <a:prstGeom prst="rect">
            <a:avLst/>
          </a:prstGeom>
        </p:spPr>
        <p:txBody>
          <a:bodyPr wrap="square">
            <a:spAutoFit/>
          </a:bodyPr>
          <a:lstStyle/>
          <a:p>
            <a:r>
              <a:rPr lang="ru-RU" dirty="0"/>
              <a:t>ВИДЫ МОДУЛЯЦИИ</a:t>
            </a:r>
          </a:p>
          <a:p>
            <a:r>
              <a:rPr lang="ru-RU" dirty="0"/>
              <a:t>По мере развития спутниковых навигационных систем изменялись используемые виды модуляции радиосигналов.</a:t>
            </a:r>
          </a:p>
          <a:p>
            <a:r>
              <a:rPr lang="ru-RU" dirty="0"/>
              <a:t>В большинстве навигационных систем изначально использовались исключительно сигналы с бинарной (двухпозиционной) фазовой модуляцией – ФМ-2 (BPSK). В настоящее время в спутниковой навигации начался переход к новому классу модулирующих функций, получивших название BOC (</a:t>
            </a:r>
            <a:r>
              <a:rPr lang="ru-RU" dirty="0" err="1"/>
              <a:t>Binary</a:t>
            </a:r>
            <a:r>
              <a:rPr lang="ru-RU" dirty="0"/>
              <a:t> </a:t>
            </a:r>
            <a:r>
              <a:rPr lang="ru-RU" dirty="0" err="1"/>
              <a:t>Offset</a:t>
            </a:r>
            <a:r>
              <a:rPr lang="ru-RU" dirty="0"/>
              <a:t> </a:t>
            </a:r>
            <a:r>
              <a:rPr lang="ru-RU" dirty="0" err="1"/>
              <a:t>Carrier</a:t>
            </a:r>
            <a:r>
              <a:rPr lang="ru-RU" dirty="0"/>
              <a:t>)-сигналов.</a:t>
            </a:r>
          </a:p>
          <a:p>
            <a:endParaRPr lang="ru-RU" dirty="0"/>
          </a:p>
          <a:p>
            <a:r>
              <a:rPr lang="ru-RU" dirty="0"/>
              <a:t>Принципиальное отличие BOC-сигналов от сигналов с ФМ-2 состоит в том, что символ модулирующей ПСП BOC-сигнала представляет собой не прямоугольный видеоимпульс, а отрезок </a:t>
            </a:r>
            <a:r>
              <a:rPr lang="ru-RU" dirty="0" err="1"/>
              <a:t>меандрового</a:t>
            </a:r>
            <a:r>
              <a:rPr lang="ru-RU" dirty="0"/>
              <a:t> колебания, включающий в себя некоторое постоянное число периодов k. Поэтому сигналы с BOC-модуляцией часто называют </a:t>
            </a:r>
            <a:r>
              <a:rPr lang="ru-RU" dirty="0" err="1"/>
              <a:t>меандровыми</a:t>
            </a:r>
            <a:r>
              <a:rPr lang="ru-RU" dirty="0"/>
              <a:t> </a:t>
            </a:r>
            <a:r>
              <a:rPr lang="ru-RU" dirty="0" err="1"/>
              <a:t>шумоподобными</a:t>
            </a:r>
            <a:r>
              <a:rPr lang="ru-RU" dirty="0"/>
              <a:t> сигналами.</a:t>
            </a:r>
          </a:p>
          <a:p>
            <a:endParaRPr lang="ru-RU" dirty="0"/>
          </a:p>
          <a:p>
            <a:r>
              <a:rPr lang="ru-RU" dirty="0"/>
              <a:t>Использование сигналов с BOC-модуляцией повышает потенциальную точность измерения и разрешающую способность по задержке. Одновременно с этим, уменьшается уровень взаимных помех при совместном функционировании навигационных систем, использующих традиционные и новые сигналы.</a:t>
            </a:r>
          </a:p>
        </p:txBody>
      </p:sp>
    </p:spTree>
    <p:extLst>
      <p:ext uri="{BB962C8B-B14F-4D97-AF65-F5344CB8AC3E}">
        <p14:creationId xmlns:p14="http://schemas.microsoft.com/office/powerpoint/2010/main" val="3618123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91968" y="1694315"/>
            <a:ext cx="3868688" cy="369332"/>
          </a:xfrm>
          <a:prstGeom prst="rect">
            <a:avLst/>
          </a:prstGeom>
        </p:spPr>
        <p:txBody>
          <a:bodyPr wrap="none">
            <a:spAutoFit/>
          </a:bodyPr>
          <a:lstStyle/>
          <a:p>
            <a:pPr algn="just"/>
            <a:r>
              <a:rPr lang="ru-RU" cap="all" dirty="0">
                <a:solidFill>
                  <a:srgbClr val="FF0000"/>
                </a:solidFill>
                <a:latin typeface="EuropeDemi"/>
              </a:rPr>
              <a:t>НАВИГАЦИОННОЕ СООБЩЕНИЕ</a:t>
            </a:r>
            <a:endParaRPr lang="ru-RU" b="0" i="0" cap="all" dirty="0">
              <a:solidFill>
                <a:srgbClr val="FF0000"/>
              </a:solidFill>
              <a:effectLst/>
              <a:latin typeface="EuropeDemi"/>
            </a:endParaRPr>
          </a:p>
        </p:txBody>
      </p:sp>
      <p:sp>
        <p:nvSpPr>
          <p:cNvPr id="3" name="Прямоугольник 2"/>
          <p:cNvSpPr/>
          <p:nvPr/>
        </p:nvSpPr>
        <p:spPr>
          <a:xfrm>
            <a:off x="278781" y="2063647"/>
            <a:ext cx="8764858" cy="4524315"/>
          </a:xfrm>
          <a:prstGeom prst="rect">
            <a:avLst/>
          </a:prstGeom>
        </p:spPr>
        <p:txBody>
          <a:bodyPr wrap="square">
            <a:spAutoFit/>
          </a:bodyPr>
          <a:lstStyle/>
          <a:p>
            <a:r>
              <a:rPr lang="ru-RU" dirty="0"/>
              <a:t>Каждый спутник принимает с наземных станций управления навигационную информацию, которая передается обратно пользователям в составе навигационного сообщения. Навигационное сообщение содержит разные типы информации, необходимые для того, чтобы определить местоположение пользователя и синхронизовать его шкалу времени с национальным эталоном.</a:t>
            </a:r>
          </a:p>
          <a:p>
            <a:endParaRPr lang="ru-RU" dirty="0"/>
          </a:p>
          <a:p>
            <a:r>
              <a:rPr lang="ru-RU" dirty="0"/>
              <a:t>ТИПЫ ИНФОРМАЦИИ НАВИГАЦИОННОГО СООБЩЕНИЯ</a:t>
            </a:r>
          </a:p>
          <a:p>
            <a:r>
              <a:rPr lang="ru-RU" dirty="0" err="1"/>
              <a:t>Эфемеридная</a:t>
            </a:r>
            <a:r>
              <a:rPr lang="ru-RU" dirty="0"/>
              <a:t> информация, необходимая для вычисления координат спутника с достаточной точностью</a:t>
            </a:r>
          </a:p>
          <a:p>
            <a:r>
              <a:rPr lang="ru-RU" dirty="0"/>
              <a:t>Погрешность расхождения бортовой шкалы времени относительно системной шкалы времени для учета смещения времени космического аппарата при навигационных измерениях</a:t>
            </a:r>
          </a:p>
          <a:p>
            <a:r>
              <a:rPr lang="ru-RU" dirty="0"/>
              <a:t>Расхождение между шкалой времени навигационной системы и национальной шкалой времени, для решения задачи синхронизации потребителей</a:t>
            </a:r>
          </a:p>
          <a:p>
            <a:r>
              <a:rPr lang="ru-RU" dirty="0"/>
              <a:t>Признаки пригодности с информацией о состоянии спутника для оперативного исключения спутников с выявленными отказами из навигационного решения</a:t>
            </a:r>
          </a:p>
        </p:txBody>
      </p:sp>
    </p:spTree>
    <p:extLst>
      <p:ext uri="{BB962C8B-B14F-4D97-AF65-F5344CB8AC3E}">
        <p14:creationId xmlns:p14="http://schemas.microsoft.com/office/powerpoint/2010/main" val="640531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5259" y="2041982"/>
            <a:ext cx="8118087" cy="3693319"/>
          </a:xfrm>
          <a:prstGeom prst="rect">
            <a:avLst/>
          </a:prstGeom>
        </p:spPr>
        <p:txBody>
          <a:bodyPr wrap="square">
            <a:spAutoFit/>
          </a:bodyPr>
          <a:lstStyle/>
          <a:p>
            <a:r>
              <a:rPr lang="ru-RU" dirty="0"/>
              <a:t>Альманах с информацией об орбитах и состоянии всех аппаратов в группировке для долгосрочного грубого прогноза движения спутников и планирования измерений</a:t>
            </a:r>
          </a:p>
          <a:p>
            <a:r>
              <a:rPr lang="ru-RU" dirty="0"/>
              <a:t>Параметры модели ионосферы, необходимые одночастотным приемникам для компенсации погрешностей навигационных измерений, связанных с задержкой распространения сигналов в ионосфере</a:t>
            </a:r>
          </a:p>
          <a:p>
            <a:r>
              <a:rPr lang="ru-RU" dirty="0"/>
              <a:t>Параметры вращения Земли для точного пересчета координат потребителя в разных системах координат</a:t>
            </a:r>
          </a:p>
          <a:p>
            <a:r>
              <a:rPr lang="ru-RU" dirty="0"/>
              <a:t>Признаки пригодности обновляются в течение нескольких секунд при обнаружении отказа. Параметры эфемерид и времени, как правило, обновляются не чаще, чем раз в полчаса. При этом период обновления для разных систем сильно отличается и может достигать четырех часов, в то время как альманах обновляется не чаще, чем раз в день.</a:t>
            </a:r>
          </a:p>
        </p:txBody>
      </p:sp>
    </p:spTree>
    <p:extLst>
      <p:ext uri="{BB962C8B-B14F-4D97-AF65-F5344CB8AC3E}">
        <p14:creationId xmlns:p14="http://schemas.microsoft.com/office/powerpoint/2010/main" val="3967886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87923"/>
            <a:ext cx="8642195" cy="5078313"/>
          </a:xfrm>
          <a:prstGeom prst="rect">
            <a:avLst/>
          </a:prstGeom>
        </p:spPr>
        <p:txBody>
          <a:bodyPr wrap="square">
            <a:spAutoFit/>
          </a:bodyPr>
          <a:lstStyle/>
          <a:p>
            <a:r>
              <a:rPr lang="ru-RU" dirty="0"/>
              <a:t>По своему содержанию навигационное сообщение подразделяется на оперативную и неоперативную информацию и передается в виде потока цифровой информации (ЦИ). Изначально во всех навигационных спутниковых системах использовалась структура вида «</a:t>
            </a:r>
            <a:r>
              <a:rPr lang="ru-RU" dirty="0" err="1"/>
              <a:t>суперкадр</a:t>
            </a:r>
            <a:r>
              <a:rPr lang="ru-RU" dirty="0"/>
              <a:t>/кадр/строка/слово». При этой структуре поток ЦИ формируется в виде непрерывно повторяющихся </a:t>
            </a:r>
            <a:r>
              <a:rPr lang="ru-RU" dirty="0" err="1"/>
              <a:t>суперкадров</a:t>
            </a:r>
            <a:r>
              <a:rPr lang="ru-RU" dirty="0"/>
              <a:t>, </a:t>
            </a:r>
            <a:r>
              <a:rPr lang="ru-RU" dirty="0" err="1"/>
              <a:t>суперкадр</a:t>
            </a:r>
            <a:r>
              <a:rPr lang="ru-RU" dirty="0"/>
              <a:t> состоит из нескольких кадров, кадр состоит из нескольких строк.</a:t>
            </a:r>
          </a:p>
          <a:p>
            <a:r>
              <a:rPr lang="ru-RU" dirty="0"/>
              <a:t>В соответствии со структурой «</a:t>
            </a:r>
            <a:r>
              <a:rPr lang="ru-RU" dirty="0" err="1"/>
              <a:t>суперкадр</a:t>
            </a:r>
            <a:r>
              <a:rPr lang="ru-RU" dirty="0"/>
              <a:t>/кадр/строка/слово» формировались сигналы системы БЕЙДОУ, ГАЛИЛЕО (кроме E6), GPS (LNAV данные, L1), сигналы ГЛОНАСС с частотным разделением. В зависимости от системы, размеры </a:t>
            </a:r>
            <a:r>
              <a:rPr lang="ru-RU" dirty="0" err="1"/>
              <a:t>суперкадров</a:t>
            </a:r>
            <a:r>
              <a:rPr lang="ru-RU" dirty="0"/>
              <a:t>, кадров и строк могут отличаться, но принцип формирования остается похожим.</a:t>
            </a:r>
          </a:p>
          <a:p>
            <a:endParaRPr lang="ru-RU" dirty="0"/>
          </a:p>
          <a:p>
            <a:r>
              <a:rPr lang="ru-RU" dirty="0"/>
              <a:t>Сейчас в большинстве сигналов используется гибкая строковая структура. В этой структуре навигационное сообщение формируется в виде переменного потока строк различных типов. Каждый тип строки имеет свою уникальную структуру и содержит определённый тип информации (указаны выше). НАП выделяет из потока очередную строку, определяет её тип и в соответствии с типом выделяет информацию, содержащуюся в этой строке.</a:t>
            </a:r>
          </a:p>
        </p:txBody>
      </p:sp>
    </p:spTree>
    <p:extLst>
      <p:ext uri="{BB962C8B-B14F-4D97-AF65-F5344CB8AC3E}">
        <p14:creationId xmlns:p14="http://schemas.microsoft.com/office/powerpoint/2010/main" val="3639302978"/>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2324</TotalTime>
  <Words>1596</Words>
  <Application>Microsoft Office PowerPoint</Application>
  <PresentationFormat>Экран (4:3)</PresentationFormat>
  <Paragraphs>92</Paragraphs>
  <Slides>16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16</vt:i4>
      </vt:variant>
    </vt:vector>
  </HeadingPairs>
  <TitlesOfParts>
    <vt:vector size="24" baseType="lpstr">
      <vt:lpstr>Arial</vt:lpstr>
      <vt:lpstr>Calibri</vt:lpstr>
      <vt:lpstr>Calibri Light</vt:lpstr>
      <vt:lpstr>EuropeDemi</vt:lpstr>
      <vt:lpstr>Georgia</vt:lpstr>
      <vt:lpstr>Times New Roman</vt:lpstr>
      <vt:lpstr>Times New Roman,Bold</vt:lpstr>
      <vt:lpstr>Тема Office</vt:lpstr>
      <vt:lpstr>Электронные компоненты спутниковой связи  Лекция 12</vt:lpstr>
      <vt:lpstr>Содержание</vt:lpstr>
      <vt:lpstr>По завершению урока Вы будете знать:</vt:lpstr>
      <vt:lpstr>Введение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Спасибо за внимание!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Alisher Omar</dc:creator>
  <cp:lastModifiedBy>User</cp:lastModifiedBy>
  <cp:revision>313</cp:revision>
  <dcterms:created xsi:type="dcterms:W3CDTF">2017-10-09T05:58:02Z</dcterms:created>
  <dcterms:modified xsi:type="dcterms:W3CDTF">2022-11-06T18:41:50Z</dcterms:modified>
</cp:coreProperties>
</file>