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24" r:id="rId12"/>
    <p:sldId id="30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По точности спутниковые приемники делятся на три класса:</a:t>
            </a:r>
          </a:p>
          <a:p>
            <a:endParaRPr lang="ru-RU" dirty="0"/>
          </a:p>
          <a:p>
            <a:r>
              <a:rPr lang="ru-RU" dirty="0"/>
              <a:t>Навигационный класс – точность определения координат 150-200 м,</a:t>
            </a:r>
          </a:p>
          <a:p>
            <a:r>
              <a:rPr lang="ru-RU" dirty="0"/>
              <a:t>Класс картографии и  </a:t>
            </a:r>
            <a:r>
              <a:rPr lang="ru-RU" dirty="0" err="1"/>
              <a:t>гис</a:t>
            </a:r>
            <a:r>
              <a:rPr lang="ru-RU" dirty="0"/>
              <a:t> – 1-5 м,</a:t>
            </a:r>
          </a:p>
          <a:p>
            <a:r>
              <a:rPr lang="ru-RU" dirty="0"/>
              <a:t>Геодезический класс – до 1 см (1-3 см в кинематическом режиме, до 1 см при статических измерениях).</a:t>
            </a:r>
          </a:p>
          <a:p>
            <a:r>
              <a:rPr lang="ru-RU" dirty="0"/>
              <a:t>Все геодезические измерения выполняют с использованием минимум двух приемников.</a:t>
            </a:r>
          </a:p>
        </p:txBody>
      </p:sp>
    </p:spTree>
    <p:extLst>
      <p:ext uri="{BB962C8B-B14F-4D97-AF65-F5344CB8AC3E}">
        <p14:creationId xmlns:p14="http://schemas.microsoft.com/office/powerpoint/2010/main" val="348447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33" y="1818485"/>
            <a:ext cx="870910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,Bold"/>
              </a:rPr>
              <a:t>Список литературы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Основная литература</a:t>
            </a:r>
          </a:p>
          <a:p>
            <a:r>
              <a:rPr lang="ru-RU" dirty="0">
                <a:latin typeface="Times New Roman" panose="02020603050405020304" pitchFamily="18" charset="0"/>
              </a:rPr>
              <a:t>1. Сомов А.М. Спутниковые системы связи.-М.: «Горячая </a:t>
            </a:r>
            <a:r>
              <a:rPr lang="ru-RU" dirty="0" smtClean="0">
                <a:latin typeface="Times New Roman" panose="02020603050405020304" pitchFamily="18" charset="0"/>
              </a:rPr>
              <a:t>линия-Телеком</a:t>
            </a:r>
            <a:r>
              <a:rPr lang="ru-RU" dirty="0">
                <a:latin typeface="Times New Roman" panose="02020603050405020304" pitchFamily="18" charset="0"/>
              </a:rPr>
              <a:t>», 2012</a:t>
            </a:r>
          </a:p>
          <a:p>
            <a:r>
              <a:rPr lang="ru-RU" dirty="0">
                <a:latin typeface="Times New Roman" panose="02020603050405020304" pitchFamily="18" charset="0"/>
              </a:rPr>
              <a:t>2. Расчет линий спутниковой связи - Основные понятия и формулы /Под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ред. </a:t>
            </a:r>
            <a:r>
              <a:rPr lang="ru-RU" dirty="0" err="1">
                <a:latin typeface="Times New Roman" panose="02020603050405020304" pitchFamily="18" charset="0"/>
              </a:rPr>
              <a:t>С.Елеферов</a:t>
            </a:r>
            <a:r>
              <a:rPr lang="ru-RU" dirty="0">
                <a:latin typeface="Times New Roman" panose="02020603050405020304" pitchFamily="18" charset="0"/>
              </a:rPr>
              <a:t>.:- Дубна: МСЭ, 2006.</a:t>
            </a:r>
          </a:p>
          <a:p>
            <a:r>
              <a:rPr lang="ru-RU" dirty="0">
                <a:latin typeface="Times New Roman" panose="02020603050405020304" pitchFamily="18" charset="0"/>
              </a:rPr>
              <a:t>3. Бей Н.С. Антенны систем спутниковой связи и навигации. -М.: </a:t>
            </a:r>
            <a:r>
              <a:rPr lang="ru-RU" dirty="0" smtClean="0">
                <a:latin typeface="Times New Roman" panose="02020603050405020304" pitchFamily="18" charset="0"/>
              </a:rPr>
              <a:t>Рудо-</a:t>
            </a:r>
            <a:r>
              <a:rPr lang="ru-RU" dirty="0" err="1" smtClean="0">
                <a:latin typeface="Times New Roman" panose="02020603050405020304" pitchFamily="18" charset="0"/>
              </a:rPr>
              <a:t>мино</a:t>
            </a:r>
            <a:r>
              <a:rPr lang="ru-RU" dirty="0">
                <a:latin typeface="Times New Roman" panose="02020603050405020304" pitchFamily="18" charset="0"/>
              </a:rPr>
              <a:t>, 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4. Поваляев А.А. Глобальные спутниковые системы синхронизации </a:t>
            </a:r>
            <a:r>
              <a:rPr lang="ru-RU" dirty="0" smtClean="0">
                <a:latin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управления </a:t>
            </a:r>
            <a:r>
              <a:rPr lang="ru-RU" dirty="0">
                <a:latin typeface="Times New Roman" panose="02020603050405020304" pitchFamily="18" charset="0"/>
              </a:rPr>
              <a:t>движением в околоземном пространстве. -М.: Вузовская книга</a:t>
            </a:r>
            <a:r>
              <a:rPr lang="ru-RU" dirty="0" smtClean="0">
                <a:latin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2012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5. Калмыков В.В. Системы сотовой и спутниковой радиосвязи.-М.:</a:t>
            </a:r>
          </a:p>
          <a:p>
            <a:r>
              <a:rPr lang="ru-RU" dirty="0">
                <a:latin typeface="Times New Roman" panose="02020603050405020304" pitchFamily="18" charset="0"/>
              </a:rPr>
              <a:t>«Рудомино»,2010.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6. Методы спутникового и наземного позиционирования. Перспективы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развития технологий обработки сигналов /Под ред. </a:t>
            </a:r>
            <a:r>
              <a:rPr lang="ru-RU" dirty="0" err="1">
                <a:latin typeface="Times New Roman" panose="02020603050405020304" pitchFamily="18" charset="0"/>
              </a:rPr>
              <a:t>Д.Дардари</a:t>
            </a:r>
            <a:r>
              <a:rPr lang="ru-RU" dirty="0">
                <a:latin typeface="Times New Roman" panose="02020603050405020304" pitchFamily="18" charset="0"/>
              </a:rPr>
              <a:t> .- М: </a:t>
            </a:r>
            <a:r>
              <a:rPr lang="ru-RU" dirty="0" err="1" smtClean="0">
                <a:latin typeface="Times New Roman" panose="02020603050405020304" pitchFamily="18" charset="0"/>
              </a:rPr>
              <a:t>Техносфера</a:t>
            </a:r>
            <a:r>
              <a:rPr lang="ru-RU" dirty="0">
                <a:latin typeface="Times New Roman" panose="02020603050405020304" pitchFamily="18" charset="0"/>
              </a:rPr>
              <a:t>, 2012.</a:t>
            </a:r>
          </a:p>
          <a:p>
            <a:r>
              <a:rPr lang="ru-RU" dirty="0">
                <a:latin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</a:rPr>
              <a:t>Кислицын</a:t>
            </a:r>
            <a:r>
              <a:rPr lang="ru-RU" dirty="0">
                <a:latin typeface="Times New Roman" panose="02020603050405020304" pitchFamily="18" charset="0"/>
              </a:rPr>
              <a:t> А.С. </a:t>
            </a:r>
            <a:r>
              <a:rPr lang="ru-RU" dirty="0" err="1">
                <a:latin typeface="Times New Roman" panose="02020603050405020304" pitchFamily="18" charset="0"/>
              </a:rPr>
              <a:t>Корпоротивные</a:t>
            </a:r>
            <a:r>
              <a:rPr lang="ru-RU" dirty="0">
                <a:latin typeface="Times New Roman" panose="02020603050405020304" pitchFamily="18" charset="0"/>
              </a:rPr>
              <a:t> спутниковые информационные </a:t>
            </a:r>
            <a:r>
              <a:rPr lang="ru-RU" dirty="0" smtClean="0">
                <a:latin typeface="Times New Roman" panose="02020603050405020304" pitchFamily="18" charset="0"/>
              </a:rPr>
              <a:t>сети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</a:rPr>
              <a:t>основе VSAT-технологий. Методология построения. -М.: «Радиотехника»,</a:t>
            </a:r>
          </a:p>
          <a:p>
            <a:r>
              <a:rPr lang="ru-RU" dirty="0">
                <a:latin typeface="Times New Roman" panose="02020603050405020304" pitchFamily="18" charset="0"/>
              </a:rPr>
              <a:t>2007.</a:t>
            </a:r>
          </a:p>
          <a:p>
            <a:r>
              <a:rPr lang="ru-RU" dirty="0">
                <a:latin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</a:rPr>
              <a:t>Машбиц</a:t>
            </a:r>
            <a:r>
              <a:rPr lang="ru-RU" dirty="0">
                <a:latin typeface="Times New Roman" panose="02020603050405020304" pitchFamily="18" charset="0"/>
              </a:rPr>
              <a:t> Л.М. Компьютерная картография и зоны спутниковой </a:t>
            </a:r>
            <a:r>
              <a:rPr lang="ru-RU" dirty="0" smtClean="0">
                <a:latin typeface="Times New Roman" panose="02020603050405020304" pitchFamily="18" charset="0"/>
              </a:rPr>
              <a:t>связи</a:t>
            </a:r>
            <a:r>
              <a:rPr lang="ru-RU" dirty="0">
                <a:latin typeface="Times New Roman" panose="02020603050405020304" pitchFamily="18" charset="0"/>
              </a:rPr>
              <a:t>.-М.: Радио и связь, 2009. -256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53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изучить </a:t>
            </a:r>
            <a:r>
              <a:rPr lang="ru-RU" sz="2000" b="1" dirty="0" smtClean="0"/>
              <a:t>Глобальную навигационную спутниковую систему </a:t>
            </a:r>
            <a:r>
              <a:rPr lang="ru-RU" sz="2000" b="1" dirty="0"/>
              <a:t>(GNSS</a:t>
            </a:r>
            <a:r>
              <a:rPr lang="ru-RU" sz="2000" b="1" dirty="0" smtClean="0"/>
              <a:t>)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b="1" dirty="0"/>
              <a:t>Основные достоинства и </a:t>
            </a:r>
            <a:r>
              <a:rPr lang="ru-RU" sz="2000" b="1" dirty="0" smtClean="0"/>
              <a:t>преимущества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dirty="0"/>
              <a:t>Зона видимости и обслуживания геостационарного БР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dirty="0"/>
              <a:t>Блок схема БР с преобразованием сигнала</a:t>
            </a:r>
          </a:p>
          <a:p>
            <a:r>
              <a:rPr lang="ru-RU" sz="2000" dirty="0"/>
              <a:t>на промежуточной частоте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627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/>
              <a:t>Основные достоинства и преимущества</a:t>
            </a:r>
            <a:r>
              <a:rPr lang="ru-RU" sz="2000" b="1" dirty="0" smtClean="0"/>
              <a:t>: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Регенеративные </a:t>
            </a:r>
            <a:r>
              <a:rPr lang="ru-RU" sz="2000" dirty="0"/>
              <a:t>БР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</a:t>
            </a:r>
            <a:r>
              <a:rPr lang="ru-RU" sz="2000" dirty="0"/>
              <a:t>Определение азимута А и угла места β </a:t>
            </a:r>
            <a:r>
              <a:rPr lang="ru-RU" sz="2000" dirty="0" smtClean="0"/>
              <a:t>для геостационарного </a:t>
            </a:r>
            <a:r>
              <a:rPr lang="ru-RU" sz="2000" dirty="0"/>
              <a:t>спутника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673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4849" y="12881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303A4F"/>
                </a:solidFill>
                <a:latin typeface="Arial" panose="020B0604020202020204" pitchFamily="34" charset="0"/>
              </a:rPr>
              <a:t>Глобальная навигационная спутниковая система (GNSS)</a:t>
            </a:r>
            <a:endParaRPr lang="ru-RU" b="1" i="0" dirty="0">
              <a:solidFill>
                <a:srgbClr val="303A4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087463"/>
            <a:ext cx="857246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Глобальная навигационная спутниковая система (</a:t>
            </a:r>
            <a:r>
              <a:rPr lang="ru-RU" sz="1600" dirty="0" err="1"/>
              <a:t>Global</a:t>
            </a:r>
            <a:r>
              <a:rPr lang="ru-RU" sz="1600" dirty="0"/>
              <a:t> </a:t>
            </a:r>
            <a:r>
              <a:rPr lang="ru-RU" sz="1600" dirty="0" err="1"/>
              <a:t>Navigation</a:t>
            </a:r>
            <a:r>
              <a:rPr lang="ru-RU" sz="1600" dirty="0"/>
              <a:t> </a:t>
            </a:r>
            <a:r>
              <a:rPr lang="ru-RU" sz="1600" dirty="0" err="1"/>
              <a:t>Satellite</a:t>
            </a:r>
            <a:r>
              <a:rPr lang="ru-RU" sz="1600" dirty="0"/>
              <a:t> </a:t>
            </a:r>
            <a:r>
              <a:rPr lang="ru-RU" sz="1600" dirty="0" err="1"/>
              <a:t>System</a:t>
            </a:r>
            <a:r>
              <a:rPr lang="ru-RU" sz="1600" dirty="0"/>
              <a:t> - GNSS) - это спутниковые системы (наиболее распространены GPS и ГЛОНАСС), используемые для определения местоположения в любой точке земной поверхности с применением специальных навигационных или геодезических приемников. GNSS-технология нашла широкое применение в геодезии, городском и земельном кадастре, при инвентаризации земель, строительстве инженерных сооружений, в геологии и т.д.</a:t>
            </a:r>
          </a:p>
          <a:p>
            <a:endParaRPr lang="ru-RU" sz="1600" dirty="0"/>
          </a:p>
          <a:p>
            <a:r>
              <a:rPr lang="ru-RU" sz="1600" dirty="0"/>
              <a:t>Основные достоинства и преимущества:</a:t>
            </a:r>
          </a:p>
          <a:p>
            <a:endParaRPr lang="ru-RU" sz="1600" dirty="0"/>
          </a:p>
          <a:p>
            <a:r>
              <a:rPr lang="ru-RU" sz="1600" dirty="0"/>
              <a:t>Не требуется прямой видимости между пунктами.</a:t>
            </a:r>
          </a:p>
          <a:p>
            <a:r>
              <a:rPr lang="ru-RU" sz="1600" dirty="0"/>
              <a:t>Благодаря автоматизации измерений сведены к минимуму ошибки наблюдателей.</a:t>
            </a:r>
          </a:p>
          <a:p>
            <a:r>
              <a:rPr lang="ru-RU" sz="1600" dirty="0"/>
              <a:t>Позволяет круглосуточно при любых погодных условиях определять координаты объектов в любой точке Земного шара.</a:t>
            </a:r>
          </a:p>
          <a:p>
            <a:r>
              <a:rPr lang="ru-RU" sz="1600" dirty="0"/>
              <a:t>Точность GNSS-определений мало зависит от погодных условий (дождя, снега, высокой или низкой температуры, а также влажности).</a:t>
            </a:r>
          </a:p>
          <a:p>
            <a:r>
              <a:rPr lang="ru-RU" sz="1600" dirty="0"/>
              <a:t>GNSS позволяет значительно сократить сроки проведения работ по сравнению с традиционными методами.</a:t>
            </a:r>
          </a:p>
          <a:p>
            <a:r>
              <a:rPr lang="ru-RU" sz="1600" dirty="0"/>
              <a:t>GNSS-результаты представляются в цифровом виде и могут быть легко экспортированы в картографические или географические информационные системы (ГИС).</a:t>
            </a:r>
          </a:p>
        </p:txBody>
      </p:sp>
    </p:spTree>
    <p:extLst>
      <p:ext uri="{BB962C8B-B14F-4D97-AF65-F5344CB8AC3E}">
        <p14:creationId xmlns:p14="http://schemas.microsoft.com/office/powerpoint/2010/main" val="322765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0878" y="2121163"/>
            <a:ext cx="60105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Геодезический GPS-приёмник — радиоприёмное устройство для определения географических координат текущего местоположения антенны приёмника, на основе данных о временных задержках прихода радиосигналов.</a:t>
            </a:r>
          </a:p>
          <a:p>
            <a:endParaRPr lang="ru-RU" dirty="0"/>
          </a:p>
          <a:p>
            <a:r>
              <a:rPr lang="ru-RU" dirty="0"/>
              <a:t>Современный геодезический GPS-приемник состоит из трех основных элементов:</a:t>
            </a:r>
          </a:p>
          <a:p>
            <a:endParaRPr lang="ru-RU" dirty="0"/>
          </a:p>
          <a:p>
            <a:r>
              <a:rPr lang="ru-RU" dirty="0"/>
              <a:t>Приемник – основное устройство, которое получает информацию от спутников, обрабатывает ее, а также производит запись в память или на внешнее устройство;</a:t>
            </a:r>
          </a:p>
          <a:p>
            <a:r>
              <a:rPr lang="ru-RU" dirty="0"/>
              <a:t>Антенна – принимающий элемент</a:t>
            </a:r>
          </a:p>
          <a:p>
            <a:r>
              <a:rPr lang="ru-RU" dirty="0"/>
              <a:t>Контроллер – устройство, позволяющее управлять работой приемника.</a:t>
            </a:r>
          </a:p>
        </p:txBody>
      </p:sp>
    </p:spTree>
    <p:extLst>
      <p:ext uri="{BB962C8B-B14F-4D97-AF65-F5344CB8AC3E}">
        <p14:creationId xmlns:p14="http://schemas.microsoft.com/office/powerpoint/2010/main" val="382169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87" y="1143000"/>
            <a:ext cx="698182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8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737" y="1664622"/>
            <a:ext cx="67130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По сложности технических решений и объему аппаратных затрат спутниковые приемники разделяют на:</a:t>
            </a:r>
          </a:p>
          <a:p>
            <a:endParaRPr lang="ru-RU" dirty="0"/>
          </a:p>
          <a:p>
            <a:r>
              <a:rPr lang="ru-RU" dirty="0"/>
              <a:t>Одноканальный - позволяет в каждый текущий момент времени ведут прием и обработку радиосигнала только одного спутника;</a:t>
            </a:r>
          </a:p>
          <a:p>
            <a:r>
              <a:rPr lang="ru-RU" dirty="0"/>
              <a:t>Многоканальный - позволяет одновременно принимать и обрабатывать сигналы нескольких спутников.</a:t>
            </a:r>
          </a:p>
          <a:p>
            <a:r>
              <a:rPr lang="ru-RU" dirty="0"/>
              <a:t>В настоящее время в основном выпускаются многоканальные приемники.</a:t>
            </a:r>
          </a:p>
          <a:p>
            <a:endParaRPr lang="ru-RU" dirty="0"/>
          </a:p>
          <a:p>
            <a:r>
              <a:rPr lang="ru-RU" dirty="0"/>
              <a:t>Кроме того, приемники можно разделить на два типа:</a:t>
            </a:r>
          </a:p>
          <a:p>
            <a:endParaRPr lang="ru-RU" dirty="0"/>
          </a:p>
          <a:p>
            <a:r>
              <a:rPr lang="ru-RU" dirty="0" err="1"/>
              <a:t>Односистемный</a:t>
            </a:r>
            <a:r>
              <a:rPr lang="ru-RU" dirty="0"/>
              <a:t> - принимающий сигналы GPS</a:t>
            </a:r>
          </a:p>
          <a:p>
            <a:r>
              <a:rPr lang="ru-RU" dirty="0" err="1"/>
              <a:t>Двухсистемный</a:t>
            </a:r>
            <a:r>
              <a:rPr lang="ru-RU" dirty="0"/>
              <a:t> -  принимающий сигналы ГЛОНАСС и GPS.</a:t>
            </a:r>
          </a:p>
          <a:p>
            <a:r>
              <a:rPr lang="ru-RU" dirty="0"/>
              <a:t>Типы и группы геодезических спутниковых приемников:</a:t>
            </a:r>
          </a:p>
        </p:txBody>
      </p:sp>
    </p:spTree>
    <p:extLst>
      <p:ext uri="{BB962C8B-B14F-4D97-AF65-F5344CB8AC3E}">
        <p14:creationId xmlns:p14="http://schemas.microsoft.com/office/powerpoint/2010/main" val="629576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80" y="1717288"/>
            <a:ext cx="6741145" cy="479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02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59" y="1147641"/>
            <a:ext cx="838571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зависимости от вида принимаемых и обрабатываемых сигналов приемники делятся на:</a:t>
            </a:r>
          </a:p>
          <a:p>
            <a:endParaRPr lang="ru-RU" dirty="0"/>
          </a:p>
          <a:p>
            <a:r>
              <a:rPr lang="ru-RU" dirty="0"/>
              <a:t>Одночастотный, кодовый;</a:t>
            </a:r>
          </a:p>
          <a:p>
            <a:r>
              <a:rPr lang="ru-RU" dirty="0"/>
              <a:t>Двухчастотный, кодовый;</a:t>
            </a:r>
          </a:p>
          <a:p>
            <a:r>
              <a:rPr lang="ru-RU" dirty="0"/>
              <a:t>Одночастотный кодово-фазовый;</a:t>
            </a:r>
          </a:p>
          <a:p>
            <a:r>
              <a:rPr lang="ru-RU" dirty="0"/>
              <a:t>Двухчастотный кодово-фазовый.</a:t>
            </a:r>
          </a:p>
          <a:p>
            <a:r>
              <a:rPr lang="ru-RU" dirty="0"/>
              <a:t>Кодовые приемники (</a:t>
            </a:r>
            <a:r>
              <a:rPr lang="ru-RU" dirty="0" err="1"/>
              <a:t>handheld</a:t>
            </a:r>
            <a:r>
              <a:rPr lang="ru-RU" dirty="0"/>
              <a:t>) предназначены для определения трехмерного положения точки, скорости и направления движения. Они позволяют определять плановое положение точки, как правило, с точностью до единиц м, а высотное положение определяется с точностью порядка 10 м. (Двухчастотные кодовые приемники обеспечивают </a:t>
            </a:r>
            <a:r>
              <a:rPr lang="ru-RU" dirty="0" err="1"/>
              <a:t>субметровую</a:t>
            </a:r>
            <a:r>
              <a:rPr lang="ru-RU" dirty="0"/>
              <a:t> точность). Для повышения точности высотных измерений в них встраивают </a:t>
            </a:r>
            <a:r>
              <a:rPr lang="ru-RU" dirty="0" err="1"/>
              <a:t>баровысотомер</a:t>
            </a:r>
            <a:r>
              <a:rPr lang="ru-RU" dirty="0"/>
              <a:t>. Эти приемники удобны при выполнении полевых географических и геологических работ, так как на экране можно отобразить карту маршрута, определять свое местоположение, расстояние, направление и время прибытия к цели. Полученные результаты могут накапливаться и храниться в памяти прибора, а затем вводиться в компьютер для дальнейшей обработки. Эти приемники имеют малые габариты и массу, работают в широком диапазоне температур и </a:t>
            </a:r>
            <a:r>
              <a:rPr lang="ru-RU" dirty="0" err="1"/>
              <a:t>малоэнергоемки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073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2324</TotalTime>
  <Words>791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Times New Roman</vt:lpstr>
      <vt:lpstr>Times New Roman,Bold</vt:lpstr>
      <vt:lpstr>Тема Office</vt:lpstr>
      <vt:lpstr>Электронные компоненты спутниковой связи  Лекция 13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314</cp:revision>
  <dcterms:created xsi:type="dcterms:W3CDTF">2017-10-09T05:58:02Z</dcterms:created>
  <dcterms:modified xsi:type="dcterms:W3CDTF">2022-11-06T18:42:14Z</dcterms:modified>
</cp:coreProperties>
</file>