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sldIdLst>
    <p:sldId id="331" r:id="rId2"/>
    <p:sldId id="330" r:id="rId3"/>
    <p:sldId id="332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7" r:id="rId35"/>
    <p:sldId id="368" r:id="rId36"/>
    <p:sldId id="366" r:id="rId37"/>
    <p:sldId id="370" r:id="rId38"/>
    <p:sldId id="369" r:id="rId39"/>
    <p:sldId id="371" r:id="rId40"/>
    <p:sldId id="372" r:id="rId41"/>
    <p:sldId id="373" r:id="rId42"/>
    <p:sldId id="374" r:id="rId43"/>
    <p:sldId id="375" r:id="rId44"/>
    <p:sldId id="376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1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3ED92-BD90-41BD-BCD4-2D254D3F8C79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430AA-F386-4B1F-AB79-294779DF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4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4422-C2DE-45AA-8CAB-A0AC3D48C30D}" type="datetime1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Energy and Oil &amp; Gas Industry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8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A159-67EA-4F67-9610-AC60233BC84E}" type="datetime1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Energy and Oil &amp; Gas Industry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9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0823-51AE-4235-976E-020EC2C27AA6}" type="datetime1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Energy and Oil &amp; Gas Industry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DF9-C492-438B-9CCC-1977ECE30E3F}" type="datetime1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Energy and Oil &amp; Gas Industry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3A74-2AC3-4085-BC61-6ADFD3B90674}" type="datetime1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Energy and Oil &amp; Gas Industry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1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9FB3-8645-4B9D-94AD-DC17AF3EFEDA}" type="datetime1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Energy and Oil &amp; Gas Industry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8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AD6C-4A05-45C3-9540-E3516DD27523}" type="datetime1">
              <a:rPr lang="ru-RU" smtClean="0"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Energy and Oil &amp; Gas Industry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6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46DD-43D4-462E-8218-4EA9AF856E0B}" type="datetime1">
              <a:rPr lang="ru-RU" smtClean="0"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Energy and Oil &amp; Gas Industry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7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FB9-2586-451A-BFA5-ACCBD3A7EC8E}" type="datetime1">
              <a:rPr lang="ru-RU" smtClean="0"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Energy and Oil &amp; Gas Industry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5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0FB7-D3C3-43FE-94C5-EE45EA9FB1D4}" type="datetime1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Energy and Oil &amp; Gas Industry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8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BFA-CD7F-435E-BFBC-7A1CE71E81A6}" type="datetime1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Energy and Oil &amp; Gas Industry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6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D450-38EF-4AD8-8C55-5DE5B9E5941C}" type="datetime1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Faculty of Energy and Oil &amp; Gas Industry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552-E4A9-487E-A90B-11A23E10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30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2376-B68C-447A-BAF4-74C248EEE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57200" lvl="1" algn="ctr"/>
            <a:r>
              <a:rPr lang="kk-KZ" sz="8000" dirty="0" smtClean="0">
                <a:latin typeface="+mj-lt"/>
              </a:rPr>
              <a:t>Расчет гидравлики</a:t>
            </a:r>
            <a:endParaRPr lang="en-US" sz="8000" dirty="0" smtClean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EEEA0-8027-4897-B1E1-6DBD199C4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6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ПОТЕРЯ ДАВЛЕНИЯ НА </a:t>
            </a:r>
            <a:r>
              <a:rPr lang="ru-RU" b="1" dirty="0" smtClean="0"/>
              <a:t>ДОЛО ТЕ </a:t>
            </a:r>
            <a:r>
              <a:rPr lang="ru-RU" b="1" dirty="0"/>
              <a:t>(ПОТЕРЯ ДАВЛЕНИЯ НА ТРЕНИЕ В </a:t>
            </a:r>
            <a:r>
              <a:rPr lang="ru-RU" b="1" dirty="0" smtClean="0"/>
              <a:t>НАСАДКАХ)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948" y="179950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Потеря давления на долоте рассчитывается по следующему уравнению:</a:t>
            </a:r>
            <a:endParaRPr lang="en-US" dirty="0" smtClean="0"/>
          </a:p>
          <a:p>
            <a:endParaRPr lang="en-US" dirty="0"/>
          </a:p>
          <a:p>
            <a:r>
              <a:rPr lang="ru-RU" dirty="0"/>
              <a:t>В случае </a:t>
            </a:r>
            <a:r>
              <a:rPr lang="ru-RU" dirty="0" err="1" smtClean="0"/>
              <a:t>керноотборника</a:t>
            </a:r>
            <a:r>
              <a:rPr lang="ru-RU" dirty="0" smtClean="0"/>
              <a:t> </a:t>
            </a:r>
            <a:r>
              <a:rPr lang="ru-RU" dirty="0"/>
              <a:t>или алмазных долот общая площадь потока (TFA) и соответствующие коэффициенты преобразования подставляются в уравнение, чтобы получить</a:t>
            </a:r>
            <a:r>
              <a:rPr lang="ru-RU" dirty="0" smtClean="0"/>
              <a:t>:</a:t>
            </a:r>
          </a:p>
          <a:p>
            <a:endParaRPr lang="en-US" dirty="0"/>
          </a:p>
          <a:p>
            <a:r>
              <a:rPr lang="ru-RU" i="1" dirty="0"/>
              <a:t>Где</a:t>
            </a:r>
            <a:r>
              <a:rPr lang="ru-RU" i="1" dirty="0" smtClean="0"/>
              <a:t>:</a:t>
            </a:r>
          </a:p>
          <a:p>
            <a:pPr lvl="1"/>
            <a:r>
              <a:rPr lang="ru-RU" i="1" dirty="0" smtClean="0"/>
              <a:t>r </a:t>
            </a:r>
            <a:r>
              <a:rPr lang="ru-RU" i="1" dirty="0"/>
              <a:t>= плотность (фунт / галлон</a:t>
            </a:r>
            <a:r>
              <a:rPr lang="ru-RU" i="1" dirty="0" smtClean="0"/>
              <a:t>)</a:t>
            </a:r>
          </a:p>
          <a:p>
            <a:pPr lvl="1"/>
            <a:r>
              <a:rPr lang="ru-RU" i="1" dirty="0" smtClean="0"/>
              <a:t>Q </a:t>
            </a:r>
            <a:r>
              <a:rPr lang="ru-RU" i="1" dirty="0"/>
              <a:t>= коэффициент расхода (галлонов в минуту</a:t>
            </a:r>
            <a:r>
              <a:rPr lang="ru-RU" i="1" dirty="0" smtClean="0"/>
              <a:t>)</a:t>
            </a:r>
          </a:p>
          <a:p>
            <a:pPr lvl="1"/>
            <a:r>
              <a:rPr lang="ru-RU" i="1" dirty="0" smtClean="0"/>
              <a:t>TFA </a:t>
            </a:r>
            <a:r>
              <a:rPr lang="ru-RU" i="1" dirty="0"/>
              <a:t>= Общая площадь проходного сечения (дюйм 2)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361" y="2480891"/>
            <a:ext cx="2889600" cy="65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634" y="3880470"/>
            <a:ext cx="2734800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ОБЩАЯ ПОТЕРЯ ДАВЛЕНИЯ В </a:t>
            </a:r>
            <a:r>
              <a:rPr lang="ru-RU" b="1" dirty="0" smtClean="0"/>
              <a:t>КОЛЬЦЕВОМ ПРОСТРАНСТВЕ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Полная потеря давления в кольцевом пространстве является суммой всех потерь давления в кольцевом интервале. Кольцевые интервалы делятся на каждое изменение гидравлического диаметра. Изменение внешнего диаметра бурильной колонны и / или изменение внутреннего диаметра обсадной колонны, хвостовика или открытого ствола приведет к изменению гидравлического диаметра. Как и в случае с уравнениями потери давления в бурильной колонне, прежде чем рассчитывать потерю давления для каждой кольцевой секции, необходимо сначала определить коэффициент трения.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КОЭФФИЦИЕНТА ТРЕНИЯ КОЛЬЦЕВОМ ПРОСТРАНСТВЕ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число </a:t>
            </a:r>
            <a:r>
              <a:rPr lang="ru-RU" dirty="0" err="1"/>
              <a:t>Рейнольдса</a:t>
            </a:r>
            <a:r>
              <a:rPr lang="ru-RU" dirty="0"/>
              <a:t> меньше или равно 2100: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ru-RU" dirty="0"/>
              <a:t>Если число </a:t>
            </a:r>
            <a:r>
              <a:rPr lang="ru-RU" dirty="0" err="1"/>
              <a:t>Рейнольдса</a:t>
            </a:r>
            <a:r>
              <a:rPr lang="ru-RU" dirty="0"/>
              <a:t> больше 2100: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763" y="2392296"/>
            <a:ext cx="1057800" cy="575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34" y="4026623"/>
            <a:ext cx="2451000" cy="10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ПОТЕРЯ ДАВЛЕНИЯ В </a:t>
            </a:r>
            <a:r>
              <a:rPr lang="ru-RU" b="1" dirty="0" smtClean="0"/>
              <a:t>КОЛЬЦЕВОМ ИНТЕРВАЛЕ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Потери давления для каждого интервала должны рассчитываться отдельно и складываться для общей потери давления в кольцевом пространстве. Это уравнение используется для расчета потерь давления в отдельных интервалах.</a:t>
            </a:r>
            <a:endParaRPr lang="en-US" dirty="0" smtClean="0"/>
          </a:p>
          <a:p>
            <a:endParaRPr lang="en-US" dirty="0"/>
          </a:p>
          <a:p>
            <a:r>
              <a:rPr lang="ru-RU" i="1" dirty="0"/>
              <a:t>Где</a:t>
            </a:r>
            <a:r>
              <a:rPr lang="ru-RU" i="1" dirty="0" smtClean="0"/>
              <a:t>:</a:t>
            </a:r>
          </a:p>
          <a:p>
            <a:r>
              <a:rPr lang="ru-RU" i="1" dirty="0" smtClean="0"/>
              <a:t>D2 </a:t>
            </a:r>
            <a:r>
              <a:rPr lang="ru-RU" i="1" dirty="0"/>
              <a:t>= внутренний диаметр </a:t>
            </a:r>
            <a:r>
              <a:rPr lang="ru-RU" i="1" dirty="0" smtClean="0"/>
              <a:t>скважины </a:t>
            </a:r>
            <a:r>
              <a:rPr lang="ru-RU" i="1" dirty="0"/>
              <a:t>или обсадной колонны (дюймы</a:t>
            </a:r>
            <a:r>
              <a:rPr lang="ru-RU" i="1" dirty="0" smtClean="0"/>
              <a:t>)</a:t>
            </a:r>
          </a:p>
          <a:p>
            <a:r>
              <a:rPr lang="ru-RU" i="1" dirty="0" smtClean="0"/>
              <a:t>D1 </a:t>
            </a:r>
            <a:r>
              <a:rPr lang="ru-RU" i="1" dirty="0"/>
              <a:t>= наружный диаметр бурильной трубы или утяжеленных бурильных труб (дюймы)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895" y="3418701"/>
            <a:ext cx="3328200" cy="7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ЭКВИВАЛЕНТНАЯ ПЛОТНОСТЬ ЦИРКУЛЯЦИИ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Давление на пласт во время циркуляции равно общим потерям давления циркуляции в кольцевом пространстве от интересующей точки до ниппеля </a:t>
            </a:r>
            <a:r>
              <a:rPr lang="ru-RU" dirty="0" smtClean="0"/>
              <a:t>трубы </a:t>
            </a:r>
            <a:r>
              <a:rPr lang="ru-RU" dirty="0"/>
              <a:t>плюс гидростатическое давление бурового раствора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614" y="3715052"/>
            <a:ext cx="3018600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ГИДРАВЛИЧЕСКИЕ РАСЧЕТЫ ДОЛОТА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Помимо потери давления на долоте, используются несколько других гидравлических расчетов для оптимизации производительности бурения. Они включают в себя расчет гидравлической мощности, </a:t>
            </a:r>
            <a:r>
              <a:rPr lang="ru-RU" dirty="0" smtClean="0"/>
              <a:t>ударная сила и </a:t>
            </a:r>
            <a:r>
              <a:rPr lang="ru-RU" dirty="0"/>
              <a:t>скорости струи.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ГИДРАВЛИЧЕСКАЯ МОЩНОСТЬ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Рекомендуемый диапазон гидравлической мощности (</a:t>
            </a:r>
            <a:r>
              <a:rPr lang="ru-RU" dirty="0" err="1"/>
              <a:t>л.с</a:t>
            </a:r>
            <a:r>
              <a:rPr lang="ru-RU" dirty="0"/>
              <a:t>.) для большинства буровых долот составляет от 2,5 до 5,0 лошадиных сил на квадратный дюйм (HSI) площади долота. Низкая гидравлическая мощность на долоте может привести к низкой скорости проходки и снижению производительности долота.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ГИДРАВЛИЧЕСКАЯ </a:t>
            </a:r>
            <a:r>
              <a:rPr lang="ru-RU" b="1" dirty="0" smtClean="0"/>
              <a:t>МОЩНОСТЬ НА ДОЛОТЕ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Гидравлическая мощность долота не может превышать общую гидравлическую мощность системы.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ru-RU" i="1" dirty="0"/>
              <a:t>Где</a:t>
            </a:r>
            <a:r>
              <a:rPr lang="ru-RU" i="1" dirty="0" smtClean="0"/>
              <a:t>:</a:t>
            </a:r>
          </a:p>
          <a:p>
            <a:pPr lvl="1"/>
            <a:r>
              <a:rPr lang="ru-RU" i="1" dirty="0" smtClean="0"/>
              <a:t>Q </a:t>
            </a:r>
            <a:r>
              <a:rPr lang="ru-RU" i="1" dirty="0"/>
              <a:t>= расход (галлонов в минуту</a:t>
            </a:r>
            <a:r>
              <a:rPr lang="ru-RU" i="1" dirty="0" smtClean="0"/>
              <a:t>)</a:t>
            </a:r>
          </a:p>
          <a:p>
            <a:pPr lvl="1"/>
            <a:r>
              <a:rPr lang="ru-RU" i="1" dirty="0" err="1" smtClean="0"/>
              <a:t>P</a:t>
            </a:r>
            <a:r>
              <a:rPr lang="ru-RU" i="1" baseline="-25000" dirty="0" err="1" smtClean="0"/>
              <a:t>Bit</a:t>
            </a:r>
            <a:r>
              <a:rPr lang="ru-RU" i="1" dirty="0" smtClean="0"/>
              <a:t> </a:t>
            </a:r>
            <a:r>
              <a:rPr lang="ru-RU" i="1" dirty="0"/>
              <a:t>= потеря давления на долоте (</a:t>
            </a:r>
            <a:r>
              <a:rPr lang="ru-RU" i="1" dirty="0" err="1"/>
              <a:t>psi</a:t>
            </a:r>
            <a:r>
              <a:rPr lang="ru-RU" i="1" dirty="0"/>
              <a:t>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17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54" y="2588109"/>
            <a:ext cx="2306454" cy="7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ГИДРАВЛИЧЕСКАЯ МОЩНОСТЬ НА КВАДРАТНЫЙ ДЮЙМ </a:t>
            </a:r>
            <a:r>
              <a:rPr lang="ru-RU" b="1" dirty="0" smtClean="0"/>
              <a:t>ДОЛОТНОЙ </a:t>
            </a:r>
            <a:r>
              <a:rPr lang="ru-RU" b="1" dirty="0"/>
              <a:t>ПЛОЩАДИ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ru-RU" i="1" dirty="0"/>
              <a:t>Где</a:t>
            </a:r>
            <a:r>
              <a:rPr lang="ru-RU" i="1" dirty="0" smtClean="0"/>
              <a:t>:</a:t>
            </a:r>
          </a:p>
          <a:p>
            <a:r>
              <a:rPr lang="ru-RU" i="1" dirty="0" smtClean="0"/>
              <a:t>Размер </a:t>
            </a:r>
            <a:r>
              <a:rPr lang="ru-RU" i="1" dirty="0"/>
              <a:t>долота = Диаметр долота (дюймы)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18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228" y="2090729"/>
            <a:ext cx="3782463" cy="8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СИСТЕМА ГИДРАВЛИЧЕСКОЙ МОЩНОСТИ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ru-RU" i="1" dirty="0"/>
              <a:t>Где</a:t>
            </a:r>
            <a:r>
              <a:rPr lang="ru-RU" i="1" dirty="0" smtClean="0"/>
              <a:t>:</a:t>
            </a:r>
          </a:p>
          <a:p>
            <a:pPr lvl="1"/>
            <a:r>
              <a:rPr lang="ru-RU" i="1" dirty="0" err="1" smtClean="0"/>
              <a:t>P</a:t>
            </a:r>
            <a:r>
              <a:rPr lang="ru-RU" i="1" baseline="-25000" dirty="0" err="1" smtClean="0"/>
              <a:t>Total</a:t>
            </a:r>
            <a:r>
              <a:rPr lang="ru-RU" i="1" dirty="0" smtClean="0"/>
              <a:t> </a:t>
            </a:r>
            <a:r>
              <a:rPr lang="ru-RU" i="1" dirty="0"/>
              <a:t>= Общие потери давления в системе (</a:t>
            </a:r>
            <a:r>
              <a:rPr lang="ru-RU" i="1" dirty="0" err="1"/>
              <a:t>psi</a:t>
            </a:r>
            <a:r>
              <a:rPr lang="ru-RU" i="1" dirty="0" smtClean="0"/>
              <a:t>)</a:t>
            </a:r>
          </a:p>
          <a:p>
            <a:pPr lvl="1"/>
            <a:r>
              <a:rPr lang="ru-RU" i="1" dirty="0" smtClean="0"/>
              <a:t>Q </a:t>
            </a:r>
            <a:r>
              <a:rPr lang="ru-RU" i="1" dirty="0"/>
              <a:t>= расход (галлонов в минуту)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19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692" y="2033995"/>
            <a:ext cx="2959492" cy="77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Расчет потерь давления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Максимально допустимое давление циркуляции и скорость циркуляции - это ограниченные активы, которые могут быть потрачены впустую или максимально увеличены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Расчеты </a:t>
            </a:r>
            <a:r>
              <a:rPr lang="ru-RU" dirty="0"/>
              <a:t>реологии и гидравлики предоставляют средства для регулировки свойств бурового раствора, скорости потока и </a:t>
            </a:r>
            <a:r>
              <a:rPr lang="ru-RU" dirty="0" smtClean="0"/>
              <a:t>насадок </a:t>
            </a:r>
            <a:r>
              <a:rPr lang="ru-RU" dirty="0"/>
              <a:t>долота для оптимизации этих активов с учетом ограничений, накладываемых оборудованием буровой установки.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СКОРОСТЬ </a:t>
            </a:r>
            <a:r>
              <a:rPr lang="ru-RU" b="1" dirty="0" smtClean="0"/>
              <a:t>В НАСАДКАХ (</a:t>
            </a:r>
            <a:r>
              <a:rPr lang="ru-RU" b="1" dirty="0"/>
              <a:t>ФУТЫ / СЕК):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Хотя в долоте могут работать сопла более одного размера, скорость сопла будет одинаковой для всех сопел. Для большинства долот рекомендуются скорости сопла от 250 до 450 футов / сек. Скорости сопла, превышающие 450 футов / сек, могут разрушить режущую структуру долота.</a:t>
            </a:r>
            <a:endParaRPr lang="en-US" dirty="0"/>
          </a:p>
          <a:p>
            <a:endParaRPr lang="en-US" dirty="0" smtClean="0"/>
          </a:p>
          <a:p>
            <a:r>
              <a:rPr lang="ru-RU" i="1" dirty="0"/>
              <a:t>Где</a:t>
            </a:r>
            <a:r>
              <a:rPr lang="ru-RU" i="1" dirty="0" smtClean="0"/>
              <a:t>:</a:t>
            </a:r>
          </a:p>
          <a:p>
            <a:r>
              <a:rPr lang="ru-RU" i="1" dirty="0" smtClean="0"/>
              <a:t>Q </a:t>
            </a:r>
            <a:r>
              <a:rPr lang="ru-RU" i="1" dirty="0"/>
              <a:t>= расход (галлонов в минуту</a:t>
            </a:r>
            <a:r>
              <a:rPr lang="ru-RU" i="1" dirty="0" smtClean="0"/>
              <a:t>)</a:t>
            </a:r>
          </a:p>
          <a:p>
            <a:r>
              <a:rPr lang="ru-RU" i="1" dirty="0" err="1" smtClean="0"/>
              <a:t>Dn</a:t>
            </a:r>
            <a:r>
              <a:rPr lang="ru-RU" i="1" dirty="0" smtClean="0"/>
              <a:t> </a:t>
            </a:r>
            <a:r>
              <a:rPr lang="ru-RU" i="1" dirty="0"/>
              <a:t>= диаметр сопла (32 дюйма)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179" y="3804334"/>
            <a:ext cx="3379800" cy="6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ПРОЦЕНТНОЕ ПЕРЕПАД ДАВЛЕНИЯ НА </a:t>
            </a:r>
            <a:r>
              <a:rPr lang="ru-RU" b="1" dirty="0" smtClean="0"/>
              <a:t>ДОЛОТЕ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Обычно желательно, чтобы через долото использовалось от 50 до 65% поверхностного давления.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21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288" y="2832940"/>
            <a:ext cx="2732399" cy="6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HYDRAULIC IMPACT FORCE (IF</a:t>
            </a:r>
            <a:r>
              <a:rPr lang="en-US" b="1" dirty="0" smtClean="0"/>
              <a:t>)</a:t>
            </a:r>
            <a:r>
              <a:rPr lang="kk-KZ" b="1" dirty="0"/>
              <a:t> гидродинамическое давление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ru-RU" i="1" dirty="0"/>
              <a:t>Где</a:t>
            </a:r>
            <a:r>
              <a:rPr lang="ru-RU" i="1" dirty="0" smtClean="0"/>
              <a:t>:</a:t>
            </a:r>
          </a:p>
          <a:p>
            <a:r>
              <a:rPr lang="ru-RU" i="1" dirty="0" err="1" smtClean="0"/>
              <a:t>Vn</a:t>
            </a:r>
            <a:r>
              <a:rPr lang="ru-RU" i="1" dirty="0" smtClean="0"/>
              <a:t> </a:t>
            </a:r>
            <a:r>
              <a:rPr lang="ru-RU" i="1" dirty="0"/>
              <a:t>= скорость </a:t>
            </a:r>
            <a:r>
              <a:rPr lang="ru-RU" i="1" dirty="0" smtClean="0"/>
              <a:t>на насадках (фут </a:t>
            </a:r>
            <a:r>
              <a:rPr lang="ru-RU" i="1" dirty="0"/>
              <a:t>/ сек</a:t>
            </a:r>
            <a:r>
              <a:rPr lang="ru-RU" i="1" dirty="0" smtClean="0"/>
              <a:t>)</a:t>
            </a:r>
          </a:p>
          <a:p>
            <a:r>
              <a:rPr lang="ru-RU" i="1" dirty="0" smtClean="0"/>
              <a:t>Q </a:t>
            </a:r>
            <a:r>
              <a:rPr lang="ru-RU" i="1" dirty="0"/>
              <a:t>= расход (галлонов в минуту</a:t>
            </a:r>
            <a:r>
              <a:rPr lang="ru-RU" i="1" dirty="0" smtClean="0"/>
              <a:t>)</a:t>
            </a:r>
          </a:p>
          <a:p>
            <a:r>
              <a:rPr lang="el-GR" i="1" dirty="0" smtClean="0"/>
              <a:t>ρ</a:t>
            </a:r>
            <a:r>
              <a:rPr lang="ru-RU" i="1" dirty="0" smtClean="0"/>
              <a:t> </a:t>
            </a:r>
            <a:r>
              <a:rPr lang="ru-RU" i="1" dirty="0"/>
              <a:t>= плотность (фунт / галлон)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40" y="1922032"/>
            <a:ext cx="2597957" cy="9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IMPACT FORCE/IN.2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23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913" y="2236059"/>
            <a:ext cx="3412569" cy="9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</a:t>
            </a:r>
            <a:r>
              <a:rPr lang="ru-RU" b="1" dirty="0" smtClean="0"/>
              <a:t>расчета </a:t>
            </a:r>
            <a:r>
              <a:rPr lang="ru-RU" b="1" dirty="0"/>
              <a:t>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383" y="1480930"/>
            <a:ext cx="11251095" cy="497950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PROBLEM:</a:t>
            </a:r>
          </a:p>
          <a:p>
            <a:pPr lvl="1"/>
            <a:r>
              <a:rPr lang="ru-RU" dirty="0"/>
              <a:t>MD / TVD: 12,031 </a:t>
            </a:r>
            <a:r>
              <a:rPr lang="ru-RU" dirty="0" smtClean="0"/>
              <a:t>футов</a:t>
            </a:r>
          </a:p>
          <a:p>
            <a:pPr lvl="1"/>
            <a:r>
              <a:rPr lang="ru-RU" dirty="0" smtClean="0"/>
              <a:t>Кондуктор: </a:t>
            </a:r>
            <a:r>
              <a:rPr lang="ru-RU" dirty="0"/>
              <a:t>2135 футов 13 3⁄8 дюйма. 61 фунт / </a:t>
            </a:r>
            <a:r>
              <a:rPr lang="ru-RU" dirty="0" smtClean="0"/>
              <a:t>фут</a:t>
            </a:r>
          </a:p>
          <a:p>
            <a:pPr lvl="1"/>
            <a:r>
              <a:rPr lang="ru-RU" dirty="0" smtClean="0"/>
              <a:t>Промежуточная </a:t>
            </a:r>
            <a:r>
              <a:rPr lang="ru-RU" dirty="0"/>
              <a:t>обсадная колонна: 10786 футов </a:t>
            </a:r>
            <a:r>
              <a:rPr lang="ru-RU" dirty="0" smtClean="0"/>
              <a:t>9</a:t>
            </a:r>
            <a:r>
              <a:rPr lang="en-US" dirty="0" smtClean="0"/>
              <a:t> </a:t>
            </a:r>
            <a:r>
              <a:rPr lang="ru-RU" dirty="0" smtClean="0"/>
              <a:t>5</a:t>
            </a:r>
            <a:r>
              <a:rPr lang="ru-RU" dirty="0"/>
              <a:t>⁄8 дюйма. 40 фунтов / </a:t>
            </a:r>
            <a:r>
              <a:rPr lang="ru-RU" dirty="0" smtClean="0"/>
              <a:t>фут</a:t>
            </a:r>
          </a:p>
          <a:p>
            <a:pPr lvl="1"/>
            <a:r>
              <a:rPr lang="kk-KZ" dirty="0" smtClean="0"/>
              <a:t>Долото</a:t>
            </a:r>
            <a:r>
              <a:rPr lang="ru-RU" dirty="0" smtClean="0"/>
              <a:t>: 8</a:t>
            </a:r>
            <a:r>
              <a:rPr lang="en-US" dirty="0" smtClean="0"/>
              <a:t> </a:t>
            </a:r>
            <a:r>
              <a:rPr lang="ru-RU" dirty="0" smtClean="0"/>
              <a:t>5</a:t>
            </a:r>
            <a:r>
              <a:rPr lang="ru-RU" dirty="0"/>
              <a:t>⁄8 </a:t>
            </a:r>
            <a:r>
              <a:rPr lang="ru-RU" dirty="0" smtClean="0"/>
              <a:t>дюйма</a:t>
            </a:r>
          </a:p>
          <a:p>
            <a:pPr lvl="1"/>
            <a:r>
              <a:rPr lang="ru-RU" dirty="0" smtClean="0"/>
              <a:t>Сопла </a:t>
            </a:r>
            <a:r>
              <a:rPr lang="ru-RU" dirty="0"/>
              <a:t>(32 дюйма): 11, 11, </a:t>
            </a:r>
            <a:r>
              <a:rPr lang="ru-RU" dirty="0" smtClean="0"/>
              <a:t>11</a:t>
            </a:r>
          </a:p>
          <a:p>
            <a:pPr lvl="1"/>
            <a:r>
              <a:rPr lang="ru-RU" dirty="0" smtClean="0"/>
              <a:t>Поверхностные </a:t>
            </a:r>
            <a:r>
              <a:rPr lang="ru-RU" dirty="0"/>
              <a:t>соединения: </a:t>
            </a:r>
            <a:r>
              <a:rPr lang="en-US" dirty="0" smtClean="0"/>
              <a:t>Case</a:t>
            </a:r>
            <a:r>
              <a:rPr lang="ru-RU" dirty="0" smtClean="0"/>
              <a:t> 3</a:t>
            </a:r>
          </a:p>
          <a:p>
            <a:pPr lvl="1"/>
            <a:r>
              <a:rPr lang="ru-RU" dirty="0" smtClean="0"/>
              <a:t>Бурильная </a:t>
            </a:r>
            <a:r>
              <a:rPr lang="ru-RU" dirty="0"/>
              <a:t>труба: </a:t>
            </a:r>
            <a:r>
              <a:rPr lang="ru-RU" dirty="0" smtClean="0"/>
              <a:t>4 1</a:t>
            </a:r>
            <a:r>
              <a:rPr lang="ru-RU" dirty="0"/>
              <a:t>⁄2 дюйма, 16,6 фунта / </a:t>
            </a:r>
            <a:r>
              <a:rPr lang="ru-RU" dirty="0" smtClean="0"/>
              <a:t>фут</a:t>
            </a:r>
            <a:endParaRPr lang="en-US" dirty="0" smtClean="0"/>
          </a:p>
          <a:p>
            <a:pPr lvl="1"/>
            <a:r>
              <a:rPr lang="ru-RU" dirty="0" smtClean="0"/>
              <a:t>Утяжеленные </a:t>
            </a:r>
            <a:r>
              <a:rPr lang="ru-RU" dirty="0"/>
              <a:t>бурильные трубы: 390 футов 7 дюймов x </a:t>
            </a:r>
            <a:r>
              <a:rPr lang="ru-RU" dirty="0" smtClean="0"/>
              <a:t>2 1</a:t>
            </a:r>
            <a:r>
              <a:rPr lang="ru-RU" dirty="0"/>
              <a:t>⁄4 </a:t>
            </a:r>
            <a:r>
              <a:rPr lang="ru-RU" dirty="0" smtClean="0"/>
              <a:t>дюйма</a:t>
            </a:r>
            <a:endParaRPr lang="en-US" dirty="0" smtClean="0"/>
          </a:p>
          <a:p>
            <a:pPr lvl="1"/>
            <a:r>
              <a:rPr lang="ru-RU" dirty="0" smtClean="0"/>
              <a:t>Поверхностное </a:t>
            </a:r>
            <a:r>
              <a:rPr lang="ru-RU" dirty="0"/>
              <a:t>давление: 3000 </a:t>
            </a:r>
            <a:r>
              <a:rPr lang="en-US" dirty="0" smtClean="0"/>
              <a:t>psi</a:t>
            </a:r>
            <a:endParaRPr lang="en-US" dirty="0" smtClean="0"/>
          </a:p>
          <a:p>
            <a:pPr lvl="1"/>
            <a:r>
              <a:rPr lang="ru-RU" dirty="0" smtClean="0"/>
              <a:t>Вес </a:t>
            </a:r>
            <a:r>
              <a:rPr lang="ru-RU" dirty="0"/>
              <a:t>бурового раствора: 12,8 </a:t>
            </a:r>
            <a:r>
              <a:rPr lang="en-US" dirty="0" err="1" smtClean="0"/>
              <a:t>ppg</a:t>
            </a:r>
            <a:endParaRPr lang="en-US" dirty="0" smtClean="0"/>
          </a:p>
          <a:p>
            <a:pPr lvl="1"/>
            <a:r>
              <a:rPr lang="ru-RU" dirty="0" smtClean="0"/>
              <a:t>Вязкость </a:t>
            </a:r>
            <a:r>
              <a:rPr lang="ru-RU" dirty="0"/>
              <a:t>по воронке: 42 сек / </a:t>
            </a:r>
            <a:r>
              <a:rPr lang="ru-RU" dirty="0" smtClean="0"/>
              <a:t>кварт</a:t>
            </a:r>
            <a:endParaRPr lang="en-US" dirty="0" smtClean="0"/>
          </a:p>
          <a:p>
            <a:pPr lvl="1"/>
            <a:r>
              <a:rPr lang="ru-RU" dirty="0" smtClean="0"/>
              <a:t>Пластическая </a:t>
            </a:r>
            <a:r>
              <a:rPr lang="ru-RU" dirty="0"/>
              <a:t>вязкость: 19 </a:t>
            </a:r>
            <a:r>
              <a:rPr lang="ru-RU" dirty="0" err="1" smtClean="0"/>
              <a:t>сП</a:t>
            </a:r>
            <a:endParaRPr lang="en-US" dirty="0" smtClean="0"/>
          </a:p>
          <a:p>
            <a:pPr lvl="1"/>
            <a:r>
              <a:rPr lang="ru-RU" dirty="0" smtClean="0"/>
              <a:t>Предел текучести (ДНС): </a:t>
            </a:r>
            <a:r>
              <a:rPr lang="ru-RU" dirty="0"/>
              <a:t>15 фунтов / 100 </a:t>
            </a:r>
            <a:r>
              <a:rPr lang="ru-RU" dirty="0" smtClean="0"/>
              <a:t>фут2</a:t>
            </a:r>
          </a:p>
          <a:p>
            <a:pPr lvl="1"/>
            <a:r>
              <a:rPr lang="ru-RU" dirty="0" smtClean="0"/>
              <a:t>Начальный гель (СНС): </a:t>
            </a:r>
            <a:r>
              <a:rPr lang="ru-RU" dirty="0"/>
              <a:t>8 фунтов / 100 кв. </a:t>
            </a:r>
            <a:r>
              <a:rPr lang="ru-RU" dirty="0" smtClean="0"/>
              <a:t>Футов</a:t>
            </a:r>
            <a:endParaRPr lang="en-US" dirty="0" smtClean="0"/>
          </a:p>
          <a:p>
            <a:pPr lvl="1"/>
            <a:r>
              <a:rPr lang="ru-RU" dirty="0" smtClean="0"/>
              <a:t>Скорость </a:t>
            </a:r>
            <a:r>
              <a:rPr lang="ru-RU" dirty="0"/>
              <a:t>потока: </a:t>
            </a:r>
            <a:r>
              <a:rPr lang="ru-RU" dirty="0" smtClean="0"/>
              <a:t>335</a:t>
            </a:r>
            <a:r>
              <a:rPr lang="en-US" dirty="0" smtClean="0"/>
              <a:t> </a:t>
            </a:r>
            <a:r>
              <a:rPr lang="ru-RU" dirty="0" smtClean="0"/>
              <a:t>галлонов </a:t>
            </a:r>
            <a:r>
              <a:rPr lang="ru-RU" dirty="0"/>
              <a:t>в минуту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/>
              <a:t>Расчеты. </a:t>
            </a:r>
            <a:r>
              <a:rPr lang="ru-RU" dirty="0"/>
              <a:t>В гидравлических расчетах используется серия формул, которые необходимо использовать последовательно. Поскольку скорость и вязкость бурового раствора изменяются каждый раз при изменении внутреннего диаметра бурильной колонны и диаметра кольцевого пространства, необходимо рассчитывать гидравлические параметры для каждой длины бурильной колонны и кольцевого пространства, которые имеют разный диаметр. Хотя одни и те же значения рассчитываются для межколонных интервалов и интервалов бурильной колонны, используются разные формулы для компенсации различий в потоках в бурильной колонне и </a:t>
            </a:r>
            <a:r>
              <a:rPr lang="ru-RU" dirty="0" err="1"/>
              <a:t>затрубном</a:t>
            </a:r>
            <a:r>
              <a:rPr lang="ru-RU" dirty="0"/>
              <a:t> пространстве.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Последовательность расчетов для каждого интервала следующая</a:t>
            </a:r>
            <a:r>
              <a:rPr lang="ru-RU" dirty="0" smtClean="0"/>
              <a:t>:</a:t>
            </a:r>
            <a:endParaRPr lang="en-US" dirty="0" smtClean="0"/>
          </a:p>
          <a:p>
            <a:pPr lvl="1" algn="just"/>
            <a:r>
              <a:rPr lang="ru-RU" dirty="0" smtClean="0"/>
              <a:t>Значения </a:t>
            </a:r>
            <a:r>
              <a:rPr lang="ru-RU" dirty="0"/>
              <a:t>«n» и «K</a:t>
            </a:r>
            <a:r>
              <a:rPr lang="ru-RU" dirty="0" smtClean="0"/>
              <a:t>».</a:t>
            </a:r>
            <a:endParaRPr lang="en-US" dirty="0" smtClean="0"/>
          </a:p>
          <a:p>
            <a:pPr lvl="1" algn="just"/>
            <a:r>
              <a:rPr lang="ru-RU" dirty="0" smtClean="0"/>
              <a:t>Объемная </a:t>
            </a:r>
            <a:r>
              <a:rPr lang="ru-RU" dirty="0"/>
              <a:t>скорость</a:t>
            </a:r>
            <a:r>
              <a:rPr lang="ru-RU" dirty="0" smtClean="0"/>
              <a:t>.</a:t>
            </a:r>
            <a:endParaRPr lang="en-US" dirty="0" smtClean="0"/>
          </a:p>
          <a:p>
            <a:pPr lvl="1" algn="just"/>
            <a:r>
              <a:rPr lang="ru-RU" dirty="0" smtClean="0"/>
              <a:t>Эффективная </a:t>
            </a:r>
            <a:r>
              <a:rPr lang="ru-RU" dirty="0"/>
              <a:t>вязкость</a:t>
            </a:r>
            <a:r>
              <a:rPr lang="ru-RU" dirty="0" smtClean="0"/>
              <a:t>.</a:t>
            </a:r>
            <a:endParaRPr lang="en-US" dirty="0" smtClean="0"/>
          </a:p>
          <a:p>
            <a:pPr lvl="1" algn="just"/>
            <a:r>
              <a:rPr lang="ru-RU" dirty="0" smtClean="0"/>
              <a:t>Число </a:t>
            </a:r>
            <a:r>
              <a:rPr lang="ru-RU" dirty="0" err="1"/>
              <a:t>Рейнольдса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b="1" dirty="0" smtClean="0"/>
              <a:t>Коэффициент </a:t>
            </a:r>
            <a:r>
              <a:rPr lang="ru-RU" b="1" dirty="0"/>
              <a:t>трения </a:t>
            </a:r>
            <a:r>
              <a:rPr lang="ru-RU" dirty="0"/>
              <a:t>(в зависимости от значения числа </a:t>
            </a:r>
            <a:r>
              <a:rPr lang="ru-RU" dirty="0" err="1"/>
              <a:t>Рейнольдса</a:t>
            </a:r>
            <a:r>
              <a:rPr lang="ru-RU" dirty="0"/>
              <a:t> будет использоваться одна из двух различных формул</a:t>
            </a:r>
            <a:r>
              <a:rPr lang="ru-RU" dirty="0" smtClean="0"/>
              <a:t>).</a:t>
            </a:r>
            <a:endParaRPr lang="en-US" dirty="0" smtClean="0"/>
          </a:p>
          <a:p>
            <a:pPr algn="just"/>
            <a:r>
              <a:rPr lang="kk-KZ" b="1" dirty="0" smtClean="0"/>
              <a:t>П</a:t>
            </a:r>
            <a:r>
              <a:rPr lang="ru-RU" b="1" dirty="0" err="1" smtClean="0"/>
              <a:t>отеря</a:t>
            </a:r>
            <a:r>
              <a:rPr lang="ru-RU" b="1" dirty="0" smtClean="0"/>
              <a:t> давления</a:t>
            </a:r>
            <a:r>
              <a:rPr lang="en-US" b="1" dirty="0" smtClean="0"/>
              <a:t> </a:t>
            </a:r>
            <a:r>
              <a:rPr lang="kk-KZ" b="1" dirty="0" smtClean="0"/>
              <a:t>в интервале</a:t>
            </a:r>
            <a:r>
              <a:rPr lang="ru-RU" b="1" dirty="0" smtClean="0"/>
              <a:t>. </a:t>
            </a:r>
            <a:r>
              <a:rPr lang="ru-RU" dirty="0" smtClean="0"/>
              <a:t>Потери </a:t>
            </a:r>
            <a:r>
              <a:rPr lang="ru-RU" dirty="0"/>
              <a:t>давления в кольцевом интервале суммируются и используются для расчета эквивалентной плотности циркуляции. Уравнения трубы (бурильной колонны) и эквивалентная длина гидравлической трубы наземных соединений используются для расчета потери давления в наземных соединениях.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7674" y="1830850"/>
            <a:ext cx="3379079" cy="299629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27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76547" y="4998108"/>
            <a:ext cx="9823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toneSerif"/>
              </a:rPr>
              <a:t>Формулы API для </a:t>
            </a:r>
            <a:r>
              <a:rPr lang="ru-RU" dirty="0" smtClean="0">
                <a:latin typeface="StoneSerif"/>
              </a:rPr>
              <a:t>гидравлики кольцевого пространства используют </a:t>
            </a:r>
            <a:r>
              <a:rPr lang="ru-RU" dirty="0">
                <a:latin typeface="StoneSerif"/>
              </a:rPr>
              <a:t>показания </a:t>
            </a:r>
            <a:r>
              <a:rPr lang="ru-RU" dirty="0" err="1" smtClean="0">
                <a:latin typeface="StoneSerif"/>
              </a:rPr>
              <a:t>вязкозиметра</a:t>
            </a:r>
            <a:r>
              <a:rPr lang="ru-RU" dirty="0" smtClean="0">
                <a:latin typeface="StoneSerif"/>
              </a:rPr>
              <a:t> VG </a:t>
            </a:r>
            <a:r>
              <a:rPr lang="ru-RU" dirty="0">
                <a:latin typeface="StoneSerif"/>
              </a:rPr>
              <a:t>при 100 об / мин. Если доступны данные </a:t>
            </a:r>
            <a:r>
              <a:rPr lang="ru-RU" dirty="0" smtClean="0">
                <a:latin typeface="StoneSerif"/>
              </a:rPr>
              <a:t>шестискоростного вискозиметра </a:t>
            </a:r>
            <a:r>
              <a:rPr lang="ru-RU" dirty="0">
                <a:latin typeface="StoneSerif"/>
              </a:rPr>
              <a:t>бурового раствора, используйте показание 100 об / мин, а не расчетное значение.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8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Внутренний диаметр промежуточной обсадной колонны: 8,835 </a:t>
            </a:r>
            <a:r>
              <a:rPr lang="ru-RU" dirty="0" smtClean="0"/>
              <a:t>дюйма</a:t>
            </a:r>
          </a:p>
          <a:p>
            <a:r>
              <a:rPr lang="ru-RU" dirty="0" smtClean="0"/>
              <a:t>Интервал </a:t>
            </a:r>
            <a:r>
              <a:rPr lang="ru-RU" dirty="0"/>
              <a:t>открытого ствола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MD </a:t>
            </a:r>
            <a:r>
              <a:rPr lang="ru-RU" dirty="0"/>
              <a:t>- длина </a:t>
            </a:r>
            <a:r>
              <a:rPr lang="ru-RU" dirty="0" smtClean="0"/>
              <a:t>корпуса</a:t>
            </a:r>
          </a:p>
          <a:p>
            <a:r>
              <a:rPr lang="ru-RU" dirty="0" smtClean="0"/>
              <a:t>12,031 </a:t>
            </a:r>
            <a:r>
              <a:rPr lang="ru-RU" dirty="0"/>
              <a:t>фут - 10,786 = 1,245 </a:t>
            </a:r>
            <a:r>
              <a:rPr lang="ru-RU" dirty="0" smtClean="0"/>
              <a:t>футов</a:t>
            </a:r>
          </a:p>
          <a:p>
            <a:r>
              <a:rPr lang="ru-RU" dirty="0" smtClean="0"/>
              <a:t>Поверхностное </a:t>
            </a:r>
            <a:r>
              <a:rPr lang="ru-RU" dirty="0"/>
              <a:t>соединение Случай 3, эквивалентная длина (футы): 610 футов 3,826 </a:t>
            </a:r>
            <a:r>
              <a:rPr lang="ru-RU" dirty="0" smtClean="0"/>
              <a:t>дюйма ID трубы</a:t>
            </a:r>
          </a:p>
          <a:p>
            <a:r>
              <a:rPr lang="ru-RU" dirty="0" smtClean="0"/>
              <a:t>Внутренний </a:t>
            </a:r>
            <a:r>
              <a:rPr lang="ru-RU" dirty="0"/>
              <a:t>диаметр бурильной трубы: 3,826 </a:t>
            </a:r>
            <a:r>
              <a:rPr lang="ru-RU" dirty="0" smtClean="0"/>
              <a:t>дюйма</a:t>
            </a:r>
          </a:p>
          <a:p>
            <a:r>
              <a:rPr lang="ru-RU" dirty="0" smtClean="0"/>
              <a:t>Длина </a:t>
            </a:r>
            <a:r>
              <a:rPr lang="ru-RU" dirty="0"/>
              <a:t>бурильной трубы: MD - длина </a:t>
            </a:r>
            <a:r>
              <a:rPr lang="ru-RU" dirty="0" smtClean="0"/>
              <a:t>УБТ</a:t>
            </a:r>
          </a:p>
          <a:p>
            <a:r>
              <a:rPr lang="ru-RU" dirty="0" smtClean="0"/>
              <a:t>12031 </a:t>
            </a:r>
            <a:r>
              <a:rPr lang="ru-RU" dirty="0"/>
              <a:t>фут - 390 футов = 11 641 фут </a:t>
            </a:r>
            <a:r>
              <a:rPr lang="ru-RU" dirty="0" smtClean="0"/>
              <a:t>4 1</a:t>
            </a:r>
            <a:r>
              <a:rPr lang="ru-RU" dirty="0"/>
              <a:t>⁄2 </a:t>
            </a:r>
            <a:r>
              <a:rPr lang="ru-RU" dirty="0" smtClean="0"/>
              <a:t>дюйма </a:t>
            </a:r>
            <a:r>
              <a:rPr lang="en-US" dirty="0" smtClean="0"/>
              <a:t>x </a:t>
            </a:r>
            <a:r>
              <a:rPr lang="en-US" dirty="0"/>
              <a:t>3,826 </a:t>
            </a:r>
            <a:r>
              <a:rPr lang="ru-RU" dirty="0"/>
              <a:t>дюйма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ГЕОМЕТРИЯ КОЛЬЦЕВОГО ПРОСТРАНСТВА:</a:t>
            </a:r>
          </a:p>
          <a:p>
            <a:r>
              <a:rPr lang="ru-RU" b="1" dirty="0" smtClean="0"/>
              <a:t>Интервал </a:t>
            </a:r>
            <a:r>
              <a:rPr lang="ru-RU" b="1" dirty="0"/>
              <a:t>№1</a:t>
            </a:r>
            <a:r>
              <a:rPr lang="ru-RU" b="1" dirty="0" smtClean="0"/>
              <a:t>:</a:t>
            </a:r>
          </a:p>
          <a:p>
            <a:pPr lvl="1" algn="just"/>
            <a:r>
              <a:rPr lang="ru-RU" dirty="0" smtClean="0"/>
              <a:t>Длина</a:t>
            </a:r>
            <a:r>
              <a:rPr lang="ru-RU" dirty="0"/>
              <a:t>: 10786 футов; внутренний диаметр </a:t>
            </a:r>
            <a:r>
              <a:rPr lang="ru-RU" dirty="0" smtClean="0"/>
              <a:t>ОК: </a:t>
            </a:r>
            <a:r>
              <a:rPr lang="ru-RU" dirty="0"/>
              <a:t>8,835 дюйма; бурильная труба: 4 1⁄2 </a:t>
            </a:r>
            <a:r>
              <a:rPr lang="ru-RU" dirty="0" smtClean="0"/>
              <a:t>дюйма</a:t>
            </a:r>
          </a:p>
          <a:p>
            <a:pPr lvl="1" algn="just"/>
            <a:r>
              <a:rPr lang="ru-RU" dirty="0" smtClean="0"/>
              <a:t>Начинайте </a:t>
            </a:r>
            <a:r>
              <a:rPr lang="ru-RU" dirty="0"/>
              <a:t>с поверхности с бурильной трубой в обсадной колонне в качестве первого интервала</a:t>
            </a:r>
            <a:r>
              <a:rPr lang="ru-RU" dirty="0" smtClean="0"/>
              <a:t>.</a:t>
            </a:r>
          </a:p>
          <a:p>
            <a:pPr lvl="1" algn="just"/>
            <a:r>
              <a:rPr lang="ru-RU" dirty="0" smtClean="0"/>
              <a:t>Длина </a:t>
            </a:r>
            <a:r>
              <a:rPr lang="ru-RU" dirty="0"/>
              <a:t>первого интервала будет короче из двух, длина обсадной колонны - 10 786 футов</a:t>
            </a:r>
            <a:r>
              <a:rPr lang="ru-RU" dirty="0" smtClean="0"/>
              <a:t>.</a:t>
            </a:r>
          </a:p>
          <a:p>
            <a:pPr lvl="1" algn="just"/>
            <a:r>
              <a:rPr lang="ru-RU" dirty="0" smtClean="0"/>
              <a:t>Бурильная </a:t>
            </a:r>
            <a:r>
              <a:rPr lang="ru-RU" dirty="0"/>
              <a:t>труба на 855 футов длиннее обсадной колонны (11 641 - 10 786</a:t>
            </a:r>
            <a:r>
              <a:rPr lang="ru-RU" dirty="0" smtClean="0"/>
              <a:t>).</a:t>
            </a:r>
          </a:p>
          <a:p>
            <a:pPr lvl="1" algn="just"/>
            <a:r>
              <a:rPr lang="ru-RU" dirty="0" smtClean="0"/>
              <a:t>Эта </a:t>
            </a:r>
            <a:r>
              <a:rPr lang="ru-RU" dirty="0"/>
              <a:t>855-футовая часть бурильной трубы будет использоваться для расчета длины следующего интервала.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ЦИРКУЛЯЦИОННАЯ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511834" cy="4351338"/>
          </a:xfrm>
        </p:spPr>
        <p:txBody>
          <a:bodyPr/>
          <a:lstStyle/>
          <a:p>
            <a:r>
              <a:rPr lang="en-US" dirty="0" err="1"/>
              <a:t>P</a:t>
            </a:r>
            <a:r>
              <a:rPr lang="en-US" baseline="-25000" dirty="0" err="1"/>
              <a:t>Total</a:t>
            </a:r>
            <a:r>
              <a:rPr lang="en-US" baseline="-25000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Surf</a:t>
            </a:r>
            <a:r>
              <a:rPr lang="en-US" baseline="-25000" dirty="0" smtClean="0"/>
              <a:t> </a:t>
            </a:r>
            <a:r>
              <a:rPr lang="en-US" baseline="-25000" dirty="0"/>
              <a:t>Equip </a:t>
            </a:r>
            <a:r>
              <a:rPr lang="en-US" dirty="0"/>
              <a:t>+ </a:t>
            </a:r>
            <a:r>
              <a:rPr lang="en-US" dirty="0" err="1"/>
              <a:t>P</a:t>
            </a:r>
            <a:r>
              <a:rPr lang="en-US" baseline="-25000" dirty="0" err="1"/>
              <a:t>Drillstring</a:t>
            </a:r>
            <a:r>
              <a:rPr lang="en-US" dirty="0"/>
              <a:t> + </a:t>
            </a:r>
            <a:r>
              <a:rPr lang="en-US" dirty="0" err="1"/>
              <a:t>P</a:t>
            </a:r>
            <a:r>
              <a:rPr lang="en-US" baseline="-25000" dirty="0" err="1"/>
              <a:t>Bit</a:t>
            </a:r>
            <a:r>
              <a:rPr lang="en-US" dirty="0"/>
              <a:t> + </a:t>
            </a:r>
            <a:r>
              <a:rPr lang="en-US" dirty="0" err="1"/>
              <a:t>P</a:t>
            </a:r>
            <a:r>
              <a:rPr lang="en-US" baseline="-25000" dirty="0" err="1"/>
              <a:t>Annulus</a:t>
            </a:r>
            <a:endParaRPr lang="ru-RU" baseline="-25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768" y="1678525"/>
            <a:ext cx="3173400" cy="4772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91" y="2398836"/>
            <a:ext cx="3352168" cy="387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29" y="2452319"/>
            <a:ext cx="4076400" cy="2127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65" y="4760464"/>
            <a:ext cx="4047815" cy="15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ГЕОМЕТРИЯ КОЛЬЦЕВОГО ПРОСТРАНСТВА:</a:t>
            </a:r>
          </a:p>
          <a:p>
            <a:r>
              <a:rPr lang="ru-RU" b="1" dirty="0"/>
              <a:t>Интервал</a:t>
            </a:r>
            <a:r>
              <a:rPr lang="en-US" b="1" dirty="0" smtClean="0"/>
              <a:t> </a:t>
            </a:r>
            <a:r>
              <a:rPr lang="en-US" b="1" dirty="0"/>
              <a:t>#2:</a:t>
            </a:r>
          </a:p>
          <a:p>
            <a:pPr lvl="1" algn="just"/>
            <a:r>
              <a:rPr lang="ru-RU" dirty="0"/>
              <a:t>Длина: 855 футов; ID открытого ствола: 85⁄8 дюйма; бурильная труба: 41⁄2 </a:t>
            </a:r>
            <a:r>
              <a:rPr lang="ru-RU" dirty="0" smtClean="0"/>
              <a:t>дюйма</a:t>
            </a:r>
          </a:p>
          <a:p>
            <a:pPr lvl="1" algn="just"/>
            <a:r>
              <a:rPr lang="ru-RU" dirty="0" smtClean="0"/>
              <a:t>Определите </a:t>
            </a:r>
            <a:r>
              <a:rPr lang="ru-RU" dirty="0"/>
              <a:t>длину следующего геометрического интервала, используя 855 футов бурильной трубы, которая проходит ниже обсадной колонны, и следующего интервала ствола, 1245 футов открытого ствола</a:t>
            </a:r>
            <a:r>
              <a:rPr lang="ru-RU" dirty="0" smtClean="0"/>
              <a:t>.</a:t>
            </a:r>
          </a:p>
          <a:p>
            <a:pPr lvl="1" algn="just"/>
            <a:r>
              <a:rPr lang="ru-RU" dirty="0" smtClean="0"/>
              <a:t>Более </a:t>
            </a:r>
            <a:r>
              <a:rPr lang="ru-RU" dirty="0"/>
              <a:t>короткая из двух, бурильная труба, определяет длину второго интервала, 855 футов</a:t>
            </a:r>
            <a:r>
              <a:rPr lang="ru-RU" dirty="0" smtClean="0"/>
              <a:t>.</a:t>
            </a:r>
          </a:p>
          <a:p>
            <a:pPr lvl="1" algn="just"/>
            <a:r>
              <a:rPr lang="ru-RU" dirty="0" smtClean="0"/>
              <a:t>Открытый </a:t>
            </a:r>
            <a:r>
              <a:rPr lang="ru-RU" dirty="0"/>
              <a:t>ствол на 390 футов (1245 - 855 футов) длиннее бурильной трубы</a:t>
            </a:r>
            <a:r>
              <a:rPr lang="ru-RU" dirty="0" smtClean="0"/>
              <a:t>. </a:t>
            </a:r>
          </a:p>
          <a:p>
            <a:pPr lvl="1" algn="just"/>
            <a:r>
              <a:rPr lang="ru-RU" dirty="0" smtClean="0"/>
              <a:t>Эта </a:t>
            </a:r>
            <a:r>
              <a:rPr lang="ru-RU" dirty="0"/>
              <a:t>длина будет использоваться для определения длины следующего геометрического интервала.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ГЕОМЕТРИЯ КОЛЬЦЕВОГО ПРОСТРАНСТВА:</a:t>
            </a:r>
          </a:p>
          <a:p>
            <a:r>
              <a:rPr lang="ru-RU" b="1" dirty="0"/>
              <a:t>Интервал</a:t>
            </a:r>
            <a:r>
              <a:rPr lang="en-US" b="1" dirty="0"/>
              <a:t> #3:</a:t>
            </a:r>
          </a:p>
          <a:p>
            <a:pPr lvl="1" algn="just"/>
            <a:r>
              <a:rPr lang="ru-RU" dirty="0"/>
              <a:t>Длина: 390 футов; ID открытого ствола: </a:t>
            </a:r>
            <a:r>
              <a:rPr lang="ru-RU" dirty="0" smtClean="0"/>
              <a:t>8 5</a:t>
            </a:r>
            <a:r>
              <a:rPr lang="ru-RU" dirty="0"/>
              <a:t>⁄8 дюйма; утяжеленные бурильные трубы: 7 </a:t>
            </a:r>
            <a:r>
              <a:rPr lang="ru-RU" dirty="0" smtClean="0"/>
              <a:t>дюймов </a:t>
            </a:r>
          </a:p>
          <a:p>
            <a:pPr lvl="1" algn="just"/>
            <a:r>
              <a:rPr lang="ru-RU" dirty="0" smtClean="0"/>
              <a:t>Следующий </a:t>
            </a:r>
            <a:r>
              <a:rPr lang="ru-RU" dirty="0"/>
              <a:t>интервал бурильной колонны состоит из 390 футов утяжеленных бурильных труб</a:t>
            </a:r>
            <a:r>
              <a:rPr lang="ru-RU" dirty="0" smtClean="0"/>
              <a:t>.</a:t>
            </a:r>
          </a:p>
          <a:p>
            <a:pPr lvl="1" algn="just"/>
            <a:r>
              <a:rPr lang="ru-RU" dirty="0" smtClean="0"/>
              <a:t>Эта </a:t>
            </a:r>
            <a:r>
              <a:rPr lang="ru-RU" dirty="0"/>
              <a:t>длина равна длине оставшейся части интервала </a:t>
            </a:r>
            <a:r>
              <a:rPr lang="ru-RU" dirty="0" err="1"/>
              <a:t>необсаженного</a:t>
            </a:r>
            <a:r>
              <a:rPr lang="ru-RU" dirty="0"/>
              <a:t> ствола из интервала № 2; поэтому длина окончательного геометрического интервала составляет 390 футов.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Значения «n» и «K» трубы: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32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891" y="2395673"/>
            <a:ext cx="3250800" cy="255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1477282"/>
            <a:ext cx="6581503" cy="4351338"/>
          </a:xfrm>
        </p:spPr>
        <p:txBody>
          <a:bodyPr/>
          <a:lstStyle/>
          <a:p>
            <a:r>
              <a:rPr lang="ru-RU" b="1" dirty="0"/>
              <a:t>ПОВЕРХНОСТНОЕ СОЕДИНЕНИЕ</a:t>
            </a:r>
            <a:r>
              <a:rPr lang="ru-RU" b="1" dirty="0" smtClean="0"/>
              <a:t>:</a:t>
            </a:r>
          </a:p>
          <a:p>
            <a:pPr lvl="1"/>
            <a:r>
              <a:rPr lang="kk-KZ" dirty="0" smtClean="0"/>
              <a:t>Скорость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ru-RU" dirty="0"/>
              <a:t>Эффективная </a:t>
            </a:r>
            <a:r>
              <a:rPr lang="ru-RU" dirty="0" smtClean="0"/>
              <a:t>вязкость</a:t>
            </a:r>
            <a:r>
              <a:rPr lang="en-US" dirty="0" smtClean="0"/>
              <a:t>: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ru-RU" dirty="0"/>
              <a:t>Число </a:t>
            </a:r>
            <a:r>
              <a:rPr lang="ru-RU" dirty="0" err="1"/>
              <a:t>Рейнольдса</a:t>
            </a:r>
            <a:r>
              <a:rPr lang="ru-RU" dirty="0"/>
              <a:t>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33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090" y="1918675"/>
            <a:ext cx="2894898" cy="983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1" y="3170606"/>
            <a:ext cx="2682240" cy="1450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900" y="4964737"/>
            <a:ext cx="3064551" cy="12599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80468" y="1903214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toneSerif"/>
              </a:rPr>
              <a:t>Коэффициент трения: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759" y="2354851"/>
            <a:ext cx="2377269" cy="20689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597886" y="4289363"/>
            <a:ext cx="211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toneSerif"/>
              </a:rPr>
              <a:t>Потеря давления: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8852" y="4753489"/>
            <a:ext cx="3663600" cy="14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1477282"/>
            <a:ext cx="6581503" cy="4351338"/>
          </a:xfrm>
        </p:spPr>
        <p:txBody>
          <a:bodyPr>
            <a:normAutofit/>
          </a:bodyPr>
          <a:lstStyle/>
          <a:p>
            <a:r>
              <a:rPr lang="kk-KZ" b="1" dirty="0" smtClean="0"/>
              <a:t>БУРИЛЬНАЯ КОЛОННА</a:t>
            </a:r>
            <a:r>
              <a:rPr lang="sv-SE" b="1" dirty="0" smtClean="0"/>
              <a:t> </a:t>
            </a:r>
            <a:r>
              <a:rPr lang="kk-KZ" b="1" dirty="0" smtClean="0"/>
              <a:t>ИНТЕРВАЛ </a:t>
            </a:r>
            <a:r>
              <a:rPr lang="sv-SE" b="1" dirty="0" smtClean="0"/>
              <a:t>#1 (</a:t>
            </a:r>
            <a:r>
              <a:rPr lang="kk-KZ" b="1" dirty="0" smtClean="0"/>
              <a:t>БУРИЛЬНАЯ ТРУБА</a:t>
            </a:r>
            <a:r>
              <a:rPr lang="sv-SE" b="1" dirty="0" smtClean="0"/>
              <a:t>):</a:t>
            </a:r>
            <a:endParaRPr lang="sv-SE" b="1" dirty="0"/>
          </a:p>
          <a:p>
            <a:pPr lvl="1"/>
            <a:r>
              <a:rPr lang="kk-KZ" dirty="0"/>
              <a:t>Скорость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ru-RU" dirty="0"/>
              <a:t>Эффективная вязкость</a:t>
            </a:r>
            <a:r>
              <a:rPr lang="en-US" dirty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ru-RU" dirty="0"/>
              <a:t>Число </a:t>
            </a:r>
            <a:r>
              <a:rPr lang="ru-RU" dirty="0" err="1"/>
              <a:t>Рейнольдса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34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83485" y="1990300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toneSerif"/>
              </a:rPr>
              <a:t>Коэффициент трения: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97886" y="4289363"/>
            <a:ext cx="211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toneSerif"/>
              </a:rPr>
              <a:t>Потеря давления: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668" y="2264347"/>
            <a:ext cx="3434829" cy="10979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235" y="3356501"/>
            <a:ext cx="2946901" cy="15986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562" y="5086916"/>
            <a:ext cx="2944195" cy="12529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9323" y="2049573"/>
            <a:ext cx="2187979" cy="20347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1794" y="4673129"/>
            <a:ext cx="3715200" cy="15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1477282"/>
            <a:ext cx="6581503" cy="4351338"/>
          </a:xfrm>
        </p:spPr>
        <p:txBody>
          <a:bodyPr>
            <a:normAutofit lnSpcReduction="10000"/>
          </a:bodyPr>
          <a:lstStyle/>
          <a:p>
            <a:r>
              <a:rPr lang="kk-KZ" b="1" dirty="0"/>
              <a:t>БУРИЛЬНАЯ КОЛОННА</a:t>
            </a:r>
            <a:r>
              <a:rPr lang="sv-SE" b="1" dirty="0"/>
              <a:t> </a:t>
            </a:r>
            <a:r>
              <a:rPr lang="kk-KZ" b="1" dirty="0"/>
              <a:t>ИНТЕРВАЛ </a:t>
            </a:r>
            <a:r>
              <a:rPr lang="en-US" b="1" dirty="0" smtClean="0"/>
              <a:t>#2</a:t>
            </a:r>
            <a:r>
              <a:rPr lang="kk-KZ" b="1" dirty="0" smtClean="0"/>
              <a:t> </a:t>
            </a:r>
            <a:r>
              <a:rPr lang="en-US" b="1" dirty="0" smtClean="0"/>
              <a:t>(</a:t>
            </a:r>
            <a:r>
              <a:rPr lang="kk-KZ" b="1" dirty="0" smtClean="0"/>
              <a:t>УБТ</a:t>
            </a:r>
            <a:r>
              <a:rPr lang="en-US" b="1" dirty="0" smtClean="0"/>
              <a:t>):</a:t>
            </a:r>
          </a:p>
          <a:p>
            <a:pPr lvl="1"/>
            <a:r>
              <a:rPr lang="kk-KZ" dirty="0" smtClean="0"/>
              <a:t>Скорость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ru-RU" dirty="0"/>
              <a:t>Эффективная вязкость </a:t>
            </a:r>
            <a:r>
              <a:rPr lang="en-US" dirty="0" smtClean="0"/>
              <a:t>: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ru-RU" dirty="0"/>
              <a:t>Число </a:t>
            </a:r>
            <a:r>
              <a:rPr lang="ru-RU" dirty="0" err="1"/>
              <a:t>Рейнольдса</a:t>
            </a:r>
            <a:r>
              <a:rPr lang="ru-RU" dirty="0"/>
              <a:t> </a:t>
            </a:r>
            <a:r>
              <a:rPr lang="en-US" dirty="0" smtClean="0"/>
              <a:t>: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35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18320" y="1868379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toneSerif"/>
              </a:rPr>
              <a:t>Коэффициент трения </a:t>
            </a:r>
            <a:r>
              <a:rPr lang="en-US" dirty="0" smtClean="0">
                <a:latin typeface="StoneSerif"/>
              </a:rPr>
              <a:t>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62457" y="4210986"/>
            <a:ext cx="211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toneSerif"/>
              </a:rPr>
              <a:t>Потеря давления: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88" y="2188382"/>
            <a:ext cx="3047135" cy="983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291" y="3265923"/>
            <a:ext cx="2884560" cy="1509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211" y="4934645"/>
            <a:ext cx="2936486" cy="1177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046" y="2188391"/>
            <a:ext cx="2167937" cy="18820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27816" y="2331610"/>
            <a:ext cx="2333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Поскольку число </a:t>
            </a:r>
            <a:r>
              <a:rPr lang="ru-RU" dirty="0" err="1"/>
              <a:t>Рейнольдса</a:t>
            </a:r>
            <a:r>
              <a:rPr lang="ru-RU" dirty="0"/>
              <a:t> больше 2100, используйте уравнение турбулентности.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657" y="4620360"/>
            <a:ext cx="381840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Суммарные потери давления в бурильной колонне: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36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599" y="2733269"/>
            <a:ext cx="4783051" cy="16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Потери давления в </a:t>
            </a:r>
            <a:r>
              <a:rPr lang="ru-RU" dirty="0" smtClean="0"/>
              <a:t>кольцевом пространстве:</a:t>
            </a:r>
          </a:p>
          <a:p>
            <a:pPr lvl="1"/>
            <a:r>
              <a:rPr lang="ru-RU" dirty="0"/>
              <a:t>Значение «</a:t>
            </a:r>
            <a:r>
              <a:rPr lang="en-US" dirty="0"/>
              <a:t>n» </a:t>
            </a:r>
            <a:r>
              <a:rPr lang="ru-RU" dirty="0"/>
              <a:t>в </a:t>
            </a:r>
            <a:r>
              <a:rPr lang="ru-RU" dirty="0" smtClean="0"/>
              <a:t>кольцевом пространстве:</a:t>
            </a:r>
            <a:endParaRPr lang="kk-KZ" dirty="0"/>
          </a:p>
          <a:p>
            <a:pPr lvl="1"/>
            <a:endParaRPr lang="kk-KZ" dirty="0" smtClean="0"/>
          </a:p>
          <a:p>
            <a:pPr lvl="1"/>
            <a:endParaRPr lang="kk-KZ" dirty="0"/>
          </a:p>
          <a:p>
            <a:pPr lvl="1"/>
            <a:r>
              <a:rPr lang="ru-RU" dirty="0"/>
              <a:t>Значение «</a:t>
            </a:r>
            <a:r>
              <a:rPr lang="en-US" dirty="0"/>
              <a:t>K» </a:t>
            </a:r>
            <a:r>
              <a:rPr lang="ru-RU" dirty="0"/>
              <a:t>в кольцевом пространстве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37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955" y="2444940"/>
            <a:ext cx="3096000" cy="130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20" y="4030632"/>
            <a:ext cx="2376512" cy="1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1477282"/>
            <a:ext cx="6581503" cy="435133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КОЛЬЦЕВОЕ ПРОСТРАНСТВО </a:t>
            </a:r>
            <a:r>
              <a:rPr lang="ru-RU" sz="2400" b="1" dirty="0"/>
              <a:t>ИНТЕРВАЛ </a:t>
            </a:r>
            <a:r>
              <a:rPr lang="en-US" sz="2400" b="1" dirty="0" smtClean="0"/>
              <a:t>#</a:t>
            </a:r>
            <a:r>
              <a:rPr lang="en-US" sz="2400" b="1" dirty="0"/>
              <a:t>1 (8.835-IN</a:t>
            </a:r>
            <a:r>
              <a:rPr lang="en-US" sz="2400" b="1" dirty="0" smtClean="0"/>
              <a:t>.</a:t>
            </a:r>
            <a:r>
              <a:rPr lang="kk-KZ" sz="2400" b="1" dirty="0" smtClean="0"/>
              <a:t> ОК</a:t>
            </a:r>
            <a:r>
              <a:rPr lang="en-US" sz="2400" b="1" dirty="0" smtClean="0"/>
              <a:t> </a:t>
            </a:r>
            <a:r>
              <a:rPr lang="en-US" sz="2400" b="1" dirty="0"/>
              <a:t>X 4.5-IN. </a:t>
            </a:r>
            <a:r>
              <a:rPr lang="kk-KZ" sz="2400" b="1" dirty="0" smtClean="0"/>
              <a:t>БУРИЛЬНАЯ ТРУБА</a:t>
            </a:r>
            <a:r>
              <a:rPr lang="en-US" sz="2400" b="1" dirty="0" smtClean="0"/>
              <a:t>):</a:t>
            </a:r>
            <a:endParaRPr lang="kk-KZ" sz="2400" b="1" dirty="0" smtClean="0"/>
          </a:p>
          <a:p>
            <a:pPr lvl="1"/>
            <a:r>
              <a:rPr lang="kk-KZ" dirty="0"/>
              <a:t>Скорость</a:t>
            </a:r>
            <a:r>
              <a:rPr lang="en-US" dirty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ru-RU" dirty="0"/>
              <a:t>Эффективная вязкость: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ru-RU" dirty="0"/>
              <a:t>Число </a:t>
            </a:r>
            <a:r>
              <a:rPr lang="ru-RU" dirty="0" err="1"/>
              <a:t>Рейнольдса</a:t>
            </a:r>
            <a:r>
              <a:rPr lang="ru-RU" dirty="0"/>
              <a:t>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38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5040" y="1702917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toneSerif"/>
              </a:rPr>
              <a:t>Коэффициент трения </a:t>
            </a:r>
            <a:r>
              <a:rPr lang="en-US" dirty="0">
                <a:latin typeface="StoneSerif"/>
              </a:rPr>
              <a:t>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97886" y="4289363"/>
            <a:ext cx="211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toneSerif"/>
              </a:rPr>
              <a:t>Потеря давления: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27816" y="2331610"/>
            <a:ext cx="2333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(если число </a:t>
            </a:r>
            <a:r>
              <a:rPr lang="ru-RU" dirty="0" err="1"/>
              <a:t>Рейнольдса</a:t>
            </a:r>
            <a:r>
              <a:rPr lang="ru-RU" dirty="0"/>
              <a:t> меньше 2100, используйте </a:t>
            </a:r>
            <a:r>
              <a:rPr lang="ru-RU" dirty="0" smtClean="0"/>
              <a:t>уравнение для ламинарного потока):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823" y="2331988"/>
            <a:ext cx="2406686" cy="10556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217" y="3683416"/>
            <a:ext cx="2991017" cy="16151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667" y="5356881"/>
            <a:ext cx="2658898" cy="11397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9322" y="2078922"/>
            <a:ext cx="2760600" cy="12545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4014" y="4669637"/>
            <a:ext cx="3534600" cy="14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1477282"/>
            <a:ext cx="6581503" cy="4351338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КОЛЬЦЕВОЕ ПРОСТРАНСТВО ИНТЕРВАЛ </a:t>
            </a:r>
            <a:r>
              <a:rPr lang="en-US" sz="2400" b="1" dirty="0" smtClean="0"/>
              <a:t>#</a:t>
            </a:r>
            <a:r>
              <a:rPr lang="en-US" sz="2400" b="1" dirty="0"/>
              <a:t>2 (8.625-IN</a:t>
            </a:r>
            <a:r>
              <a:rPr lang="en-US" sz="2400" b="1" dirty="0" smtClean="0"/>
              <a:t>.</a:t>
            </a:r>
            <a:r>
              <a:rPr lang="kk-KZ" sz="2400" b="1" dirty="0" smtClean="0"/>
              <a:t> ОТКРЫТЫЙ СТВОЛ </a:t>
            </a:r>
            <a:r>
              <a:rPr lang="en-US" sz="2400" b="1" dirty="0" smtClean="0"/>
              <a:t>X </a:t>
            </a:r>
            <a:r>
              <a:rPr lang="en-US" sz="2400" b="1" dirty="0"/>
              <a:t>4.5-IN. </a:t>
            </a:r>
            <a:r>
              <a:rPr lang="kk-KZ" sz="2400" b="1" dirty="0" smtClean="0"/>
              <a:t>БУРИЛЬНАЯ ТРУБА</a:t>
            </a:r>
            <a:r>
              <a:rPr lang="en-US" sz="2400" b="1" dirty="0" smtClean="0"/>
              <a:t>):</a:t>
            </a:r>
            <a:endParaRPr lang="kk-KZ" sz="2400" b="1" dirty="0" smtClean="0"/>
          </a:p>
          <a:p>
            <a:pPr lvl="1"/>
            <a:r>
              <a:rPr lang="kk-KZ" dirty="0"/>
              <a:t>Скорость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ru-RU" dirty="0"/>
              <a:t>Эффективная вязкость: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ru-RU" dirty="0"/>
              <a:t>Число </a:t>
            </a:r>
            <a:r>
              <a:rPr lang="ru-RU" dirty="0" err="1"/>
              <a:t>Рейнольдса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39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70274" y="1850963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toneSerif"/>
              </a:rPr>
              <a:t>Коэффициент трения </a:t>
            </a:r>
            <a:r>
              <a:rPr lang="en-US" dirty="0">
                <a:latin typeface="StoneSerif"/>
              </a:rPr>
              <a:t>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97886" y="4289363"/>
            <a:ext cx="211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toneSerif"/>
              </a:rPr>
              <a:t>Потеря давления: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27816" y="2331610"/>
            <a:ext cx="2333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(если число </a:t>
            </a:r>
            <a:r>
              <a:rPr lang="ru-RU" dirty="0" err="1"/>
              <a:t>Рейнольдса</a:t>
            </a:r>
            <a:r>
              <a:rPr lang="ru-RU" dirty="0"/>
              <a:t> меньше 2100, используйте уравнение для ламинарного потока):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003" y="2233998"/>
            <a:ext cx="2301454" cy="1177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857" y="3926782"/>
            <a:ext cx="2319479" cy="1277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292" y="5278695"/>
            <a:ext cx="2707500" cy="10984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840" y="1914451"/>
            <a:ext cx="2786400" cy="12351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735" y="4700978"/>
            <a:ext cx="3483000" cy="14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ПОТЕРИ ДАВЛЕНИЯ НА ПОВЕРХНОСТНОМ ОБОРУДОВАНИИ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816" y="2272228"/>
            <a:ext cx="9906166" cy="278745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1477282"/>
            <a:ext cx="6581503" cy="4351338"/>
          </a:xfrm>
        </p:spPr>
        <p:txBody>
          <a:bodyPr>
            <a:normAutofit/>
          </a:bodyPr>
          <a:lstStyle/>
          <a:p>
            <a:r>
              <a:rPr lang="ru-RU" sz="2000" b="1" dirty="0"/>
              <a:t>КОЛЬЦЕВОЕ ПРОСТРАНСТВО </a:t>
            </a:r>
            <a:r>
              <a:rPr lang="ru-RU" sz="2000" b="1" dirty="0" smtClean="0"/>
              <a:t>ИНТЕРВАЛ </a:t>
            </a:r>
            <a:r>
              <a:rPr lang="en-US" sz="2000" b="1" dirty="0" smtClean="0"/>
              <a:t> </a:t>
            </a:r>
            <a:r>
              <a:rPr lang="en-US" sz="2000" b="1" dirty="0"/>
              <a:t>#3 (8.625-IN</a:t>
            </a:r>
            <a:r>
              <a:rPr lang="en-US" sz="2000" b="1" dirty="0" smtClean="0"/>
              <a:t>.</a:t>
            </a:r>
            <a:r>
              <a:rPr lang="kk-KZ" sz="2000" b="1" dirty="0" smtClean="0"/>
              <a:t> ОТКРЫТЫЙ СТВОЛ </a:t>
            </a:r>
            <a:r>
              <a:rPr lang="en-US" sz="2000" b="1" dirty="0" smtClean="0"/>
              <a:t>X </a:t>
            </a:r>
            <a:r>
              <a:rPr lang="en-US" sz="2000" b="1" dirty="0"/>
              <a:t>7-IN. </a:t>
            </a:r>
            <a:r>
              <a:rPr lang="kk-KZ" sz="2000" b="1" dirty="0" smtClean="0"/>
              <a:t>УБТ</a:t>
            </a:r>
            <a:r>
              <a:rPr lang="en-US" sz="2000" b="1" dirty="0" smtClean="0"/>
              <a:t>):</a:t>
            </a:r>
            <a:endParaRPr lang="kk-KZ" sz="2000" b="1" dirty="0" smtClean="0"/>
          </a:p>
          <a:p>
            <a:pPr lvl="1"/>
            <a:r>
              <a:rPr lang="kk-KZ" dirty="0"/>
              <a:t>Скорость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ru-RU" dirty="0"/>
              <a:t>Эффективная вязкость: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ru-RU" dirty="0"/>
              <a:t>Число </a:t>
            </a:r>
            <a:r>
              <a:rPr lang="ru-RU" dirty="0" err="1"/>
              <a:t>Рейнольдса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40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80468" y="1903214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toneSerif"/>
              </a:rPr>
              <a:t>Коэффициент трения </a:t>
            </a:r>
            <a:r>
              <a:rPr lang="en-US" dirty="0">
                <a:latin typeface="StoneSerif"/>
              </a:rPr>
              <a:t>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97886" y="4289363"/>
            <a:ext cx="211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toneSerif"/>
              </a:rPr>
              <a:t>Потеря давления: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27816" y="2331610"/>
            <a:ext cx="2333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Поскольку число </a:t>
            </a:r>
            <a:r>
              <a:rPr lang="ru-RU" dirty="0" err="1"/>
              <a:t>Рейнольдса</a:t>
            </a:r>
            <a:r>
              <a:rPr lang="ru-RU" dirty="0"/>
              <a:t> больше 2100, используйте уравнение турбулентности.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78" y="2130654"/>
            <a:ext cx="3405600" cy="11510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13" y="3641123"/>
            <a:ext cx="2961755" cy="15578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301" y="5333731"/>
            <a:ext cx="2846185" cy="11324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2707" y="1255500"/>
            <a:ext cx="2489503" cy="2140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231" y="4648513"/>
            <a:ext cx="3483000" cy="158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Equivalent circulating density:</a:t>
            </a:r>
            <a:endParaRPr lang="en-US" dirty="0"/>
          </a:p>
          <a:p>
            <a:pPr lvl="1"/>
            <a:r>
              <a:rPr lang="ru-RU" dirty="0"/>
              <a:t>Суммарная потеря давления в кольцевом пространстве на TD:</a:t>
            </a:r>
            <a:endParaRPr lang="kk-KZ" dirty="0"/>
          </a:p>
          <a:p>
            <a:pPr lvl="1"/>
            <a:endParaRPr lang="kk-KZ" dirty="0" smtClean="0"/>
          </a:p>
          <a:p>
            <a:pPr lvl="1"/>
            <a:endParaRPr lang="kk-KZ" dirty="0"/>
          </a:p>
          <a:p>
            <a:pPr lvl="1"/>
            <a:endParaRPr lang="kk-KZ" dirty="0" smtClean="0"/>
          </a:p>
          <a:p>
            <a:pPr lvl="1"/>
            <a:r>
              <a:rPr lang="en-US" dirty="0"/>
              <a:t>Equivalent circulating </a:t>
            </a:r>
            <a:r>
              <a:rPr lang="en-US" dirty="0" smtClean="0"/>
              <a:t>density</a:t>
            </a:r>
            <a:r>
              <a:rPr lang="kk-KZ" dirty="0" smtClean="0"/>
              <a:t> </a:t>
            </a:r>
            <a:r>
              <a:rPr lang="ru-RU" dirty="0" smtClean="0"/>
              <a:t>на </a:t>
            </a:r>
            <a:r>
              <a:rPr lang="en-US" dirty="0" smtClean="0"/>
              <a:t>TD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41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399" y="2664335"/>
            <a:ext cx="4184743" cy="12157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718" y="4475852"/>
            <a:ext cx="3637800" cy="16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8" y="1398905"/>
            <a:ext cx="10515600" cy="4351338"/>
          </a:xfrm>
        </p:spPr>
        <p:txBody>
          <a:bodyPr/>
          <a:lstStyle/>
          <a:p>
            <a:r>
              <a:rPr lang="ru-RU" b="1" dirty="0"/>
              <a:t>ГИДРАВЛИКА </a:t>
            </a:r>
            <a:r>
              <a:rPr lang="ru-RU" b="1" dirty="0" smtClean="0"/>
              <a:t>ДОЛОТА</a:t>
            </a:r>
            <a:r>
              <a:rPr lang="en-US" b="1" dirty="0" smtClean="0"/>
              <a:t>:</a:t>
            </a:r>
            <a:endParaRPr lang="ru-RU" b="1" dirty="0" smtClean="0"/>
          </a:p>
          <a:p>
            <a:pPr lvl="1"/>
            <a:r>
              <a:rPr lang="ru-RU" dirty="0"/>
              <a:t>Потеря давления через </a:t>
            </a:r>
            <a:r>
              <a:rPr lang="ru-RU" dirty="0" smtClean="0"/>
              <a:t>насадок </a:t>
            </a:r>
            <a:r>
              <a:rPr lang="ru-RU" dirty="0"/>
              <a:t>или потеря давления на долоте</a:t>
            </a:r>
            <a:r>
              <a:rPr lang="ru-RU" dirty="0" smtClean="0"/>
              <a:t>:</a:t>
            </a:r>
          </a:p>
          <a:p>
            <a:pPr lvl="1"/>
            <a:endParaRPr lang="kk-KZ" dirty="0"/>
          </a:p>
          <a:p>
            <a:pPr lvl="1"/>
            <a:r>
              <a:rPr lang="ru-RU" dirty="0"/>
              <a:t>Процент потери давления на долоте</a:t>
            </a:r>
            <a:r>
              <a:rPr lang="ru-RU" dirty="0" smtClean="0"/>
              <a:t>:</a:t>
            </a:r>
          </a:p>
          <a:p>
            <a:pPr lvl="1"/>
            <a:endParaRPr lang="kk-KZ" dirty="0" smtClean="0"/>
          </a:p>
          <a:p>
            <a:pPr lvl="1"/>
            <a:r>
              <a:rPr lang="ru-RU" dirty="0"/>
              <a:t>Скорость </a:t>
            </a:r>
            <a:r>
              <a:rPr lang="ru-RU" dirty="0" smtClean="0"/>
              <a:t>в </a:t>
            </a:r>
            <a:r>
              <a:rPr lang="ru-RU" dirty="0" err="1" smtClean="0"/>
              <a:t>насадк</a:t>
            </a:r>
            <a:r>
              <a:rPr lang="kk-KZ" dirty="0"/>
              <a:t>а</a:t>
            </a:r>
            <a:r>
              <a:rPr lang="ru-RU" dirty="0" smtClean="0"/>
              <a:t>х </a:t>
            </a:r>
            <a:r>
              <a:rPr lang="ru-RU" dirty="0"/>
              <a:t>долота:</a:t>
            </a:r>
            <a:endParaRPr lang="kk-KZ" dirty="0"/>
          </a:p>
          <a:p>
            <a:pPr lvl="1"/>
            <a:endParaRPr lang="kk-KZ" dirty="0" smtClean="0"/>
          </a:p>
          <a:p>
            <a:pPr lvl="1"/>
            <a:endParaRPr lang="kk-KZ" dirty="0"/>
          </a:p>
          <a:p>
            <a:pPr lvl="1"/>
            <a:r>
              <a:rPr lang="en-US" dirty="0"/>
              <a:t>Hydraulic impact: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42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35" y="421836"/>
            <a:ext cx="3044400" cy="1416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443" y="2452140"/>
            <a:ext cx="2915400" cy="1222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00" y="3755857"/>
            <a:ext cx="3483000" cy="1435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746" y="5191457"/>
            <a:ext cx="3586200" cy="14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force/in.2</a:t>
            </a:r>
            <a:r>
              <a:rPr lang="en-US" dirty="0" smtClean="0"/>
              <a:t>:</a:t>
            </a:r>
            <a:endParaRPr lang="kk-KZ" dirty="0" smtClean="0"/>
          </a:p>
          <a:p>
            <a:endParaRPr lang="kk-KZ" dirty="0"/>
          </a:p>
          <a:p>
            <a:r>
              <a:rPr lang="en-US" dirty="0"/>
              <a:t>Hydraulic horsepower at bit</a:t>
            </a:r>
            <a:r>
              <a:rPr lang="en-US" dirty="0" smtClean="0"/>
              <a:t>:</a:t>
            </a:r>
            <a:endParaRPr lang="kk-KZ" dirty="0" smtClean="0"/>
          </a:p>
          <a:p>
            <a:endParaRPr lang="kk-KZ" dirty="0"/>
          </a:p>
          <a:p>
            <a:r>
              <a:rPr lang="en-US" dirty="0"/>
              <a:t>Hydraulic horsepower </a:t>
            </a:r>
            <a:r>
              <a:rPr lang="en-US" dirty="0" smtClean="0"/>
              <a:t>per</a:t>
            </a:r>
            <a:r>
              <a:rPr lang="kk-KZ" dirty="0" smtClean="0"/>
              <a:t> </a:t>
            </a:r>
            <a:r>
              <a:rPr lang="en-US" dirty="0" smtClean="0"/>
              <a:t>square </a:t>
            </a:r>
            <a:r>
              <a:rPr lang="en-US" dirty="0"/>
              <a:t>inch:</a:t>
            </a:r>
            <a:endParaRPr lang="kk-KZ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43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740" y="1431987"/>
            <a:ext cx="3276600" cy="1189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832" y="2716630"/>
            <a:ext cx="3483000" cy="1215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405" y="4053008"/>
            <a:ext cx="3612000" cy="11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расчета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Общая расчетная потеря давления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Расчетные </a:t>
            </a:r>
            <a:r>
              <a:rPr lang="ru-RU" dirty="0"/>
              <a:t>потери давления для системы (наземные соединения, бурильная колонна, скважинные инструменты, долото и </a:t>
            </a:r>
            <a:r>
              <a:rPr lang="ru-RU" dirty="0" err="1"/>
              <a:t>затрубное</a:t>
            </a:r>
            <a:r>
              <a:rPr lang="ru-RU" dirty="0"/>
              <a:t> пространство) должны точно соответствовать циркуляционному (стояк) давлению.</a:t>
            </a:r>
            <a:endParaRPr lang="kk-KZ" dirty="0"/>
          </a:p>
          <a:p>
            <a:pPr lvl="1" algn="just"/>
            <a:endParaRPr lang="kk-KZ" dirty="0" smtClean="0"/>
          </a:p>
          <a:p>
            <a:pPr lvl="1" algn="just"/>
            <a:endParaRPr lang="kk-KZ" dirty="0"/>
          </a:p>
          <a:p>
            <a:pPr lvl="1" algn="just"/>
            <a:endParaRPr lang="kk-KZ" dirty="0" smtClean="0"/>
          </a:p>
          <a:p>
            <a:pPr lvl="1" algn="just"/>
            <a:endParaRPr lang="kk-KZ" dirty="0"/>
          </a:p>
          <a:p>
            <a:pPr algn="just"/>
            <a:r>
              <a:rPr lang="ru-RU" dirty="0"/>
              <a:t>Это приемлемо близко к зарегистрированному давлению циркуляции 3000 фунтов на квадратный дюйм.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44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000" y="3376706"/>
            <a:ext cx="3870000" cy="1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ПОДКЛЮЧЕНИЯ К ПОВЕРХНОСТИ ВЕРХНЕГО ПРИВОДА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настоящее время нет стандартного </a:t>
            </a:r>
            <a:r>
              <a:rPr lang="ru-RU" dirty="0" smtClean="0"/>
              <a:t>кейса </a:t>
            </a:r>
            <a:r>
              <a:rPr lang="ru-RU" dirty="0"/>
              <a:t>для верхних приводов. Поверхностные соединения большинства этих устройств состоят из 86-футовой напорной трубы и 86-футового шланга с диаметром 3,0 или 3,8 дюйма</a:t>
            </a:r>
            <a:r>
              <a:rPr lang="ru-RU" dirty="0" smtClean="0"/>
              <a:t>. </a:t>
            </a:r>
            <a:r>
              <a:rPr lang="ru-RU" dirty="0"/>
              <a:t>Кроме того, есть S-образная труба, которая отличается почти на каждой установке.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ПОТЕРЯ ДАВЛЕНИЯ В БУРОВОЙ </a:t>
            </a:r>
            <a:r>
              <a:rPr lang="ru-RU" b="1" dirty="0" smtClean="0"/>
              <a:t>КОЛОННЕ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Потери давления в бурильной колонне равны сумме потерь давления во всех интервалах бурильной колонны, включая бурильные трубы, утяжеленные бурильные трубы, забойные двигатели, MWD / LWD / PWD или любые другие скважинные инструменты.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КОЭФФИЦИЕНТ ТРЕНИЯ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034" y="1381488"/>
            <a:ext cx="10515600" cy="4351338"/>
          </a:xfrm>
        </p:spPr>
        <p:txBody>
          <a:bodyPr/>
          <a:lstStyle/>
          <a:p>
            <a:r>
              <a:rPr lang="ru-RU" dirty="0"/>
              <a:t>Если число </a:t>
            </a:r>
            <a:r>
              <a:rPr lang="ru-RU" dirty="0" err="1"/>
              <a:t>Рейнольдса</a:t>
            </a:r>
            <a:r>
              <a:rPr lang="ru-RU" dirty="0"/>
              <a:t> меньше или равно 2100:</a:t>
            </a:r>
            <a:endParaRPr lang="en-US" dirty="0"/>
          </a:p>
          <a:p>
            <a:endParaRPr lang="kk-KZ" dirty="0" smtClean="0"/>
          </a:p>
          <a:p>
            <a:endParaRPr lang="en-US" dirty="0" smtClean="0"/>
          </a:p>
          <a:p>
            <a:r>
              <a:rPr lang="ru-RU" dirty="0"/>
              <a:t>Если число </a:t>
            </a:r>
            <a:r>
              <a:rPr lang="ru-RU" dirty="0" err="1"/>
              <a:t>Рейнольдса</a:t>
            </a:r>
            <a:r>
              <a:rPr lang="ru-RU" dirty="0"/>
              <a:t> больше 2100: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313" y="1858358"/>
            <a:ext cx="1360732" cy="903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839" y="3517041"/>
            <a:ext cx="2476800" cy="10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ПОТЕРЯ ДАВЛЕНИЯ </a:t>
            </a:r>
            <a:r>
              <a:rPr lang="ru-RU" b="1" dirty="0"/>
              <a:t>В  </a:t>
            </a:r>
            <a:r>
              <a:rPr lang="ru-RU" b="1" dirty="0" smtClean="0"/>
              <a:t>ИНТЕРВАЛЕ ТРУБЫ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i="1" dirty="0"/>
          </a:p>
          <a:p>
            <a:r>
              <a:rPr lang="ru-RU" i="1" dirty="0"/>
              <a:t>Где</a:t>
            </a:r>
            <a:r>
              <a:rPr lang="ru-RU" i="1" dirty="0" smtClean="0"/>
              <a:t>:</a:t>
            </a:r>
          </a:p>
          <a:p>
            <a:pPr lvl="1"/>
            <a:r>
              <a:rPr lang="ru-RU" i="1" dirty="0" err="1" smtClean="0"/>
              <a:t>Vp</a:t>
            </a:r>
            <a:r>
              <a:rPr lang="ru-RU" i="1" dirty="0" smtClean="0"/>
              <a:t> </a:t>
            </a:r>
            <a:r>
              <a:rPr lang="ru-RU" i="1" dirty="0"/>
              <a:t>= скорость (фут / мин</a:t>
            </a:r>
            <a:r>
              <a:rPr lang="ru-RU" i="1" dirty="0" smtClean="0"/>
              <a:t>)</a:t>
            </a:r>
          </a:p>
          <a:p>
            <a:pPr lvl="1"/>
            <a:r>
              <a:rPr lang="ru-RU" i="1" dirty="0" smtClean="0"/>
              <a:t>D </a:t>
            </a:r>
            <a:r>
              <a:rPr lang="ru-RU" i="1" dirty="0"/>
              <a:t>= внутренний диаметр трубы (дюймы</a:t>
            </a:r>
            <a:r>
              <a:rPr lang="ru-RU" i="1" dirty="0" smtClean="0"/>
              <a:t>)</a:t>
            </a:r>
          </a:p>
          <a:p>
            <a:pPr lvl="1"/>
            <a:r>
              <a:rPr lang="ru-RU" i="1" dirty="0" smtClean="0"/>
              <a:t>r </a:t>
            </a:r>
            <a:r>
              <a:rPr lang="ru-RU" i="1" dirty="0"/>
              <a:t>= плотность (фунт / галлон</a:t>
            </a:r>
            <a:r>
              <a:rPr lang="ru-RU" i="1" dirty="0" smtClean="0"/>
              <a:t>)</a:t>
            </a:r>
          </a:p>
          <a:p>
            <a:pPr lvl="1"/>
            <a:r>
              <a:rPr lang="ru-RU" i="1" dirty="0" smtClean="0"/>
              <a:t>L </a:t>
            </a:r>
            <a:r>
              <a:rPr lang="ru-RU" i="1" dirty="0"/>
              <a:t>= длина (футы)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259" y="1971311"/>
            <a:ext cx="2975271" cy="7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ПОТЕРЯ ДАВЛЕНИЯ ЧЕРЕЗ ДВИГАТЕЛИ И 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Если бурильная колонна содержит забойный двигатель; инструмент MWD, LWD или PWD; турбина или двигатель малой тяги, их потери давления должны быть включены в потери давления в системе при расчете гидравлики системы. Эти потери давления могут значительно изменить доступное давление на долоте, а также </a:t>
            </a:r>
            <a:r>
              <a:rPr lang="ru-RU" dirty="0" err="1"/>
              <a:t>байпасный</a:t>
            </a:r>
            <a:r>
              <a:rPr lang="ru-RU" dirty="0"/>
              <a:t> поток вокруг долота.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3552-E4A9-487E-A90B-11A23E10F90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17110</TotalTime>
  <Words>1935</Words>
  <Application>Microsoft Office PowerPoint</Application>
  <PresentationFormat>Широкоэкранный</PresentationFormat>
  <Paragraphs>313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StoneSerif</vt:lpstr>
      <vt:lpstr>Тема Office</vt:lpstr>
      <vt:lpstr>Расчет гидравлики</vt:lpstr>
      <vt:lpstr>Расчет потерь давления</vt:lpstr>
      <vt:lpstr>ЦИРКУЛЯЦИОННАЯ СИСТЕМА</vt:lpstr>
      <vt:lpstr>ПОТЕРИ ДАВЛЕНИЯ НА ПОВЕРХНОСТНОМ ОБОРУДОВАНИИ</vt:lpstr>
      <vt:lpstr>ПОДКЛЮЧЕНИЯ К ПОВЕРХНОСТИ ВЕРХНЕГО ПРИВОДА</vt:lpstr>
      <vt:lpstr>ПОТЕРЯ ДАВЛЕНИЯ В БУРОВОЙ КОЛОННЕ</vt:lpstr>
      <vt:lpstr>КОЭФФИЦИЕНТ ТРЕНИЯ</vt:lpstr>
      <vt:lpstr>ПОТЕРЯ ДАВЛЕНИЯ В  ИНТЕРВАЛЕ ТРУБЫ</vt:lpstr>
      <vt:lpstr>ПОТЕРЯ ДАВЛЕНИЯ ЧЕРЕЗ ДВИГАТЕЛИ И ИНСТРУМЕНТЫ</vt:lpstr>
      <vt:lpstr>ПОТЕРЯ ДАВЛЕНИЯ НА ДОЛО ТЕ (ПОТЕРЯ ДАВЛЕНИЯ НА ТРЕНИЕ В НАСАДКАХ)</vt:lpstr>
      <vt:lpstr>ОБЩАЯ ПОТЕРЯ ДАВЛЕНИЯ В КОЛЬЦЕВОМ ПРОСТРАНСТВЕ</vt:lpstr>
      <vt:lpstr>КОЭФФИЦИЕНТА ТРЕНИЯ КОЛЬЦЕВОМ ПРОСТРАНСТВЕ</vt:lpstr>
      <vt:lpstr>ПОТЕРЯ ДАВЛЕНИЯ В КОЛЬЦЕВОМ ИНТЕРВАЛЕ</vt:lpstr>
      <vt:lpstr>ЭКВИВАЛЕНТНАЯ ПЛОТНОСТЬ ЦИРКУЛЯЦИИ</vt:lpstr>
      <vt:lpstr>ГИДРАВЛИЧЕСКИЕ РАСЧЕТЫ ДОЛОТА</vt:lpstr>
      <vt:lpstr>ГИДРАВЛИЧЕСКАЯ МОЩНОСТЬ</vt:lpstr>
      <vt:lpstr>ГИДРАВЛИЧЕСКАЯ МОЩНОСТЬ НА ДОЛОТЕ</vt:lpstr>
      <vt:lpstr>ГИДРАВЛИЧЕСКАЯ МОЩНОСТЬ НА КВАДРАТНЫЙ ДЮЙМ ДОЛОТНОЙ ПЛОЩАДИ</vt:lpstr>
      <vt:lpstr>СИСТЕМА ГИДРАВЛИЧЕСКОЙ МОЩНОСТИ</vt:lpstr>
      <vt:lpstr>СКОРОСТЬ В НАСАДКАХ (ФУТЫ / СЕК):</vt:lpstr>
      <vt:lpstr>ПРОЦЕНТНОЕ ПЕРЕПАД ДАВЛЕНИЯ НА ДОЛОТЕ</vt:lpstr>
      <vt:lpstr>HYDRAULIC IMPACT FORCE (IF) гидродинамическое давление</vt:lpstr>
      <vt:lpstr>IMPACT FORCE/IN.2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  <vt:lpstr>Пример расчета гидравлики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Drilling fluids </dc:title>
  <dc:creator>Username</dc:creator>
  <cp:lastModifiedBy>Student</cp:lastModifiedBy>
  <cp:revision>238</cp:revision>
  <dcterms:created xsi:type="dcterms:W3CDTF">2021-09-02T18:33:38Z</dcterms:created>
  <dcterms:modified xsi:type="dcterms:W3CDTF">2021-11-20T09:03:02Z</dcterms:modified>
</cp:coreProperties>
</file>