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2" r:id="rId2"/>
    <p:sldId id="313" r:id="rId3"/>
    <p:sldId id="285" r:id="rId4"/>
    <p:sldId id="275" r:id="rId5"/>
    <p:sldId id="288" r:id="rId6"/>
    <p:sldId id="289" r:id="rId7"/>
    <p:sldId id="276" r:id="rId8"/>
    <p:sldId id="293" r:id="rId9"/>
    <p:sldId id="315" r:id="rId10"/>
    <p:sldId id="282" r:id="rId11"/>
    <p:sldId id="291" r:id="rId12"/>
    <p:sldId id="279" r:id="rId13"/>
    <p:sldId id="280" r:id="rId14"/>
    <p:sldId id="298" r:id="rId15"/>
    <p:sldId id="297" r:id="rId16"/>
    <p:sldId id="268" r:id="rId17"/>
    <p:sldId id="295" r:id="rId18"/>
    <p:sldId id="281" r:id="rId19"/>
    <p:sldId id="299" r:id="rId20"/>
    <p:sldId id="304" r:id="rId21"/>
    <p:sldId id="305" r:id="rId22"/>
    <p:sldId id="278" r:id="rId23"/>
    <p:sldId id="277" r:id="rId24"/>
    <p:sldId id="309" r:id="rId25"/>
    <p:sldId id="300" r:id="rId26"/>
    <p:sldId id="301" r:id="rId27"/>
    <p:sldId id="314" r:id="rId28"/>
    <p:sldId id="306" r:id="rId29"/>
    <p:sldId id="284" r:id="rId30"/>
    <p:sldId id="308" r:id="rId31"/>
    <p:sldId id="318" r:id="rId32"/>
    <p:sldId id="26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йман Сайдалиев" initials="Т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01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4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07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48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97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84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22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77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29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8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6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01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32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2688774"/>
            <a:ext cx="7766221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Инженерная и компьютерная графика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9899" y="3999902"/>
            <a:ext cx="62054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b="1" dirty="0" err="1" smtClean="0">
                <a:solidFill>
                  <a:schemeClr val="bg1"/>
                </a:solidFill>
              </a:rPr>
              <a:t>Жаксылык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Алмаш</a:t>
            </a:r>
            <a:r>
              <a:rPr lang="ru-RU" b="1" dirty="0" smtClean="0">
                <a:solidFill>
                  <a:schemeClr val="bg1"/>
                </a:solidFill>
              </a:rPr>
              <a:t>, к.т.н., ассоциированный профессор  кафедры </a:t>
            </a:r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 err="1" smtClean="0">
                <a:solidFill>
                  <a:schemeClr val="bg1"/>
                </a:solidFill>
              </a:rPr>
              <a:t>ССиМ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28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613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Масштабы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Масштабы изображений установлены </a:t>
            </a:r>
            <a:r>
              <a:rPr lang="ru-RU" b="1" dirty="0"/>
              <a:t>ГОСТ 2.302-68. </a:t>
            </a:r>
            <a:r>
              <a:rPr lang="ru-RU" dirty="0"/>
              <a:t>Масштабом чертежа называется отношение линейных размеров изображенного на чертеже предмета к линейным размерам этого предмета в натуре. </a:t>
            </a:r>
          </a:p>
          <a:p>
            <a:r>
              <a:rPr lang="ru-RU" dirty="0"/>
              <a:t>В зависимости от размеров, сложности и назначения изображения на чертежах можно выполнять в натуральную величину (масштаб 1:1) или в масштабе  уменьшения и увеличения.</a:t>
            </a:r>
          </a:p>
          <a:p>
            <a:r>
              <a:rPr lang="ru-RU" dirty="0"/>
              <a:t>Масштабы уменьшения: 1:2; 1:2,5; 1:4; 1:5; 1:10; 1:15; 1:20; 1:25; </a:t>
            </a:r>
            <a:r>
              <a:rPr lang="ru-RU" dirty="0" smtClean="0"/>
              <a:t>                1:40</a:t>
            </a:r>
            <a:r>
              <a:rPr lang="ru-RU" dirty="0"/>
              <a:t>; 1:5</a:t>
            </a:r>
            <a:r>
              <a:rPr lang="en-US" dirty="0"/>
              <a:t>0</a:t>
            </a:r>
            <a:r>
              <a:rPr lang="ru-RU" dirty="0"/>
              <a:t>;  1:75; 1:100; 1:200; 1:400; 1:500; 1:800; 1:1000. </a:t>
            </a:r>
            <a:r>
              <a:rPr lang="en-US" dirty="0"/>
              <a:t>    </a:t>
            </a:r>
            <a:r>
              <a:rPr lang="ru-RU" dirty="0"/>
              <a:t>                                                </a:t>
            </a:r>
            <a:r>
              <a:rPr lang="en-US" dirty="0"/>
              <a:t>  </a:t>
            </a:r>
            <a:endParaRPr lang="ru-RU" dirty="0"/>
          </a:p>
          <a:p>
            <a:r>
              <a:rPr lang="ru-RU" dirty="0"/>
              <a:t>Масштабы увеличения:   2:1; 2,5:1;  4:1; 5:1; 10:1; 20:1; 40:1; 50:1; 100:1.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7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28638"/>
            <a:ext cx="7886700" cy="642937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Масштабы</a:t>
            </a:r>
            <a:r>
              <a:rPr lang="ru-RU" sz="4800" dirty="0">
                <a:latin typeface="Arial" pitchFamily="34" charset="0"/>
              </a:rPr>
              <a:t/>
            </a:r>
            <a:br>
              <a:rPr lang="ru-RU" sz="4800" dirty="0">
                <a:latin typeface="Arial" pitchFamily="34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0803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8" y="3172897"/>
            <a:ext cx="8590510" cy="222496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00200" y="1943100"/>
            <a:ext cx="525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МАСШТАБ</a:t>
            </a:r>
            <a:r>
              <a:rPr lang="ru-RU" b="1" dirty="0"/>
              <a:t> — это отношение линейных размеров изображения предмета на чертеже к его действительным размерам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2128838" y="1400175"/>
            <a:ext cx="4071937" cy="585788"/>
          </a:xfrm>
        </p:spPr>
        <p:txBody>
          <a:bodyPr>
            <a:normAutofit/>
          </a:bodyPr>
          <a:lstStyle/>
          <a:p>
            <a:pPr lvl="0"/>
            <a:r>
              <a:rPr lang="ru-RU" b="1" dirty="0">
                <a:latin typeface="Arial" pitchFamily="34" charset="0"/>
                <a:ea typeface="Times New Roman" pitchFamily="18" charset="0"/>
              </a:rPr>
              <a:t>(ГОСТ 2.302 – </a:t>
            </a:r>
            <a:r>
              <a:rPr lang="ru-RU" b="1" dirty="0" smtClean="0">
                <a:latin typeface="Arial" pitchFamily="34" charset="0"/>
                <a:ea typeface="Times New Roman" pitchFamily="18" charset="0"/>
              </a:rPr>
              <a:t>68)</a:t>
            </a:r>
            <a:endParaRPr lang="ru-RU" sz="3200" dirty="0">
              <a:latin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2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ru-RU" sz="3200" b="1" dirty="0" smtClean="0"/>
              <a:t>Типы линий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dirty="0"/>
              <a:t>   </a:t>
            </a:r>
            <a:r>
              <a:rPr lang="ru-RU" b="1" dirty="0"/>
              <a:t>ГОСТ 2.303-68 </a:t>
            </a:r>
            <a:r>
              <a:rPr lang="ru-RU" dirty="0"/>
              <a:t>(стандарт) устанавливает девять типов линий различной толщины и начертания. Толщина основной линии обозначается </a:t>
            </a:r>
            <a:r>
              <a:rPr lang="ru-RU" b="1" dirty="0"/>
              <a:t>S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54850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2273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Типы линий</a:t>
            </a:r>
            <a:endParaRPr lang="ru-RU" dirty="0"/>
          </a:p>
        </p:txBody>
      </p:sp>
      <p:pic>
        <p:nvPicPr>
          <p:cNvPr id="4" name="Объект 3" descr="Описание: C:\Users\Zhanel\Desktop\таблица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798490"/>
            <a:ext cx="6800850" cy="6059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898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9" y="285751"/>
            <a:ext cx="8324849" cy="624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017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81" y="285750"/>
            <a:ext cx="8125882" cy="609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19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79549"/>
            <a:ext cx="7886700" cy="32197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2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Линии </a:t>
            </a:r>
            <a:r>
              <a:rPr lang="ru-RU" sz="2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чертеже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623" y="1689399"/>
            <a:ext cx="3750985" cy="326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989100"/>
            <a:ext cx="7700961" cy="553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073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30991"/>
            <a:ext cx="7886700" cy="434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2649"/>
            <a:ext cx="8320830" cy="324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797075"/>
            <a:ext cx="7886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ОСНОВНАЯ НАДПИСЬ      (ГОСТ 2.104-68*)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14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497" y="224977"/>
            <a:ext cx="7886700" cy="4378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Чертежный</a:t>
            </a:r>
            <a:r>
              <a:rPr lang="ru-RU" sz="4000" b="1" dirty="0"/>
              <a:t> шрифт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025" y="724838"/>
            <a:ext cx="8943975" cy="594742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Все </a:t>
            </a:r>
            <a:r>
              <a:rPr lang="ru-RU" sz="2000" dirty="0"/>
              <a:t>надписи на чертежах и других технических документах выполняются чертежным шрифтом. Шрифтом называют совокупность букв, цифр и знаков, применяемых на чертеже. Чертежные шрифты для технических документов установлены согласно </a:t>
            </a:r>
            <a:r>
              <a:rPr lang="ru-RU" sz="2000" b="1" dirty="0"/>
              <a:t>ГОСТ 2.304-81.</a:t>
            </a:r>
          </a:p>
          <a:p>
            <a:pPr algn="just"/>
            <a:r>
              <a:rPr lang="ru-RU" sz="2000" dirty="0"/>
              <a:t>К основным параметрам шрифта относятся: </a:t>
            </a:r>
            <a:r>
              <a:rPr lang="ru-RU" sz="2000" b="1" dirty="0"/>
              <a:t>размер шрифта (h), </a:t>
            </a:r>
            <a:r>
              <a:rPr lang="ru-RU" sz="2000" dirty="0"/>
              <a:t>толщина линии шрифта (d), высота строчных букв (с), ширина буквы (g), расстояние между буквами ( ).  ГОСТом  установлены размеры шрифта:  </a:t>
            </a:r>
            <a:r>
              <a:rPr lang="ru-RU" sz="2000" b="1" dirty="0"/>
              <a:t>2,5; 3,5; 5; 7; 10; 14; 20; 28; 40</a:t>
            </a:r>
            <a:r>
              <a:rPr lang="ru-RU" sz="2000" dirty="0"/>
              <a:t>.</a:t>
            </a:r>
          </a:p>
          <a:p>
            <a:pPr algn="just"/>
            <a:r>
              <a:rPr lang="ru-RU" sz="2000" b="1" dirty="0"/>
              <a:t>Размер шрифта h </a:t>
            </a:r>
            <a:r>
              <a:rPr lang="ru-RU" sz="2000" dirty="0"/>
              <a:t>- величина, определенная высотой прописных букв в миллиметрах. Высота прописных букв h измеряется перпендикулярно к основанию строки. Высота строчных букв с определяется из отношения их высоты к размеру шрифта h, например, с = 7/10</a:t>
            </a:r>
            <a:r>
              <a:rPr lang="ru-RU" sz="2000" i="1" dirty="0"/>
              <a:t>h</a:t>
            </a:r>
            <a:r>
              <a:rPr lang="ru-RU" sz="2000" dirty="0"/>
              <a:t>. </a:t>
            </a:r>
          </a:p>
          <a:p>
            <a:pPr algn="just"/>
            <a:r>
              <a:rPr lang="ru-RU" sz="2000" b="1" dirty="0"/>
              <a:t>Ширина буквы g </a:t>
            </a:r>
            <a:r>
              <a:rPr lang="ru-RU" sz="2000" dirty="0"/>
              <a:t>- наибольшая ширина буквы определяется по отношению к размеру шрифта h, например, g = 6/10</a:t>
            </a:r>
            <a:r>
              <a:rPr lang="ru-RU" sz="2000" i="1" dirty="0"/>
              <a:t>h</a:t>
            </a:r>
            <a:r>
              <a:rPr lang="ru-RU" sz="2000" dirty="0"/>
              <a:t>, или по отношению к толщине линии шрифта d, например, g = 6d.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1" dirty="0"/>
              <a:t>Толщина линии шрифта d </a:t>
            </a:r>
            <a:r>
              <a:rPr lang="ru-RU" sz="2000" dirty="0"/>
              <a:t>- толщина, определяемая в зависимости от типа и высоты шрифта.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 Вспомогательная сетка - сетка, образованная вспомогательными линиями, в которые вписываются буквы. Шаг вспомогательных линий сетки определяется в зависимости от толщины линий шрифта d.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96751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41" y="242887"/>
            <a:ext cx="7559147" cy="562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72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3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65100"/>
            <a:ext cx="8178800" cy="599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185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Чертёжный шрифт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. За размер шрифта принимают величину h</a:t>
            </a:r>
            <a:br>
              <a:rPr lang="ru-RU" dirty="0"/>
            </a:br>
            <a:r>
              <a:rPr lang="ru-RU" dirty="0"/>
              <a:t>.Толщину написания шрифта определяют в зависимости от высоты шрифта. Она равна 0,1h</a:t>
            </a:r>
            <a:br>
              <a:rPr lang="ru-RU" dirty="0"/>
            </a:br>
            <a:r>
              <a:rPr lang="ru-RU" dirty="0"/>
              <a:t>. Расстояние между буквами  и цифрами в словах равно 0.2h</a:t>
            </a:r>
            <a:br>
              <a:rPr lang="ru-RU" dirty="0"/>
            </a:br>
            <a:r>
              <a:rPr lang="ru-RU" dirty="0"/>
              <a:t>. Расстояние между словами 0,6h</a:t>
            </a:r>
          </a:p>
        </p:txBody>
      </p:sp>
    </p:spTree>
    <p:extLst>
      <p:ext uri="{BB962C8B-B14F-4D97-AF65-F5344CB8AC3E}">
        <p14:creationId xmlns:p14="http://schemas.microsoft.com/office/powerpoint/2010/main" val="625259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" y="411559"/>
            <a:ext cx="7358382" cy="551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97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23516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Шрифт типа Б </a:t>
            </a:r>
            <a:r>
              <a:rPr lang="ru-RU" altLang="ru-RU" sz="3200" dirty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3200" dirty="0">
                <a:latin typeface="Arial" pitchFamily="34" charset="0"/>
                <a:cs typeface="Arial" pitchFamily="34" charset="0"/>
              </a:rPr>
            </a:b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5143857"/>
                  </p:ext>
                </p:extLst>
              </p:nvPr>
            </p:nvGraphicFramePr>
            <p:xfrm>
              <a:off x="1004553" y="837126"/>
              <a:ext cx="6404003" cy="53353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94982"/>
                    <a:gridCol w="282275"/>
                    <a:gridCol w="611707"/>
                    <a:gridCol w="518058"/>
                    <a:gridCol w="470902"/>
                    <a:gridCol w="564552"/>
                    <a:gridCol w="470902"/>
                    <a:gridCol w="470902"/>
                    <a:gridCol w="378582"/>
                    <a:gridCol w="470239"/>
                    <a:gridCol w="470902"/>
                  </a:tblGrid>
                  <a:tr h="15562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</a:rPr>
                            <a:t>                     </a:t>
                          </a:r>
                          <a:r>
                            <a:rPr lang="kk-KZ" sz="1300" dirty="0">
                              <a:effectLst/>
                            </a:rPr>
                            <a:t>Параметры шрифта</a:t>
                          </a:r>
                          <a:endParaRPr lang="ru-RU" sz="1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300">
                              <a:effectLst/>
                            </a:rPr>
                            <a:t>Обозначение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 vert="vert27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300">
                              <a:effectLst/>
                            </a:rPr>
                            <a:t>Относитель</a:t>
                          </a:r>
                          <a:r>
                            <a:rPr lang="en-US" sz="1300">
                              <a:effectLst/>
                            </a:rPr>
                            <a:t>-</a:t>
                          </a:r>
                          <a:r>
                            <a:rPr lang="kk-KZ" sz="1300">
                              <a:effectLst/>
                            </a:rPr>
                            <a:t>ный размер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7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 </a:t>
                          </a:r>
                          <a:endParaRPr lang="ru-RU" sz="10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Размер,  мм</a:t>
                          </a:r>
                          <a:endParaRPr lang="ru-RU" sz="10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300">
                              <a:effectLst/>
                            </a:rPr>
                            <a:t> 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0857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300">
                              <a:effectLst/>
                            </a:rPr>
                            <a:t>Высота прописных букв – размер шрифта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h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3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300">
                                        <a:effectLst/>
                                        <a:latin typeface="Cambria Math"/>
                                      </a:rPr>
                                      <m:t>𝟏𝟎</m:t>
                                    </m:r>
                                  </m:num>
                                  <m:den>
                                    <m:r>
                                      <a:rPr lang="ru-RU" sz="130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ru-RU" sz="1300">
                                        <a:effectLst/>
                                        <a:latin typeface="Cambria Math"/>
                                      </a:rPr>
                                      <m:t>𝟏𝟎</m:t>
                                    </m:r>
                                  </m:den>
                                </m:f>
                                <m:r>
                                  <a:rPr lang="ru-RU" sz="1300">
                                    <a:effectLst/>
                                    <a:latin typeface="Cambria Math"/>
                                  </a:rPr>
                                  <m:t>𝐡</m:t>
                                </m:r>
                              </m:oMath>
                            </m:oMathPara>
                          </a14:m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10</a:t>
                          </a:r>
                          <a:r>
                            <a:rPr lang="en-US" sz="1300">
                              <a:effectLst/>
                            </a:rPr>
                            <a:t>d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2</a:t>
                          </a:r>
                          <a:r>
                            <a:rPr lang="ru-RU" sz="1300">
                              <a:effectLst/>
                            </a:rPr>
                            <a:t>,5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3,5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7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10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14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20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</a:tr>
                  <a:tr h="47238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300">
                              <a:effectLst/>
                            </a:rPr>
                            <a:t>Высота строчных букв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с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0,7</a:t>
                          </a:r>
                          <a:r>
                            <a:rPr lang="en-US" sz="1300">
                              <a:effectLst/>
                            </a:rPr>
                            <a:t>h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7</a:t>
                          </a:r>
                          <a:r>
                            <a:rPr lang="en-US" sz="1300">
                              <a:effectLst/>
                            </a:rPr>
                            <a:t>d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1,8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2,5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3,5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7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10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14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</a:tr>
                  <a:tr h="47238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300">
                              <a:effectLst/>
                            </a:rPr>
                            <a:t>Расстояние между буквами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3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0,2h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2</a:t>
                          </a:r>
                          <a:r>
                            <a:rPr lang="en-US" sz="1300">
                              <a:effectLst/>
                            </a:rPr>
                            <a:t>d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0,5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</a:rPr>
                            <a:t>0,7</a:t>
                          </a:r>
                          <a:endParaRPr lang="ru-RU" sz="1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1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1,4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2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2,8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</a:tr>
                  <a:tr h="9447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300">
                              <a:effectLst/>
                            </a:rPr>
                            <a:t>Минимальное расстояние между основаниями строк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b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1,7h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17</a:t>
                          </a:r>
                          <a:r>
                            <a:rPr lang="en-US" sz="1300">
                              <a:effectLst/>
                            </a:rPr>
                            <a:t>d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4,3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6,0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8,5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12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17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24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34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</a:tr>
                  <a:tr h="70857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300">
                              <a:effectLst/>
                            </a:rPr>
                            <a:t>Минимальное расстояние между словами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e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0,6h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6</a:t>
                          </a:r>
                          <a:r>
                            <a:rPr lang="en-US" sz="1300">
                              <a:effectLst/>
                            </a:rPr>
                            <a:t>d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1,5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2,1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3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4,2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6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8,4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12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</a:tr>
                  <a:tr h="47238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300">
                              <a:effectLst/>
                            </a:rPr>
                            <a:t>Толщина </a:t>
                          </a:r>
                          <a:r>
                            <a:rPr lang="ru-RU" sz="1300">
                              <a:effectLst/>
                            </a:rPr>
                            <a:t>линий шрифта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d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0,1h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d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0,25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0,35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0,5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0,7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1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1,4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</a:rPr>
                            <a:t>2</a:t>
                          </a:r>
                          <a:endParaRPr lang="ru-RU" sz="1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5143857"/>
                  </p:ext>
                </p:extLst>
              </p:nvPr>
            </p:nvGraphicFramePr>
            <p:xfrm>
              <a:off x="1004553" y="837126"/>
              <a:ext cx="6404003" cy="53353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94982"/>
                    <a:gridCol w="282275"/>
                    <a:gridCol w="611707"/>
                    <a:gridCol w="518058"/>
                    <a:gridCol w="470902"/>
                    <a:gridCol w="564552"/>
                    <a:gridCol w="470902"/>
                    <a:gridCol w="470902"/>
                    <a:gridCol w="378582"/>
                    <a:gridCol w="470239"/>
                    <a:gridCol w="470902"/>
                  </a:tblGrid>
                  <a:tr h="15562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</a:rPr>
                            <a:t>                     </a:t>
                          </a:r>
                          <a:r>
                            <a:rPr lang="kk-KZ" sz="1300" dirty="0">
                              <a:effectLst/>
                            </a:rPr>
                            <a:t>Параметры шрифта</a:t>
                          </a:r>
                          <a:endParaRPr lang="ru-RU" sz="1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300">
                              <a:effectLst/>
                            </a:rPr>
                            <a:t>Обозначение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 vert="vert27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300">
                              <a:effectLst/>
                            </a:rPr>
                            <a:t>Относитель</a:t>
                          </a:r>
                          <a:r>
                            <a:rPr lang="en-US" sz="1300">
                              <a:effectLst/>
                            </a:rPr>
                            <a:t>-</a:t>
                          </a:r>
                          <a:r>
                            <a:rPr lang="kk-KZ" sz="1300">
                              <a:effectLst/>
                            </a:rPr>
                            <a:t>ный размер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7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 </a:t>
                          </a:r>
                          <a:endParaRPr lang="ru-RU" sz="10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Размер,  мм</a:t>
                          </a:r>
                          <a:endParaRPr lang="ru-RU" sz="10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300">
                              <a:effectLst/>
                            </a:rPr>
                            <a:t> 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0857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300">
                              <a:effectLst/>
                            </a:rPr>
                            <a:t>Высота прописных букв – размер шрифта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h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3525" marR="63525" marT="0" marB="0">
                        <a:blipFill rotWithShape="1">
                          <a:blip r:embed="rId3"/>
                          <a:stretch>
                            <a:fillRect l="-325000" t="-225000" r="-627000" b="-443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10</a:t>
                          </a:r>
                          <a:r>
                            <a:rPr lang="en-US" sz="1300">
                              <a:effectLst/>
                            </a:rPr>
                            <a:t>d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2</a:t>
                          </a:r>
                          <a:r>
                            <a:rPr lang="ru-RU" sz="1300">
                              <a:effectLst/>
                            </a:rPr>
                            <a:t>,5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3,5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7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10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14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20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</a:tr>
                  <a:tr h="47238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300">
                              <a:effectLst/>
                            </a:rPr>
                            <a:t>Высота строчных букв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с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0,7</a:t>
                          </a:r>
                          <a:r>
                            <a:rPr lang="en-US" sz="1300">
                              <a:effectLst/>
                            </a:rPr>
                            <a:t>h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7</a:t>
                          </a:r>
                          <a:r>
                            <a:rPr lang="en-US" sz="1300">
                              <a:effectLst/>
                            </a:rPr>
                            <a:t>d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1,8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2,5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3,5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7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10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14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</a:tr>
                  <a:tr h="47238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300">
                              <a:effectLst/>
                            </a:rPr>
                            <a:t>Расстояние между буквами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3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0,2h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2</a:t>
                          </a:r>
                          <a:r>
                            <a:rPr lang="en-US" sz="1300">
                              <a:effectLst/>
                            </a:rPr>
                            <a:t>d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0,5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</a:rPr>
                            <a:t>0,7</a:t>
                          </a:r>
                          <a:endParaRPr lang="ru-RU" sz="1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1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1,4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2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2,8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</a:tr>
                  <a:tr h="9447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300">
                              <a:effectLst/>
                            </a:rPr>
                            <a:t>Минимальное расстояние между основаниями строк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b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1,7h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17</a:t>
                          </a:r>
                          <a:r>
                            <a:rPr lang="en-US" sz="1300">
                              <a:effectLst/>
                            </a:rPr>
                            <a:t>d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4,3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6,0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8,5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12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17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24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34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</a:tr>
                  <a:tr h="70857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300">
                              <a:effectLst/>
                            </a:rPr>
                            <a:t>Минимальное расстояние между словами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e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0,6h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6</a:t>
                          </a:r>
                          <a:r>
                            <a:rPr lang="en-US" sz="1300">
                              <a:effectLst/>
                            </a:rPr>
                            <a:t>d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1,5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2,1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3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4,2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6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8,4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12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</a:tr>
                  <a:tr h="47238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kk-KZ" sz="1300">
                              <a:effectLst/>
                            </a:rPr>
                            <a:t>Толщина </a:t>
                          </a:r>
                          <a:r>
                            <a:rPr lang="ru-RU" sz="1300">
                              <a:effectLst/>
                            </a:rPr>
                            <a:t>линий шрифта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d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0,1h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d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0,25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0,35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0,5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0,7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1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</a:rPr>
                            <a:t>1,4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</a:rPr>
                            <a:t>2</a:t>
                          </a:r>
                          <a:endParaRPr lang="ru-RU" sz="1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25" marR="63525" marT="0" marB="0"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735138" y="1038225"/>
          <a:ext cx="17145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Точечный рисунок" r:id="rId4" imgW="123842" imgH="133192" progId="Paint.Picture">
                  <p:embed/>
                </p:oleObj>
              </mc:Choice>
              <mc:Fallback>
                <p:oleObj name="Точечный рисунок" r:id="rId4" imgW="123842" imgH="13319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5138" y="1038225"/>
                        <a:ext cx="17145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35138" y="1495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091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Шрифт чертежный</a:t>
            </a:r>
            <a:endParaRPr lang="ru-RU" sz="36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13" y="1455313"/>
            <a:ext cx="8257604" cy="354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05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7" y="357189"/>
            <a:ext cx="7930620" cy="594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937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63624"/>
          </a:xfrm>
        </p:spPr>
        <p:txBody>
          <a:bodyPr/>
          <a:lstStyle/>
          <a:p>
            <a:pPr algn="ctr"/>
            <a:r>
              <a:rPr lang="ru-RU" b="1" i="1" dirty="0"/>
              <a:t>Чертёжный шрифт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2161161"/>
            <a:ext cx="7886700" cy="184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1539" y="4323487"/>
            <a:ext cx="70151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. Основную надпись </a:t>
            </a:r>
            <a:r>
              <a:rPr lang="ru-RU" sz="2400" dirty="0" smtClean="0"/>
              <a:t>нужно заполнять </a:t>
            </a:r>
            <a:r>
              <a:rPr lang="ru-RU" sz="2400" dirty="0"/>
              <a:t>шрифтом 3,5</a:t>
            </a:r>
            <a:br>
              <a:rPr lang="ru-RU" sz="2400" dirty="0"/>
            </a:br>
            <a:r>
              <a:rPr lang="ru-RU" sz="2400" dirty="0"/>
              <a:t>. Название чертежа- шрифтом                  7 или 5 </a:t>
            </a:r>
          </a:p>
        </p:txBody>
      </p:sp>
    </p:spTree>
    <p:extLst>
      <p:ext uri="{BB962C8B-B14F-4D97-AF65-F5344CB8AC3E}">
        <p14:creationId xmlns:p14="http://schemas.microsoft.com/office/powerpoint/2010/main" val="79175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118667"/>
            <a:ext cx="8719076" cy="653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408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9563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ГОСТ2.306-68. Нанесение  штриховки</a:t>
            </a:r>
            <a:endParaRPr lang="ru-RU" sz="36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67" y="1094249"/>
            <a:ext cx="6198958" cy="38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3564" y="5059463"/>
            <a:ext cx="73290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Наклонные параллельные линии штриховки должны проводиться под углом 45° к линии контура изображения </a:t>
            </a:r>
            <a:r>
              <a:rPr lang="ru-RU" dirty="0" smtClean="0"/>
              <a:t> </a:t>
            </a:r>
            <a:r>
              <a:rPr lang="ru-RU" dirty="0"/>
              <a:t>или к его </a:t>
            </a:r>
            <a:r>
              <a:rPr lang="ru-RU" dirty="0" smtClean="0"/>
              <a:t>оси, </a:t>
            </a:r>
            <a:r>
              <a:rPr lang="ru-RU" dirty="0"/>
              <a:t>или к линиям рамки </a:t>
            </a:r>
            <a:r>
              <a:rPr lang="ru-RU" dirty="0" smtClean="0"/>
              <a:t>чертежа.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715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52" y="279400"/>
            <a:ext cx="8028517" cy="60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373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3942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Нанесение размеров на чертеже</a:t>
            </a:r>
            <a:endParaRPr lang="ru-RU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81" y="1343025"/>
            <a:ext cx="8957619" cy="507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155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480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ЕСКД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348" y="1431235"/>
            <a:ext cx="7919002" cy="474572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400" b="1" dirty="0"/>
              <a:t>ЕСКД </a:t>
            </a:r>
            <a:r>
              <a:rPr lang="ru-RU" sz="2400" dirty="0"/>
              <a:t>– </a:t>
            </a:r>
            <a:r>
              <a:rPr lang="ru-RU" sz="2400" b="1" dirty="0"/>
              <a:t>Единая система конструкторской документации  </a:t>
            </a:r>
            <a:r>
              <a:rPr lang="ru-RU" sz="2400" dirty="0"/>
              <a:t>- свод норм, правил по разработке, оформлению и обращению конструкторской документации. </a:t>
            </a:r>
          </a:p>
          <a:p>
            <a:pPr>
              <a:defRPr/>
            </a:pPr>
            <a:r>
              <a:rPr lang="ru-RU" sz="2000" dirty="0" smtClean="0"/>
              <a:t>В </a:t>
            </a:r>
            <a:r>
              <a:rPr lang="ru-RU" sz="2000" dirty="0"/>
              <a:t>ЕСКД объединены правила разработки, оформления и обращения конструкторской документации и сведены в класс стандартов 2.</a:t>
            </a:r>
          </a:p>
          <a:p>
            <a:pPr marL="0" indent="0">
              <a:buNone/>
            </a:pPr>
            <a:r>
              <a:rPr lang="ru-RU" sz="2400" dirty="0" smtClean="0"/>
              <a:t>Стандарты </a:t>
            </a:r>
            <a:r>
              <a:rPr lang="ru-RU" sz="2400" dirty="0"/>
              <a:t>ЕСКД распространяются на:</a:t>
            </a:r>
          </a:p>
          <a:p>
            <a:pPr lvl="1"/>
            <a:r>
              <a:rPr lang="ru-RU" sz="2000" dirty="0"/>
              <a:t>Изделия машиностроения и приборостроения</a:t>
            </a:r>
          </a:p>
          <a:p>
            <a:pPr lvl="1"/>
            <a:r>
              <a:rPr lang="ru-RU" sz="2000" dirty="0"/>
              <a:t>Нормативно-техническую документацию</a:t>
            </a:r>
          </a:p>
          <a:p>
            <a:pPr lvl="1"/>
            <a:r>
              <a:rPr lang="ru-RU" sz="2000" dirty="0"/>
              <a:t>Технологическую документацию</a:t>
            </a:r>
          </a:p>
          <a:p>
            <a:pPr lvl="1"/>
            <a:r>
              <a:rPr lang="ru-RU" sz="2000" dirty="0"/>
              <a:t>Программную документацию</a:t>
            </a:r>
          </a:p>
          <a:p>
            <a:pPr lvl="1"/>
            <a:r>
              <a:rPr lang="ru-RU" sz="2000" dirty="0"/>
              <a:t>Все виды конструкторских документов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712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Нанесение размеров на чертеже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194" y="2019922"/>
            <a:ext cx="4017612" cy="39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666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36" y="365127"/>
            <a:ext cx="7185314" cy="5215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405904"/>
              </p:ext>
            </p:extLst>
          </p:nvPr>
        </p:nvGraphicFramePr>
        <p:xfrm>
          <a:off x="678873" y="1551710"/>
          <a:ext cx="8104909" cy="49045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70502"/>
                <a:gridCol w="3934407"/>
              </a:tblGrid>
              <a:tr h="276868">
                <a:tc>
                  <a:txBody>
                    <a:bodyPr/>
                    <a:lstStyle/>
                    <a:p>
                      <a:pPr marL="78930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Основная</a:t>
                      </a:r>
                      <a:r>
                        <a:rPr lang="en-US" sz="1400" spc="-15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литература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815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Дополнительная</a:t>
                      </a:r>
                      <a:r>
                        <a:rPr lang="en-US" sz="1400" spc="-30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литература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028365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[1]</a:t>
                      </a:r>
                      <a:r>
                        <a:rPr lang="ru-RU" sz="1300" spc="-3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Гафиятова</a:t>
                      </a:r>
                      <a:r>
                        <a:rPr lang="ru-RU" sz="1300" spc="-5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Т.П.,</a:t>
                      </a:r>
                      <a:r>
                        <a:rPr lang="ru-RU" sz="1300" spc="-2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Галимова</a:t>
                      </a:r>
                      <a:r>
                        <a:rPr lang="ru-RU" sz="1300" spc="-3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А.Т.</a:t>
                      </a:r>
                      <a:r>
                        <a:rPr lang="ru-RU" sz="1300" spc="-4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ЕСКД</a:t>
                      </a:r>
                      <a:r>
                        <a:rPr lang="ru-RU" sz="1300" spc="-1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– общие правила выполнения чертежей, изображения, правила простановки</a:t>
                      </a:r>
                      <a:endParaRPr lang="ru-RU" sz="1100">
                        <a:effectLst/>
                      </a:endParaRPr>
                    </a:p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размеров.</a:t>
                      </a:r>
                      <a:r>
                        <a:rPr lang="en-US" sz="1300" spc="-2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Нижнекамск </a:t>
                      </a:r>
                      <a:r>
                        <a:rPr lang="en-US" sz="1300" spc="-10">
                          <a:effectLst/>
                        </a:rPr>
                        <a:t>2015.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[7]</a:t>
                      </a:r>
                      <a:r>
                        <a:rPr lang="ru-RU" sz="1300" spc="-4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Мусалимов</a:t>
                      </a:r>
                      <a:r>
                        <a:rPr lang="ru-RU" sz="1300" spc="-10">
                          <a:effectLst/>
                        </a:rPr>
                        <a:t> </a:t>
                      </a:r>
                      <a:r>
                        <a:rPr lang="ru-RU" sz="1300" spc="-20">
                          <a:effectLst/>
                        </a:rPr>
                        <a:t>Т.К.</a:t>
                      </a:r>
                      <a:endParaRPr lang="ru-RU" sz="1100">
                        <a:effectLst/>
                      </a:endParaRPr>
                    </a:p>
                    <a:p>
                      <a:pPr marL="6921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Начертательная</a:t>
                      </a:r>
                      <a:r>
                        <a:rPr lang="ru-RU" sz="1300" spc="-6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геометрия</a:t>
                      </a:r>
                      <a:r>
                        <a:rPr lang="ru-RU" sz="1300" spc="-7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и</a:t>
                      </a:r>
                      <a:r>
                        <a:rPr lang="ru-RU" sz="1300" spc="-6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техническое черчение. - Астана, 2017.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771274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[2]</a:t>
                      </a:r>
                      <a:r>
                        <a:rPr lang="ru-RU" sz="1300" spc="14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Жаксылык</a:t>
                      </a:r>
                      <a:r>
                        <a:rPr lang="ru-RU" sz="1300" spc="12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А.</a:t>
                      </a:r>
                      <a:r>
                        <a:rPr lang="ru-RU" sz="1300" spc="16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Основы</a:t>
                      </a:r>
                      <a:r>
                        <a:rPr lang="ru-RU" sz="1300" spc="13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инженерной</a:t>
                      </a:r>
                      <a:r>
                        <a:rPr lang="ru-RU" sz="1300" spc="15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графики. Учебное</a:t>
                      </a:r>
                      <a:r>
                        <a:rPr lang="ru-RU" sz="1300" spc="-5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пособие. - Алматы:КазНИТУ,</a:t>
                      </a:r>
                      <a:r>
                        <a:rPr lang="ru-RU" sz="1300" spc="-2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2022-</a:t>
                      </a:r>
                      <a:r>
                        <a:rPr lang="ru-RU" sz="1300" spc="-15">
                          <a:effectLst/>
                        </a:rPr>
                        <a:t> </a:t>
                      </a:r>
                      <a:r>
                        <a:rPr lang="ru-RU" sz="1300" spc="-20">
                          <a:effectLst/>
                        </a:rPr>
                        <a:t>100с.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[8]</a:t>
                      </a:r>
                      <a:r>
                        <a:rPr lang="ru-RU" sz="1300" spc="-1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Буланже</a:t>
                      </a:r>
                      <a:r>
                        <a:rPr lang="ru-RU" sz="1300" spc="-4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Г.В.</a:t>
                      </a:r>
                      <a:r>
                        <a:rPr lang="ru-RU" sz="1300" spc="25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Инженерная </a:t>
                      </a:r>
                      <a:r>
                        <a:rPr lang="ru-RU" sz="1300" spc="-10">
                          <a:effectLst/>
                        </a:rPr>
                        <a:t>графика:</a:t>
                      </a:r>
                      <a:endParaRPr lang="ru-RU" sz="1100">
                        <a:effectLst/>
                      </a:endParaRPr>
                    </a:p>
                    <a:p>
                      <a:pPr marL="69215" marR="12192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Проецирование</a:t>
                      </a:r>
                      <a:r>
                        <a:rPr lang="ru-RU" sz="1300" spc="-7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геометрических</a:t>
                      </a:r>
                      <a:r>
                        <a:rPr lang="ru-RU" sz="1300" spc="-5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тел</a:t>
                      </a:r>
                      <a:r>
                        <a:rPr lang="ru-RU" sz="1300" spc="-4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М.:</a:t>
                      </a:r>
                      <a:r>
                        <a:rPr lang="ru-RU" sz="1300" spc="-4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Курс: ИНФРА-М, 2017.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028365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[3] Ж.М.Есмұхан, Қ.Ә.Құспеков, Е.Е.Масимбаев. Компьютерлік графиканың теориялық негіздері. Оқу құралы. – Алматы; ЖШС «Альманахъ баспа үйі» 2019. – 176 б.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[9] Ордабекова</a:t>
                      </a:r>
                      <a:r>
                        <a:rPr lang="ru-RU" sz="1300" spc="20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А. Ж. Исследование и создание графических моделей в системе </a:t>
                      </a:r>
                      <a:r>
                        <a:rPr lang="en-US" sz="1300">
                          <a:effectLst/>
                        </a:rPr>
                        <a:t>AutoCAD</a:t>
                      </a:r>
                      <a:r>
                        <a:rPr lang="ru-RU" sz="1300">
                          <a:effectLst/>
                        </a:rPr>
                        <a:t>. Алматы 2016.</a:t>
                      </a:r>
                      <a:r>
                        <a:rPr lang="ru-RU" sz="1300" spc="4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514182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[4]</a:t>
                      </a:r>
                      <a:r>
                        <a:rPr lang="ru-RU" sz="1300" spc="-15">
                          <a:effectLst/>
                        </a:rPr>
                        <a:t> </a:t>
                      </a:r>
                      <a:r>
                        <a:rPr lang="kk-KZ" sz="1300">
                          <a:effectLst/>
                        </a:rPr>
                        <a:t>Кувшинов Н.С., Инженерная и компьютерная</a:t>
                      </a:r>
                      <a:r>
                        <a:rPr lang="kk-KZ" sz="1300" spc="-35">
                          <a:effectLst/>
                        </a:rPr>
                        <a:t> </a:t>
                      </a:r>
                      <a:r>
                        <a:rPr lang="kk-KZ" sz="1300">
                          <a:effectLst/>
                        </a:rPr>
                        <a:t>графика,</a:t>
                      </a:r>
                      <a:r>
                        <a:rPr lang="kk-KZ" sz="1300" spc="200">
                          <a:effectLst/>
                        </a:rPr>
                        <a:t> </a:t>
                      </a:r>
                      <a:r>
                        <a:rPr lang="kk-KZ" sz="1300">
                          <a:effectLst/>
                        </a:rPr>
                        <a:t>М.:</a:t>
                      </a:r>
                      <a:r>
                        <a:rPr lang="kk-KZ" sz="1300" spc="-55">
                          <a:effectLst/>
                        </a:rPr>
                        <a:t> </a:t>
                      </a:r>
                      <a:r>
                        <a:rPr lang="kk-KZ" sz="1300">
                          <a:effectLst/>
                        </a:rPr>
                        <a:t>КноРус,</a:t>
                      </a:r>
                      <a:r>
                        <a:rPr lang="kk-KZ" sz="1300" spc="-30">
                          <a:effectLst/>
                        </a:rPr>
                        <a:t> </a:t>
                      </a:r>
                      <a:r>
                        <a:rPr lang="kk-KZ" sz="1300">
                          <a:effectLst/>
                        </a:rPr>
                        <a:t>2019.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12192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[10] Дегтярев В.М.</a:t>
                      </a:r>
                      <a:r>
                        <a:rPr lang="ru-RU" sz="1300" spc="20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Инженерная</a:t>
                      </a:r>
                      <a:r>
                        <a:rPr lang="ru-RU" sz="1300" spc="20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и компьютерная</a:t>
                      </a:r>
                      <a:r>
                        <a:rPr lang="ru-RU" sz="1300" spc="-4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графика</a:t>
                      </a:r>
                      <a:r>
                        <a:rPr lang="ru-RU" sz="1300" spc="-3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М.:</a:t>
                      </a:r>
                      <a:r>
                        <a:rPr lang="ru-RU" sz="1300" spc="-6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Акад.,</a:t>
                      </a:r>
                      <a:r>
                        <a:rPr lang="ru-RU" sz="1300" spc="-4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2015.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514182">
                <a:tc>
                  <a:txBody>
                    <a:bodyPr/>
                    <a:lstStyle/>
                    <a:p>
                      <a:pPr marL="66675" marR="5905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[5]</a:t>
                      </a:r>
                      <a:r>
                        <a:rPr lang="ru-RU" sz="1300" spc="-2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Талалай</a:t>
                      </a:r>
                      <a:r>
                        <a:rPr lang="ru-RU" sz="1300" spc="-2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П.</a:t>
                      </a:r>
                      <a:r>
                        <a:rPr lang="ru-RU" sz="1300" spc="-4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Г.</a:t>
                      </a:r>
                      <a:r>
                        <a:rPr lang="ru-RU" sz="1300" spc="-4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Начертательная</a:t>
                      </a:r>
                      <a:r>
                        <a:rPr lang="ru-RU" sz="1300" spc="-3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геометрия</a:t>
                      </a:r>
                      <a:r>
                        <a:rPr lang="ru-RU" sz="1300" spc="-3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на примерах БХВ-Петербург, 2017.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5905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[11] Полещук</a:t>
                      </a:r>
                      <a:r>
                        <a:rPr lang="ru-RU" sz="1300" spc="40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Н.</a:t>
                      </a:r>
                      <a:r>
                        <a:rPr lang="ru-RU" sz="1300" spc="40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Самоучитель</a:t>
                      </a:r>
                      <a:r>
                        <a:rPr lang="ru-RU" sz="1300" spc="40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AUTOCAD</a:t>
                      </a:r>
                      <a:r>
                        <a:rPr lang="ru-RU" sz="1300">
                          <a:effectLst/>
                        </a:rPr>
                        <a:t>. Санкт-Петербург, СПб.: БХВ, 2020.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771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[6] Королев Ю.И., Устюжанина С.Ю. Инженерная и компьютерная графика: учеб. пособие для вузов / СПб.: Питер, 2014. - 432 с.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</a:rPr>
                        <a:t>  [12] Ж.М.Есмұхан, Қ.Ә.Құспеков,  Е.Е.Масимбаев. Сызба геометрия. Оқұлық. Алматы:ҚазҰТЗУ,2022.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62050" y="2012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1513" algn="l"/>
              </a:tabLst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044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679" y="365127"/>
            <a:ext cx="6993227" cy="793972"/>
          </a:xfrm>
        </p:spPr>
        <p:txBody>
          <a:bodyPr>
            <a:noAutofit/>
          </a:bodyPr>
          <a:lstStyle/>
          <a:p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0918" y="1159100"/>
            <a:ext cx="7443987" cy="5353220"/>
          </a:xfrm>
        </p:spPr>
        <p:txBody>
          <a:bodyPr>
            <a:noAutofit/>
          </a:bodyPr>
          <a:lstStyle/>
          <a:p>
            <a:endParaRPr lang="ru-RU" sz="1800" dirty="0"/>
          </a:p>
          <a:p>
            <a:endParaRPr lang="ru-RU" sz="1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58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3600" b="1" dirty="0"/>
              <a:t>Стандарты ЕСКД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Соблюдение </a:t>
            </a:r>
            <a:r>
              <a:rPr lang="ru-RU" dirty="0"/>
              <a:t>стандартов Единой системы конструкторской документации является обязательным  для всех организаций и лиц. Чертеж является носителем и средством передачи графической информации. Поэтому, грамотное выполнение чертежа является обязательным требованием при подготовке инженерных кадров.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01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662" y="365126"/>
            <a:ext cx="7900987" cy="90646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Классификация </a:t>
            </a:r>
            <a:r>
              <a:rPr lang="ru-RU" sz="3600" b="1" dirty="0" smtClean="0">
                <a:solidFill>
                  <a:srgbClr val="FF0000"/>
                </a:solidFill>
              </a:rPr>
              <a:t>стандартов (для 2 класса)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56191"/>
              </p:ext>
            </p:extLst>
          </p:nvPr>
        </p:nvGraphicFramePr>
        <p:xfrm>
          <a:off x="614363" y="1425575"/>
          <a:ext cx="7886701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413"/>
                <a:gridCol w="68722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Номер группы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классификационной группы стандартов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Общие положения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Основные положения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Классификация и обозначение изделий и конструкторских документов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Общие правила выполнения чертежей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Правила выполнения чертежей различных</a:t>
                      </a:r>
                      <a:r>
                        <a:rPr lang="ru-RU" baseline="0" dirty="0" smtClean="0"/>
                        <a:t> изделий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Правила изменения и обращения конструкторской документации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Правила выполнения эксплуатационной</a:t>
                      </a:r>
                      <a:r>
                        <a:rPr lang="ru-RU" baseline="0" dirty="0" smtClean="0"/>
                        <a:t> и ремонтной документации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Правила выполнения схем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Правила выполнения документов при макетном способе проектирования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Прочие стандарты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733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20749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Обозначение стандартов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650422"/>
            <a:ext cx="8321325" cy="454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136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15155"/>
            <a:ext cx="7886700" cy="682580"/>
          </a:xfrm>
        </p:spPr>
        <p:txBody>
          <a:bodyPr>
            <a:no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Форматы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3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332761"/>
              </p:ext>
            </p:extLst>
          </p:nvPr>
        </p:nvGraphicFramePr>
        <p:xfrm>
          <a:off x="1961832" y="3218022"/>
          <a:ext cx="6039168" cy="2954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3674"/>
                <a:gridCol w="3205494"/>
              </a:tblGrid>
              <a:tr h="995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</a:t>
                      </a:r>
                      <a:r>
                        <a:rPr lang="kk-KZ" sz="2000" dirty="0">
                          <a:effectLst/>
                        </a:rPr>
                        <a:t>Обозначение формата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Размеры сторон формата, мм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</a:rPr>
                        <a:t>А0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</a:rPr>
                        <a:t>841X</a:t>
                      </a:r>
                      <a:r>
                        <a:rPr lang="en-US" sz="2000">
                          <a:effectLst/>
                        </a:rPr>
                        <a:t>1189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</a:rPr>
                        <a:t>А1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594</a:t>
                      </a:r>
                      <a:r>
                        <a:rPr lang="kk-KZ" sz="2000">
                          <a:effectLst/>
                        </a:rPr>
                        <a:t> X</a:t>
                      </a:r>
                      <a:r>
                        <a:rPr lang="en-US" sz="2000">
                          <a:effectLst/>
                        </a:rPr>
                        <a:t>841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</a:rPr>
                        <a:t>А2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420</a:t>
                      </a:r>
                      <a:r>
                        <a:rPr lang="kk-KZ" sz="2000">
                          <a:effectLst/>
                        </a:rPr>
                        <a:t>X</a:t>
                      </a:r>
                      <a:r>
                        <a:rPr lang="en-US" sz="2000">
                          <a:effectLst/>
                        </a:rPr>
                        <a:t>594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</a:rPr>
                        <a:t>А3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297</a:t>
                      </a:r>
                      <a:r>
                        <a:rPr lang="kk-KZ" sz="2000">
                          <a:effectLst/>
                        </a:rPr>
                        <a:t>X </a:t>
                      </a:r>
                      <a:r>
                        <a:rPr lang="en-US" sz="2000">
                          <a:effectLst/>
                        </a:rPr>
                        <a:t>420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</a:rPr>
                        <a:t>А4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210</a:t>
                      </a:r>
                      <a:r>
                        <a:rPr lang="kk-KZ" sz="2000" dirty="0">
                          <a:effectLst/>
                        </a:rPr>
                        <a:t>X</a:t>
                      </a:r>
                      <a:r>
                        <a:rPr lang="en-US" sz="2000" dirty="0">
                          <a:effectLst/>
                        </a:rPr>
                        <a:t>297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91694" y="1499878"/>
            <a:ext cx="6563664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225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50850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ГОСТ 2.301-68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(стандарт) устанавливает форматы листов. Форматы листов определяются размерами внешней рамки (выполненной тонкой линией) оригиналов, подлинников, копий.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22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Различают форматы основные и дополнительные.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22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699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92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Основные  форматы</a:t>
            </a: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39118"/>
            <a:ext cx="3882758" cy="447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85763" y="1988840"/>
            <a:ext cx="38576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B050"/>
                </a:solidFill>
              </a:rPr>
              <a:t>Основные</a:t>
            </a:r>
          </a:p>
          <a:p>
            <a:pPr lvl="1"/>
            <a:r>
              <a:rPr lang="ru-RU" dirty="0" smtClean="0"/>
              <a:t>А4	210 х 297</a:t>
            </a:r>
          </a:p>
          <a:p>
            <a:pPr lvl="1"/>
            <a:r>
              <a:rPr lang="ru-RU" dirty="0" smtClean="0"/>
              <a:t>А3	420 х  297</a:t>
            </a:r>
          </a:p>
          <a:p>
            <a:pPr lvl="1"/>
            <a:r>
              <a:rPr lang="ru-RU" dirty="0" smtClean="0"/>
              <a:t>А2	420 х  594</a:t>
            </a:r>
          </a:p>
          <a:p>
            <a:pPr lvl="1"/>
            <a:r>
              <a:rPr lang="ru-RU" dirty="0" smtClean="0"/>
              <a:t>А1	841 х  594</a:t>
            </a:r>
          </a:p>
          <a:p>
            <a:pPr lvl="1"/>
            <a:r>
              <a:rPr lang="ru-RU" dirty="0" smtClean="0"/>
              <a:t>А0	841 х  1189</a:t>
            </a:r>
          </a:p>
          <a:p>
            <a:pPr lvl="1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358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7092"/>
          </a:xfrm>
        </p:spPr>
        <p:txBody>
          <a:bodyPr/>
          <a:lstStyle/>
          <a:p>
            <a:pPr algn="ctr"/>
            <a:r>
              <a:rPr lang="ru-RU" b="1" dirty="0"/>
              <a:t>Расположение формата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24593" y="3244334"/>
            <a:ext cx="1894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Метод проекций 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92" y="1625539"/>
            <a:ext cx="8888908" cy="397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989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608</TotalTime>
  <Words>1006</Words>
  <Application>Microsoft Office PowerPoint</Application>
  <PresentationFormat>Экран (4:3)</PresentationFormat>
  <Paragraphs>181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Точечный рисунок</vt:lpstr>
      <vt:lpstr>Инженерная и компьютерная графика</vt:lpstr>
      <vt:lpstr>Презентация PowerPoint</vt:lpstr>
      <vt:lpstr>ЕСКД</vt:lpstr>
      <vt:lpstr>Стандарты ЕСКД </vt:lpstr>
      <vt:lpstr>Классификация стандартов (для 2 класса)</vt:lpstr>
      <vt:lpstr>Обозначение стандартов</vt:lpstr>
      <vt:lpstr>Форматы </vt:lpstr>
      <vt:lpstr> Основные  форматы </vt:lpstr>
      <vt:lpstr>Расположение формата</vt:lpstr>
      <vt:lpstr>Масштабы</vt:lpstr>
      <vt:lpstr> Масштабы </vt:lpstr>
      <vt:lpstr>Типы линий </vt:lpstr>
      <vt:lpstr>Типы линий</vt:lpstr>
      <vt:lpstr>Презентация PowerPoint</vt:lpstr>
      <vt:lpstr>Презентация PowerPoint</vt:lpstr>
      <vt:lpstr>   Линии на чертеже  </vt:lpstr>
      <vt:lpstr>ОСНОВНАЯ НАДПИСЬ      (ГОСТ 2.104-68*)</vt:lpstr>
      <vt:lpstr> Чертежный шрифт </vt:lpstr>
      <vt:lpstr>Презентация PowerPoint</vt:lpstr>
      <vt:lpstr>Чертёжный шрифт</vt:lpstr>
      <vt:lpstr>Презентация PowerPoint</vt:lpstr>
      <vt:lpstr>Шрифт типа Б  </vt:lpstr>
      <vt:lpstr>Шрифт чертежный</vt:lpstr>
      <vt:lpstr>Презентация PowerPoint</vt:lpstr>
      <vt:lpstr>Чертёжный шрифт</vt:lpstr>
      <vt:lpstr>Презентация PowerPoint</vt:lpstr>
      <vt:lpstr>ГОСТ2.306-68. Нанесение  штриховки</vt:lpstr>
      <vt:lpstr>Презентация PowerPoint</vt:lpstr>
      <vt:lpstr>Нанесение размеров на чертеже</vt:lpstr>
      <vt:lpstr>Нанесение размеров на чертеже</vt:lpstr>
      <vt:lpstr>Список литературы</vt:lpstr>
      <vt:lpstr>    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Тайман Сайдалиев</dc:creator>
  <cp:lastModifiedBy>User</cp:lastModifiedBy>
  <cp:revision>90</cp:revision>
  <dcterms:created xsi:type="dcterms:W3CDTF">2014-05-05T05:46:48Z</dcterms:created>
  <dcterms:modified xsi:type="dcterms:W3CDTF">2025-07-17T16:17:04Z</dcterms:modified>
</cp:coreProperties>
</file>