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1" r:id="rId2"/>
    <p:sldId id="302" r:id="rId3"/>
    <p:sldId id="256" r:id="rId4"/>
    <p:sldId id="306" r:id="rId5"/>
    <p:sldId id="272" r:id="rId6"/>
    <p:sldId id="267" r:id="rId7"/>
    <p:sldId id="268" r:id="rId8"/>
    <p:sldId id="273" r:id="rId9"/>
    <p:sldId id="308" r:id="rId10"/>
    <p:sldId id="275" r:id="rId11"/>
    <p:sldId id="269" r:id="rId12"/>
    <p:sldId id="310" r:id="rId13"/>
    <p:sldId id="304" r:id="rId14"/>
    <p:sldId id="283" r:id="rId15"/>
    <p:sldId id="312" r:id="rId16"/>
    <p:sldId id="26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FF"/>
    <a:srgbClr val="FDFEE2"/>
    <a:srgbClr val="E7F0F9"/>
    <a:srgbClr val="FADE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47" autoAdjust="0"/>
    <p:restoredTop sz="94660"/>
  </p:normalViewPr>
  <p:slideViewPr>
    <p:cSldViewPr snapToGrid="0">
      <p:cViewPr>
        <p:scale>
          <a:sx n="70" d="100"/>
          <a:sy n="70" d="100"/>
        </p:scale>
        <p:origin x="-444" y="-15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672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44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27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641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981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23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62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279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272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755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11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B59F2-60A4-41ED-A412-CE8170D6C48E}" type="datetimeFigureOut">
              <a:rPr lang="ru-RU" smtClean="0"/>
              <a:pPr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F9A25-93C2-4F0B-AFBA-BC9F8D355B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861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3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1178013" y="3298171"/>
            <a:ext cx="10354961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Инженерная и компьютерная графика</a:t>
            </a:r>
            <a:endParaRPr lang="ru-RU" sz="2800" b="1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614" y="785554"/>
            <a:ext cx="5571857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319866" y="3999903"/>
            <a:ext cx="827399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cs typeface="Times New Roman" panose="02020603050405020304" pitchFamily="18" charset="0"/>
              </a:rPr>
              <a:t>Преподаватель: </a:t>
            </a:r>
            <a:r>
              <a:rPr lang="ru-RU" b="1" dirty="0" err="1" smtClean="0">
                <a:solidFill>
                  <a:schemeClr val="bg1"/>
                </a:solidFill>
              </a:rPr>
              <a:t>Жаксылык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Алмаш</a:t>
            </a:r>
            <a:r>
              <a:rPr lang="ru-RU" b="1" dirty="0" smtClean="0">
                <a:solidFill>
                  <a:schemeClr val="bg1"/>
                </a:solidFill>
              </a:rPr>
              <a:t>, к.т.н., ассоциированный профессор  кафедры </a:t>
            </a:r>
            <a:r>
              <a:rPr lang="ru-RU" b="1" dirty="0" smtClean="0">
                <a:solidFill>
                  <a:schemeClr val="bg1"/>
                </a:solidFill>
              </a:rPr>
              <a:t>«</a:t>
            </a:r>
            <a:r>
              <a:rPr lang="ru-RU" b="1" dirty="0" err="1" smtClean="0">
                <a:solidFill>
                  <a:schemeClr val="bg1"/>
                </a:solidFill>
              </a:rPr>
              <a:t>ССиМ</a:t>
            </a:r>
            <a:r>
              <a:rPr lang="ru-RU" b="1" dirty="0" smtClean="0">
                <a:solidFill>
                  <a:schemeClr val="bg1"/>
                </a:solidFill>
              </a:rPr>
              <a:t>»</a:t>
            </a:r>
            <a:r>
              <a:rPr lang="en-US" b="1" dirty="0"/>
              <a:t/>
            </a:r>
            <a:br>
              <a:rPr lang="en-US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61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152252" y="123199"/>
            <a:ext cx="6395304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892175" algn="l"/>
              </a:tabLst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Центральные и параллельные проекции имеют р</a:t>
            </a:r>
            <a:r>
              <a:rPr lang="ru-RU" altLang="ru-RU" sz="2400" b="1" dirty="0">
                <a:ea typeface="Times New Roman" panose="02020603050405020304" pitchFamily="18" charset="0"/>
              </a:rPr>
              <a:t>я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 общих геометрических свойств:</a:t>
            </a:r>
            <a:endParaRPr kumimoji="0" lang="en-US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892175" algn="l"/>
              </a:tabLst>
            </a:pP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892175" algn="l"/>
              </a:tabLst>
            </a:pP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Точка проецируется в точку, прямая – в прямую (за исключением проецирующей прямой, проекция которой вырождается в точку), плоская фигура – в плоскую фигуру (за исключением того случая, когда эта фигура является проецирующей и отображается в виде отрезка прямой), объемные тела проецируются в плоскую фигуру.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89217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52252" y="3728831"/>
            <a:ext cx="6045363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285750" indent="-28575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Свойство принадлежности. В обоих видах проекций сохраняется взаимная принадлежность геометрических элементов: если точка принадлежит прямой, то проекция этой точки принадлежит проекции этой прямой </a:t>
            </a:r>
            <a:r>
              <a:rPr lang="en-US" altLang="ru-RU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( C     </a:t>
            </a:r>
            <a:r>
              <a:rPr lang="en-US" sz="2000" i="1" dirty="0" smtClean="0">
                <a:latin typeface="Times New Roman" panose="02020603050405020304" pitchFamily="18" charset="0"/>
              </a:rPr>
              <a:t>a</a:t>
            </a:r>
            <a:r>
              <a:rPr lang="en-US" sz="2000" dirty="0" smtClean="0">
                <a:latin typeface="Times New Roman" panose="02020603050405020304" pitchFamily="18" charset="0"/>
              </a:rPr>
              <a:t>)</a:t>
            </a:r>
            <a:r>
              <a:rPr lang="en-US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ru-RU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    ( C’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altLang="ru-RU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r>
              <a:rPr lang="en-US" sz="2000" i="1" dirty="0" smtClean="0">
                <a:latin typeface="Times New Roman" panose="02020603050405020304" pitchFamily="18" charset="0"/>
              </a:rPr>
              <a:t>a’  </a:t>
            </a:r>
            <a:r>
              <a:rPr lang="en-US" sz="2000" dirty="0" smtClean="0">
                <a:latin typeface="Times New Roman" panose="02020603050405020304" pitchFamily="18" charset="0"/>
              </a:rPr>
              <a:t>)</a:t>
            </a:r>
            <a:r>
              <a:rPr lang="en-US" sz="2000" i="1" dirty="0" smtClean="0">
                <a:latin typeface="Times New Roman" panose="02020603050405020304" pitchFamily="18" charset="0"/>
              </a:rPr>
              <a:t> </a:t>
            </a:r>
            <a:endParaRPr lang="ru-RU" sz="2000" i="1" dirty="0"/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ru-RU" altLang="ru-RU" sz="20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9" name="Параллелограмм 38"/>
          <p:cNvSpPr/>
          <p:nvPr/>
        </p:nvSpPr>
        <p:spPr>
          <a:xfrm>
            <a:off x="6678063" y="3656353"/>
            <a:ext cx="5314920" cy="2099781"/>
          </a:xfrm>
          <a:prstGeom prst="parallelogram">
            <a:avLst/>
          </a:prstGeom>
          <a:solidFill>
            <a:schemeClr val="bg1">
              <a:lumMod val="95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6844276" y="5293447"/>
            <a:ext cx="4203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dirty="0"/>
          </a:p>
          <a:p>
            <a:r>
              <a:rPr lang="ru-RU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V="1">
            <a:off x="8140508" y="855640"/>
            <a:ext cx="0" cy="839948"/>
          </a:xfrm>
          <a:prstGeom prst="line">
            <a:avLst/>
          </a:prstGeom>
          <a:ln w="19050">
            <a:solidFill>
              <a:srgbClr val="FF0000"/>
            </a:solidFill>
            <a:headEnd type="arrow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7803097" y="906946"/>
            <a:ext cx="3048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endParaRPr lang="ru-RU" sz="2400" dirty="0"/>
          </a:p>
          <a:p>
            <a:r>
              <a:rPr lang="ru-RU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flipV="1">
            <a:off x="7924282" y="2617328"/>
            <a:ext cx="11448" cy="192461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Блок-схема: узел 43"/>
          <p:cNvSpPr/>
          <p:nvPr/>
        </p:nvSpPr>
        <p:spPr>
          <a:xfrm>
            <a:off x="7862763" y="2455870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7416951" y="223548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endParaRPr lang="ru-RU" sz="2400" dirty="0"/>
          </a:p>
        </p:txBody>
      </p:sp>
      <p:sp>
        <p:nvSpPr>
          <p:cNvPr id="46" name="Блок-схема: узел 45"/>
          <p:cNvSpPr/>
          <p:nvPr/>
        </p:nvSpPr>
        <p:spPr>
          <a:xfrm>
            <a:off x="7824731" y="4461654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7383976" y="4452105"/>
            <a:ext cx="5517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А′ </a:t>
            </a:r>
            <a:endParaRPr lang="ru-RU" sz="2400" dirty="0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 flipH="1">
            <a:off x="8549002" y="1714289"/>
            <a:ext cx="2785642" cy="1438756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8631283" y="2567459"/>
            <a:ext cx="3385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1</a:t>
            </a:r>
            <a:endParaRPr lang="ru-RU" sz="2400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10701954" y="1458675"/>
            <a:ext cx="3385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2</a:t>
            </a:r>
            <a:endParaRPr lang="ru-RU" sz="2400" dirty="0"/>
          </a:p>
        </p:txBody>
      </p:sp>
      <p:sp>
        <p:nvSpPr>
          <p:cNvPr id="51" name="Блок-схема: узел 50"/>
          <p:cNvSpPr/>
          <p:nvPr/>
        </p:nvSpPr>
        <p:spPr>
          <a:xfrm>
            <a:off x="10798265" y="1870336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9852704" y="197815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</a:rPr>
              <a:t>a</a:t>
            </a:r>
            <a:endParaRPr lang="ru-RU" sz="2400" i="1" dirty="0"/>
          </a:p>
        </p:txBody>
      </p:sp>
      <p:cxnSp>
        <p:nvCxnSpPr>
          <p:cNvPr id="53" name="Прямая соединительная линия 52"/>
          <p:cNvCxnSpPr>
            <a:stCxn id="68" idx="0"/>
            <a:endCxn id="58" idx="4"/>
          </p:cNvCxnSpPr>
          <p:nvPr/>
        </p:nvCxnSpPr>
        <p:spPr>
          <a:xfrm flipH="1" flipV="1">
            <a:off x="8800561" y="3112204"/>
            <a:ext cx="2467" cy="99225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66" idx="0"/>
            <a:endCxn id="51" idx="4"/>
          </p:cNvCxnSpPr>
          <p:nvPr/>
        </p:nvCxnSpPr>
        <p:spPr>
          <a:xfrm flipH="1" flipV="1">
            <a:off x="10871232" y="2017070"/>
            <a:ext cx="16562" cy="241623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9141105" y="2182536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endParaRPr lang="ru-RU" sz="2400" dirty="0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 flipV="1">
            <a:off x="9415943" y="2677937"/>
            <a:ext cx="38031" cy="157153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Блок-схема: узел 56"/>
          <p:cNvSpPr/>
          <p:nvPr/>
        </p:nvSpPr>
        <p:spPr>
          <a:xfrm>
            <a:off x="9337814" y="2627430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Блок-схема: узел 57"/>
          <p:cNvSpPr/>
          <p:nvPr/>
        </p:nvSpPr>
        <p:spPr>
          <a:xfrm>
            <a:off x="8727594" y="2965470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9" name="Прямая соединительная линия 58"/>
          <p:cNvCxnSpPr/>
          <p:nvPr/>
        </p:nvCxnSpPr>
        <p:spPr>
          <a:xfrm>
            <a:off x="10355570" y="725313"/>
            <a:ext cx="0" cy="1195027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9984496" y="104478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</a:rPr>
              <a:t>b</a:t>
            </a:r>
            <a:endParaRPr lang="ru-RU" sz="2400" i="1" dirty="0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V="1">
            <a:off x="10353062" y="1940146"/>
            <a:ext cx="0" cy="293129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Блок-схема: узел 62"/>
          <p:cNvSpPr/>
          <p:nvPr/>
        </p:nvSpPr>
        <p:spPr>
          <a:xfrm>
            <a:off x="10256243" y="4842181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10256243" y="5036882"/>
            <a:ext cx="482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 </a:t>
            </a:r>
            <a:endParaRPr lang="ru-RU" sz="2400" dirty="0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flipH="1" flipV="1">
            <a:off x="8325385" y="4126913"/>
            <a:ext cx="3226655" cy="50330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Блок-схема: узел 65"/>
          <p:cNvSpPr/>
          <p:nvPr/>
        </p:nvSpPr>
        <p:spPr>
          <a:xfrm>
            <a:off x="10790975" y="4433303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Блок-схема: узел 66"/>
          <p:cNvSpPr/>
          <p:nvPr/>
        </p:nvSpPr>
        <p:spPr>
          <a:xfrm>
            <a:off x="9367236" y="4214875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Блок-схема: узел 67"/>
          <p:cNvSpPr/>
          <p:nvPr/>
        </p:nvSpPr>
        <p:spPr>
          <a:xfrm>
            <a:off x="8706209" y="4104460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8626344" y="4308092"/>
            <a:ext cx="482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 </a:t>
            </a:r>
            <a:endParaRPr lang="ru-RU" sz="2400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10769632" y="4652145"/>
            <a:ext cx="4463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 </a:t>
            </a:r>
            <a:endParaRPr lang="ru-RU" sz="2400" dirty="0"/>
          </a:p>
        </p:txBody>
      </p:sp>
      <p:sp>
        <p:nvSpPr>
          <p:cNvPr id="71" name="Прямоугольник 70"/>
          <p:cNvSpPr/>
          <p:nvPr/>
        </p:nvSpPr>
        <p:spPr>
          <a:xfrm>
            <a:off x="9637772" y="3897643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</a:rPr>
              <a:t>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i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9330812" y="4395938"/>
            <a:ext cx="4571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i="1" dirty="0"/>
          </a:p>
          <a:p>
            <a:endParaRPr lang="ru-RU" sz="2400" dirty="0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14193" y="-16933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482558"/>
              </p:ext>
            </p:extLst>
          </p:nvPr>
        </p:nvGraphicFramePr>
        <p:xfrm>
          <a:off x="929839" y="5756257"/>
          <a:ext cx="1524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30" name="Уравнение" r:id="rId3" imgW="152268" imgH="152268" progId="Equation.3">
                  <p:embed/>
                </p:oleObj>
              </mc:Choice>
              <mc:Fallback>
                <p:oleObj name="Уравнение" r:id="rId3" imgW="152268" imgH="152268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839" y="5756257"/>
                        <a:ext cx="152400" cy="15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190745"/>
              </p:ext>
            </p:extLst>
          </p:nvPr>
        </p:nvGraphicFramePr>
        <p:xfrm>
          <a:off x="1533073" y="5756134"/>
          <a:ext cx="238125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31" name="Уравнение" r:id="rId5" imgW="241091" imgH="164957" progId="Equation.3">
                  <p:embed/>
                </p:oleObj>
              </mc:Choice>
              <mc:Fallback>
                <p:oleObj name="Уравнение" r:id="rId5" imgW="241091" imgH="164957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073" y="5756134"/>
                        <a:ext cx="238125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Объект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831142"/>
              </p:ext>
            </p:extLst>
          </p:nvPr>
        </p:nvGraphicFramePr>
        <p:xfrm>
          <a:off x="2260650" y="5756134"/>
          <a:ext cx="1524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32" name="Уравнение" r:id="rId7" imgW="152268" imgH="152268" progId="Equation.3">
                  <p:embed/>
                </p:oleObj>
              </mc:Choice>
              <mc:Fallback>
                <p:oleObj name="Уравнение" r:id="rId7" imgW="152268" imgH="152268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50" y="5756134"/>
                        <a:ext cx="152400" cy="15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079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/>
      <p:bldP spid="42" grpId="0"/>
      <p:bldP spid="44" grpId="0" animBg="1"/>
      <p:bldP spid="45" grpId="0"/>
      <p:bldP spid="46" grpId="0" animBg="1"/>
      <p:bldP spid="47" grpId="0"/>
      <p:bldP spid="49" grpId="0"/>
      <p:bldP spid="50" grpId="0"/>
      <p:bldP spid="51" grpId="0" animBg="1"/>
      <p:bldP spid="52" grpId="0"/>
      <p:bldP spid="55" grpId="0"/>
      <p:bldP spid="57" grpId="0" animBg="1"/>
      <p:bldP spid="58" grpId="0" animBg="1"/>
      <p:bldP spid="61" grpId="0"/>
      <p:bldP spid="63" grpId="0" animBg="1"/>
      <p:bldP spid="64" grpId="0"/>
      <p:bldP spid="66" grpId="0" animBg="1"/>
      <p:bldP spid="67" grpId="0" animBg="1"/>
      <p:bldP spid="68" grpId="0" animBg="1"/>
      <p:bldP spid="69" grpId="0"/>
      <p:bldP spid="70" grpId="0"/>
      <p:bldP spid="71" grpId="0"/>
      <p:bldP spid="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8" name="Picture 10" descr="Рисунок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51"/>
          <a:stretch>
            <a:fillRect/>
          </a:stretch>
        </p:blipFill>
        <p:spPr bwMode="auto">
          <a:xfrm>
            <a:off x="776465" y="2790629"/>
            <a:ext cx="3537666" cy="2522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898456" y="363985"/>
            <a:ext cx="1037555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Свойства параллельного проецирования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сохраняется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параллельность: </a:t>
            </a:r>
            <a:r>
              <a:rPr lang="ru-RU" dirty="0" smtClean="0">
                <a:latin typeface="ISOCPEUR" panose="020B0604020202020204" pitchFamily="34" charset="0"/>
                <a:ea typeface="Times New Roman" panose="02020603050405020304" pitchFamily="18" charset="0"/>
              </a:rPr>
              <a:t>а </a:t>
            </a:r>
            <a:r>
              <a:rPr lang="ru-RU" dirty="0" smtClean="0">
                <a:latin typeface="ISOCPEUR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</a:t>
            </a:r>
            <a:r>
              <a:rPr lang="en-US" dirty="0">
                <a:latin typeface="ISOCPEUR" panose="020B0604020202020204" pitchFamily="34" charset="0"/>
                <a:ea typeface="Times New Roman" panose="02020603050405020304" pitchFamily="18" charset="0"/>
              </a:rPr>
              <a:t>b </a:t>
            </a:r>
            <a:r>
              <a:rPr lang="ru-RU" dirty="0">
                <a:latin typeface="ISOCPEUR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ru-RU" dirty="0">
                <a:latin typeface="ISOCPEUR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 smtClean="0">
                <a:latin typeface="ISOCPEUR" panose="020B0604020202020204" pitchFamily="34" charset="0"/>
                <a:ea typeface="Times New Roman" panose="02020603050405020304" pitchFamily="18" charset="0"/>
              </a:rPr>
              <a:t>а</a:t>
            </a:r>
            <a:r>
              <a:rPr lang="en-US" dirty="0" err="1" smtClean="0">
                <a:latin typeface="ISOCPEUR" panose="020B0604020202020204" pitchFamily="34" charset="0"/>
                <a:ea typeface="Times New Roman" panose="02020603050405020304" pitchFamily="18" charset="0"/>
              </a:rPr>
              <a:t>i</a:t>
            </a:r>
            <a:r>
              <a:rPr lang="en-US" dirty="0" smtClean="0">
                <a:latin typeface="ISOCPEUR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ISOCPEUR" panose="020B0604020202020204" pitchFamily="34" charset="0"/>
                <a:ea typeface="Times New Roman" panose="02020603050405020304" pitchFamily="18" charset="0"/>
                <a:sym typeface="Symbol" panose="05050102010706020507" pitchFamily="18" charset="2"/>
              </a:rPr>
              <a:t></a:t>
            </a:r>
            <a:r>
              <a:rPr lang="en-US" dirty="0" smtClean="0">
                <a:latin typeface="ISOCPEUR" panose="020B0604020202020204" pitchFamily="34" charset="0"/>
                <a:ea typeface="Times New Roman" panose="02020603050405020304" pitchFamily="18" charset="0"/>
              </a:rPr>
              <a:t>bi</a:t>
            </a:r>
            <a:r>
              <a:rPr lang="ru-RU" dirty="0" smtClean="0">
                <a:latin typeface="ISOCPEUR" panose="020B0604020202020204" pitchFamily="34" charset="0"/>
                <a:ea typeface="Times New Roman" panose="02020603050405020304" pitchFamily="18" charset="0"/>
              </a:rPr>
              <a:t>;</a:t>
            </a:r>
            <a:endParaRPr lang="ru-RU" dirty="0">
              <a:latin typeface="ISOCPEUR" panose="020B0604020202020204" pitchFamily="34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825060" y="382298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отношения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длин проекций отрезков параллельных прямых к длинам самих отрезков постоянны;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13179" y="473395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Отрезки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прямых, плоские фигуры, параллельные плоскости проекций, проецируются без искажения (в натуральную величину). 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2" name="Group 4"/>
          <p:cNvGrpSpPr>
            <a:grpSpLocks/>
          </p:cNvGrpSpPr>
          <p:nvPr/>
        </p:nvGrpSpPr>
        <p:grpSpPr bwMode="auto">
          <a:xfrm>
            <a:off x="6791850" y="706720"/>
            <a:ext cx="4564063" cy="3116263"/>
            <a:chOff x="2348" y="8051"/>
            <a:chExt cx="7188" cy="4908"/>
          </a:xfrm>
        </p:grpSpPr>
        <p:grpSp>
          <p:nvGrpSpPr>
            <p:cNvPr id="43" name="Group 6"/>
            <p:cNvGrpSpPr>
              <a:grpSpLocks noChangeAspect="1"/>
            </p:cNvGrpSpPr>
            <p:nvPr/>
          </p:nvGrpSpPr>
          <p:grpSpPr bwMode="auto">
            <a:xfrm>
              <a:off x="2348" y="8051"/>
              <a:ext cx="7188" cy="3853"/>
              <a:chOff x="3197" y="6202"/>
              <a:chExt cx="4369" cy="2713"/>
            </a:xfrm>
          </p:grpSpPr>
          <p:sp>
            <p:nvSpPr>
              <p:cNvPr id="45" name="AutoShape 30"/>
              <p:cNvSpPr>
                <a:spLocks noChangeAspect="1" noChangeArrowheads="1" noTextEdit="1"/>
              </p:cNvSpPr>
              <p:nvPr/>
            </p:nvSpPr>
            <p:spPr bwMode="auto">
              <a:xfrm>
                <a:off x="3197" y="6202"/>
                <a:ext cx="4369" cy="271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C0C0C0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6" name="Line 29"/>
              <p:cNvSpPr>
                <a:spLocks noChangeShapeType="1"/>
              </p:cNvSpPr>
              <p:nvPr/>
            </p:nvSpPr>
            <p:spPr bwMode="auto">
              <a:xfrm flipV="1">
                <a:off x="5397" y="6451"/>
                <a:ext cx="847" cy="482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7" name="AutoShape 28"/>
              <p:cNvSpPr>
                <a:spLocks noChangeArrowheads="1"/>
              </p:cNvSpPr>
              <p:nvPr/>
            </p:nvSpPr>
            <p:spPr bwMode="auto">
              <a:xfrm>
                <a:off x="3337" y="7784"/>
                <a:ext cx="3954" cy="973"/>
              </a:xfrm>
              <a:prstGeom prst="parallelogram">
                <a:avLst>
                  <a:gd name="adj" fmla="val 101593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8" name="Text Box 27"/>
              <p:cNvSpPr txBox="1">
                <a:spLocks noChangeArrowheads="1"/>
              </p:cNvSpPr>
              <p:nvPr/>
            </p:nvSpPr>
            <p:spPr bwMode="auto">
              <a:xfrm>
                <a:off x="4713" y="7888"/>
                <a:ext cx="418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01487" tIns="50743" rIns="101487" bIns="50743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7938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ru-RU" sz="1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ISOCPEUR" panose="020B0604020202020204" pitchFamily="34" charset="0"/>
                    <a:ea typeface="Times New Roman" panose="02020603050405020304" pitchFamily="18" charset="0"/>
                  </a:rPr>
                  <a:t>b’</a:t>
                </a:r>
                <a:endParaRPr kumimoji="0" lang="en-US" alt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" name="Text Box 26"/>
              <p:cNvSpPr txBox="1">
                <a:spLocks noChangeArrowheads="1"/>
              </p:cNvSpPr>
              <p:nvPr/>
            </p:nvSpPr>
            <p:spPr bwMode="auto">
              <a:xfrm>
                <a:off x="4651" y="6436"/>
                <a:ext cx="418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01487" tIns="50743" rIns="101487" bIns="50743" numCol="1" anchor="t" anchorCtr="0" compatLnSpc="1">
                <a:prstTxWarp prst="textNoShape">
                  <a:avLst/>
                </a:prstTxWarp>
              </a:bodyPr>
              <a:lstStyle>
                <a:lvl1pPr indent="7938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7938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ru-RU" sz="1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ISOCPEUR" panose="020B0604020202020204" pitchFamily="34" charset="0"/>
                    <a:ea typeface="Times New Roman" panose="02020603050405020304" pitchFamily="18" charset="0"/>
                  </a:rPr>
                  <a:t>b</a:t>
                </a:r>
                <a:endParaRPr kumimoji="0" lang="en-US" altLang="ru-RU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  <a:p>
                <a:pPr marL="0" marR="0" lvl="0" indent="7938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" name="AutoShape 25"/>
              <p:cNvSpPr>
                <a:spLocks noChangeArrowheads="1"/>
              </p:cNvSpPr>
              <p:nvPr/>
            </p:nvSpPr>
            <p:spPr bwMode="auto">
              <a:xfrm>
                <a:off x="3337" y="8513"/>
                <a:ext cx="569" cy="237"/>
              </a:xfrm>
              <a:prstGeom prst="parallelogram">
                <a:avLst>
                  <a:gd name="adj" fmla="val 101825"/>
                </a:avLst>
              </a:prstGeom>
              <a:noFill/>
              <a:ln w="635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1" name="AutoShape 24"/>
              <p:cNvSpPr>
                <a:spLocks noChangeShapeType="1"/>
              </p:cNvSpPr>
              <p:nvPr/>
            </p:nvSpPr>
            <p:spPr bwMode="auto">
              <a:xfrm flipH="1">
                <a:off x="5392" y="6932"/>
                <a:ext cx="62" cy="112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2" name="Oval 23"/>
              <p:cNvSpPr>
                <a:spLocks noChangeArrowheads="1"/>
              </p:cNvSpPr>
              <p:nvPr/>
            </p:nvSpPr>
            <p:spPr bwMode="auto">
              <a:xfrm>
                <a:off x="5418" y="6861"/>
                <a:ext cx="71" cy="71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Line 22"/>
              <p:cNvSpPr>
                <a:spLocks noChangeShapeType="1"/>
              </p:cNvSpPr>
              <p:nvPr/>
            </p:nvSpPr>
            <p:spPr bwMode="auto">
              <a:xfrm>
                <a:off x="5267" y="8049"/>
                <a:ext cx="816" cy="39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4" name="Oval 21"/>
              <p:cNvSpPr>
                <a:spLocks noChangeArrowheads="1"/>
              </p:cNvSpPr>
              <p:nvPr/>
            </p:nvSpPr>
            <p:spPr bwMode="auto">
              <a:xfrm>
                <a:off x="5987" y="6542"/>
                <a:ext cx="71" cy="6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5" name="Oval 20"/>
              <p:cNvSpPr>
                <a:spLocks noChangeArrowheads="1"/>
              </p:cNvSpPr>
              <p:nvPr/>
            </p:nvSpPr>
            <p:spPr bwMode="auto">
              <a:xfrm>
                <a:off x="5356" y="8054"/>
                <a:ext cx="73" cy="6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6" name="Oval 19"/>
              <p:cNvSpPr>
                <a:spLocks noChangeArrowheads="1"/>
              </p:cNvSpPr>
              <p:nvPr/>
            </p:nvSpPr>
            <p:spPr bwMode="auto">
              <a:xfrm>
                <a:off x="5903" y="8336"/>
                <a:ext cx="72" cy="6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7" name="Text Box 18"/>
              <p:cNvSpPr txBox="1">
                <a:spLocks noChangeArrowheads="1"/>
              </p:cNvSpPr>
              <p:nvPr/>
            </p:nvSpPr>
            <p:spPr bwMode="auto">
              <a:xfrm>
                <a:off x="5565" y="6387"/>
                <a:ext cx="331" cy="4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01487" tIns="50743" rIns="101487" bIns="50743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7938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1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ISOCPEUR" panose="020B0604020202020204" pitchFamily="34" charset="0"/>
                    <a:ea typeface="Times New Roman" panose="02020603050405020304" pitchFamily="18" charset="0"/>
                  </a:rPr>
                  <a:t>а</a:t>
                </a:r>
                <a:endParaRPr kumimoji="0" lang="ru-RU" alt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" name="Text Box 17"/>
              <p:cNvSpPr txBox="1">
                <a:spLocks noChangeArrowheads="1"/>
              </p:cNvSpPr>
              <p:nvPr/>
            </p:nvSpPr>
            <p:spPr bwMode="auto">
              <a:xfrm>
                <a:off x="5556" y="7853"/>
                <a:ext cx="330" cy="4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101487" tIns="50743" rIns="101487" bIns="50743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7938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1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ISOCPEUR" panose="020B0604020202020204" pitchFamily="34" charset="0"/>
                    <a:ea typeface="Times New Roman" panose="02020603050405020304" pitchFamily="18" charset="0"/>
                  </a:rPr>
                  <a:t>а</a:t>
                </a:r>
                <a:r>
                  <a:rPr kumimoji="0" lang="en-US" altLang="ru-RU" sz="1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ISOCPEUR" panose="020B0604020202020204" pitchFamily="34" charset="0"/>
                    <a:ea typeface="Times New Roman" panose="02020603050405020304" pitchFamily="18" charset="0"/>
                  </a:rPr>
                  <a:t>’</a:t>
                </a:r>
                <a:endParaRPr kumimoji="0" lang="en-US" alt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" name="AutoShape 16"/>
              <p:cNvSpPr>
                <a:spLocks noChangeShapeType="1"/>
              </p:cNvSpPr>
              <p:nvPr/>
            </p:nvSpPr>
            <p:spPr bwMode="auto">
              <a:xfrm flipH="1">
                <a:off x="5939" y="6611"/>
                <a:ext cx="84" cy="172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" name="Line 15"/>
              <p:cNvSpPr>
                <a:spLocks noChangeShapeType="1"/>
              </p:cNvSpPr>
              <p:nvPr/>
            </p:nvSpPr>
            <p:spPr bwMode="auto">
              <a:xfrm flipV="1">
                <a:off x="4275" y="6416"/>
                <a:ext cx="1237" cy="70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1" name="AutoShape 14"/>
              <p:cNvSpPr>
                <a:spLocks noChangeShapeType="1"/>
              </p:cNvSpPr>
              <p:nvPr/>
            </p:nvSpPr>
            <p:spPr bwMode="auto">
              <a:xfrm flipH="1">
                <a:off x="4517" y="6992"/>
                <a:ext cx="61" cy="112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2" name="Oval 13"/>
              <p:cNvSpPr>
                <a:spLocks noChangeArrowheads="1"/>
              </p:cNvSpPr>
              <p:nvPr/>
            </p:nvSpPr>
            <p:spPr bwMode="auto">
              <a:xfrm>
                <a:off x="4542" y="6921"/>
                <a:ext cx="72" cy="71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3" name="Line 12"/>
              <p:cNvSpPr>
                <a:spLocks noChangeShapeType="1"/>
              </p:cNvSpPr>
              <p:nvPr/>
            </p:nvSpPr>
            <p:spPr bwMode="auto">
              <a:xfrm>
                <a:off x="4232" y="8012"/>
                <a:ext cx="1165" cy="59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4" name="Oval 11"/>
              <p:cNvSpPr>
                <a:spLocks noChangeArrowheads="1"/>
              </p:cNvSpPr>
              <p:nvPr/>
            </p:nvSpPr>
            <p:spPr bwMode="auto">
              <a:xfrm>
                <a:off x="5127" y="6576"/>
                <a:ext cx="71" cy="71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5" name="Oval 10"/>
              <p:cNvSpPr>
                <a:spLocks noChangeArrowheads="1"/>
              </p:cNvSpPr>
              <p:nvPr/>
            </p:nvSpPr>
            <p:spPr bwMode="auto">
              <a:xfrm>
                <a:off x="4480" y="8114"/>
                <a:ext cx="73" cy="6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6" name="Oval 9"/>
              <p:cNvSpPr>
                <a:spLocks noChangeArrowheads="1"/>
              </p:cNvSpPr>
              <p:nvPr/>
            </p:nvSpPr>
            <p:spPr bwMode="auto">
              <a:xfrm>
                <a:off x="5026" y="8396"/>
                <a:ext cx="73" cy="69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7" name="AutoShape 8"/>
              <p:cNvSpPr>
                <a:spLocks noChangeShapeType="1"/>
              </p:cNvSpPr>
              <p:nvPr/>
            </p:nvSpPr>
            <p:spPr bwMode="auto">
              <a:xfrm flipH="1">
                <a:off x="5074" y="6647"/>
                <a:ext cx="89" cy="175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8" name="Text Box 7"/>
              <p:cNvSpPr txBox="1">
                <a:spLocks noChangeArrowheads="1"/>
              </p:cNvSpPr>
              <p:nvPr/>
            </p:nvSpPr>
            <p:spPr bwMode="auto">
              <a:xfrm>
                <a:off x="3383" y="8418"/>
                <a:ext cx="446" cy="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85282" tIns="42642" rIns="85282" bIns="42642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ru-RU" sz="15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ISOCPEUR" panose="020B0604020202020204" pitchFamily="34" charset="0"/>
                    <a:ea typeface="Times New Roman" panose="02020603050405020304" pitchFamily="18" charset="0"/>
                  </a:rPr>
                  <a:t> π’</a:t>
                </a:r>
                <a:endParaRPr kumimoji="0" lang="ru-RU" alt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44" name="Text Box 5"/>
            <p:cNvSpPr txBox="1">
              <a:spLocks noChangeArrowheads="1"/>
            </p:cNvSpPr>
            <p:nvPr/>
          </p:nvSpPr>
          <p:spPr bwMode="auto">
            <a:xfrm>
              <a:off x="2562" y="12081"/>
              <a:ext cx="6834" cy="8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Рисунок – Свойство параллельности</a:t>
              </a:r>
              <a:endPara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123110" y="169252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Проекции двух параллельных прямых параллельны между собой.</a:t>
            </a:r>
          </a:p>
        </p:txBody>
      </p:sp>
    </p:spTree>
    <p:extLst>
      <p:ext uri="{BB962C8B-B14F-4D97-AF65-F5344CB8AC3E}">
        <p14:creationId xmlns:p14="http://schemas.microsoft.com/office/powerpoint/2010/main" val="256795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905934" y="413267"/>
            <a:ext cx="10515600" cy="797696"/>
          </a:xfrm>
        </p:spPr>
        <p:txBody>
          <a:bodyPr>
            <a:normAutofit/>
          </a:bodyPr>
          <a:lstStyle/>
          <a:p>
            <a:pPr algn="ctr"/>
            <a:r>
              <a:rPr lang="kk-KZ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Прямоугольное проецирование</a:t>
            </a:r>
            <a:endParaRPr lang="ru-RU" alt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11268" name="Picture 3" descr="Новый рисунок (13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" y="1808164"/>
            <a:ext cx="4639733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11270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435720"/>
              </p:ext>
            </p:extLst>
          </p:nvPr>
        </p:nvGraphicFramePr>
        <p:xfrm>
          <a:off x="6718842" y="3388622"/>
          <a:ext cx="3334781" cy="579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Формула" r:id="rId4" imgW="1091726" imgH="253890" progId="Equation.3">
                  <p:embed/>
                </p:oleObj>
              </mc:Choice>
              <mc:Fallback>
                <p:oleObj name="Формула" r:id="rId4" imgW="1091726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842" y="3388622"/>
                        <a:ext cx="3334781" cy="5794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2779185" y="4506913"/>
            <a:ext cx="2487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ru-RU" sz="1800" dirty="0">
                <a:solidFill>
                  <a:srgbClr val="002060"/>
                </a:solidFill>
              </a:rPr>
              <a:t> </a:t>
            </a:r>
            <a:endParaRPr lang="ru-RU" altLang="ru-RU" sz="1800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449331" y="1439863"/>
            <a:ext cx="652436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направление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параллельного проецирования перпендикулярно плоскости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n-US" sz="20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проецирование называется прямоугольным (ортогональным). Все свойства параллельного проецирования справедливы в случае прямоугольного проецирования.</a:t>
            </a:r>
          </a:p>
        </p:txBody>
      </p:sp>
      <p:sp>
        <p:nvSpPr>
          <p:cNvPr id="11273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5" name="Прямоугольник 4"/>
          <p:cNvSpPr/>
          <p:nvPr/>
        </p:nvSpPr>
        <p:spPr>
          <a:xfrm>
            <a:off x="1037968" y="5337909"/>
            <a:ext cx="103962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прямоугольного треугольника.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Натуральная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отрезка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равна гипотенузе прямоугольного треуголь­ника, один катет которого равен проек­ции отрезка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π</a:t>
            </a:r>
            <a:r>
              <a:rPr lang="en-US" sz="20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второй катет – раз­ности расстояний концов отрезка до этой плоскости проекций. </a:t>
            </a:r>
          </a:p>
        </p:txBody>
      </p:sp>
      <p:sp>
        <p:nvSpPr>
          <p:cNvPr id="11275" name="Text Box 5"/>
          <p:cNvSpPr txBox="1">
            <a:spLocks noChangeArrowheads="1"/>
          </p:cNvSpPr>
          <p:nvPr/>
        </p:nvSpPr>
        <p:spPr bwMode="auto">
          <a:xfrm>
            <a:off x="-10583" y="6427788"/>
            <a:ext cx="5088468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100" b="1" i="1">
                <a:solidFill>
                  <a:schemeClr val="bg2"/>
                </a:solidFill>
              </a:rPr>
              <a:t>Доцент кафедры начертательной геометрии и инженерной графики  </a:t>
            </a:r>
            <a:r>
              <a:rPr lang="kk-KZ" altLang="ru-RU" sz="1100" b="1" i="1">
                <a:solidFill>
                  <a:schemeClr val="bg2"/>
                </a:solidFill>
              </a:rPr>
              <a:t>Карымсаков У.Т.</a:t>
            </a:r>
            <a:endParaRPr lang="ru-RU" altLang="ru-RU" sz="1100" b="1" i="1">
              <a:solidFill>
                <a:schemeClr val="bg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38233" y="4183747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прямоугольной проекции отрезка зависит от угла наклона прямой к плоскости проекций: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000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ϕ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64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9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" name="Прямоугольник 1"/>
          <p:cNvSpPr/>
          <p:nvPr/>
        </p:nvSpPr>
        <p:spPr>
          <a:xfrm>
            <a:off x="2436285" y="1582738"/>
            <a:ext cx="81658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ru-RU" sz="2400" dirty="0"/>
              <a:t>К чертежу предъявляются следующие требования: обратимость, точность, простота, наглядность. Чертеж называется обратимым, если по изображению фигуры можно восстановить ее форму, размеры и положение в пространстве. В инженерной практике широко используются обратимые чертежи: - эпюр Монжа, аксонометрия, линейная перспектива, проекции с числовыми отметками.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76301" y="501651"/>
            <a:ext cx="106807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800" b="1" dirty="0"/>
              <a:t>Требования, предъявляемые к чертежу </a:t>
            </a:r>
            <a:endParaRPr lang="ru-RU" sz="2800" dirty="0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-10583" y="6427788"/>
            <a:ext cx="5088468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100" b="1" i="1">
                <a:solidFill>
                  <a:schemeClr val="bg2"/>
                </a:solidFill>
              </a:rPr>
              <a:t>Доцент кафедры начертательной геометрии и инженерной графики  </a:t>
            </a:r>
            <a:r>
              <a:rPr lang="kk-KZ" altLang="ru-RU" sz="1100" b="1" i="1">
                <a:solidFill>
                  <a:schemeClr val="bg2"/>
                </a:solidFill>
              </a:rPr>
              <a:t>Карымсаков У.Т.</a:t>
            </a:r>
            <a:endParaRPr lang="ru-RU" altLang="ru-RU" sz="1100" b="1" i="1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45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4133" y="440267"/>
            <a:ext cx="11266311" cy="5520266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/>
              <a:t>Эпюр </a:t>
            </a:r>
            <a:r>
              <a:rPr lang="ru-RU" sz="2400" b="1" dirty="0"/>
              <a:t>Монжа</a:t>
            </a:r>
            <a:r>
              <a:rPr lang="ru-RU" sz="2400" dirty="0"/>
              <a:t> – основной вид обратимого изображения. Французский математик и инженер </a:t>
            </a:r>
            <a:r>
              <a:rPr lang="ru-RU" sz="2400" i="1" dirty="0" err="1"/>
              <a:t>Гаспар</a:t>
            </a:r>
            <a:r>
              <a:rPr lang="ru-RU" sz="2400" i="1" dirty="0"/>
              <a:t> Монж</a:t>
            </a:r>
            <a:r>
              <a:rPr lang="ru-RU" sz="2400" dirty="0"/>
              <a:t> </a:t>
            </a:r>
            <a:r>
              <a:rPr lang="ru-RU" sz="2400" i="1" dirty="0"/>
              <a:t>(1746-1818гг.)</a:t>
            </a:r>
            <a:r>
              <a:rPr lang="ru-RU" sz="2400" dirty="0"/>
              <a:t>, систематизировав и обобщив накопленные к тому времени знания по теории и практике построения изображений предметов пространства, предложил получать их изображения путем прямоугольного проецирования на две или три взаимно перпендикулярные плоскости проекций. В зависимости от этого </a:t>
            </a:r>
            <a:r>
              <a:rPr lang="ru-RU" sz="2400" dirty="0" smtClean="0"/>
              <a:t>также </a:t>
            </a:r>
            <a:r>
              <a:rPr lang="ru-RU" sz="2400" dirty="0"/>
              <a:t>чертежи называют </a:t>
            </a:r>
            <a:r>
              <a:rPr lang="ru-RU" sz="2400" dirty="0" err="1"/>
              <a:t>двухкартинными</a:t>
            </a:r>
            <a:r>
              <a:rPr lang="ru-RU" sz="2400" dirty="0"/>
              <a:t> </a:t>
            </a:r>
            <a:r>
              <a:rPr lang="ru-RU" sz="2400" dirty="0" smtClean="0"/>
              <a:t> </a:t>
            </a:r>
            <a:r>
              <a:rPr lang="ru-RU" sz="2400" dirty="0"/>
              <a:t>или </a:t>
            </a:r>
            <a:r>
              <a:rPr lang="ru-RU" sz="2400" dirty="0" err="1" smtClean="0"/>
              <a:t>трехкартинными</a:t>
            </a:r>
            <a:r>
              <a:rPr lang="ru-RU" sz="2400" dirty="0" smtClean="0"/>
              <a:t>. </a:t>
            </a:r>
          </a:p>
          <a:p>
            <a:pPr algn="just"/>
            <a:endParaRPr lang="ru-RU" sz="2400" dirty="0" smtClean="0"/>
          </a:p>
          <a:p>
            <a:pPr marL="0" indent="0" algn="just">
              <a:buNone/>
            </a:pPr>
            <a:r>
              <a:rPr lang="ru-RU" sz="2400" dirty="0"/>
              <a:t>Совокупность двух или более взаимосвязанных ортогональных проекций предмета, расположенных на одной плоскости, называют </a:t>
            </a:r>
            <a:r>
              <a:rPr lang="ru-RU" sz="2400" b="1" dirty="0"/>
              <a:t>комплексным </a:t>
            </a:r>
            <a:r>
              <a:rPr lang="ru-RU" sz="2400" b="1" dirty="0" smtClean="0"/>
              <a:t>чертежом</a:t>
            </a:r>
            <a:r>
              <a:rPr lang="en-US" sz="2400" b="1" dirty="0" smtClean="0"/>
              <a:t> (</a:t>
            </a:r>
            <a:r>
              <a:rPr lang="ru-RU" sz="2400" dirty="0" smtClean="0"/>
              <a:t>или</a:t>
            </a:r>
            <a:r>
              <a:rPr lang="ru-RU" sz="2400" b="1" dirty="0" smtClean="0"/>
              <a:t> ЭПЮРОМ МОНЖА). </a:t>
            </a:r>
          </a:p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575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3381" y="365127"/>
            <a:ext cx="9580419" cy="5215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1805741"/>
              </p:ext>
            </p:extLst>
          </p:nvPr>
        </p:nvGraphicFramePr>
        <p:xfrm>
          <a:off x="905165" y="1551710"/>
          <a:ext cx="10806545" cy="490451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560669"/>
                <a:gridCol w="5245876"/>
              </a:tblGrid>
              <a:tr h="276868">
                <a:tc>
                  <a:txBody>
                    <a:bodyPr/>
                    <a:lstStyle/>
                    <a:p>
                      <a:pPr marL="78930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Основная</a:t>
                      </a:r>
                      <a:r>
                        <a:rPr lang="en-US" sz="1400" spc="-15">
                          <a:effectLst/>
                        </a:rPr>
                        <a:t> </a:t>
                      </a:r>
                      <a:r>
                        <a:rPr lang="en-US" sz="1400" spc="-10">
                          <a:effectLst/>
                        </a:rPr>
                        <a:t>литература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7815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Дополнительная</a:t>
                      </a:r>
                      <a:r>
                        <a:rPr lang="en-US" sz="1400" spc="-30">
                          <a:effectLst/>
                        </a:rPr>
                        <a:t> </a:t>
                      </a:r>
                      <a:r>
                        <a:rPr lang="en-US" sz="1400" spc="-10">
                          <a:effectLst/>
                        </a:rPr>
                        <a:t>литература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1028365">
                <a:tc>
                  <a:txBody>
                    <a:bodyPr/>
                    <a:lstStyle/>
                    <a:p>
                      <a:pPr marL="66675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[1]</a:t>
                      </a:r>
                      <a:r>
                        <a:rPr lang="ru-RU" sz="1300" spc="-3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Гафиятова</a:t>
                      </a:r>
                      <a:r>
                        <a:rPr lang="ru-RU" sz="1300" spc="-55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Т.П.,</a:t>
                      </a:r>
                      <a:r>
                        <a:rPr lang="ru-RU" sz="1300" spc="-2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Галимова</a:t>
                      </a:r>
                      <a:r>
                        <a:rPr lang="ru-RU" sz="1300" spc="-3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А.Т.</a:t>
                      </a:r>
                      <a:r>
                        <a:rPr lang="ru-RU" sz="1300" spc="-4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ЕСКД</a:t>
                      </a:r>
                      <a:r>
                        <a:rPr lang="ru-RU" sz="1300" spc="-1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– общие правила выполнения чертежей, изображения, правила простановки</a:t>
                      </a:r>
                      <a:endParaRPr lang="ru-RU" sz="1100">
                        <a:effectLst/>
                      </a:endParaRPr>
                    </a:p>
                    <a:p>
                      <a:pPr marL="66675"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размеров.</a:t>
                      </a:r>
                      <a:r>
                        <a:rPr lang="en-US" sz="1300" spc="-20">
                          <a:effectLst/>
                        </a:rPr>
                        <a:t> </a:t>
                      </a:r>
                      <a:r>
                        <a:rPr lang="en-US" sz="1300">
                          <a:effectLst/>
                        </a:rPr>
                        <a:t>Нижнекамск </a:t>
                      </a:r>
                      <a:r>
                        <a:rPr lang="en-US" sz="1300" spc="-10">
                          <a:effectLst/>
                        </a:rPr>
                        <a:t>2015.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215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[7]</a:t>
                      </a:r>
                      <a:r>
                        <a:rPr lang="ru-RU" sz="1300" spc="-4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Мусалимов</a:t>
                      </a:r>
                      <a:r>
                        <a:rPr lang="ru-RU" sz="1300" spc="-10">
                          <a:effectLst/>
                        </a:rPr>
                        <a:t> </a:t>
                      </a:r>
                      <a:r>
                        <a:rPr lang="ru-RU" sz="1300" spc="-20">
                          <a:effectLst/>
                        </a:rPr>
                        <a:t>Т.К.</a:t>
                      </a:r>
                      <a:endParaRPr lang="ru-RU" sz="1100">
                        <a:effectLst/>
                      </a:endParaRPr>
                    </a:p>
                    <a:p>
                      <a:pPr marL="69215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Начертательная</a:t>
                      </a:r>
                      <a:r>
                        <a:rPr lang="ru-RU" sz="1300" spc="-65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геометрия</a:t>
                      </a:r>
                      <a:r>
                        <a:rPr lang="ru-RU" sz="1300" spc="-7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и</a:t>
                      </a:r>
                      <a:r>
                        <a:rPr lang="ru-RU" sz="1300" spc="-6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техническое черчение. - Астана, 2017.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771274">
                <a:tc>
                  <a:txBody>
                    <a:bodyPr/>
                    <a:lstStyle/>
                    <a:p>
                      <a:pPr marL="66675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[2]</a:t>
                      </a:r>
                      <a:r>
                        <a:rPr lang="ru-RU" sz="1300" spc="145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Жаксылык</a:t>
                      </a:r>
                      <a:r>
                        <a:rPr lang="ru-RU" sz="1300" spc="12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А.</a:t>
                      </a:r>
                      <a:r>
                        <a:rPr lang="ru-RU" sz="1300" spc="16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Основы</a:t>
                      </a:r>
                      <a:r>
                        <a:rPr lang="ru-RU" sz="1300" spc="13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инженерной</a:t>
                      </a:r>
                      <a:r>
                        <a:rPr lang="ru-RU" sz="1300" spc="155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графики. Учебное</a:t>
                      </a:r>
                      <a:r>
                        <a:rPr lang="ru-RU" sz="1300" spc="-5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пособие. - Алматы:КазНИТУ,</a:t>
                      </a:r>
                      <a:r>
                        <a:rPr lang="ru-RU" sz="1300" spc="-25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2022-</a:t>
                      </a:r>
                      <a:r>
                        <a:rPr lang="ru-RU" sz="1300" spc="-15">
                          <a:effectLst/>
                        </a:rPr>
                        <a:t> </a:t>
                      </a:r>
                      <a:r>
                        <a:rPr lang="ru-RU" sz="1300" spc="-20">
                          <a:effectLst/>
                        </a:rPr>
                        <a:t>100с.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215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[8]</a:t>
                      </a:r>
                      <a:r>
                        <a:rPr lang="ru-RU" sz="1300" spc="-15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Буланже</a:t>
                      </a:r>
                      <a:r>
                        <a:rPr lang="ru-RU" sz="1300" spc="-4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Г.В.</a:t>
                      </a:r>
                      <a:r>
                        <a:rPr lang="ru-RU" sz="1300" spc="25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Инженерная </a:t>
                      </a:r>
                      <a:r>
                        <a:rPr lang="ru-RU" sz="1300" spc="-10">
                          <a:effectLst/>
                        </a:rPr>
                        <a:t>графика:</a:t>
                      </a:r>
                      <a:endParaRPr lang="ru-RU" sz="1100">
                        <a:effectLst/>
                      </a:endParaRPr>
                    </a:p>
                    <a:p>
                      <a:pPr marL="69215" marR="121920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Проецирование</a:t>
                      </a:r>
                      <a:r>
                        <a:rPr lang="ru-RU" sz="1300" spc="-7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геометрических</a:t>
                      </a:r>
                      <a:r>
                        <a:rPr lang="ru-RU" sz="1300" spc="-5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тел</a:t>
                      </a:r>
                      <a:r>
                        <a:rPr lang="ru-RU" sz="1300" spc="-45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М.:</a:t>
                      </a:r>
                      <a:r>
                        <a:rPr lang="ru-RU" sz="1300" spc="-4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Курс: ИНФРА-М, 2017.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1028365">
                <a:tc>
                  <a:txBody>
                    <a:bodyPr/>
                    <a:lstStyle/>
                    <a:p>
                      <a:pPr marL="66675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[3] Ж.М.Есмұхан, Қ.Ә.Құспеков, Е.Е.Масимбаев. Компьютерлік графиканың теориялық негіздері. Оқу құралы. – Алматы; ЖШС «Альманахъ баспа үйі» 2019. – 176 б.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215" marR="60960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[9] Ордабекова</a:t>
                      </a:r>
                      <a:r>
                        <a:rPr lang="ru-RU" sz="1300" spc="20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А. Ж. Исследование и создание графических моделей в системе </a:t>
                      </a:r>
                      <a:r>
                        <a:rPr lang="en-US" sz="1300">
                          <a:effectLst/>
                        </a:rPr>
                        <a:t>AutoCAD</a:t>
                      </a:r>
                      <a:r>
                        <a:rPr lang="ru-RU" sz="1300">
                          <a:effectLst/>
                        </a:rPr>
                        <a:t>. Алматы 2016.</a:t>
                      </a:r>
                      <a:r>
                        <a:rPr lang="ru-RU" sz="1300" spc="400">
                          <a:effectLst/>
                        </a:rPr>
                        <a:t> 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514182">
                <a:tc>
                  <a:txBody>
                    <a:bodyPr/>
                    <a:lstStyle/>
                    <a:p>
                      <a:pPr marL="66675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[4]</a:t>
                      </a:r>
                      <a:r>
                        <a:rPr lang="ru-RU" sz="1300" spc="-15">
                          <a:effectLst/>
                        </a:rPr>
                        <a:t> </a:t>
                      </a:r>
                      <a:r>
                        <a:rPr lang="kk-KZ" sz="1300">
                          <a:effectLst/>
                        </a:rPr>
                        <a:t>Кувшинов Н.С., Инженерная и компьютерная</a:t>
                      </a:r>
                      <a:r>
                        <a:rPr lang="kk-KZ" sz="1300" spc="-35">
                          <a:effectLst/>
                        </a:rPr>
                        <a:t> </a:t>
                      </a:r>
                      <a:r>
                        <a:rPr lang="kk-KZ" sz="1300">
                          <a:effectLst/>
                        </a:rPr>
                        <a:t>графика,</a:t>
                      </a:r>
                      <a:r>
                        <a:rPr lang="kk-KZ" sz="1300" spc="200">
                          <a:effectLst/>
                        </a:rPr>
                        <a:t> </a:t>
                      </a:r>
                      <a:r>
                        <a:rPr lang="kk-KZ" sz="1300">
                          <a:effectLst/>
                        </a:rPr>
                        <a:t>М.:</a:t>
                      </a:r>
                      <a:r>
                        <a:rPr lang="kk-KZ" sz="1300" spc="-55">
                          <a:effectLst/>
                        </a:rPr>
                        <a:t> </a:t>
                      </a:r>
                      <a:r>
                        <a:rPr lang="kk-KZ" sz="1300">
                          <a:effectLst/>
                        </a:rPr>
                        <a:t>КноРус,</a:t>
                      </a:r>
                      <a:r>
                        <a:rPr lang="kk-KZ" sz="1300" spc="-30">
                          <a:effectLst/>
                        </a:rPr>
                        <a:t> </a:t>
                      </a:r>
                      <a:r>
                        <a:rPr lang="kk-KZ" sz="1300">
                          <a:effectLst/>
                        </a:rPr>
                        <a:t>2019.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215" marR="121920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[10] Дегтярев В.М.</a:t>
                      </a:r>
                      <a:r>
                        <a:rPr lang="ru-RU" sz="1300" spc="20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Инженерная</a:t>
                      </a:r>
                      <a:r>
                        <a:rPr lang="ru-RU" sz="1300" spc="20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и компьютерная</a:t>
                      </a:r>
                      <a:r>
                        <a:rPr lang="ru-RU" sz="1300" spc="-45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графика</a:t>
                      </a:r>
                      <a:r>
                        <a:rPr lang="ru-RU" sz="1300" spc="-3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М.:</a:t>
                      </a:r>
                      <a:r>
                        <a:rPr lang="ru-RU" sz="1300" spc="-65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Акад.,</a:t>
                      </a:r>
                      <a:r>
                        <a:rPr lang="ru-RU" sz="1300" spc="-4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2015.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514182">
                <a:tc>
                  <a:txBody>
                    <a:bodyPr/>
                    <a:lstStyle/>
                    <a:p>
                      <a:pPr marL="66675" marR="59055"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[5]</a:t>
                      </a:r>
                      <a:r>
                        <a:rPr lang="ru-RU" sz="1300" spc="-2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Талалай</a:t>
                      </a:r>
                      <a:r>
                        <a:rPr lang="ru-RU" sz="1300" spc="-25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П.</a:t>
                      </a:r>
                      <a:r>
                        <a:rPr lang="ru-RU" sz="1300" spc="-4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Г.</a:t>
                      </a:r>
                      <a:r>
                        <a:rPr lang="ru-RU" sz="1300" spc="-4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Начертательная</a:t>
                      </a:r>
                      <a:r>
                        <a:rPr lang="ru-RU" sz="1300" spc="-3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геометрия</a:t>
                      </a:r>
                      <a:r>
                        <a:rPr lang="ru-RU" sz="1300" spc="-3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на примерах БХВ-Петербург, 2017.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040" marR="59055"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[11] Полещук</a:t>
                      </a:r>
                      <a:r>
                        <a:rPr lang="ru-RU" sz="1300" spc="40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Н.</a:t>
                      </a:r>
                      <a:r>
                        <a:rPr lang="ru-RU" sz="1300" spc="400">
                          <a:effectLst/>
                        </a:rPr>
                        <a:t> </a:t>
                      </a:r>
                      <a:r>
                        <a:rPr lang="ru-RU" sz="1300">
                          <a:effectLst/>
                        </a:rPr>
                        <a:t>Самоучитель</a:t>
                      </a:r>
                      <a:r>
                        <a:rPr lang="ru-RU" sz="1300" spc="400">
                          <a:effectLst/>
                        </a:rPr>
                        <a:t> </a:t>
                      </a:r>
                      <a:r>
                        <a:rPr lang="en-US" sz="1300">
                          <a:effectLst/>
                        </a:rPr>
                        <a:t>AUTOCAD</a:t>
                      </a:r>
                      <a:r>
                        <a:rPr lang="ru-RU" sz="1300">
                          <a:effectLst/>
                        </a:rPr>
                        <a:t>. Санкт-Петербург, СПб.: БХВ, 2020.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771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 [6] Королев Ю.И., Устюжанина С.Ю. Инженерная и компьютерная графика: учеб. пособие для вузов / СПб.: Питер, 2014. - 432 с.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</a:rPr>
                        <a:t>  [12] Ж.М.Есмұхан, Қ.Ә.Құспеков,  Е.Е.Масимбаев. Сызба геометрия. Оқұлық. Алматы:ҚазҰТЗУ,2022.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49400" y="20568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6715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6715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6715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6715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6715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715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715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715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715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1513" algn="l"/>
              </a:tabLst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921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13655" y="2196542"/>
            <a:ext cx="4117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575310" algn="l"/>
                <a:tab pos="907415" algn="l"/>
                <a:tab pos="1013460" algn="l"/>
                <a:tab pos="1261110" algn="l"/>
              </a:tabLs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Спасибо за внимание !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81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38488" y="372533"/>
            <a:ext cx="9144000" cy="94165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5244" y="2123193"/>
            <a:ext cx="9144000" cy="165576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Введение.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 свойства проецирования.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41112" y="5766682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80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" name="Прямоугольник 8467"/>
          <p:cNvSpPr/>
          <p:nvPr/>
        </p:nvSpPr>
        <p:spPr>
          <a:xfrm>
            <a:off x="2437223" y="2100569"/>
            <a:ext cx="9472397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технике чертежи являются основным средством выражения человеческих идей. Они должны не только определять форму и размеры предметов, но и быть достаточно простыми и точными в графическом исполнении, помогать всесторонне исследовать предметы и их отдельные детали. Для того чтобы правильно выразить свои мысли с помощью рисунка, эскиза, чертежа требуется знание теоретических основ построения изображений геометрических объектов, их многообразие и отношения между ними, что и составляет предмет начертательной геометрии.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инженерной и компьютерной графики способствует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развитию пространственного воображения и навыков правильного логического мышления, совершенствуя нашу способность – по плоскому изображению мысленно создавать представления о форме предмета и наоборот – создавать изображения мысленно созданных образов – визуализация мысли.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Зарождение начертательной геометрии связывается с именем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Гаспара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Монжа – французского математика, геометра (1746–1818), опубликовавшего в 1798 году книгу «Начертательная геометрия», в которой были сформулированы основные принципы комплексного проецирования.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8469" name="Group 207"/>
          <p:cNvGrpSpPr>
            <a:grpSpLocks/>
          </p:cNvGrpSpPr>
          <p:nvPr/>
        </p:nvGrpSpPr>
        <p:grpSpPr bwMode="auto">
          <a:xfrm>
            <a:off x="0" y="2977849"/>
            <a:ext cx="2437223" cy="2818502"/>
            <a:chOff x="1430" y="8930"/>
            <a:chExt cx="3163" cy="3451"/>
          </a:xfrm>
        </p:grpSpPr>
        <p:pic>
          <p:nvPicPr>
            <p:cNvPr id="8470" name="Picture 208" descr="Gaspard_monge_litho_delpech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0" y="8930"/>
              <a:ext cx="3163" cy="3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471" name="Text Box 209"/>
            <p:cNvSpPr txBox="1">
              <a:spLocks noChangeArrowheads="1"/>
            </p:cNvSpPr>
            <p:nvPr/>
          </p:nvSpPr>
          <p:spPr bwMode="auto">
            <a:xfrm>
              <a:off x="1705" y="11878"/>
              <a:ext cx="2042" cy="50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Monotype Corsiva" panose="03010101010201010101" pitchFamily="66" charset="0"/>
                </a:rPr>
                <a:t>Гаспар</a:t>
              </a:r>
              <a:r>
                <a:rPr kumimoji="0" lang="en-US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dobe Caslon Pro Bold" charset="0"/>
                </a:rPr>
                <a:t> </a:t>
              </a: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dobe Caslon Pro Bold" charset="0"/>
                </a:rPr>
                <a:t> </a:t>
              </a: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Monotype Corsiva" panose="03010101010201010101" pitchFamily="66" charset="0"/>
                </a:rPr>
                <a:t>Монж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8472" name="Прямоугольник 8471"/>
          <p:cNvSpPr/>
          <p:nvPr/>
        </p:nvSpPr>
        <p:spPr>
          <a:xfrm>
            <a:off x="365759" y="807401"/>
            <a:ext cx="116397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Как любая наука «Начертательная геометрия» изучает  объективные законы природы. С ее помощью познаются геометрические свойства предметов реального мира, характеризуемые понятиями «форма», «размеры», «положение в пространстве», «взаимное положение». Методы начертательной геометрии являются теоретической базой для решения задач технического черчения. </a:t>
            </a:r>
            <a:endParaRPr lang="ru-RU" dirty="0"/>
          </a:p>
        </p:txBody>
      </p:sp>
      <p:sp>
        <p:nvSpPr>
          <p:cNvPr id="8473" name="Прямоугольник 8472"/>
          <p:cNvSpPr/>
          <p:nvPr/>
        </p:nvSpPr>
        <p:spPr>
          <a:xfrm>
            <a:off x="2725240" y="385453"/>
            <a:ext cx="5407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Введение. Методы и свойства проецирования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89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/>
          <p:cNvSpPr/>
          <p:nvPr/>
        </p:nvSpPr>
        <p:spPr>
          <a:xfrm>
            <a:off x="8782051" y="3221038"/>
            <a:ext cx="1926167" cy="2868612"/>
          </a:xfrm>
          <a:custGeom>
            <a:avLst/>
            <a:gdLst>
              <a:gd name="connsiteX0" fmla="*/ 0 w 835586"/>
              <a:gd name="connsiteY0" fmla="*/ 2808312 h 2808312"/>
              <a:gd name="connsiteX1" fmla="*/ 417793 w 835586"/>
              <a:gd name="connsiteY1" fmla="*/ 0 h 2808312"/>
              <a:gd name="connsiteX2" fmla="*/ 835586 w 835586"/>
              <a:gd name="connsiteY2" fmla="*/ 2808312 h 2808312"/>
              <a:gd name="connsiteX3" fmla="*/ 0 w 835586"/>
              <a:gd name="connsiteY3" fmla="*/ 2808312 h 2808312"/>
              <a:gd name="connsiteX0" fmla="*/ 1307 w 836893"/>
              <a:gd name="connsiteY0" fmla="*/ 2800692 h 2800692"/>
              <a:gd name="connsiteX1" fmla="*/ 0 w 836893"/>
              <a:gd name="connsiteY1" fmla="*/ 0 h 2800692"/>
              <a:gd name="connsiteX2" fmla="*/ 836893 w 836893"/>
              <a:gd name="connsiteY2" fmla="*/ 2800692 h 2800692"/>
              <a:gd name="connsiteX3" fmla="*/ 1307 w 836893"/>
              <a:gd name="connsiteY3" fmla="*/ 2800692 h 2800692"/>
              <a:gd name="connsiteX0" fmla="*/ 1307 w 1430942"/>
              <a:gd name="connsiteY0" fmla="*/ 2800692 h 2800692"/>
              <a:gd name="connsiteX1" fmla="*/ 0 w 1430942"/>
              <a:gd name="connsiteY1" fmla="*/ 0 h 2800692"/>
              <a:gd name="connsiteX2" fmla="*/ 1430942 w 1430942"/>
              <a:gd name="connsiteY2" fmla="*/ 924684 h 2800692"/>
              <a:gd name="connsiteX3" fmla="*/ 836893 w 1430942"/>
              <a:gd name="connsiteY3" fmla="*/ 2800692 h 2800692"/>
              <a:gd name="connsiteX4" fmla="*/ 1307 w 1430942"/>
              <a:gd name="connsiteY4" fmla="*/ 2800692 h 2800692"/>
              <a:gd name="connsiteX0" fmla="*/ 1307 w 1430942"/>
              <a:gd name="connsiteY0" fmla="*/ 2800692 h 2800692"/>
              <a:gd name="connsiteX1" fmla="*/ 0 w 1430942"/>
              <a:gd name="connsiteY1" fmla="*/ 0 h 2800692"/>
              <a:gd name="connsiteX2" fmla="*/ 1430942 w 1430942"/>
              <a:gd name="connsiteY2" fmla="*/ 924684 h 2800692"/>
              <a:gd name="connsiteX3" fmla="*/ 836893 w 1430942"/>
              <a:gd name="connsiteY3" fmla="*/ 2800692 h 2800692"/>
              <a:gd name="connsiteX4" fmla="*/ 1307 w 1430942"/>
              <a:gd name="connsiteY4" fmla="*/ 2800692 h 2800692"/>
              <a:gd name="connsiteX0" fmla="*/ 1307 w 1438873"/>
              <a:gd name="connsiteY0" fmla="*/ 2800692 h 2869272"/>
              <a:gd name="connsiteX1" fmla="*/ 0 w 1438873"/>
              <a:gd name="connsiteY1" fmla="*/ 0 h 2869272"/>
              <a:gd name="connsiteX2" fmla="*/ 1430942 w 1438873"/>
              <a:gd name="connsiteY2" fmla="*/ 924684 h 2869272"/>
              <a:gd name="connsiteX3" fmla="*/ 1438873 w 1438873"/>
              <a:gd name="connsiteY3" fmla="*/ 2869272 h 2869272"/>
              <a:gd name="connsiteX4" fmla="*/ 1307 w 1438873"/>
              <a:gd name="connsiteY4" fmla="*/ 2800692 h 2869272"/>
              <a:gd name="connsiteX0" fmla="*/ 138467 w 1438873"/>
              <a:gd name="connsiteY0" fmla="*/ 2229192 h 2869272"/>
              <a:gd name="connsiteX1" fmla="*/ 0 w 1438873"/>
              <a:gd name="connsiteY1" fmla="*/ 0 h 2869272"/>
              <a:gd name="connsiteX2" fmla="*/ 1430942 w 1438873"/>
              <a:gd name="connsiteY2" fmla="*/ 924684 h 2869272"/>
              <a:gd name="connsiteX3" fmla="*/ 1438873 w 1438873"/>
              <a:gd name="connsiteY3" fmla="*/ 2869272 h 2869272"/>
              <a:gd name="connsiteX4" fmla="*/ 138467 w 1438873"/>
              <a:gd name="connsiteY4" fmla="*/ 2229192 h 2869272"/>
              <a:gd name="connsiteX0" fmla="*/ 19 w 1445205"/>
              <a:gd name="connsiteY0" fmla="*/ 1977732 h 2869272"/>
              <a:gd name="connsiteX1" fmla="*/ 6332 w 1445205"/>
              <a:gd name="connsiteY1" fmla="*/ 0 h 2869272"/>
              <a:gd name="connsiteX2" fmla="*/ 1437274 w 1445205"/>
              <a:gd name="connsiteY2" fmla="*/ 924684 h 2869272"/>
              <a:gd name="connsiteX3" fmla="*/ 1445205 w 1445205"/>
              <a:gd name="connsiteY3" fmla="*/ 2869272 h 2869272"/>
              <a:gd name="connsiteX4" fmla="*/ 19 w 1445205"/>
              <a:gd name="connsiteY4" fmla="*/ 1977732 h 2869272"/>
              <a:gd name="connsiteX0" fmla="*/ 19 w 1445284"/>
              <a:gd name="connsiteY0" fmla="*/ 1977732 h 2869272"/>
              <a:gd name="connsiteX1" fmla="*/ 6332 w 1445284"/>
              <a:gd name="connsiteY1" fmla="*/ 0 h 2869272"/>
              <a:gd name="connsiteX2" fmla="*/ 1444417 w 1445284"/>
              <a:gd name="connsiteY2" fmla="*/ 874678 h 2869272"/>
              <a:gd name="connsiteX3" fmla="*/ 1445205 w 1445284"/>
              <a:gd name="connsiteY3" fmla="*/ 2869272 h 2869272"/>
              <a:gd name="connsiteX4" fmla="*/ 19 w 1445284"/>
              <a:gd name="connsiteY4" fmla="*/ 1977732 h 2869272"/>
              <a:gd name="connsiteX0" fmla="*/ 19 w 1445284"/>
              <a:gd name="connsiteY0" fmla="*/ 1977732 h 2869272"/>
              <a:gd name="connsiteX1" fmla="*/ 6332 w 1445284"/>
              <a:gd name="connsiteY1" fmla="*/ 0 h 2869272"/>
              <a:gd name="connsiteX2" fmla="*/ 1444417 w 1445284"/>
              <a:gd name="connsiteY2" fmla="*/ 874678 h 2869272"/>
              <a:gd name="connsiteX3" fmla="*/ 1445205 w 1445284"/>
              <a:gd name="connsiteY3" fmla="*/ 2869272 h 2869272"/>
              <a:gd name="connsiteX4" fmla="*/ 19 w 1445284"/>
              <a:gd name="connsiteY4" fmla="*/ 1977732 h 2869272"/>
              <a:gd name="connsiteX0" fmla="*/ 19 w 1445284"/>
              <a:gd name="connsiteY0" fmla="*/ 1977732 h 2869272"/>
              <a:gd name="connsiteX1" fmla="*/ 6332 w 1445284"/>
              <a:gd name="connsiteY1" fmla="*/ 0 h 2869272"/>
              <a:gd name="connsiteX2" fmla="*/ 1444417 w 1445284"/>
              <a:gd name="connsiteY2" fmla="*/ 874678 h 2869272"/>
              <a:gd name="connsiteX3" fmla="*/ 1445205 w 1445284"/>
              <a:gd name="connsiteY3" fmla="*/ 2869272 h 2869272"/>
              <a:gd name="connsiteX4" fmla="*/ 19 w 1445284"/>
              <a:gd name="connsiteY4" fmla="*/ 1977732 h 2869272"/>
              <a:gd name="connsiteX0" fmla="*/ 19 w 1445205"/>
              <a:gd name="connsiteY0" fmla="*/ 1977732 h 2869272"/>
              <a:gd name="connsiteX1" fmla="*/ 6332 w 1445205"/>
              <a:gd name="connsiteY1" fmla="*/ 0 h 2869272"/>
              <a:gd name="connsiteX2" fmla="*/ 1430129 w 1445205"/>
              <a:gd name="connsiteY2" fmla="*/ 877059 h 2869272"/>
              <a:gd name="connsiteX3" fmla="*/ 1445205 w 1445205"/>
              <a:gd name="connsiteY3" fmla="*/ 2869272 h 2869272"/>
              <a:gd name="connsiteX4" fmla="*/ 19 w 1445205"/>
              <a:gd name="connsiteY4" fmla="*/ 1977732 h 2869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5205" h="2869272">
                <a:moveTo>
                  <a:pt x="19" y="1977732"/>
                </a:moveTo>
                <a:cubicBezTo>
                  <a:pt x="-417" y="1044168"/>
                  <a:pt x="6768" y="933564"/>
                  <a:pt x="6332" y="0"/>
                </a:cubicBezTo>
                <a:cubicBezTo>
                  <a:pt x="394095" y="229329"/>
                  <a:pt x="1001408" y="634871"/>
                  <a:pt x="1430129" y="877059"/>
                </a:cubicBezTo>
                <a:cubicBezTo>
                  <a:pt x="1432773" y="1525255"/>
                  <a:pt x="1442561" y="2221076"/>
                  <a:pt x="1445205" y="2869272"/>
                </a:cubicBezTo>
                <a:lnTo>
                  <a:pt x="19" y="1977732"/>
                </a:lnTo>
                <a:close/>
              </a:path>
            </a:pathLst>
          </a:cu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" name="Прямоугольник 5"/>
          <p:cNvSpPr>
            <a:spLocks noChangeArrowheads="1"/>
          </p:cNvSpPr>
          <p:nvPr/>
        </p:nvSpPr>
        <p:spPr bwMode="auto">
          <a:xfrm>
            <a:off x="334433" y="2530475"/>
            <a:ext cx="6096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2060"/>
                </a:solidFill>
              </a:rPr>
              <a:t>Основным методом начертательной геометрии является метод проецирования.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784168" y="3213100"/>
            <a:ext cx="1919817" cy="887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10703984" y="4100513"/>
            <a:ext cx="0" cy="1992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758768" y="5194301"/>
            <a:ext cx="1945217" cy="898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8767233" y="3213100"/>
            <a:ext cx="25400" cy="1981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8758767" y="3406775"/>
            <a:ext cx="698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2000" b="1" i="1" dirty="0">
                <a:latin typeface="Symbol" pitchFamily="18" charset="2"/>
              </a:rPr>
              <a:t>p</a:t>
            </a:r>
            <a:r>
              <a:rPr lang="en-US" altLang="ru-RU" sz="2000" b="1" i="1" baseline="-25000" dirty="0">
                <a:solidFill>
                  <a:srgbClr val="002060"/>
                </a:solidFill>
              </a:rPr>
              <a:t> </a:t>
            </a:r>
            <a:r>
              <a:rPr lang="en-US" altLang="ru-RU" sz="2000" b="1" i="1" baseline="-25000" dirty="0" err="1">
                <a:solidFill>
                  <a:srgbClr val="002060"/>
                </a:solidFill>
              </a:rPr>
              <a:t>i</a:t>
            </a:r>
            <a:endParaRPr lang="ru-RU" altLang="ru-RU" sz="2000" b="1" i="1" dirty="0">
              <a:solidFill>
                <a:schemeClr val="bg2"/>
              </a:solidFill>
              <a:latin typeface="ISOCPEUR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7727952" y="4029075"/>
            <a:ext cx="2178049" cy="76835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>
          <a:xfrm>
            <a:off x="8401051" y="4256089"/>
            <a:ext cx="97367" cy="730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9906000" y="4797425"/>
            <a:ext cx="797984" cy="280988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9857318" y="4760914"/>
            <a:ext cx="97367" cy="73025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10703985" y="5078414"/>
            <a:ext cx="833967" cy="29527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8015817" y="4159251"/>
            <a:ext cx="4572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1600" b="1" i="1">
                <a:solidFill>
                  <a:schemeClr val="bg2"/>
                </a:solidFill>
                <a:latin typeface="ISOCPEUR" pitchFamily="34" charset="0"/>
              </a:rPr>
              <a:t>A</a:t>
            </a:r>
            <a:endParaRPr lang="ru-RU" altLang="ru-RU" sz="1600" b="1" i="1">
              <a:solidFill>
                <a:schemeClr val="bg2"/>
              </a:solidFill>
              <a:latin typeface="ISOCPEUR" pitchFamily="34" charset="0"/>
            </a:endParaRP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9779000" y="4383088"/>
            <a:ext cx="628651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ru-RU" sz="1800" b="1" i="1" dirty="0">
                <a:latin typeface="ISOCPEUR" pitchFamily="34" charset="0"/>
              </a:rPr>
              <a:t>A</a:t>
            </a:r>
            <a:r>
              <a:rPr lang="en-US" altLang="ru-RU" sz="1800" b="1" i="1" baseline="-25000" dirty="0">
                <a:solidFill>
                  <a:srgbClr val="002060"/>
                </a:solidFill>
              </a:rPr>
              <a:t>i</a:t>
            </a:r>
            <a:endParaRPr lang="ru-RU" altLang="ru-RU" sz="1800" b="1" i="1" dirty="0">
              <a:solidFill>
                <a:schemeClr val="bg2"/>
              </a:solidFill>
              <a:latin typeface="ISOCPEUR" pitchFamily="34" charset="0"/>
            </a:endParaRPr>
          </a:p>
        </p:txBody>
      </p:sp>
      <p:sp>
        <p:nvSpPr>
          <p:cNvPr id="34" name="Прямоугольник 5"/>
          <p:cNvSpPr>
            <a:spLocks noChangeArrowheads="1"/>
          </p:cNvSpPr>
          <p:nvPr/>
        </p:nvSpPr>
        <p:spPr bwMode="auto">
          <a:xfrm>
            <a:off x="719667" y="4311651"/>
            <a:ext cx="6096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2400" dirty="0">
                <a:solidFill>
                  <a:srgbClr val="002060"/>
                </a:solidFill>
                <a:latin typeface="Symbol" pitchFamily="18" charset="2"/>
              </a:rPr>
              <a:t>p</a:t>
            </a:r>
            <a:r>
              <a:rPr lang="en-US" altLang="ru-RU" sz="2400" i="1" baseline="-25000" dirty="0">
                <a:solidFill>
                  <a:srgbClr val="002060"/>
                </a:solidFill>
              </a:rPr>
              <a:t>i</a:t>
            </a:r>
            <a:r>
              <a:rPr lang="en-US" altLang="ru-RU" sz="2400" dirty="0">
                <a:solidFill>
                  <a:srgbClr val="002060"/>
                </a:solidFill>
              </a:rPr>
              <a:t> – </a:t>
            </a:r>
            <a:r>
              <a:rPr lang="ru-RU" altLang="ru-RU" sz="2400" dirty="0">
                <a:solidFill>
                  <a:srgbClr val="002060"/>
                </a:solidFill>
              </a:rPr>
              <a:t>плоскость проекций</a:t>
            </a:r>
          </a:p>
        </p:txBody>
      </p:sp>
      <p:sp>
        <p:nvSpPr>
          <p:cNvPr id="35" name="Прямоугольник 5"/>
          <p:cNvSpPr>
            <a:spLocks noChangeArrowheads="1"/>
          </p:cNvSpPr>
          <p:nvPr/>
        </p:nvSpPr>
        <p:spPr bwMode="auto">
          <a:xfrm>
            <a:off x="624417" y="4681538"/>
            <a:ext cx="609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400" dirty="0" smtClean="0">
                <a:solidFill>
                  <a:srgbClr val="002060"/>
                </a:solidFill>
                <a:latin typeface="+mn-lt"/>
              </a:rPr>
              <a:t>А</a:t>
            </a:r>
            <a:r>
              <a:rPr lang="en-US" altLang="ru-RU" sz="2400" i="1" baseline="-25000" dirty="0" err="1" smtClean="0">
                <a:solidFill>
                  <a:srgbClr val="002060"/>
                </a:solidFill>
              </a:rPr>
              <a:t>i</a:t>
            </a:r>
            <a:r>
              <a:rPr lang="en-US" altLang="ru-RU" sz="2400" dirty="0" smtClean="0">
                <a:solidFill>
                  <a:srgbClr val="002060"/>
                </a:solidFill>
              </a:rPr>
              <a:t> – </a:t>
            </a:r>
            <a:r>
              <a:rPr lang="ru-RU" altLang="ru-RU" sz="2400" dirty="0" smtClean="0">
                <a:solidFill>
                  <a:srgbClr val="002060"/>
                </a:solidFill>
              </a:rPr>
              <a:t> проекция точки А на плоскости </a:t>
            </a:r>
            <a:r>
              <a:rPr lang="en-US" altLang="ru-RU" sz="2400" dirty="0" smtClean="0">
                <a:solidFill>
                  <a:srgbClr val="002060"/>
                </a:solidFill>
                <a:latin typeface="Symbol" panose="05050102010706020507" pitchFamily="18" charset="2"/>
              </a:rPr>
              <a:t>p</a:t>
            </a:r>
            <a:r>
              <a:rPr lang="en-US" altLang="ru-RU" sz="2400" dirty="0" smtClean="0">
                <a:solidFill>
                  <a:srgbClr val="002060"/>
                </a:solidFill>
              </a:rPr>
              <a:t>’ </a:t>
            </a:r>
            <a:endParaRPr lang="ru-RU" altLang="ru-RU" sz="2400" dirty="0" smtClean="0">
              <a:solidFill>
                <a:srgbClr val="002060"/>
              </a:solidFill>
            </a:endParaRPr>
          </a:p>
        </p:txBody>
      </p:sp>
      <p:sp>
        <p:nvSpPr>
          <p:cNvPr id="5141" name="Text Box 5"/>
          <p:cNvSpPr txBox="1">
            <a:spLocks noChangeArrowheads="1"/>
          </p:cNvSpPr>
          <p:nvPr/>
        </p:nvSpPr>
        <p:spPr bwMode="auto">
          <a:xfrm>
            <a:off x="-10583" y="6427788"/>
            <a:ext cx="5088468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100" b="1" i="1">
                <a:solidFill>
                  <a:schemeClr val="bg2"/>
                </a:solidFill>
              </a:rPr>
              <a:t>Доцент кафедры начертательной геометрии и инженерной графики  </a:t>
            </a:r>
            <a:r>
              <a:rPr lang="kk-KZ" altLang="ru-RU" sz="1100" b="1" i="1">
                <a:solidFill>
                  <a:schemeClr val="bg2"/>
                </a:solidFill>
              </a:rPr>
              <a:t>Карымсаков У.Т.</a:t>
            </a:r>
            <a:endParaRPr lang="ru-RU" altLang="ru-RU" sz="1100" b="1" i="1">
              <a:solidFill>
                <a:schemeClr val="bg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2710" y="394385"/>
            <a:ext cx="934228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altLang="ru-RU" sz="2800" b="1" dirty="0">
                <a:solidFill>
                  <a:srgbClr val="002060"/>
                </a:solidFill>
              </a:rPr>
              <a:t>Начертательная геометрия</a:t>
            </a:r>
            <a:r>
              <a:rPr lang="ru-RU" altLang="ru-RU" sz="2800" dirty="0">
                <a:solidFill>
                  <a:srgbClr val="002060"/>
                </a:solidFill>
              </a:rPr>
              <a:t>, являясь одним из разделов математики, изучает методы отображения трехмерного пространства на плоскость и способы графических решений пространственных задач на чертеже</a:t>
            </a:r>
            <a:r>
              <a:rPr lang="ru-RU" altLang="ru-RU" sz="2800" dirty="0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171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6" grpId="0" animBg="1"/>
      <p:bldP spid="26" grpId="0" animBg="1"/>
      <p:bldP spid="31" grpId="0"/>
      <p:bldP spid="32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Блок-схема: узел 10"/>
          <p:cNvSpPr/>
          <p:nvPr/>
        </p:nvSpPr>
        <p:spPr>
          <a:xfrm>
            <a:off x="3194247" y="1565374"/>
            <a:ext cx="193638" cy="194701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2901052" y="2839014"/>
            <a:ext cx="1239946" cy="833066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3182055" y="1080253"/>
            <a:ext cx="4138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sz="2400" b="1" dirty="0"/>
          </a:p>
        </p:txBody>
      </p:sp>
      <p:sp>
        <p:nvSpPr>
          <p:cNvPr id="69" name="Параллелограмм 68"/>
          <p:cNvSpPr/>
          <p:nvPr/>
        </p:nvSpPr>
        <p:spPr>
          <a:xfrm>
            <a:off x="631738" y="3834027"/>
            <a:ext cx="5314920" cy="2099781"/>
          </a:xfrm>
          <a:prstGeom prst="parallelogram">
            <a:avLst/>
          </a:prstGeom>
          <a:solidFill>
            <a:schemeClr val="bg1">
              <a:lumMod val="95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endCxn id="11" idx="3"/>
          </p:cNvCxnSpPr>
          <p:nvPr/>
        </p:nvCxnSpPr>
        <p:spPr>
          <a:xfrm flipV="1">
            <a:off x="1922743" y="1731562"/>
            <a:ext cx="1299862" cy="2856328"/>
          </a:xfrm>
          <a:prstGeom prst="line">
            <a:avLst/>
          </a:prstGeom>
          <a:ln w="12700"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рямоугольник 67"/>
          <p:cNvSpPr/>
          <p:nvPr/>
        </p:nvSpPr>
        <p:spPr>
          <a:xfrm>
            <a:off x="717409" y="5506852"/>
            <a:ext cx="4203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dirty="0"/>
          </a:p>
          <a:p>
            <a:r>
              <a:rPr lang="ru-RU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/>
          </a:p>
        </p:txBody>
      </p:sp>
      <p:sp>
        <p:nvSpPr>
          <p:cNvPr id="70" name="Блок-схема: узел 69"/>
          <p:cNvSpPr/>
          <p:nvPr/>
        </p:nvSpPr>
        <p:spPr>
          <a:xfrm>
            <a:off x="2664430" y="2737940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2346920" y="2321129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endParaRPr lang="ru-RU" sz="2400" dirty="0"/>
          </a:p>
        </p:txBody>
      </p:sp>
      <p:sp>
        <p:nvSpPr>
          <p:cNvPr id="72" name="Блок-схема: узел 71"/>
          <p:cNvSpPr/>
          <p:nvPr/>
        </p:nvSpPr>
        <p:spPr>
          <a:xfrm>
            <a:off x="1805762" y="4524134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1331956" y="4514585"/>
            <a:ext cx="5517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А′ </a:t>
            </a:r>
            <a:endParaRPr lang="ru-RU" sz="2400" dirty="0"/>
          </a:p>
        </p:txBody>
      </p:sp>
      <p:sp>
        <p:nvSpPr>
          <p:cNvPr id="74" name="Блок-схема: узел 73"/>
          <p:cNvSpPr/>
          <p:nvPr/>
        </p:nvSpPr>
        <p:spPr>
          <a:xfrm>
            <a:off x="2043487" y="6452127"/>
            <a:ext cx="147600" cy="147600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рямоугольник 74"/>
          <p:cNvSpPr/>
          <p:nvPr/>
        </p:nvSpPr>
        <p:spPr>
          <a:xfrm>
            <a:off x="1676048" y="6421496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endParaRPr lang="ru-RU" sz="2400" dirty="0"/>
          </a:p>
        </p:txBody>
      </p:sp>
      <p:cxnSp>
        <p:nvCxnSpPr>
          <p:cNvPr id="76" name="Прямая соединительная линия 75"/>
          <p:cNvCxnSpPr>
            <a:endCxn id="11" idx="4"/>
          </p:cNvCxnSpPr>
          <p:nvPr/>
        </p:nvCxnSpPr>
        <p:spPr>
          <a:xfrm flipV="1">
            <a:off x="2431109" y="1760075"/>
            <a:ext cx="859957" cy="346915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Блок-схема: узел 78"/>
          <p:cNvSpPr/>
          <p:nvPr/>
        </p:nvSpPr>
        <p:spPr>
          <a:xfrm>
            <a:off x="2354281" y="5070502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 flipV="1">
            <a:off x="2262928" y="5242353"/>
            <a:ext cx="168181" cy="69145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flipV="1">
            <a:off x="2135266" y="5932328"/>
            <a:ext cx="127662" cy="52486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Прямоугольник 95"/>
          <p:cNvSpPr/>
          <p:nvPr/>
        </p:nvSpPr>
        <p:spPr>
          <a:xfrm>
            <a:off x="3144017" y="2969718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</a:rPr>
              <a:t>a</a:t>
            </a:r>
            <a:endParaRPr lang="ru-RU" sz="2400" i="1" dirty="0"/>
          </a:p>
        </p:txBody>
      </p:sp>
      <p:sp>
        <p:nvSpPr>
          <p:cNvPr id="99" name="Прямоугольник 98"/>
          <p:cNvSpPr/>
          <p:nvPr/>
        </p:nvSpPr>
        <p:spPr>
          <a:xfrm>
            <a:off x="1920496" y="5069659"/>
            <a:ext cx="5341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 </a:t>
            </a:r>
            <a:endParaRPr lang="ru-RU" sz="2400" dirty="0"/>
          </a:p>
        </p:txBody>
      </p:sp>
      <p:sp>
        <p:nvSpPr>
          <p:cNvPr id="100" name="Прямоугольник 99"/>
          <p:cNvSpPr/>
          <p:nvPr/>
        </p:nvSpPr>
        <p:spPr>
          <a:xfrm>
            <a:off x="2915181" y="305717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1</a:t>
            </a:r>
            <a:endParaRPr lang="ru-RU" sz="2400" dirty="0"/>
          </a:p>
        </p:txBody>
      </p:sp>
      <p:sp>
        <p:nvSpPr>
          <p:cNvPr id="101" name="Прямоугольник 100"/>
          <p:cNvSpPr/>
          <p:nvPr/>
        </p:nvSpPr>
        <p:spPr>
          <a:xfrm>
            <a:off x="3772793" y="241773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2</a:t>
            </a:r>
            <a:endParaRPr lang="ru-RU" sz="2400" dirty="0"/>
          </a:p>
        </p:txBody>
      </p:sp>
      <p:cxnSp>
        <p:nvCxnSpPr>
          <p:cNvPr id="102" name="Прямая соединительная линия 101"/>
          <p:cNvCxnSpPr>
            <a:endCxn id="11" idx="4"/>
          </p:cNvCxnSpPr>
          <p:nvPr/>
        </p:nvCxnSpPr>
        <p:spPr>
          <a:xfrm flipV="1">
            <a:off x="3052432" y="1760075"/>
            <a:ext cx="238634" cy="245921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>
            <a:endCxn id="11" idx="5"/>
          </p:cNvCxnSpPr>
          <p:nvPr/>
        </p:nvCxnSpPr>
        <p:spPr>
          <a:xfrm flipH="1" flipV="1">
            <a:off x="3359527" y="1731562"/>
            <a:ext cx="1726276" cy="334476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Прямоугольник 113"/>
          <p:cNvSpPr/>
          <p:nvPr/>
        </p:nvSpPr>
        <p:spPr>
          <a:xfrm>
            <a:off x="2702200" y="4451194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1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dirty="0"/>
          </a:p>
        </p:txBody>
      </p:sp>
      <p:sp>
        <p:nvSpPr>
          <p:cNvPr id="116" name="Прямоугольник 115"/>
          <p:cNvSpPr/>
          <p:nvPr/>
        </p:nvSpPr>
        <p:spPr>
          <a:xfrm>
            <a:off x="4793477" y="5316536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2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dirty="0"/>
          </a:p>
        </p:txBody>
      </p:sp>
      <p:cxnSp>
        <p:nvCxnSpPr>
          <p:cNvPr id="117" name="Прямая соединительная линия 116"/>
          <p:cNvCxnSpPr/>
          <p:nvPr/>
        </p:nvCxnSpPr>
        <p:spPr>
          <a:xfrm flipH="1" flipV="1">
            <a:off x="2782655" y="4193812"/>
            <a:ext cx="2699721" cy="1122725"/>
          </a:xfrm>
          <a:prstGeom prst="line">
            <a:avLst/>
          </a:prstGeom>
          <a:ln w="635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Блок-схема: узел 112"/>
          <p:cNvSpPr/>
          <p:nvPr/>
        </p:nvSpPr>
        <p:spPr>
          <a:xfrm>
            <a:off x="2939291" y="4210326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Блок-схема: узел 114"/>
          <p:cNvSpPr/>
          <p:nvPr/>
        </p:nvSpPr>
        <p:spPr>
          <a:xfrm>
            <a:off x="5030568" y="5075668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Блок-схема: узел 97"/>
          <p:cNvSpPr/>
          <p:nvPr/>
        </p:nvSpPr>
        <p:spPr>
          <a:xfrm>
            <a:off x="3907141" y="2896351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Блок-схема: узел 96"/>
          <p:cNvSpPr/>
          <p:nvPr/>
        </p:nvSpPr>
        <p:spPr>
          <a:xfrm>
            <a:off x="3043533" y="3475436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0" name="Прямоугольник 119"/>
          <p:cNvSpPr/>
          <p:nvPr/>
        </p:nvSpPr>
        <p:spPr>
          <a:xfrm>
            <a:off x="3875748" y="4246822"/>
            <a:ext cx="4058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</a:rPr>
              <a:t>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dirty="0"/>
          </a:p>
          <a:p>
            <a:endParaRPr lang="ru-RU" sz="2400" dirty="0"/>
          </a:p>
        </p:txBody>
      </p:sp>
      <p:sp>
        <p:nvSpPr>
          <p:cNvPr id="121" name="Блок-схема: узел 120"/>
          <p:cNvSpPr/>
          <p:nvPr/>
        </p:nvSpPr>
        <p:spPr>
          <a:xfrm>
            <a:off x="5263116" y="4173455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Прямоугольник 121"/>
          <p:cNvSpPr/>
          <p:nvPr/>
        </p:nvSpPr>
        <p:spPr>
          <a:xfrm>
            <a:off x="5336396" y="3764325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endParaRPr lang="ru-RU" sz="2400" dirty="0"/>
          </a:p>
        </p:txBody>
      </p:sp>
      <p:cxnSp>
        <p:nvCxnSpPr>
          <p:cNvPr id="123" name="Прямая соединительная линия 122"/>
          <p:cNvCxnSpPr>
            <a:endCxn id="11" idx="5"/>
          </p:cNvCxnSpPr>
          <p:nvPr/>
        </p:nvCxnSpPr>
        <p:spPr>
          <a:xfrm flipH="1" flipV="1">
            <a:off x="3359527" y="1731562"/>
            <a:ext cx="1971518" cy="253374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Прямоугольник 124"/>
          <p:cNvSpPr/>
          <p:nvPr/>
        </p:nvSpPr>
        <p:spPr>
          <a:xfrm>
            <a:off x="5556238" y="3763521"/>
            <a:ext cx="6303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dirty="0"/>
          </a:p>
          <a:p>
            <a:endParaRPr lang="ru-RU" sz="2400" dirty="0"/>
          </a:p>
        </p:txBody>
      </p:sp>
      <p:sp>
        <p:nvSpPr>
          <p:cNvPr id="126" name="Блок-схема: узел 125"/>
          <p:cNvSpPr/>
          <p:nvPr/>
        </p:nvSpPr>
        <p:spPr>
          <a:xfrm>
            <a:off x="5247613" y="4148297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7" name="Блок-схема: узел 126"/>
          <p:cNvSpPr/>
          <p:nvPr/>
        </p:nvSpPr>
        <p:spPr>
          <a:xfrm>
            <a:off x="4222665" y="1589684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8" name="Прямая соединительная линия 127"/>
          <p:cNvCxnSpPr>
            <a:endCxn id="11" idx="6"/>
          </p:cNvCxnSpPr>
          <p:nvPr/>
        </p:nvCxnSpPr>
        <p:spPr>
          <a:xfrm flipH="1">
            <a:off x="3387885" y="1648864"/>
            <a:ext cx="2708115" cy="13861"/>
          </a:xfrm>
          <a:prstGeom prst="line">
            <a:avLst/>
          </a:prstGeom>
          <a:ln w="12700">
            <a:headEnd type="arrow" w="sm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Прямоугольник 132"/>
          <p:cNvSpPr/>
          <p:nvPr/>
        </p:nvSpPr>
        <p:spPr>
          <a:xfrm>
            <a:off x="4222665" y="1083898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endParaRPr lang="ru-RU" sz="2400" dirty="0"/>
          </a:p>
        </p:txBody>
      </p:sp>
      <p:sp>
        <p:nvSpPr>
          <p:cNvPr id="134" name="Прямоугольник 133"/>
          <p:cNvSpPr/>
          <p:nvPr/>
        </p:nvSpPr>
        <p:spPr>
          <a:xfrm>
            <a:off x="5667646" y="1080253"/>
            <a:ext cx="6976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r>
              <a:rPr lang="ru-RU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∞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/>
          </a:p>
        </p:txBody>
      </p:sp>
      <p:sp>
        <p:nvSpPr>
          <p:cNvPr id="135" name="Прямоугольник 134"/>
          <p:cNvSpPr/>
          <p:nvPr/>
        </p:nvSpPr>
        <p:spPr>
          <a:xfrm>
            <a:off x="2861087" y="50339"/>
            <a:ext cx="59274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892175" algn="l"/>
              </a:tabLst>
            </a:pPr>
            <a:r>
              <a:rPr lang="ru-RU" altLang="ru-RU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Методы и свойства проецирования.</a:t>
            </a:r>
            <a:endParaRPr lang="ru-RU" altLang="ru-RU" sz="20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36" name="Rectangle 19"/>
          <p:cNvSpPr>
            <a:spLocks noChangeArrowheads="1"/>
          </p:cNvSpPr>
          <p:nvPr/>
        </p:nvSpPr>
        <p:spPr bwMode="auto">
          <a:xfrm>
            <a:off x="24573" y="311604"/>
            <a:ext cx="1184416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5875" eaLnBrk="0" fontAlgn="base" hangingPunct="0">
              <a:spcBef>
                <a:spcPct val="0"/>
              </a:spcBef>
              <a:spcAft>
                <a:spcPct val="0"/>
              </a:spcAft>
              <a:tabLst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921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5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2175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 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настоящее время изображения получают методом проекций. </a:t>
            </a:r>
          </a:p>
          <a:p>
            <a:pPr marL="0" marR="0" lvl="0" indent="15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2175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берут плоскость </a:t>
            </a: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π′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точку </a:t>
            </a:r>
            <a:r>
              <a:rPr kumimoji="0" lang="en-US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расположенную вне этой плоскости.</a:t>
            </a:r>
            <a:endParaRPr kumimoji="0" lang="en-US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6456227" y="880620"/>
            <a:ext cx="64500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Совокупность плоскости </a:t>
            </a:r>
            <a:r>
              <a:rPr lang="ru-RU" altLang="ru-RU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π′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точки </a:t>
            </a:r>
            <a:r>
              <a:rPr lang="en-US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alt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образует аппарат проецирования, где</a:t>
            </a:r>
            <a:r>
              <a:rPr lang="ru-RU" altLang="ru-RU" dirty="0"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endParaRPr lang="ru-RU" dirty="0"/>
          </a:p>
        </p:txBody>
      </p:sp>
      <p:sp>
        <p:nvSpPr>
          <p:cNvPr id="138" name="Прямоугольник 137"/>
          <p:cNvSpPr/>
          <p:nvPr/>
        </p:nvSpPr>
        <p:spPr>
          <a:xfrm>
            <a:off x="8040941" y="1436909"/>
            <a:ext cx="35571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891540" algn="l"/>
              </a:tabLst>
            </a:pPr>
            <a:r>
              <a:rPr lang="ru-RU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π′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плоскость проекций,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89154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S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центр проецирования.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6186539" y="2348553"/>
            <a:ext cx="5569473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89154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получения изображения точки А ее соединяют с центром проекций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прямой линией. Точку А′ пересечения прямой (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и плоскости π′ принимают за изображение точки А на плоскости π′ :</a:t>
            </a:r>
          </a:p>
          <a:p>
            <a:pPr indent="450215" algn="just">
              <a:spcAft>
                <a:spcPts val="0"/>
              </a:spcAft>
              <a:tabLst>
                <a:tab pos="89154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′ – центральная проекция точки А на плоскость π′,</a:t>
            </a:r>
          </a:p>
          <a:p>
            <a:pPr indent="450215" algn="just">
              <a:spcAft>
                <a:spcPts val="0"/>
              </a:spcAft>
              <a:tabLst>
                <a:tab pos="89154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– проецирующая прямая (проецирующий луч).</a:t>
            </a:r>
          </a:p>
          <a:p>
            <a:pPr indent="450215" algn="just">
              <a:spcAft>
                <a:spcPts val="0"/>
              </a:spcAft>
              <a:tabLst>
                <a:tab pos="89154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Описанные построения выражают суть операции, называемой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центральным проецированием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точек пространства на плоскость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891540" algn="l"/>
              </a:tabLst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891540" algn="l"/>
              </a:tabLst>
            </a:pPr>
            <a:r>
              <a:rPr lang="en-US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49" name="Прямая соединительная линия 148"/>
          <p:cNvCxnSpPr>
            <a:endCxn id="11" idx="4"/>
          </p:cNvCxnSpPr>
          <p:nvPr/>
        </p:nvCxnSpPr>
        <p:spPr>
          <a:xfrm flipH="1" flipV="1">
            <a:off x="3291066" y="1760075"/>
            <a:ext cx="594899" cy="355646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>
            <a:off x="3594624" y="3518836"/>
            <a:ext cx="178169" cy="100529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Прямоугольник 154"/>
          <p:cNvSpPr/>
          <p:nvPr/>
        </p:nvSpPr>
        <p:spPr>
          <a:xfrm>
            <a:off x="3619104" y="346323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</a:rPr>
              <a:t>b</a:t>
            </a:r>
            <a:endParaRPr lang="ru-RU" sz="2400" i="1" dirty="0"/>
          </a:p>
        </p:txBody>
      </p:sp>
      <p:sp>
        <p:nvSpPr>
          <p:cNvPr id="156" name="Прямоугольник 155"/>
          <p:cNvSpPr/>
          <p:nvPr/>
        </p:nvSpPr>
        <p:spPr>
          <a:xfrm>
            <a:off x="3574643" y="5531324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b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dirty="0"/>
          </a:p>
        </p:txBody>
      </p:sp>
      <p:sp>
        <p:nvSpPr>
          <p:cNvPr id="157" name="Блок-схема: узел 156"/>
          <p:cNvSpPr/>
          <p:nvPr/>
        </p:nvSpPr>
        <p:spPr>
          <a:xfrm>
            <a:off x="3811734" y="5290456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6274696" y="6221294"/>
            <a:ext cx="6976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r>
              <a:rPr lang="ru-RU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∞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dirty="0"/>
          </a:p>
        </p:txBody>
      </p:sp>
      <p:graphicFrame>
        <p:nvGraphicFramePr>
          <p:cNvPr id="52" name="Объект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814386"/>
              </p:ext>
            </p:extLst>
          </p:nvPr>
        </p:nvGraphicFramePr>
        <p:xfrm>
          <a:off x="6819923" y="6373527"/>
          <a:ext cx="1524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84" name="Уравнение" r:id="rId3" imgW="152268" imgH="152268" progId="Equation.3">
                  <p:embed/>
                </p:oleObj>
              </mc:Choice>
              <mc:Fallback>
                <p:oleObj name="Уравнение" r:id="rId3" imgW="152268" imgH="152268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23" y="6373527"/>
                        <a:ext cx="152400" cy="15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Прямоугольник 52"/>
          <p:cNvSpPr/>
          <p:nvPr/>
        </p:nvSpPr>
        <p:spPr>
          <a:xfrm>
            <a:off x="6969181" y="6204141"/>
            <a:ext cx="4203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4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dirty="0"/>
          </a:p>
          <a:p>
            <a:r>
              <a:rPr lang="ru-RU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11724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100"/>
                            </p:stCondLst>
                            <p:childTnLst>
                              <p:par>
                                <p:cTn id="7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1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9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0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6" presetClass="entr" presetSubtype="37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0" grpId="0"/>
      <p:bldP spid="69" grpId="0" animBg="1"/>
      <p:bldP spid="68" grpId="0"/>
      <p:bldP spid="70" grpId="0" animBg="1"/>
      <p:bldP spid="71" grpId="0"/>
      <p:bldP spid="72" grpId="0" animBg="1"/>
      <p:bldP spid="73" grpId="0"/>
      <p:bldP spid="74" grpId="0" animBg="1"/>
      <p:bldP spid="75" grpId="0"/>
      <p:bldP spid="79" grpId="0" animBg="1"/>
      <p:bldP spid="96" grpId="0"/>
      <p:bldP spid="99" grpId="0"/>
      <p:bldP spid="100" grpId="0"/>
      <p:bldP spid="101" grpId="0"/>
      <p:bldP spid="114" grpId="0"/>
      <p:bldP spid="116" grpId="0"/>
      <p:bldP spid="113" grpId="0" animBg="1"/>
      <p:bldP spid="115" grpId="0" animBg="1"/>
      <p:bldP spid="98" grpId="0" animBg="1"/>
      <p:bldP spid="97" grpId="0" animBg="1"/>
      <p:bldP spid="120" grpId="0"/>
      <p:bldP spid="121" grpId="0" animBg="1"/>
      <p:bldP spid="122" grpId="0"/>
      <p:bldP spid="125" grpId="0"/>
      <p:bldP spid="126" grpId="0" animBg="1"/>
      <p:bldP spid="127" grpId="0" animBg="1"/>
      <p:bldP spid="133" grpId="0"/>
      <p:bldP spid="134" grpId="0"/>
      <p:bldP spid="136" grpId="0"/>
      <p:bldP spid="137" grpId="0"/>
      <p:bldP spid="138" grpId="0"/>
      <p:bldP spid="139" grpId="0"/>
      <p:bldP spid="155" grpId="0"/>
      <p:bldP spid="156" grpId="0"/>
      <p:bldP spid="157" grpId="0" animBg="1"/>
      <p:bldP spid="51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72932" y="489282"/>
            <a:ext cx="114461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центрального проецирования выполняется линейная перспектива, наиболее наглядный вид графических изображений. Это достаточно сложный метод чаще всего используемый в архитектуре </a:t>
            </a:r>
            <a:endParaRPr lang="ru-RU" sz="2400" dirty="0"/>
          </a:p>
        </p:txBody>
      </p:sp>
      <p:grpSp>
        <p:nvGrpSpPr>
          <p:cNvPr id="6" name="Group 3"/>
          <p:cNvGrpSpPr>
            <a:grpSpLocks noChangeAspect="1"/>
          </p:cNvGrpSpPr>
          <p:nvPr/>
        </p:nvGrpSpPr>
        <p:grpSpPr bwMode="auto">
          <a:xfrm>
            <a:off x="2394717" y="2204439"/>
            <a:ext cx="7239897" cy="4204263"/>
            <a:chOff x="2425" y="5933"/>
            <a:chExt cx="5116" cy="2828"/>
          </a:xfrm>
        </p:grpSpPr>
        <p:sp>
          <p:nvSpPr>
            <p:cNvPr id="7" name="AutoShape 4"/>
            <p:cNvSpPr>
              <a:spLocks noChangeAspect="1" noChangeArrowheads="1"/>
            </p:cNvSpPr>
            <p:nvPr/>
          </p:nvSpPr>
          <p:spPr bwMode="auto">
            <a:xfrm>
              <a:off x="2425" y="5933"/>
              <a:ext cx="5116" cy="2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4618" y="6805"/>
              <a:ext cx="4" cy="13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2546" y="6132"/>
              <a:ext cx="32" cy="22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7438" y="6121"/>
              <a:ext cx="18" cy="22"/>
            </a:xfrm>
            <a:prstGeom prst="ellipse">
              <a:avLst/>
            </a:prstGeom>
            <a:solidFill>
              <a:srgbClr val="FFFFFF"/>
            </a:solidFill>
            <a:ln w="952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10248" name="AutoShape 8"/>
            <p:cNvCxnSpPr>
              <a:cxnSpLocks noChangeShapeType="1"/>
              <a:stCxn id="9" idx="5"/>
              <a:endCxn id="8" idx="0"/>
            </p:cNvCxnSpPr>
            <p:nvPr/>
          </p:nvCxnSpPr>
          <p:spPr bwMode="auto">
            <a:xfrm>
              <a:off x="2573" y="6150"/>
              <a:ext cx="2045" cy="65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49" name="AutoShape 9"/>
            <p:cNvCxnSpPr>
              <a:cxnSpLocks noChangeShapeType="1"/>
              <a:endCxn id="8" idx="0"/>
            </p:cNvCxnSpPr>
            <p:nvPr/>
          </p:nvCxnSpPr>
          <p:spPr bwMode="auto">
            <a:xfrm flipH="1">
              <a:off x="4618" y="6143"/>
              <a:ext cx="2812" cy="662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50" name="AutoShape 10"/>
            <p:cNvCxnSpPr>
              <a:cxnSpLocks noChangeShapeType="1"/>
              <a:stCxn id="9" idx="4"/>
              <a:endCxn id="8" idx="1"/>
            </p:cNvCxnSpPr>
            <p:nvPr/>
          </p:nvCxnSpPr>
          <p:spPr bwMode="auto">
            <a:xfrm>
              <a:off x="2562" y="6154"/>
              <a:ext cx="2060" cy="19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51" name="AutoShape 11"/>
            <p:cNvCxnSpPr>
              <a:cxnSpLocks noChangeShapeType="1"/>
            </p:cNvCxnSpPr>
            <p:nvPr/>
          </p:nvCxnSpPr>
          <p:spPr bwMode="auto">
            <a:xfrm flipH="1">
              <a:off x="4622" y="6143"/>
              <a:ext cx="2808" cy="1980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52" name="AutoShape 12"/>
            <p:cNvCxnSpPr>
              <a:cxnSpLocks noChangeShapeType="1"/>
              <a:stCxn id="9" idx="6"/>
              <a:endCxn id="16" idx="1"/>
            </p:cNvCxnSpPr>
            <p:nvPr/>
          </p:nvCxnSpPr>
          <p:spPr bwMode="auto">
            <a:xfrm>
              <a:off x="2578" y="6143"/>
              <a:ext cx="2940" cy="43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53" name="AutoShape 13"/>
            <p:cNvCxnSpPr>
              <a:cxnSpLocks noChangeShapeType="1"/>
              <a:endCxn id="18" idx="0"/>
            </p:cNvCxnSpPr>
            <p:nvPr/>
          </p:nvCxnSpPr>
          <p:spPr bwMode="auto">
            <a:xfrm flipH="1">
              <a:off x="3160" y="6147"/>
              <a:ext cx="4270" cy="200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54" name="AutoShape 14"/>
            <p:cNvCxnSpPr>
              <a:cxnSpLocks noChangeShapeType="1"/>
            </p:cNvCxnSpPr>
            <p:nvPr/>
          </p:nvCxnSpPr>
          <p:spPr bwMode="auto">
            <a:xfrm>
              <a:off x="3160" y="6343"/>
              <a:ext cx="0" cy="3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1" name="Freeform 15"/>
            <p:cNvSpPr>
              <a:spLocks/>
            </p:cNvSpPr>
            <p:nvPr/>
          </p:nvSpPr>
          <p:spPr bwMode="auto">
            <a:xfrm>
              <a:off x="3167" y="6720"/>
              <a:ext cx="1455" cy="1399"/>
            </a:xfrm>
            <a:custGeom>
              <a:avLst/>
              <a:gdLst>
                <a:gd name="T0" fmla="*/ 0 w 1290"/>
                <a:gd name="T1" fmla="*/ 0 h 2085"/>
                <a:gd name="T2" fmla="*/ 1290 w 1290"/>
                <a:gd name="T3" fmla="*/ 208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0" h="2085">
                  <a:moveTo>
                    <a:pt x="0" y="0"/>
                  </a:moveTo>
                  <a:lnTo>
                    <a:pt x="1290" y="2085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auto">
            <a:xfrm flipH="1">
              <a:off x="4600" y="6809"/>
              <a:ext cx="13" cy="1297"/>
            </a:xfrm>
            <a:custGeom>
              <a:avLst/>
              <a:gdLst>
                <a:gd name="T0" fmla="*/ 0 w 1290"/>
                <a:gd name="T1" fmla="*/ 0 h 2085"/>
                <a:gd name="T2" fmla="*/ 1290 w 1290"/>
                <a:gd name="T3" fmla="*/ 208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0" h="2085">
                  <a:moveTo>
                    <a:pt x="0" y="0"/>
                  </a:moveTo>
                  <a:lnTo>
                    <a:pt x="1290" y="2085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auto">
            <a:xfrm flipV="1">
              <a:off x="4613" y="6576"/>
              <a:ext cx="883" cy="224"/>
            </a:xfrm>
            <a:custGeom>
              <a:avLst/>
              <a:gdLst>
                <a:gd name="T0" fmla="*/ 0 w 1290"/>
                <a:gd name="T1" fmla="*/ 0 h 2085"/>
                <a:gd name="T2" fmla="*/ 1290 w 1290"/>
                <a:gd name="T3" fmla="*/ 208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0" h="2085">
                  <a:moveTo>
                    <a:pt x="0" y="0"/>
                  </a:moveTo>
                  <a:lnTo>
                    <a:pt x="1290" y="2085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auto">
            <a:xfrm>
              <a:off x="3156" y="6329"/>
              <a:ext cx="1457" cy="476"/>
            </a:xfrm>
            <a:custGeom>
              <a:avLst/>
              <a:gdLst>
                <a:gd name="T0" fmla="*/ 0 w 1290"/>
                <a:gd name="T1" fmla="*/ 0 h 2085"/>
                <a:gd name="T2" fmla="*/ 1290 w 1290"/>
                <a:gd name="T3" fmla="*/ 208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0" h="2085">
                  <a:moveTo>
                    <a:pt x="0" y="0"/>
                  </a:moveTo>
                  <a:lnTo>
                    <a:pt x="1290" y="2085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auto">
            <a:xfrm>
              <a:off x="5492" y="6576"/>
              <a:ext cx="4" cy="924"/>
            </a:xfrm>
            <a:custGeom>
              <a:avLst/>
              <a:gdLst>
                <a:gd name="T0" fmla="*/ 0 w 1290"/>
                <a:gd name="T1" fmla="*/ 0 h 2085"/>
                <a:gd name="T2" fmla="*/ 1290 w 1290"/>
                <a:gd name="T3" fmla="*/ 208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0" h="2085">
                  <a:moveTo>
                    <a:pt x="0" y="0"/>
                  </a:moveTo>
                  <a:lnTo>
                    <a:pt x="1290" y="2085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auto">
            <a:xfrm>
              <a:off x="3714" y="6311"/>
              <a:ext cx="1782" cy="265"/>
            </a:xfrm>
            <a:custGeom>
              <a:avLst/>
              <a:gdLst>
                <a:gd name="T0" fmla="*/ 0 w 2430"/>
                <a:gd name="T1" fmla="*/ 0 h 285"/>
                <a:gd name="T2" fmla="*/ 2430 w 2430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30" h="285">
                  <a:moveTo>
                    <a:pt x="0" y="0"/>
                  </a:moveTo>
                  <a:lnTo>
                    <a:pt x="2430" y="285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auto">
            <a:xfrm flipV="1">
              <a:off x="3165" y="6338"/>
              <a:ext cx="6" cy="382"/>
            </a:xfrm>
            <a:custGeom>
              <a:avLst/>
              <a:gdLst>
                <a:gd name="T0" fmla="*/ 0 w 1290"/>
                <a:gd name="T1" fmla="*/ 0 h 2085"/>
                <a:gd name="T2" fmla="*/ 1290 w 1290"/>
                <a:gd name="T3" fmla="*/ 208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0" h="2085">
                  <a:moveTo>
                    <a:pt x="0" y="0"/>
                  </a:moveTo>
                  <a:lnTo>
                    <a:pt x="1290" y="2085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auto">
            <a:xfrm flipV="1">
              <a:off x="3160" y="6311"/>
              <a:ext cx="554" cy="14"/>
            </a:xfrm>
            <a:custGeom>
              <a:avLst/>
              <a:gdLst>
                <a:gd name="T0" fmla="*/ 0 w 1290"/>
                <a:gd name="T1" fmla="*/ 0 h 2085"/>
                <a:gd name="T2" fmla="*/ 1290 w 1290"/>
                <a:gd name="T3" fmla="*/ 208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0" h="2085">
                  <a:moveTo>
                    <a:pt x="0" y="0"/>
                  </a:moveTo>
                  <a:lnTo>
                    <a:pt x="1290" y="2085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auto">
            <a:xfrm flipH="1">
              <a:off x="4604" y="7500"/>
              <a:ext cx="892" cy="624"/>
            </a:xfrm>
            <a:custGeom>
              <a:avLst/>
              <a:gdLst>
                <a:gd name="T0" fmla="*/ 0 w 1290"/>
                <a:gd name="T1" fmla="*/ 0 h 2085"/>
                <a:gd name="T2" fmla="*/ 1290 w 1290"/>
                <a:gd name="T3" fmla="*/ 208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90" h="2085">
                  <a:moveTo>
                    <a:pt x="0" y="0"/>
                  </a:moveTo>
                  <a:lnTo>
                    <a:pt x="1290" y="2085"/>
                  </a:lnTo>
                </a:path>
              </a:pathLst>
            </a:custGeom>
            <a:noFill/>
            <a:ln w="317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Line 24"/>
            <p:cNvSpPr>
              <a:spLocks noChangeShapeType="1"/>
            </p:cNvSpPr>
            <p:nvPr/>
          </p:nvSpPr>
          <p:spPr bwMode="auto">
            <a:xfrm flipH="1">
              <a:off x="4532" y="6854"/>
              <a:ext cx="1" cy="175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 flipH="1">
              <a:off x="4528" y="7110"/>
              <a:ext cx="1" cy="1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Line 26"/>
            <p:cNvSpPr>
              <a:spLocks noChangeShapeType="1"/>
            </p:cNvSpPr>
            <p:nvPr/>
          </p:nvSpPr>
          <p:spPr bwMode="auto">
            <a:xfrm flipH="1">
              <a:off x="4528" y="7339"/>
              <a:ext cx="1" cy="1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Line 27"/>
            <p:cNvSpPr>
              <a:spLocks noChangeShapeType="1"/>
            </p:cNvSpPr>
            <p:nvPr/>
          </p:nvSpPr>
          <p:spPr bwMode="auto">
            <a:xfrm>
              <a:off x="4520" y="7559"/>
              <a:ext cx="3" cy="1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Line 28"/>
            <p:cNvSpPr>
              <a:spLocks noChangeShapeType="1"/>
            </p:cNvSpPr>
            <p:nvPr/>
          </p:nvSpPr>
          <p:spPr bwMode="auto">
            <a:xfrm>
              <a:off x="4520" y="7765"/>
              <a:ext cx="8" cy="1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10269" name="AutoShape 29"/>
            <p:cNvCxnSpPr>
              <a:cxnSpLocks noChangeShapeType="1"/>
              <a:stCxn id="9" idx="3"/>
              <a:endCxn id="20" idx="0"/>
            </p:cNvCxnSpPr>
            <p:nvPr/>
          </p:nvCxnSpPr>
          <p:spPr bwMode="auto">
            <a:xfrm>
              <a:off x="2551" y="6150"/>
              <a:ext cx="1983" cy="704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70" name="AutoShape 30"/>
            <p:cNvCxnSpPr>
              <a:cxnSpLocks noChangeShapeType="1"/>
              <a:stCxn id="9" idx="5"/>
              <a:endCxn id="20" idx="1"/>
            </p:cNvCxnSpPr>
            <p:nvPr/>
          </p:nvCxnSpPr>
          <p:spPr bwMode="auto">
            <a:xfrm>
              <a:off x="2573" y="6150"/>
              <a:ext cx="1960" cy="879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71" name="AutoShape 31"/>
            <p:cNvCxnSpPr>
              <a:cxnSpLocks noChangeShapeType="1"/>
              <a:stCxn id="9" idx="5"/>
              <a:endCxn id="21" idx="0"/>
            </p:cNvCxnSpPr>
            <p:nvPr/>
          </p:nvCxnSpPr>
          <p:spPr bwMode="auto">
            <a:xfrm>
              <a:off x="2573" y="6150"/>
              <a:ext cx="1956" cy="960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72" name="AutoShape 32"/>
            <p:cNvCxnSpPr>
              <a:cxnSpLocks noChangeShapeType="1"/>
              <a:stCxn id="9" idx="5"/>
              <a:endCxn id="21" idx="1"/>
            </p:cNvCxnSpPr>
            <p:nvPr/>
          </p:nvCxnSpPr>
          <p:spPr bwMode="auto">
            <a:xfrm>
              <a:off x="2573" y="6150"/>
              <a:ext cx="1955" cy="1117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73" name="AutoShape 33"/>
            <p:cNvCxnSpPr>
              <a:cxnSpLocks noChangeShapeType="1"/>
              <a:stCxn id="9" idx="5"/>
              <a:endCxn id="22" idx="0"/>
            </p:cNvCxnSpPr>
            <p:nvPr/>
          </p:nvCxnSpPr>
          <p:spPr bwMode="auto">
            <a:xfrm>
              <a:off x="2573" y="6150"/>
              <a:ext cx="1956" cy="1189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74" name="AutoShape 34"/>
            <p:cNvCxnSpPr>
              <a:cxnSpLocks noChangeShapeType="1"/>
              <a:stCxn id="9" idx="4"/>
              <a:endCxn id="22" idx="1"/>
            </p:cNvCxnSpPr>
            <p:nvPr/>
          </p:nvCxnSpPr>
          <p:spPr bwMode="auto">
            <a:xfrm>
              <a:off x="2562" y="6154"/>
              <a:ext cx="1966" cy="1346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75" name="AutoShape 35"/>
            <p:cNvCxnSpPr>
              <a:cxnSpLocks noChangeShapeType="1"/>
              <a:stCxn id="23" idx="0"/>
              <a:endCxn id="9" idx="3"/>
            </p:cNvCxnSpPr>
            <p:nvPr/>
          </p:nvCxnSpPr>
          <p:spPr bwMode="auto">
            <a:xfrm flipH="1" flipV="1">
              <a:off x="2551" y="6150"/>
              <a:ext cx="1969" cy="1409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76" name="AutoShape 36"/>
            <p:cNvCxnSpPr>
              <a:cxnSpLocks noChangeShapeType="1"/>
              <a:stCxn id="23" idx="1"/>
              <a:endCxn id="9" idx="3"/>
            </p:cNvCxnSpPr>
            <p:nvPr/>
          </p:nvCxnSpPr>
          <p:spPr bwMode="auto">
            <a:xfrm flipH="1" flipV="1">
              <a:off x="2551" y="6150"/>
              <a:ext cx="1972" cy="1561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77" name="AutoShape 37"/>
            <p:cNvCxnSpPr>
              <a:cxnSpLocks noChangeShapeType="1"/>
              <a:stCxn id="24" idx="0"/>
              <a:endCxn id="9" idx="2"/>
            </p:cNvCxnSpPr>
            <p:nvPr/>
          </p:nvCxnSpPr>
          <p:spPr bwMode="auto">
            <a:xfrm flipH="1" flipV="1">
              <a:off x="2546" y="6143"/>
              <a:ext cx="1974" cy="1622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0278" name="AutoShape 38"/>
            <p:cNvCxnSpPr>
              <a:cxnSpLocks noChangeShapeType="1"/>
              <a:stCxn id="24" idx="1"/>
              <a:endCxn id="9" idx="3"/>
            </p:cNvCxnSpPr>
            <p:nvPr/>
          </p:nvCxnSpPr>
          <p:spPr bwMode="auto">
            <a:xfrm flipH="1" flipV="1">
              <a:off x="2551" y="6150"/>
              <a:ext cx="1977" cy="1776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25" name="Text Box 39"/>
            <p:cNvSpPr txBox="1">
              <a:spLocks noChangeArrowheads="1"/>
            </p:cNvSpPr>
            <p:nvPr/>
          </p:nvSpPr>
          <p:spPr bwMode="auto">
            <a:xfrm>
              <a:off x="2425" y="8236"/>
              <a:ext cx="5031" cy="5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78082" tIns="39041" rIns="78082" bIns="39041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398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5911" y="311588"/>
            <a:ext cx="1138159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1960" algn="just">
              <a:spcAft>
                <a:spcPts val="0"/>
              </a:spcAft>
              <a:tabLst>
                <a:tab pos="891540" algn="l"/>
              </a:tabLs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Параллельное проецирование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является частным случаем центрального проецирования. При этом методе полагается, что центр проецирования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удален в бесконечность (бесконечно удаленная точка 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0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∞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 в результате чего проецирующие лучи становятся взаимно параллельными, и проецирование всех точек осуществляется по единому направлению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В зависимости от угла, под которым проецирующий луч падает на плоскость проекций различают проекции: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89154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прямоугольные, или ортогональные (при угле, равном 90</a:t>
            </a:r>
            <a:r>
              <a:rPr lang="ru-RU" sz="20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),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89154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косоугольные (при угле, не равном 90</a:t>
            </a:r>
            <a:r>
              <a:rPr lang="ru-RU" sz="20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266" name="Picture 2" descr="https://helpiks.org/helpiksorg/baza5/220657937844.files/image0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919" y="2502338"/>
            <a:ext cx="7911849" cy="4289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924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араллелограмм 3"/>
          <p:cNvSpPr/>
          <p:nvPr/>
        </p:nvSpPr>
        <p:spPr>
          <a:xfrm>
            <a:off x="575466" y="3841364"/>
            <a:ext cx="5314920" cy="2099781"/>
          </a:xfrm>
          <a:prstGeom prst="parallelogram">
            <a:avLst/>
          </a:prstGeom>
          <a:solidFill>
            <a:schemeClr val="bg1">
              <a:lumMod val="95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>
            <a:stCxn id="8" idx="7"/>
            <a:endCxn id="6" idx="3"/>
          </p:cNvCxnSpPr>
          <p:nvPr/>
        </p:nvCxnSpPr>
        <p:spPr>
          <a:xfrm flipV="1">
            <a:off x="1971042" y="2934485"/>
            <a:ext cx="976016" cy="16181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Блок-схема: узел 5"/>
          <p:cNvSpPr/>
          <p:nvPr/>
        </p:nvSpPr>
        <p:spPr>
          <a:xfrm>
            <a:off x="2925687" y="2809240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518203" y="242094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endParaRPr lang="ru-RU" sz="2400" dirty="0"/>
          </a:p>
        </p:txBody>
      </p:sp>
      <p:sp>
        <p:nvSpPr>
          <p:cNvPr id="8" name="Блок-схема: узел 7"/>
          <p:cNvSpPr/>
          <p:nvPr/>
        </p:nvSpPr>
        <p:spPr>
          <a:xfrm>
            <a:off x="1805762" y="4524134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331956" y="4514585"/>
            <a:ext cx="5517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А′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04495" y="5405252"/>
            <a:ext cx="4203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dirty="0"/>
          </a:p>
          <a:p>
            <a:r>
              <a:rPr lang="ru-RU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1980767" y="1458598"/>
            <a:ext cx="519180" cy="815523"/>
          </a:xfrm>
          <a:prstGeom prst="line">
            <a:avLst/>
          </a:prstGeom>
          <a:ln w="19050">
            <a:solidFill>
              <a:srgbClr val="FF0000"/>
            </a:solidFill>
            <a:headEnd type="arrow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980767" y="1434172"/>
            <a:ext cx="3048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endParaRPr lang="ru-RU" sz="2400" dirty="0"/>
          </a:p>
          <a:p>
            <a:r>
              <a:rPr lang="ru-RU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812091" y="2330220"/>
            <a:ext cx="2785642" cy="1438756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2894372" y="3183390"/>
            <a:ext cx="3385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1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965043" y="2074606"/>
            <a:ext cx="3385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2</a:t>
            </a:r>
            <a:endParaRPr lang="ru-RU" sz="2400" dirty="0"/>
          </a:p>
        </p:txBody>
      </p:sp>
      <p:sp>
        <p:nvSpPr>
          <p:cNvPr id="18" name="Блок-схема: узел 17"/>
          <p:cNvSpPr/>
          <p:nvPr/>
        </p:nvSpPr>
        <p:spPr>
          <a:xfrm>
            <a:off x="5061354" y="2486267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4115793" y="2594083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</a:rPr>
              <a:t>a</a:t>
            </a:r>
            <a:endParaRPr lang="ru-RU" sz="2400" i="1" dirty="0"/>
          </a:p>
        </p:txBody>
      </p:sp>
      <p:cxnSp>
        <p:nvCxnSpPr>
          <p:cNvPr id="24" name="Прямая соединительная линия 23"/>
          <p:cNvCxnSpPr>
            <a:stCxn id="29" idx="7"/>
          </p:cNvCxnSpPr>
          <p:nvPr/>
        </p:nvCxnSpPr>
        <p:spPr>
          <a:xfrm flipV="1">
            <a:off x="2698108" y="3657551"/>
            <a:ext cx="373512" cy="70911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2283326" y="4447779"/>
            <a:ext cx="482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 </a:t>
            </a:r>
            <a:endParaRPr lang="ru-RU" sz="2400" dirty="0"/>
          </a:p>
        </p:txBody>
      </p:sp>
      <p:cxnSp>
        <p:nvCxnSpPr>
          <p:cNvPr id="35" name="Прямая соединительная линия 34"/>
          <p:cNvCxnSpPr>
            <a:stCxn id="37" idx="7"/>
          </p:cNvCxnSpPr>
          <p:nvPr/>
        </p:nvCxnSpPr>
        <p:spPr>
          <a:xfrm flipV="1">
            <a:off x="4079256" y="2594173"/>
            <a:ext cx="1018042" cy="194365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3777577" y="4702298"/>
            <a:ext cx="4463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 </a:t>
            </a:r>
            <a:endParaRPr lang="ru-RU" sz="2400" dirty="0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H="1" flipV="1">
            <a:off x="2424495" y="4418075"/>
            <a:ext cx="3115994" cy="353196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Блок-схема: узел 36"/>
          <p:cNvSpPr/>
          <p:nvPr/>
        </p:nvSpPr>
        <p:spPr>
          <a:xfrm>
            <a:off x="3913976" y="4509310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узел 28"/>
          <p:cNvSpPr/>
          <p:nvPr/>
        </p:nvSpPr>
        <p:spPr>
          <a:xfrm>
            <a:off x="2532828" y="4338148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3294754" y="4037330"/>
            <a:ext cx="482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</a:rPr>
              <a:t>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′</a:t>
            </a:r>
            <a:endParaRPr lang="ru-RU" sz="2400" i="1" dirty="0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5340389" y="1917489"/>
            <a:ext cx="1153252" cy="1948936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6189385" y="2578407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</a:rPr>
              <a:t>b</a:t>
            </a:r>
            <a:endParaRPr lang="ru-RU" sz="2400" i="1" dirty="0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 flipV="1">
            <a:off x="4524183" y="3584502"/>
            <a:ext cx="983784" cy="169821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4510227" y="5242550"/>
            <a:ext cx="482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 </a:t>
            </a:r>
            <a:endParaRPr lang="ru-RU" sz="2400" dirty="0"/>
          </a:p>
        </p:txBody>
      </p:sp>
      <p:sp>
        <p:nvSpPr>
          <p:cNvPr id="58" name="Блок-схема: узел 57"/>
          <p:cNvSpPr/>
          <p:nvPr/>
        </p:nvSpPr>
        <p:spPr>
          <a:xfrm>
            <a:off x="4370500" y="5240597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араллелограмм 58"/>
          <p:cNvSpPr/>
          <p:nvPr/>
        </p:nvSpPr>
        <p:spPr>
          <a:xfrm>
            <a:off x="6678063" y="3859553"/>
            <a:ext cx="5314920" cy="2099781"/>
          </a:xfrm>
          <a:prstGeom prst="parallelogram">
            <a:avLst/>
          </a:prstGeom>
          <a:solidFill>
            <a:schemeClr val="bg1">
              <a:lumMod val="95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7237839" y="5393097"/>
            <a:ext cx="4203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dirty="0"/>
          </a:p>
          <a:p>
            <a:r>
              <a:rPr lang="ru-RU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 flipV="1">
            <a:off x="8140508" y="1058840"/>
            <a:ext cx="0" cy="839948"/>
          </a:xfrm>
          <a:prstGeom prst="line">
            <a:avLst/>
          </a:prstGeom>
          <a:ln w="19050">
            <a:solidFill>
              <a:srgbClr val="FF0000"/>
            </a:solidFill>
            <a:headEnd type="arrow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7803097" y="1110146"/>
            <a:ext cx="3048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endParaRPr lang="ru-RU" sz="2400" dirty="0"/>
          </a:p>
          <a:p>
            <a:r>
              <a:rPr lang="ru-RU" alt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3404194" y="2798467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endParaRPr lang="ru-RU" sz="2400" dirty="0"/>
          </a:p>
        </p:txBody>
      </p:sp>
      <p:cxnSp>
        <p:nvCxnSpPr>
          <p:cNvPr id="73" name="Прямая соединительная линия 72"/>
          <p:cNvCxnSpPr>
            <a:stCxn id="74" idx="7"/>
            <a:endCxn id="68" idx="3"/>
          </p:cNvCxnSpPr>
          <p:nvPr/>
        </p:nvCxnSpPr>
        <p:spPr>
          <a:xfrm flipV="1">
            <a:off x="3061378" y="3392733"/>
            <a:ext cx="523930" cy="101420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Блок-схема: узел 73"/>
          <p:cNvSpPr/>
          <p:nvPr/>
        </p:nvSpPr>
        <p:spPr>
          <a:xfrm>
            <a:off x="2896098" y="4378424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Блок-схема: узел 67"/>
          <p:cNvSpPr/>
          <p:nvPr/>
        </p:nvSpPr>
        <p:spPr>
          <a:xfrm>
            <a:off x="3563937" y="3267488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2990683" y="3581401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7" name="Прямая соединительная линия 76"/>
          <p:cNvCxnSpPr/>
          <p:nvPr/>
        </p:nvCxnSpPr>
        <p:spPr>
          <a:xfrm flipV="1">
            <a:off x="7924282" y="2809240"/>
            <a:ext cx="11448" cy="192461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Блок-схема: узел 77"/>
          <p:cNvSpPr/>
          <p:nvPr/>
        </p:nvSpPr>
        <p:spPr>
          <a:xfrm>
            <a:off x="7862763" y="2659070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7416951" y="243868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endParaRPr lang="ru-RU" sz="2400" dirty="0"/>
          </a:p>
        </p:txBody>
      </p:sp>
      <p:sp>
        <p:nvSpPr>
          <p:cNvPr id="80" name="Блок-схема: узел 79"/>
          <p:cNvSpPr/>
          <p:nvPr/>
        </p:nvSpPr>
        <p:spPr>
          <a:xfrm>
            <a:off x="7824731" y="4664854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7383976" y="4655305"/>
            <a:ext cx="5517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А′ </a:t>
            </a:r>
            <a:endParaRPr lang="ru-RU" sz="2400" dirty="0"/>
          </a:p>
        </p:txBody>
      </p:sp>
      <p:cxnSp>
        <p:nvCxnSpPr>
          <p:cNvPr id="85" name="Прямая соединительная линия 84"/>
          <p:cNvCxnSpPr/>
          <p:nvPr/>
        </p:nvCxnSpPr>
        <p:spPr>
          <a:xfrm flipH="1">
            <a:off x="8549002" y="1917489"/>
            <a:ext cx="2785642" cy="1438756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Прямоугольник 85"/>
          <p:cNvSpPr/>
          <p:nvPr/>
        </p:nvSpPr>
        <p:spPr>
          <a:xfrm>
            <a:off x="8631283" y="2770659"/>
            <a:ext cx="3385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1</a:t>
            </a:r>
            <a:endParaRPr lang="ru-RU" sz="2400" dirty="0"/>
          </a:p>
        </p:txBody>
      </p:sp>
      <p:sp>
        <p:nvSpPr>
          <p:cNvPr id="87" name="Прямоугольник 86"/>
          <p:cNvSpPr/>
          <p:nvPr/>
        </p:nvSpPr>
        <p:spPr>
          <a:xfrm>
            <a:off x="10701954" y="1661875"/>
            <a:ext cx="3385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</a:rPr>
              <a:t>2</a:t>
            </a:r>
            <a:endParaRPr lang="ru-RU" sz="2400" dirty="0"/>
          </a:p>
        </p:txBody>
      </p:sp>
      <p:sp>
        <p:nvSpPr>
          <p:cNvPr id="88" name="Блок-схема: узел 87"/>
          <p:cNvSpPr/>
          <p:nvPr/>
        </p:nvSpPr>
        <p:spPr>
          <a:xfrm>
            <a:off x="10798265" y="2073536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рямоугольник 88"/>
          <p:cNvSpPr/>
          <p:nvPr/>
        </p:nvSpPr>
        <p:spPr>
          <a:xfrm>
            <a:off x="9852704" y="218135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</a:rPr>
              <a:t>a</a:t>
            </a:r>
            <a:endParaRPr lang="ru-RU" sz="2400" i="1" dirty="0"/>
          </a:p>
        </p:txBody>
      </p:sp>
      <p:cxnSp>
        <p:nvCxnSpPr>
          <p:cNvPr id="90" name="Прямая соединительная линия 89"/>
          <p:cNvCxnSpPr>
            <a:stCxn id="99" idx="0"/>
            <a:endCxn id="95" idx="4"/>
          </p:cNvCxnSpPr>
          <p:nvPr/>
        </p:nvCxnSpPr>
        <p:spPr>
          <a:xfrm flipH="1" flipV="1">
            <a:off x="8800561" y="3315404"/>
            <a:ext cx="2467" cy="99225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>
            <a:stCxn id="101" idx="0"/>
            <a:endCxn id="88" idx="4"/>
          </p:cNvCxnSpPr>
          <p:nvPr/>
        </p:nvCxnSpPr>
        <p:spPr>
          <a:xfrm flipH="1" flipV="1">
            <a:off x="10871232" y="2220270"/>
            <a:ext cx="16562" cy="241623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Прямоугольник 91"/>
          <p:cNvSpPr/>
          <p:nvPr/>
        </p:nvSpPr>
        <p:spPr>
          <a:xfrm>
            <a:off x="9141105" y="2385736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endParaRPr lang="ru-RU" sz="2400" dirty="0"/>
          </a:p>
        </p:txBody>
      </p:sp>
      <p:cxnSp>
        <p:nvCxnSpPr>
          <p:cNvPr id="93" name="Прямая соединительная линия 92"/>
          <p:cNvCxnSpPr/>
          <p:nvPr/>
        </p:nvCxnSpPr>
        <p:spPr>
          <a:xfrm flipH="1" flipV="1">
            <a:off x="9415943" y="2858561"/>
            <a:ext cx="38031" cy="157153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Блок-схема: узел 93"/>
          <p:cNvSpPr/>
          <p:nvPr/>
        </p:nvSpPr>
        <p:spPr>
          <a:xfrm>
            <a:off x="9337814" y="2830630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Блок-схема: узел 94"/>
          <p:cNvSpPr/>
          <p:nvPr/>
        </p:nvSpPr>
        <p:spPr>
          <a:xfrm>
            <a:off x="8727594" y="3168670"/>
            <a:ext cx="145933" cy="146734"/>
          </a:xfrm>
          <a:prstGeom prst="flowChartConnector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3" name="Прямая соединительная линия 102"/>
          <p:cNvCxnSpPr/>
          <p:nvPr/>
        </p:nvCxnSpPr>
        <p:spPr>
          <a:xfrm>
            <a:off x="10355570" y="928513"/>
            <a:ext cx="0" cy="1195027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Прямоугольник 103"/>
          <p:cNvSpPr/>
          <p:nvPr/>
        </p:nvSpPr>
        <p:spPr>
          <a:xfrm>
            <a:off x="10710962" y="1712070"/>
            <a:ext cx="3385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</a:rPr>
              <a:t>b</a:t>
            </a:r>
            <a:endParaRPr lang="ru-RU" sz="2400" i="1" dirty="0"/>
          </a:p>
        </p:txBody>
      </p:sp>
      <p:sp>
        <p:nvSpPr>
          <p:cNvPr id="108" name="Прямоугольник 107"/>
          <p:cNvSpPr/>
          <p:nvPr/>
        </p:nvSpPr>
        <p:spPr>
          <a:xfrm>
            <a:off x="9984496" y="1247981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</a:rPr>
              <a:t>b</a:t>
            </a:r>
            <a:endParaRPr lang="ru-RU" sz="2400" i="1" dirty="0"/>
          </a:p>
        </p:txBody>
      </p:sp>
      <p:cxnSp>
        <p:nvCxnSpPr>
          <p:cNvPr id="109" name="Прямая соединительная линия 108"/>
          <p:cNvCxnSpPr/>
          <p:nvPr/>
        </p:nvCxnSpPr>
        <p:spPr>
          <a:xfrm flipV="1">
            <a:off x="10353062" y="2120770"/>
            <a:ext cx="0" cy="293129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Блок-схема: узел 110"/>
          <p:cNvSpPr/>
          <p:nvPr/>
        </p:nvSpPr>
        <p:spPr>
          <a:xfrm>
            <a:off x="10256243" y="5045381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Прямоугольник 111"/>
          <p:cNvSpPr/>
          <p:nvPr/>
        </p:nvSpPr>
        <p:spPr>
          <a:xfrm>
            <a:off x="10256243" y="5240082"/>
            <a:ext cx="482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 </a:t>
            </a:r>
            <a:endParaRPr lang="ru-RU" sz="2400" dirty="0"/>
          </a:p>
        </p:txBody>
      </p:sp>
      <p:cxnSp>
        <p:nvCxnSpPr>
          <p:cNvPr id="115" name="Прямая соединительная линия 114"/>
          <p:cNvCxnSpPr/>
          <p:nvPr/>
        </p:nvCxnSpPr>
        <p:spPr>
          <a:xfrm flipH="1" flipV="1">
            <a:off x="8325385" y="4330113"/>
            <a:ext cx="3226655" cy="50330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Блок-схема: узел 100"/>
          <p:cNvSpPr/>
          <p:nvPr/>
        </p:nvSpPr>
        <p:spPr>
          <a:xfrm>
            <a:off x="10790975" y="4636503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Блок-схема: узел 99"/>
          <p:cNvSpPr/>
          <p:nvPr/>
        </p:nvSpPr>
        <p:spPr>
          <a:xfrm>
            <a:off x="9367236" y="4418075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Блок-схема: узел 98"/>
          <p:cNvSpPr/>
          <p:nvPr/>
        </p:nvSpPr>
        <p:spPr>
          <a:xfrm>
            <a:off x="8706209" y="4307660"/>
            <a:ext cx="193638" cy="194701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8" name="Прямоугольник 117"/>
          <p:cNvSpPr/>
          <p:nvPr/>
        </p:nvSpPr>
        <p:spPr>
          <a:xfrm>
            <a:off x="8626344" y="4511292"/>
            <a:ext cx="482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 </a:t>
            </a:r>
            <a:endParaRPr lang="ru-RU" sz="2400" dirty="0"/>
          </a:p>
        </p:txBody>
      </p:sp>
      <p:sp>
        <p:nvSpPr>
          <p:cNvPr id="119" name="Прямоугольник 118"/>
          <p:cNvSpPr/>
          <p:nvPr/>
        </p:nvSpPr>
        <p:spPr>
          <a:xfrm>
            <a:off x="10769632" y="4855345"/>
            <a:ext cx="4463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 </a:t>
            </a:r>
            <a:endParaRPr lang="ru-RU" sz="2400" dirty="0"/>
          </a:p>
        </p:txBody>
      </p:sp>
      <p:sp>
        <p:nvSpPr>
          <p:cNvPr id="120" name="Прямоугольник 119"/>
          <p:cNvSpPr/>
          <p:nvPr/>
        </p:nvSpPr>
        <p:spPr>
          <a:xfrm>
            <a:off x="9637772" y="4100843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</a:rPr>
              <a:t>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i="1" dirty="0"/>
          </a:p>
        </p:txBody>
      </p:sp>
      <p:sp>
        <p:nvSpPr>
          <p:cNvPr id="121" name="Прямоугольник 120"/>
          <p:cNvSpPr/>
          <p:nvPr/>
        </p:nvSpPr>
        <p:spPr>
          <a:xfrm>
            <a:off x="9330812" y="4599138"/>
            <a:ext cx="4571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′</a:t>
            </a:r>
            <a:endParaRPr lang="ru-RU" sz="2400" i="1" dirty="0"/>
          </a:p>
          <a:p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364058" y="340496"/>
            <a:ext cx="43955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Параллельное проецирование</a:t>
            </a:r>
          </a:p>
        </p:txBody>
      </p:sp>
    </p:spTree>
    <p:extLst>
      <p:ext uri="{BB962C8B-B14F-4D97-AF65-F5344CB8AC3E}">
        <p14:creationId xmlns:p14="http://schemas.microsoft.com/office/powerpoint/2010/main" val="116570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9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2" presetClass="entr" presetSubtype="1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3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  <p:bldP spid="8" grpId="0" animBg="1"/>
      <p:bldP spid="9" grpId="0"/>
      <p:bldP spid="10" grpId="0"/>
      <p:bldP spid="14" grpId="0"/>
      <p:bldP spid="16" grpId="0"/>
      <p:bldP spid="17" grpId="0"/>
      <p:bldP spid="18" grpId="0" animBg="1"/>
      <p:bldP spid="22" grpId="0"/>
      <p:bldP spid="30" grpId="0"/>
      <p:bldP spid="38" grpId="0"/>
      <p:bldP spid="37" grpId="0" animBg="1"/>
      <p:bldP spid="29" grpId="0" animBg="1"/>
      <p:bldP spid="48" grpId="0"/>
      <p:bldP spid="54" grpId="0"/>
      <p:bldP spid="57" grpId="0"/>
      <p:bldP spid="58" grpId="0" animBg="1"/>
      <p:bldP spid="59" grpId="0" animBg="1"/>
      <p:bldP spid="60" grpId="0"/>
      <p:bldP spid="62" grpId="0"/>
      <p:bldP spid="69" grpId="0"/>
      <p:bldP spid="74" grpId="0" animBg="1"/>
      <p:bldP spid="68" grpId="0" animBg="1"/>
      <p:bldP spid="19" grpId="0" animBg="1"/>
      <p:bldP spid="78" grpId="0" animBg="1"/>
      <p:bldP spid="79" grpId="0"/>
      <p:bldP spid="80" grpId="0" animBg="1"/>
      <p:bldP spid="81" grpId="0"/>
      <p:bldP spid="86" grpId="0"/>
      <p:bldP spid="87" grpId="0"/>
      <p:bldP spid="88" grpId="0" animBg="1"/>
      <p:bldP spid="89" grpId="0"/>
      <p:bldP spid="92" grpId="0"/>
      <p:bldP spid="94" grpId="0" animBg="1"/>
      <p:bldP spid="95" grpId="0" animBg="1"/>
      <p:bldP spid="104" grpId="0"/>
      <p:bldP spid="108" grpId="0"/>
      <p:bldP spid="111" grpId="0" animBg="1"/>
      <p:bldP spid="112" grpId="0"/>
      <p:bldP spid="101" grpId="0" animBg="1"/>
      <p:bldP spid="100" grpId="0" animBg="1"/>
      <p:bldP spid="99" grpId="0" animBg="1"/>
      <p:bldP spid="118" grpId="0"/>
      <p:bldP spid="119" grpId="0"/>
      <p:bldP spid="120" grpId="0"/>
      <p:bldP spid="1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2275417" y="3497264"/>
            <a:ext cx="2487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ru-RU" sz="1800" dirty="0">
                <a:solidFill>
                  <a:srgbClr val="002060"/>
                </a:solidFill>
              </a:rPr>
              <a:t> </a:t>
            </a:r>
            <a:endParaRPr lang="ru-RU" altLang="ru-RU" sz="1800" dirty="0">
              <a:solidFill>
                <a:srgbClr val="002060"/>
              </a:solidFill>
            </a:endParaRPr>
          </a:p>
        </p:txBody>
      </p:sp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10246" name="Объект 2"/>
          <p:cNvGraphicFramePr>
            <a:graphicFrameLocks noChangeAspect="1"/>
          </p:cNvGraphicFramePr>
          <p:nvPr/>
        </p:nvGraphicFramePr>
        <p:xfrm>
          <a:off x="8616951" y="1179513"/>
          <a:ext cx="2664883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Формула" r:id="rId3" imgW="1117115" imgH="253890" progId="Equation.3">
                  <p:embed/>
                </p:oleObj>
              </mc:Choice>
              <mc:Fallback>
                <p:oleObj name="Формула" r:id="rId3" imgW="1117115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6951" y="1179513"/>
                        <a:ext cx="2664883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10248" name="Объект 4"/>
          <p:cNvGraphicFramePr>
            <a:graphicFrameLocks noChangeAspect="1"/>
          </p:cNvGraphicFramePr>
          <p:nvPr/>
        </p:nvGraphicFramePr>
        <p:xfrm>
          <a:off x="8616951" y="1797051"/>
          <a:ext cx="3196167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7" name="Формула" r:id="rId5" imgW="1193800" imgH="254000" progId="Equation.3">
                  <p:embed/>
                </p:oleObj>
              </mc:Choice>
              <mc:Fallback>
                <p:oleObj name="Формула" r:id="rId5" imgW="11938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6951" y="1797051"/>
                        <a:ext cx="3196167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10250" name="Объект 6"/>
          <p:cNvGraphicFramePr>
            <a:graphicFrameLocks noChangeAspect="1"/>
          </p:cNvGraphicFramePr>
          <p:nvPr/>
        </p:nvGraphicFramePr>
        <p:xfrm>
          <a:off x="6472767" y="2438400"/>
          <a:ext cx="5505451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8" name="Формула" r:id="rId7" imgW="2311400" imgH="254000" progId="Equation.3">
                  <p:embed/>
                </p:oleObj>
              </mc:Choice>
              <mc:Fallback>
                <p:oleObj name="Формула" r:id="rId7" imgW="23114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2767" y="2438400"/>
                        <a:ext cx="5505451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graphicFrame>
        <p:nvGraphicFramePr>
          <p:cNvPr id="10252" name="Объект 8"/>
          <p:cNvGraphicFramePr>
            <a:graphicFrameLocks noChangeAspect="1"/>
          </p:cNvGraphicFramePr>
          <p:nvPr/>
        </p:nvGraphicFramePr>
        <p:xfrm>
          <a:off x="8676218" y="3073400"/>
          <a:ext cx="3083983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9" name="Формула" r:id="rId9" imgW="1079500" imgH="228600" progId="Equation.3">
                  <p:embed/>
                </p:oleObj>
              </mc:Choice>
              <mc:Fallback>
                <p:oleObj name="Формула" r:id="rId9" imgW="1079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6218" y="3073400"/>
                        <a:ext cx="3083983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4" name="Text Box 5"/>
          <p:cNvSpPr txBox="1">
            <a:spLocks noChangeArrowheads="1"/>
          </p:cNvSpPr>
          <p:nvPr/>
        </p:nvSpPr>
        <p:spPr bwMode="auto">
          <a:xfrm>
            <a:off x="-10583" y="6427788"/>
            <a:ext cx="5088468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ru-RU" altLang="ru-RU" sz="1100" b="1" i="1">
                <a:solidFill>
                  <a:schemeClr val="bg2"/>
                </a:solidFill>
              </a:rPr>
              <a:t>Доцент кафедры начертательной геометрии и инженерной графики  </a:t>
            </a:r>
            <a:r>
              <a:rPr lang="kk-KZ" altLang="ru-RU" sz="1100" b="1" i="1">
                <a:solidFill>
                  <a:schemeClr val="bg2"/>
                </a:solidFill>
              </a:rPr>
              <a:t>Карымсаков У.Т.</a:t>
            </a:r>
            <a:endParaRPr lang="ru-RU" altLang="ru-RU" sz="1100" b="1" i="1">
              <a:solidFill>
                <a:schemeClr val="bg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86010" y="365209"/>
            <a:ext cx="43202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sz="2400" b="1" dirty="0">
                <a:solidFill>
                  <a:srgbClr val="002060"/>
                </a:solidFill>
              </a:rPr>
              <a:t>Параллельное проецирование</a:t>
            </a:r>
          </a:p>
        </p:txBody>
      </p:sp>
      <p:grpSp>
        <p:nvGrpSpPr>
          <p:cNvPr id="18" name="Group 1"/>
          <p:cNvGrpSpPr>
            <a:grpSpLocks/>
          </p:cNvGrpSpPr>
          <p:nvPr/>
        </p:nvGrpSpPr>
        <p:grpSpPr bwMode="auto">
          <a:xfrm>
            <a:off x="1176338" y="1033977"/>
            <a:ext cx="4319587" cy="3568700"/>
            <a:chOff x="3357" y="5908"/>
            <a:chExt cx="5012" cy="3605"/>
          </a:xfrm>
        </p:grpSpPr>
        <p:pic>
          <p:nvPicPr>
            <p:cNvPr id="19" name="Picture 3" descr="Новый рисунок (12)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7" y="5908"/>
              <a:ext cx="5012" cy="30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Text Box 2"/>
            <p:cNvSpPr txBox="1">
              <a:spLocks noChangeArrowheads="1"/>
            </p:cNvSpPr>
            <p:nvPr/>
          </p:nvSpPr>
          <p:spPr bwMode="auto">
            <a:xfrm>
              <a:off x="4722" y="9000"/>
              <a:ext cx="1596" cy="5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ru-RU" altLang="ru-RU" sz="1800" dirty="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3198152" y="4783778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плоская фигура </a:t>
            </a:r>
            <a:r>
              <a:rPr lang="ru-RU" altLang="ru-RU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проецируется </a:t>
            </a:r>
            <a:r>
              <a:rPr lang="ru-RU" altLang="ru-RU" sz="2000" dirty="0">
                <a:latin typeface="Arial" panose="020B0604020202020204" pitchFamily="34" charset="0"/>
                <a:ea typeface="Times New Roman" panose="02020603050405020304" pitchFamily="18" charset="0"/>
              </a:rPr>
              <a:t>в плоскую фигуру (за исключением того случая, когда эта фигура является проецирующей и отображается в виде отрезка прямой</a:t>
            </a:r>
            <a:r>
              <a:rPr lang="ru-RU" altLang="ru-RU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8786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1702</TotalTime>
  <Words>1197</Words>
  <Application>Microsoft Office PowerPoint</Application>
  <PresentationFormat>Произвольный</PresentationFormat>
  <Paragraphs>161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Тема Office</vt:lpstr>
      <vt:lpstr>Уравнение</vt:lpstr>
      <vt:lpstr>Формула</vt:lpstr>
      <vt:lpstr>Инженерная и компьютерная графика</vt:lpstr>
      <vt:lpstr>Лекция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Прямоугольное проецирование</vt:lpstr>
      <vt:lpstr>Презентация PowerPoint</vt:lpstr>
      <vt:lpstr>Презентация PowerPoint</vt:lpstr>
      <vt:lpstr>Список литературы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Практическое занятие</dc:title>
  <dc:creator>Dariga</dc:creator>
  <cp:lastModifiedBy>User</cp:lastModifiedBy>
  <cp:revision>216</cp:revision>
  <dcterms:created xsi:type="dcterms:W3CDTF">2018-09-16T22:00:01Z</dcterms:created>
  <dcterms:modified xsi:type="dcterms:W3CDTF">2025-07-17T16:20:14Z</dcterms:modified>
</cp:coreProperties>
</file>