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310" r:id="rId2"/>
    <p:sldId id="306" r:id="rId3"/>
    <p:sldId id="288" r:id="rId4"/>
    <p:sldId id="292" r:id="rId5"/>
    <p:sldId id="293" r:id="rId6"/>
    <p:sldId id="291" r:id="rId7"/>
    <p:sldId id="302" r:id="rId8"/>
    <p:sldId id="329" r:id="rId9"/>
    <p:sldId id="287" r:id="rId10"/>
    <p:sldId id="294" r:id="rId11"/>
    <p:sldId id="312" r:id="rId12"/>
    <p:sldId id="314" r:id="rId13"/>
    <p:sldId id="317" r:id="rId14"/>
    <p:sldId id="279" r:id="rId15"/>
    <p:sldId id="290" r:id="rId16"/>
    <p:sldId id="319" r:id="rId17"/>
    <p:sldId id="296" r:id="rId18"/>
    <p:sldId id="297" r:id="rId19"/>
    <p:sldId id="300" r:id="rId20"/>
    <p:sldId id="327" r:id="rId21"/>
    <p:sldId id="326" r:id="rId22"/>
    <p:sldId id="321" r:id="rId23"/>
    <p:sldId id="345" r:id="rId24"/>
    <p:sldId id="347" r:id="rId25"/>
    <p:sldId id="349" r:id="rId26"/>
    <p:sldId id="322" r:id="rId27"/>
    <p:sldId id="324" r:id="rId28"/>
    <p:sldId id="331" r:id="rId29"/>
    <p:sldId id="333" r:id="rId30"/>
    <p:sldId id="335" r:id="rId31"/>
    <p:sldId id="337" r:id="rId32"/>
    <p:sldId id="339" r:id="rId33"/>
    <p:sldId id="343" r:id="rId34"/>
    <p:sldId id="341" r:id="rId35"/>
    <p:sldId id="351" r:id="rId36"/>
    <p:sldId id="35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йман Сайдалиев" initials="Т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51F62-B9F7-4BBE-A291-0BC9F18F71ED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136D2-013C-42CC-815D-38F356F0C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98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4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07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48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97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84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22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77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29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8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6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01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32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video" Target="file:///C:\Documents%20and%20Settings\julia\&#1056;&#1072;&#1073;&#1086;&#1095;&#1080;&#1081;%20&#1089;&#1090;&#1086;&#1083;\&#1053;&#1072;%20&#1076;&#1080;&#1089;&#1082;\&#1055;&#1088;&#1077;&#1079;&#1077;&#1085;&#1090;&#1072;&#1094;&#1080;&#1103;\&#1088;&#1080;&#1089;&#1061;&#1061;&#1061;.avi" TargetMode="External"/><Relationship Id="rId7" Type="http://schemas.openxmlformats.org/officeDocument/2006/relationships/image" Target="../media/image16.jpeg"/><Relationship Id="rId2" Type="http://schemas.openxmlformats.org/officeDocument/2006/relationships/video" Target="file:///C:\Documents%20and%20Settings\julia\&#1056;&#1072;&#1073;&#1086;&#1095;&#1080;&#1081;%20&#1089;&#1090;&#1086;&#1083;\&#1053;&#1072;%20&#1076;&#1080;&#1089;&#1082;\&#1055;&#1088;&#1077;&#1079;&#1077;&#1085;&#1090;&#1072;&#1094;&#1080;&#1103;\&#1088;&#1080;&#1089;196.avi" TargetMode="External"/><Relationship Id="rId1" Type="http://schemas.openxmlformats.org/officeDocument/2006/relationships/video" Target="file:///C:\Documents%20and%20Settings\julia\&#1056;&#1072;&#1073;&#1086;&#1095;&#1080;&#1081;%20&#1089;&#1090;&#1086;&#1083;\&#1053;&#1072;%20&#1076;&#1080;&#1089;&#1082;\&#1055;&#1088;&#1077;&#1079;&#1077;&#1085;&#1090;&#1072;&#1094;&#1080;&#1103;\&#1088;&#1080;&#1089;197.avi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10" y="2688775"/>
            <a:ext cx="7766221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Инженерная и компьютерная графика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1" y="785554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9900" y="3999904"/>
            <a:ext cx="62054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b="1" dirty="0" err="1" smtClean="0">
                <a:solidFill>
                  <a:schemeClr val="bg1"/>
                </a:solidFill>
              </a:rPr>
              <a:t>Жаксылык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Алмаш</a:t>
            </a:r>
            <a:r>
              <a:rPr lang="ru-RU" b="1" dirty="0" smtClean="0">
                <a:solidFill>
                  <a:schemeClr val="bg1"/>
                </a:solidFill>
              </a:rPr>
              <a:t>, к.т.н., ассоциированный профессор  кафедры «</a:t>
            </a:r>
            <a:r>
              <a:rPr lang="ru-RU" b="1" dirty="0" err="1" smtClean="0">
                <a:solidFill>
                  <a:schemeClr val="bg1"/>
                </a:solidFill>
              </a:rPr>
              <a:t>ССиМ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55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06" y="267169"/>
            <a:ext cx="8549945" cy="597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2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6"/>
          <p:cNvSpPr>
            <a:spLocks noChangeArrowheads="1"/>
          </p:cNvSpPr>
          <p:nvPr/>
        </p:nvSpPr>
        <p:spPr bwMode="auto">
          <a:xfrm>
            <a:off x="2559845" y="1000125"/>
            <a:ext cx="4326731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ru-RU" altLang="ru-RU" sz="2400">
              <a:latin typeface="Times New Roman" panose="02020603050405020304" pitchFamily="18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395539" y="503240"/>
            <a:ext cx="4822032" cy="1450975"/>
            <a:chOff x="1043" y="1090"/>
            <a:chExt cx="4050" cy="806"/>
          </a:xfrm>
        </p:grpSpPr>
        <p:sp>
          <p:nvSpPr>
            <p:cNvPr id="103428" name="Text Box 13"/>
            <p:cNvSpPr txBox="1">
              <a:spLocks noChangeArrowheads="1"/>
            </p:cNvSpPr>
            <p:nvPr/>
          </p:nvSpPr>
          <p:spPr bwMode="auto">
            <a:xfrm>
              <a:off x="1043" y="1640"/>
              <a:ext cx="1319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ru-RU" altLang="ru-RU" sz="2400" i="1" dirty="0">
                  <a:latin typeface="FreeSetC"/>
                </a:rPr>
                <a:t>Простые</a:t>
              </a:r>
            </a:p>
          </p:txBody>
        </p:sp>
        <p:grpSp>
          <p:nvGrpSpPr>
            <p:cNvPr id="103429" name="Group 14"/>
            <p:cNvGrpSpPr>
              <a:grpSpLocks/>
            </p:cNvGrpSpPr>
            <p:nvPr/>
          </p:nvGrpSpPr>
          <p:grpSpPr bwMode="auto">
            <a:xfrm>
              <a:off x="1406" y="1090"/>
              <a:ext cx="3687" cy="806"/>
              <a:chOff x="1406" y="1090"/>
              <a:chExt cx="3687" cy="806"/>
            </a:xfrm>
          </p:grpSpPr>
          <p:sp>
            <p:nvSpPr>
              <p:cNvPr id="103430" name="Text Box 15"/>
              <p:cNvSpPr txBox="1">
                <a:spLocks noChangeArrowheads="1"/>
              </p:cNvSpPr>
              <p:nvPr/>
            </p:nvSpPr>
            <p:spPr bwMode="auto">
              <a:xfrm>
                <a:off x="2428" y="1090"/>
                <a:ext cx="1315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ru-RU" altLang="ru-RU" sz="2800" b="1" i="1">
                    <a:latin typeface="Times New Roman" panose="02020603050405020304" pitchFamily="18" charset="0"/>
                  </a:rPr>
                  <a:t>Разрезы</a:t>
                </a:r>
              </a:p>
            </p:txBody>
          </p:sp>
          <p:sp>
            <p:nvSpPr>
              <p:cNvPr id="103431" name="Text Box 16"/>
              <p:cNvSpPr txBox="1">
                <a:spLocks noChangeArrowheads="1"/>
              </p:cNvSpPr>
              <p:nvPr/>
            </p:nvSpPr>
            <p:spPr bwMode="auto">
              <a:xfrm>
                <a:off x="3746" y="1640"/>
                <a:ext cx="1347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ru-RU" altLang="ru-RU" sz="2400" i="1" dirty="0">
                    <a:latin typeface="FreeSetC"/>
                  </a:rPr>
                  <a:t>Сложные</a:t>
                </a:r>
              </a:p>
            </p:txBody>
          </p:sp>
          <p:grpSp>
            <p:nvGrpSpPr>
              <p:cNvPr id="103432" name="Group 17"/>
              <p:cNvGrpSpPr>
                <a:grpSpLocks/>
              </p:cNvGrpSpPr>
              <p:nvPr/>
            </p:nvGrpSpPr>
            <p:grpSpPr bwMode="auto">
              <a:xfrm>
                <a:off x="1406" y="1460"/>
                <a:ext cx="2812" cy="215"/>
                <a:chOff x="1406" y="1593"/>
                <a:chExt cx="2812" cy="272"/>
              </a:xfrm>
            </p:grpSpPr>
            <p:sp>
              <p:nvSpPr>
                <p:cNvPr id="103433" name="Line 18"/>
                <p:cNvSpPr>
                  <a:spLocks noChangeShapeType="1"/>
                </p:cNvSpPr>
                <p:nvPr/>
              </p:nvSpPr>
              <p:spPr bwMode="auto">
                <a:xfrm>
                  <a:off x="2880" y="1593"/>
                  <a:ext cx="0" cy="136"/>
                </a:xfrm>
                <a:prstGeom prst="line">
                  <a:avLst/>
                </a:prstGeom>
                <a:noFill/>
                <a:ln w="16510">
                  <a:solidFill>
                    <a:srgbClr val="0071B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434" name="Line 19"/>
                <p:cNvSpPr>
                  <a:spLocks noChangeShapeType="1"/>
                </p:cNvSpPr>
                <p:nvPr/>
              </p:nvSpPr>
              <p:spPr bwMode="auto">
                <a:xfrm>
                  <a:off x="1406" y="1729"/>
                  <a:ext cx="2812" cy="0"/>
                </a:xfrm>
                <a:prstGeom prst="line">
                  <a:avLst/>
                </a:prstGeom>
                <a:noFill/>
                <a:ln w="16510">
                  <a:solidFill>
                    <a:srgbClr val="0071B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435" name="Line 20"/>
                <p:cNvSpPr>
                  <a:spLocks noChangeShapeType="1"/>
                </p:cNvSpPr>
                <p:nvPr/>
              </p:nvSpPr>
              <p:spPr bwMode="auto">
                <a:xfrm>
                  <a:off x="1406" y="1729"/>
                  <a:ext cx="0" cy="136"/>
                </a:xfrm>
                <a:prstGeom prst="line">
                  <a:avLst/>
                </a:prstGeom>
                <a:noFill/>
                <a:ln w="16510">
                  <a:solidFill>
                    <a:srgbClr val="0071B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436" name="Line 21"/>
                <p:cNvSpPr>
                  <a:spLocks noChangeShapeType="1"/>
                </p:cNvSpPr>
                <p:nvPr/>
              </p:nvSpPr>
              <p:spPr bwMode="auto">
                <a:xfrm>
                  <a:off x="4218" y="1729"/>
                  <a:ext cx="0" cy="136"/>
                </a:xfrm>
                <a:prstGeom prst="line">
                  <a:avLst/>
                </a:prstGeom>
                <a:noFill/>
                <a:ln w="16510">
                  <a:solidFill>
                    <a:srgbClr val="0071B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pic>
        <p:nvPicPr>
          <p:cNvPr id="58400" name="Picture 32" descr="разрезы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9" y="2351090"/>
            <a:ext cx="2699147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1" name="рис197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9" y="2351090"/>
            <a:ext cx="2699147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2" name="Picture 34" descr="разрезы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9" y="2351090"/>
            <a:ext cx="2699147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3" name="Picture 35" descr="разрезы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041" y="2351090"/>
            <a:ext cx="2699147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26"/>
          <p:cNvGrpSpPr>
            <a:grpSpLocks/>
          </p:cNvGrpSpPr>
          <p:nvPr/>
        </p:nvGrpSpPr>
        <p:grpSpPr bwMode="auto">
          <a:xfrm>
            <a:off x="4895850" y="4187827"/>
            <a:ext cx="2591991" cy="504825"/>
            <a:chOff x="3152" y="2638"/>
            <a:chExt cx="2177" cy="318"/>
          </a:xfrm>
        </p:grpSpPr>
        <p:sp>
          <p:nvSpPr>
            <p:cNvPr id="103442" name="Line 37"/>
            <p:cNvSpPr>
              <a:spLocks noChangeShapeType="1"/>
            </p:cNvSpPr>
            <p:nvPr/>
          </p:nvSpPr>
          <p:spPr bwMode="auto">
            <a:xfrm flipH="1">
              <a:off x="3152" y="2638"/>
              <a:ext cx="227" cy="0"/>
            </a:xfrm>
            <a:prstGeom prst="line">
              <a:avLst/>
            </a:prstGeom>
            <a:noFill/>
            <a:ln w="38100">
              <a:solidFill>
                <a:srgbClr val="0071B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43" name="Line 38"/>
            <p:cNvSpPr>
              <a:spLocks noChangeShapeType="1"/>
            </p:cNvSpPr>
            <p:nvPr/>
          </p:nvSpPr>
          <p:spPr bwMode="auto">
            <a:xfrm flipH="1">
              <a:off x="5102" y="2955"/>
              <a:ext cx="227" cy="0"/>
            </a:xfrm>
            <a:prstGeom prst="line">
              <a:avLst/>
            </a:prstGeom>
            <a:noFill/>
            <a:ln w="38100">
              <a:solidFill>
                <a:srgbClr val="0071B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44" name="Line 39"/>
            <p:cNvSpPr>
              <a:spLocks noChangeShapeType="1"/>
            </p:cNvSpPr>
            <p:nvPr/>
          </p:nvSpPr>
          <p:spPr bwMode="auto">
            <a:xfrm flipH="1">
              <a:off x="3900" y="2638"/>
              <a:ext cx="68" cy="0"/>
            </a:xfrm>
            <a:prstGeom prst="line">
              <a:avLst/>
            </a:prstGeom>
            <a:noFill/>
            <a:ln w="38100">
              <a:solidFill>
                <a:srgbClr val="0071B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45" name="Line 40"/>
            <p:cNvSpPr>
              <a:spLocks noChangeShapeType="1"/>
            </p:cNvSpPr>
            <p:nvPr/>
          </p:nvSpPr>
          <p:spPr bwMode="auto">
            <a:xfrm>
              <a:off x="3968" y="2638"/>
              <a:ext cx="0" cy="69"/>
            </a:xfrm>
            <a:prstGeom prst="line">
              <a:avLst/>
            </a:prstGeom>
            <a:noFill/>
            <a:ln w="38100">
              <a:solidFill>
                <a:srgbClr val="0071B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46" name="Line 41"/>
            <p:cNvSpPr>
              <a:spLocks noChangeShapeType="1"/>
            </p:cNvSpPr>
            <p:nvPr/>
          </p:nvSpPr>
          <p:spPr bwMode="auto">
            <a:xfrm flipH="1">
              <a:off x="3968" y="2950"/>
              <a:ext cx="68" cy="0"/>
            </a:xfrm>
            <a:prstGeom prst="line">
              <a:avLst/>
            </a:prstGeom>
            <a:noFill/>
            <a:ln w="38100">
              <a:solidFill>
                <a:srgbClr val="0071B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47" name="Line 43"/>
            <p:cNvSpPr>
              <a:spLocks noChangeShapeType="1"/>
            </p:cNvSpPr>
            <p:nvPr/>
          </p:nvSpPr>
          <p:spPr bwMode="auto">
            <a:xfrm>
              <a:off x="3972" y="2890"/>
              <a:ext cx="0" cy="66"/>
            </a:xfrm>
            <a:prstGeom prst="line">
              <a:avLst/>
            </a:prstGeom>
            <a:noFill/>
            <a:ln w="38100">
              <a:solidFill>
                <a:srgbClr val="0071B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8420" name="рис196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4" y="2336801"/>
            <a:ext cx="3514829" cy="374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21" name="рисХХХ.avi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28" y="2247900"/>
            <a:ext cx="3584972" cy="382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743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8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350" fill="hold"/>
                                        <p:tgtEl>
                                          <p:spTgt spid="584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8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5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350" fill="hold"/>
                                        <p:tgtEl>
                                          <p:spTgt spid="584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550" fill="hold"/>
                                        <p:tgtEl>
                                          <p:spTgt spid="584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8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4" dur="1" fill="hold"/>
                                        <p:tgtEl>
                                          <p:spTgt spid="584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40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8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9" dur="1" fill="hold"/>
                                        <p:tgtEl>
                                          <p:spTgt spid="584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42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84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4" dur="1" fill="hold"/>
                                        <p:tgtEl>
                                          <p:spTgt spid="584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421"/>
                  </p:tgtEl>
                </p:cond>
              </p:nextCondLst>
            </p:seq>
            <p:video>
              <p:cMediaNode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8401"/>
                </p:tgtEl>
              </p:cMediaNode>
            </p:video>
            <p:video>
              <p:cMediaNode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8420"/>
                </p:tgtEl>
              </p:cMediaNode>
            </p:video>
            <p:vide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8421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06867" y="115888"/>
            <a:ext cx="7664521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rgbClr val="0000FF"/>
                </a:solidFill>
                <a:latin typeface="Verdana" panose="020B0604030504040204" pitchFamily="34" charset="0"/>
              </a:rPr>
              <a:t>Горизонтальные и вертикальные </a:t>
            </a:r>
            <a:r>
              <a:rPr lang="ru-RU" altLang="ru-RU" sz="2800" b="1" dirty="0" smtClean="0">
                <a:solidFill>
                  <a:srgbClr val="0000FF"/>
                </a:solidFill>
                <a:latin typeface="Verdana" panose="020B0604030504040204" pitchFamily="34" charset="0"/>
              </a:rPr>
              <a:t>разрезы</a:t>
            </a:r>
            <a:endParaRPr lang="ru-RU" altLang="ru-RU" sz="2800" b="1" dirty="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sp>
        <p:nvSpPr>
          <p:cNvPr id="105475" name="TextBox 3"/>
          <p:cNvSpPr txBox="1">
            <a:spLocks noChangeArrowheads="1"/>
          </p:cNvSpPr>
          <p:nvPr/>
        </p:nvSpPr>
        <p:spPr bwMode="auto">
          <a:xfrm>
            <a:off x="737231" y="1558924"/>
            <a:ext cx="8002732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/>
            <a:r>
              <a:rPr lang="ru-RU" altLang="ru-RU" sz="2800" dirty="0">
                <a:latin typeface="Times New Roman" panose="02020603050405020304" pitchFamily="18" charset="0"/>
              </a:rPr>
              <a:t>   </a:t>
            </a:r>
            <a:r>
              <a:rPr lang="ru-RU" altLang="ru-RU" sz="2800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Такие </a:t>
            </a:r>
            <a:r>
              <a:rPr lang="ru-RU" altLang="ru-RU" sz="2400" dirty="0">
                <a:latin typeface="Times New Roman" panose="02020603050405020304" pitchFamily="18" charset="0"/>
              </a:rPr>
              <a:t>разрезы получают при рассечении предмета 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плоскостью</a:t>
            </a:r>
            <a:r>
              <a:rPr lang="ru-RU" altLang="ru-RU" sz="2400" dirty="0">
                <a:latin typeface="Times New Roman" panose="02020603050405020304" pitchFamily="18" charset="0"/>
              </a:rPr>
              <a:t>, параллельной какой-нибудь плоскости 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проекций </a:t>
            </a:r>
            <a:r>
              <a:rPr lang="ru-RU" altLang="ru-RU" sz="2400" dirty="0">
                <a:latin typeface="Times New Roman" panose="02020603050405020304" pitchFamily="18" charset="0"/>
              </a:rPr>
              <a:t>и располагают, как правило, на 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месте </a:t>
            </a:r>
            <a:r>
              <a:rPr lang="ru-RU" altLang="ru-RU" sz="2400" dirty="0">
                <a:latin typeface="Times New Roman" panose="02020603050405020304" pitchFamily="18" charset="0"/>
              </a:rPr>
              <a:t>соответствующего основного вида:</a:t>
            </a:r>
          </a:p>
          <a:p>
            <a:pPr eaLnBrk="0" hangingPunct="0"/>
            <a:r>
              <a:rPr lang="ru-RU" altLang="ru-RU" sz="2400" i="1" dirty="0">
                <a:latin typeface="Times New Roman" panose="02020603050405020304" pitchFamily="18" charset="0"/>
              </a:rPr>
              <a:t>фронтальный </a:t>
            </a:r>
            <a:r>
              <a:rPr lang="ru-RU" altLang="ru-RU" sz="2400" dirty="0">
                <a:latin typeface="Times New Roman" panose="02020603050405020304" pitchFamily="18" charset="0"/>
              </a:rPr>
              <a:t>– на месте </a:t>
            </a:r>
            <a:r>
              <a:rPr lang="ru-RU" altLang="ru-RU" sz="2400" i="1" dirty="0">
                <a:latin typeface="Times New Roman" panose="02020603050405020304" pitchFamily="18" charset="0"/>
              </a:rPr>
              <a:t>вида спереди;</a:t>
            </a:r>
          </a:p>
          <a:p>
            <a:pPr eaLnBrk="0" hangingPunct="0"/>
            <a:r>
              <a:rPr lang="ru-RU" altLang="ru-RU" sz="2400" i="1" dirty="0">
                <a:latin typeface="Times New Roman" panose="02020603050405020304" pitchFamily="18" charset="0"/>
              </a:rPr>
              <a:t>профильный – </a:t>
            </a:r>
            <a:r>
              <a:rPr lang="ru-RU" altLang="ru-RU" sz="2400" dirty="0">
                <a:latin typeface="Times New Roman" panose="02020603050405020304" pitchFamily="18" charset="0"/>
              </a:rPr>
              <a:t>на месте </a:t>
            </a:r>
            <a:r>
              <a:rPr lang="ru-RU" altLang="ru-RU" sz="2400" i="1" dirty="0">
                <a:latin typeface="Times New Roman" panose="02020603050405020304" pitchFamily="18" charset="0"/>
              </a:rPr>
              <a:t>вида слева;</a:t>
            </a:r>
          </a:p>
          <a:p>
            <a:pPr eaLnBrk="0" hangingPunct="0"/>
            <a:r>
              <a:rPr lang="ru-RU" altLang="ru-RU" sz="2400" i="1" dirty="0">
                <a:latin typeface="Times New Roman" panose="02020603050405020304" pitchFamily="18" charset="0"/>
              </a:rPr>
              <a:t>горизонтальный –</a:t>
            </a:r>
            <a:r>
              <a:rPr lang="ru-RU" altLang="ru-RU" sz="2400" dirty="0">
                <a:latin typeface="Times New Roman" panose="02020603050405020304" pitchFamily="18" charset="0"/>
              </a:rPr>
              <a:t> на месте </a:t>
            </a:r>
            <a:r>
              <a:rPr lang="ru-RU" altLang="ru-RU" sz="2400" i="1" dirty="0">
                <a:latin typeface="Times New Roman" panose="02020603050405020304" pitchFamily="18" charset="0"/>
              </a:rPr>
              <a:t>вида сверху.</a:t>
            </a:r>
          </a:p>
          <a:p>
            <a:pPr algn="just" eaLnBrk="0" hangingPunct="0"/>
            <a:r>
              <a:rPr lang="ru-RU" altLang="ru-RU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Эти разрезы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не обозначают</a:t>
            </a:r>
            <a:r>
              <a:rPr lang="ru-RU" altLang="ru-RU" sz="2400" dirty="0">
                <a:latin typeface="Times New Roman" panose="02020603050405020304" pitchFamily="18" charset="0"/>
              </a:rPr>
              <a:t>, если 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деталь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симметрична </a:t>
            </a:r>
            <a:r>
              <a:rPr lang="ru-RU" altLang="ru-RU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относительно секущей плоскости и </a:t>
            </a:r>
            <a:r>
              <a:rPr lang="ru-RU" alt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изображение 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находится на месте основного вида.</a:t>
            </a:r>
            <a:endParaRPr lang="ru-RU" altLang="ru-RU" sz="2400" dirty="0">
              <a:latin typeface="Times New Roman" panose="02020603050405020304" pitchFamily="18" charset="0"/>
            </a:endParaRPr>
          </a:p>
          <a:p>
            <a:pPr eaLnBrk="0" hangingPunct="0"/>
            <a:r>
              <a:rPr lang="ru-RU" altLang="ru-RU" sz="2400" dirty="0">
                <a:latin typeface="Times New Roman" panose="02020603050405020304" pitchFamily="18" charset="0"/>
              </a:rPr>
              <a:t>В остальных случаях разрезы обозначаются.  </a:t>
            </a:r>
          </a:p>
          <a:p>
            <a:pPr eaLnBrk="0" hangingPunct="0">
              <a:buFontTx/>
              <a:buChar char="-"/>
            </a:pPr>
            <a:endParaRPr lang="ru-RU" altLang="ru-RU" sz="2400" dirty="0">
              <a:latin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335694" y="6637105"/>
            <a:ext cx="1738259" cy="8219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008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90468" y="926445"/>
            <a:ext cx="85166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линий сечения применяют разомкнутую линию с указанием стрелками направления взгляда.</a:t>
            </a:r>
          </a:p>
        </p:txBody>
      </p:sp>
      <p:sp>
        <p:nvSpPr>
          <p:cNvPr id="106499" name="Text Box 15"/>
          <p:cNvSpPr txBox="1">
            <a:spLocks noChangeArrowheads="1"/>
          </p:cNvSpPr>
          <p:nvPr/>
        </p:nvSpPr>
        <p:spPr bwMode="auto">
          <a:xfrm>
            <a:off x="5076826" y="3949702"/>
            <a:ext cx="271700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06500" name="TextBox 5"/>
          <p:cNvSpPr txBox="1">
            <a:spLocks noChangeArrowheads="1"/>
          </p:cNvSpPr>
          <p:nvPr/>
        </p:nvSpPr>
        <p:spPr bwMode="auto">
          <a:xfrm>
            <a:off x="489098" y="1851922"/>
            <a:ext cx="81870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ru-RU" altLang="ru-RU" sz="2000" dirty="0">
                <a:solidFill>
                  <a:srgbClr val="7030A0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начала и конца линии сечения ставят одну и ту </a:t>
            </a:r>
            <a:r>
              <a:rPr lang="ru-RU" alt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прописную </a:t>
            </a:r>
            <a:r>
              <a:rPr lang="ru-RU" alt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букву русского алфавита</a:t>
            </a:r>
            <a:r>
              <a:rPr lang="ru-RU" alt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501" name="TextBox 4"/>
          <p:cNvSpPr txBox="1">
            <a:spLocks noChangeArrowheads="1"/>
          </p:cNvSpPr>
          <p:nvPr/>
        </p:nvSpPr>
        <p:spPr bwMode="auto">
          <a:xfrm>
            <a:off x="1781175" y="403225"/>
            <a:ext cx="53017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ru-RU" altLang="ru-RU" sz="2800" b="1" dirty="0">
                <a:latin typeface="Times New Roman" panose="02020603050405020304" pitchFamily="18" charset="0"/>
              </a:rPr>
              <a:t>В случае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обозначения</a:t>
            </a:r>
            <a:r>
              <a:rPr lang="ru-RU" altLang="ru-RU" sz="2800" b="1" dirty="0">
                <a:latin typeface="Times New Roman" panose="02020603050405020304" pitchFamily="18" charset="0"/>
              </a:rPr>
              <a:t> разрезов:</a:t>
            </a:r>
          </a:p>
        </p:txBody>
      </p:sp>
      <p:pic>
        <p:nvPicPr>
          <p:cNvPr id="1065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06" y="2682919"/>
            <a:ext cx="4673204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3" name="TextBox 3"/>
          <p:cNvSpPr txBox="1">
            <a:spLocks noChangeArrowheads="1"/>
          </p:cNvSpPr>
          <p:nvPr/>
        </p:nvSpPr>
        <p:spPr bwMode="auto">
          <a:xfrm>
            <a:off x="2736056" y="4076700"/>
            <a:ext cx="8002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ru-RU" altLang="ru-RU" sz="7200" i="1" dirty="0">
                <a:latin typeface="GOST type B" pitchFamily="34" charset="0"/>
              </a:rPr>
              <a:t>А</a:t>
            </a:r>
          </a:p>
        </p:txBody>
      </p:sp>
      <p:sp>
        <p:nvSpPr>
          <p:cNvPr id="106504" name="TextBox 4"/>
          <p:cNvSpPr txBox="1">
            <a:spLocks noChangeArrowheads="1"/>
          </p:cNvSpPr>
          <p:nvPr/>
        </p:nvSpPr>
        <p:spPr bwMode="auto">
          <a:xfrm>
            <a:off x="7056835" y="4149725"/>
            <a:ext cx="74892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ru-RU" altLang="ru-RU" sz="6600" i="1">
                <a:latin typeface="GOST type B" pitchFamily="34" charset="0"/>
              </a:rPr>
              <a:t>А</a:t>
            </a:r>
          </a:p>
        </p:txBody>
      </p:sp>
      <p:sp>
        <p:nvSpPr>
          <p:cNvPr id="106505" name="TextBox 8"/>
          <p:cNvSpPr txBox="1">
            <a:spLocks noChangeArrowheads="1"/>
          </p:cNvSpPr>
          <p:nvPr/>
        </p:nvSpPr>
        <p:spPr bwMode="auto">
          <a:xfrm>
            <a:off x="342123" y="5769197"/>
            <a:ext cx="86636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ru-RU" altLang="ru-RU" sz="2800" dirty="0">
                <a:latin typeface="Times New Roman" panose="02020603050405020304" pitchFamily="18" charset="0"/>
              </a:rPr>
              <a:t>Такие же буквы ставят </a:t>
            </a:r>
            <a:r>
              <a:rPr lang="ru-RU" altLang="ru-RU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над изображением </a:t>
            </a:r>
            <a:r>
              <a:rPr lang="ru-RU" altLang="ru-RU" sz="2800" dirty="0">
                <a:latin typeface="Times New Roman" panose="02020603050405020304" pitchFamily="18" charset="0"/>
              </a:rPr>
              <a:t>по типу 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А-А</a:t>
            </a:r>
            <a:r>
              <a:rPr lang="ru-RU" altLang="ru-RU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707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7911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</a:t>
            </a:r>
            <a:r>
              <a:rPr lang="ru-RU" sz="3200" b="1" dirty="0" smtClean="0"/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7" y="1764406"/>
            <a:ext cx="8837836" cy="457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8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520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Фронтальный разрез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458" y="1558345"/>
            <a:ext cx="6397111" cy="42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60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571750" y="203200"/>
            <a:ext cx="3995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ru-RU" altLang="ru-RU" sz="2400" b="1">
                <a:solidFill>
                  <a:srgbClr val="0000FF"/>
                </a:solidFill>
                <a:latin typeface="Verdana" panose="020B0604030504040204" pitchFamily="34" charset="0"/>
              </a:rPr>
              <a:t>Профильный</a:t>
            </a:r>
            <a:r>
              <a:rPr lang="ru-RU" altLang="ru-RU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>
                <a:solidFill>
                  <a:srgbClr val="0000FF"/>
                </a:solidFill>
                <a:latin typeface="Verdana" panose="020B0604030504040204" pitchFamily="34" charset="0"/>
              </a:rPr>
              <a:t>разрез</a:t>
            </a:r>
          </a:p>
        </p:txBody>
      </p:sp>
      <p:pic>
        <p:nvPicPr>
          <p:cNvPr id="109571" name="Picture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78"/>
          <a:stretch>
            <a:fillRect/>
          </a:stretch>
        </p:blipFill>
        <p:spPr>
          <a:xfrm>
            <a:off x="875872" y="922249"/>
            <a:ext cx="2637889" cy="2998788"/>
          </a:xfrm>
        </p:spPr>
      </p:pic>
      <p:pic>
        <p:nvPicPr>
          <p:cNvPr id="18443" name="Picture 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0" r="13672"/>
          <a:stretch>
            <a:fillRect/>
          </a:stretch>
        </p:blipFill>
        <p:spPr>
          <a:xfrm>
            <a:off x="3534310" y="912813"/>
            <a:ext cx="2765287" cy="3408362"/>
          </a:xfrm>
        </p:spPr>
      </p:pic>
      <p:pic>
        <p:nvPicPr>
          <p:cNvPr id="1845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77" b="78949"/>
          <a:stretch>
            <a:fillRect/>
          </a:stretch>
        </p:blipFill>
        <p:spPr bwMode="auto">
          <a:xfrm>
            <a:off x="6299596" y="1127125"/>
            <a:ext cx="1796439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4" name="TextBox 6"/>
          <p:cNvSpPr txBox="1">
            <a:spLocks noChangeArrowheads="1"/>
          </p:cNvSpPr>
          <p:nvPr/>
        </p:nvSpPr>
        <p:spPr bwMode="auto">
          <a:xfrm>
            <a:off x="773492" y="4911602"/>
            <a:ext cx="80924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ru-RU" altLang="ru-RU" sz="2800" dirty="0">
                <a:latin typeface="Times New Roman" panose="02020603050405020304" pitchFamily="18" charset="0"/>
              </a:rPr>
              <a:t>Секущая плоскость - </a:t>
            </a:r>
            <a:r>
              <a:rPr lang="ru-RU" altLang="ru-RU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профильная</a:t>
            </a:r>
            <a:r>
              <a:rPr lang="ru-RU" altLang="ru-RU" sz="2800" dirty="0">
                <a:latin typeface="Times New Roman" panose="02020603050405020304" pitchFamily="18" charset="0"/>
              </a:rPr>
              <a:t> плоскость уровня</a:t>
            </a:r>
          </a:p>
          <a:p>
            <a:pPr eaLnBrk="0" hangingPunct="0"/>
            <a:r>
              <a:rPr lang="ru-RU" altLang="ru-RU" sz="2800" dirty="0">
                <a:latin typeface="Times New Roman" panose="02020603050405020304" pitchFamily="18" charset="0"/>
              </a:rPr>
              <a:t> (проходящая через ось симметрии детали).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526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044EAE0-01CB-468C-B28A-7808755D5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60" y="405114"/>
            <a:ext cx="4777483" cy="54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51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Графическая работа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3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 детали в прямоугольной изометрии. Выполнение простого разреза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Новый рисунок (1)">
            <a:extLst>
              <a:ext uri="{FF2B5EF4-FFF2-40B4-BE49-F238E27FC236}">
                <a16:creationId xmlns="" xmlns:a16="http://schemas.microsoft.com/office/drawing/2014/main" id="{5028EFB1-572D-4319-82CA-D0F4510A06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918" y="1825625"/>
            <a:ext cx="618616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286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третьего вида и аксонометрии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5888" r="2560" b="18748"/>
          <a:stretch>
            <a:fillRect/>
          </a:stretch>
        </p:blipFill>
        <p:spPr bwMode="auto">
          <a:xfrm>
            <a:off x="841515" y="1825625"/>
            <a:ext cx="746096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1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679" y="914400"/>
            <a:ext cx="6993227" cy="11204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2.305- 68.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Изображения: виды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разрезы, сечения</a:t>
            </a:r>
            <a:endParaRPr lang="ru-RU" altLang="ru-RU" sz="32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1677" y="3000778"/>
            <a:ext cx="6928833" cy="3052294"/>
          </a:xfrm>
        </p:spPr>
        <p:txBody>
          <a:bodyPr>
            <a:noAutofit/>
          </a:bodyPr>
          <a:lstStyle/>
          <a:p>
            <a:pPr marL="252000" indent="-144000" algn="ctr">
              <a:lnSpc>
                <a:spcPct val="110000"/>
              </a:lnSpc>
            </a:pPr>
            <a:r>
              <a:rPr lang="ru-RU" sz="2200" b="1" dirty="0" smtClean="0"/>
              <a:t>Лекция 3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68266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6"/>
          <p:cNvGrpSpPr>
            <a:grpSpLocks/>
          </p:cNvGrpSpPr>
          <p:nvPr/>
        </p:nvGrpSpPr>
        <p:grpSpPr bwMode="auto">
          <a:xfrm>
            <a:off x="976045" y="488951"/>
            <a:ext cx="7387119" cy="6003925"/>
            <a:chOff x="598" y="308"/>
            <a:chExt cx="4629" cy="3782"/>
          </a:xfrm>
        </p:grpSpPr>
        <p:grpSp>
          <p:nvGrpSpPr>
            <p:cNvPr id="117763" name="Group 2"/>
            <p:cNvGrpSpPr>
              <a:grpSpLocks/>
            </p:cNvGrpSpPr>
            <p:nvPr/>
          </p:nvGrpSpPr>
          <p:grpSpPr bwMode="auto">
            <a:xfrm>
              <a:off x="598" y="3400"/>
              <a:ext cx="4628" cy="690"/>
              <a:chOff x="598" y="3400"/>
              <a:chExt cx="4628" cy="690"/>
            </a:xfrm>
          </p:grpSpPr>
          <p:sp>
            <p:nvSpPr>
              <p:cNvPr id="117764" name="Rectangle 3"/>
              <p:cNvSpPr>
                <a:spLocks noChangeArrowheads="1"/>
              </p:cNvSpPr>
              <p:nvPr/>
            </p:nvSpPr>
            <p:spPr bwMode="auto">
              <a:xfrm>
                <a:off x="598" y="3400"/>
                <a:ext cx="4628" cy="690"/>
              </a:xfrm>
              <a:prstGeom prst="rect">
                <a:avLst/>
              </a:prstGeom>
              <a:gradFill rotWithShape="0">
                <a:gsLst>
                  <a:gs pos="0">
                    <a:srgbClr val="4A0094"/>
                  </a:gs>
                  <a:gs pos="50000">
                    <a:srgbClr val="FFFFFF"/>
                  </a:gs>
                  <a:gs pos="100000">
                    <a:srgbClr val="4A0094"/>
                  </a:gs>
                </a:gsLst>
                <a:lin ang="18900000" scaled="1"/>
              </a:gra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/>
                <a:endParaRPr lang="ru-RU" altLang="ru-RU" b="1">
                  <a:latin typeface="Courier New" panose="02070309020205020404" pitchFamily="49" charset="0"/>
                </a:endParaRPr>
              </a:p>
            </p:txBody>
          </p:sp>
          <p:sp>
            <p:nvSpPr>
              <p:cNvPr id="117765" name="Text Box 4"/>
              <p:cNvSpPr txBox="1">
                <a:spLocks noChangeArrowheads="1"/>
              </p:cNvSpPr>
              <p:nvPr/>
            </p:nvSpPr>
            <p:spPr bwMode="auto">
              <a:xfrm>
                <a:off x="619" y="3436"/>
                <a:ext cx="4605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r>
                  <a:rPr lang="ru-RU" altLang="ru-RU" b="1">
                    <a:latin typeface="Courier New" panose="02070309020205020404" pitchFamily="49" charset="0"/>
                  </a:rPr>
                  <a:t>Дополним чертеж простановкой размеров и оформлением основной надписи.</a:t>
                </a:r>
              </a:p>
            </p:txBody>
          </p:sp>
        </p:grpSp>
        <p:pic>
          <p:nvPicPr>
            <p:cNvPr id="117766" name="Picture 5" descr="D:\prez_do\9-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" y="308"/>
              <a:ext cx="4622" cy="3091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574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140431" y="327378"/>
            <a:ext cx="7274104" cy="5325886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03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ChangeArrowheads="1"/>
          </p:cNvSpPr>
          <p:nvPr/>
        </p:nvSpPr>
        <p:spPr bwMode="auto">
          <a:xfrm>
            <a:off x="1957387" y="5648327"/>
            <a:ext cx="6043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861073" y="215900"/>
            <a:ext cx="48475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ru-RU" altLang="ru-RU" sz="2400" b="1" dirty="0">
                <a:solidFill>
                  <a:srgbClr val="0000FF"/>
                </a:solidFill>
                <a:latin typeface="Verdana" panose="020B0604030504040204" pitchFamily="34" charset="0"/>
              </a:rPr>
              <a:t>Наклонный разрез</a:t>
            </a:r>
          </a:p>
        </p:txBody>
      </p:sp>
      <p:pic>
        <p:nvPicPr>
          <p:cNvPr id="112644" name="Picture 1" descr="0050000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0" b="26068"/>
          <a:stretch>
            <a:fillRect/>
          </a:stretch>
        </p:blipFill>
        <p:spPr>
          <a:xfrm>
            <a:off x="413148" y="404813"/>
            <a:ext cx="7703436" cy="4889189"/>
          </a:xfrm>
        </p:spPr>
      </p:pic>
      <p:sp>
        <p:nvSpPr>
          <p:cNvPr id="112645" name="TextBox 4"/>
          <p:cNvSpPr txBox="1">
            <a:spLocks noChangeArrowheads="1"/>
          </p:cNvSpPr>
          <p:nvPr/>
        </p:nvSpPr>
        <p:spPr bwMode="auto">
          <a:xfrm>
            <a:off x="1223962" y="5373690"/>
            <a:ext cx="81426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ru-RU" altLang="ru-RU" sz="2400">
                <a:latin typeface="Times New Roman" panose="02020603050405020304" pitchFamily="18" charset="0"/>
              </a:rPr>
              <a:t>При получении наклонных разрезов секущая плоскость </a:t>
            </a:r>
          </a:p>
          <a:p>
            <a:pPr eaLnBrk="0" hangingPunct="0"/>
            <a:r>
              <a:rPr lang="ru-RU" altLang="ru-RU" sz="2400">
                <a:latin typeface="Times New Roman" panose="02020603050405020304" pitchFamily="18" charset="0"/>
              </a:rPr>
              <a:t>составляет с горизонтальной плоскостью угол, отличный от </a:t>
            </a:r>
          </a:p>
          <a:p>
            <a:pPr eaLnBrk="0" hangingPunct="0"/>
            <a:r>
              <a:rPr lang="ru-RU" altLang="ru-RU" sz="2400">
                <a:latin typeface="Times New Roman" panose="02020603050405020304" pitchFamily="18" charset="0"/>
              </a:rPr>
              <a:t>прямого угла. Наклонные разрезы обозначают всегда.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54166" y="6574019"/>
            <a:ext cx="2960884" cy="14745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460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89061" y="1600200"/>
            <a:ext cx="6569039" cy="2840038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alt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 разрезы:</a:t>
            </a:r>
          </a:p>
          <a:p>
            <a:pPr>
              <a:buFontTx/>
              <a:buNone/>
            </a:pP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- </a:t>
            </a:r>
            <a:r>
              <a:rPr lang="ru-RU" alt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Ступенчатые</a:t>
            </a:r>
            <a:endParaRPr lang="ru-RU" alt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alt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ru-RU" alt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Ломаные</a:t>
            </a:r>
          </a:p>
        </p:txBody>
      </p:sp>
    </p:spTree>
    <p:extLst>
      <p:ext uri="{BB962C8B-B14F-4D97-AF65-F5344CB8AC3E}">
        <p14:creationId xmlns:p14="http://schemas.microsoft.com/office/powerpoint/2010/main" val="1532466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7"/>
          <p:cNvGrpSpPr>
            <a:grpSpLocks/>
          </p:cNvGrpSpPr>
          <p:nvPr/>
        </p:nvGrpSpPr>
        <p:grpSpPr bwMode="auto">
          <a:xfrm>
            <a:off x="758429" y="1631950"/>
            <a:ext cx="3842147" cy="3887788"/>
            <a:chOff x="-323" y="1028"/>
            <a:chExt cx="3227" cy="2449"/>
          </a:xfrm>
        </p:grpSpPr>
        <p:pic>
          <p:nvPicPr>
            <p:cNvPr id="119811" name="Picture 8" descr="005000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32" r="50337" b="63089"/>
            <a:stretch>
              <a:fillRect/>
            </a:stretch>
          </p:blipFill>
          <p:spPr bwMode="auto">
            <a:xfrm>
              <a:off x="-323" y="1028"/>
              <a:ext cx="3161" cy="2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812" name="Rectangle 9"/>
            <p:cNvSpPr>
              <a:spLocks noChangeArrowheads="1"/>
            </p:cNvSpPr>
            <p:nvPr/>
          </p:nvSpPr>
          <p:spPr bwMode="auto">
            <a:xfrm>
              <a:off x="2268" y="2952"/>
              <a:ext cx="636" cy="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ru-RU" altLang="ru-RU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19813" name="Rectangle 2"/>
          <p:cNvSpPr>
            <a:spLocks noChangeArrowheads="1"/>
          </p:cNvSpPr>
          <p:nvPr/>
        </p:nvSpPr>
        <p:spPr bwMode="auto">
          <a:xfrm>
            <a:off x="1601391" y="303641"/>
            <a:ext cx="6057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ru-RU" altLang="ru-RU">
                <a:latin typeface="Verdana" panose="020B0604030504040204" pitchFamily="34" charset="0"/>
              </a:rPr>
              <a:t> </a:t>
            </a:r>
            <a:r>
              <a:rPr lang="ru-RU" altLang="ru-RU" sz="2400" b="1">
                <a:solidFill>
                  <a:srgbClr val="0000FF"/>
                </a:solidFill>
                <a:latin typeface="Verdana" panose="020B0604030504040204" pitchFamily="34" charset="0"/>
              </a:rPr>
              <a:t>Ступенчатый разрез</a:t>
            </a:r>
            <a:r>
              <a:rPr lang="ru-RU" altLang="ru-RU" sz="2400" b="1">
                <a:latin typeface="Verdana" panose="020B0604030504040204" pitchFamily="34" charset="0"/>
              </a:rPr>
              <a:t> </a:t>
            </a:r>
          </a:p>
          <a:p>
            <a:pPr eaLnBrk="0" hangingPunct="0"/>
            <a:r>
              <a:rPr lang="ru-RU" altLang="ru-RU" sz="2400">
                <a:latin typeface="Verdana" panose="020B0604030504040204" pitchFamily="34" charset="0"/>
              </a:rPr>
              <a:t>(секущие плоскости параллельны)</a:t>
            </a:r>
          </a:p>
        </p:txBody>
      </p:sp>
      <p:sp>
        <p:nvSpPr>
          <p:cNvPr id="119814" name="Rectangle 1"/>
          <p:cNvSpPr>
            <a:spLocks noChangeArrowheads="1"/>
          </p:cNvSpPr>
          <p:nvPr/>
        </p:nvSpPr>
        <p:spPr bwMode="auto">
          <a:xfrm>
            <a:off x="1143000" y="5712381"/>
            <a:ext cx="74693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ru-RU" altLang="ru-RU" b="1" dirty="0">
                <a:latin typeface="Verdana" panose="020B0604030504040204" pitchFamily="34" charset="0"/>
              </a:rPr>
              <a:t>При </a:t>
            </a:r>
            <a:r>
              <a:rPr lang="ru-RU" altLang="ru-RU" b="1" dirty="0">
                <a:solidFill>
                  <a:srgbClr val="0000FF"/>
                </a:solidFill>
                <a:latin typeface="Verdana" panose="020B0604030504040204" pitchFamily="34" charset="0"/>
              </a:rPr>
              <a:t>сложном разрезе</a:t>
            </a:r>
            <a:r>
              <a:rPr lang="ru-RU" altLang="ru-RU" b="1" dirty="0">
                <a:latin typeface="Verdana" panose="020B0604030504040204" pitchFamily="34" charset="0"/>
              </a:rPr>
              <a:t> штрихи также проводят у мест пересечения </a:t>
            </a:r>
            <a:r>
              <a:rPr lang="ru-RU" altLang="ru-RU" b="1" dirty="0" smtClean="0">
                <a:latin typeface="Verdana" panose="020B0604030504040204" pitchFamily="34" charset="0"/>
              </a:rPr>
              <a:t>секущих </a:t>
            </a:r>
            <a:r>
              <a:rPr lang="ru-RU" altLang="ru-RU" b="1" dirty="0">
                <a:latin typeface="Verdana" panose="020B0604030504040204" pitchFamily="34" charset="0"/>
              </a:rPr>
              <a:t>плоскостей между собой. 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969545" y="3375027"/>
            <a:ext cx="3732610" cy="1851025"/>
            <a:chOff x="2374" y="2126"/>
            <a:chExt cx="3135" cy="1166"/>
          </a:xfrm>
        </p:grpSpPr>
        <p:pic>
          <p:nvPicPr>
            <p:cNvPr id="119816" name="Picture 0" descr="005000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14" t="31950" r="49269" b="61153"/>
            <a:stretch>
              <a:fillRect/>
            </a:stretch>
          </p:blipFill>
          <p:spPr bwMode="auto">
            <a:xfrm>
              <a:off x="2374" y="2654"/>
              <a:ext cx="615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17" name="Picture 6" descr="005000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4" t="26244" r="9453" b="61153"/>
            <a:stretch>
              <a:fillRect/>
            </a:stretch>
          </p:blipFill>
          <p:spPr bwMode="auto">
            <a:xfrm>
              <a:off x="2986" y="2126"/>
              <a:ext cx="2523" cy="1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90" name="Picture 10" descr="0050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4" t="11974" r="9453" b="73994"/>
          <a:stretch>
            <a:fillRect/>
          </a:stretch>
        </p:blipFill>
        <p:spPr bwMode="auto">
          <a:xfrm>
            <a:off x="4698208" y="1266827"/>
            <a:ext cx="300394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354242" y="3754438"/>
            <a:ext cx="715565" cy="1676400"/>
            <a:chOff x="3537" y="2365"/>
            <a:chExt cx="601" cy="1056"/>
          </a:xfrm>
        </p:grpSpPr>
        <p:sp>
          <p:nvSpPr>
            <p:cNvPr id="119820" name="AutoShape 2"/>
            <p:cNvSpPr>
              <a:spLocks noChangeArrowheads="1"/>
            </p:cNvSpPr>
            <p:nvPr/>
          </p:nvSpPr>
          <p:spPr bwMode="auto">
            <a:xfrm rot="-7179196">
              <a:off x="3219" y="2997"/>
              <a:ext cx="742" cy="106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119821" name="AutoShape 3"/>
            <p:cNvSpPr>
              <a:spLocks noChangeArrowheads="1"/>
            </p:cNvSpPr>
            <p:nvPr/>
          </p:nvSpPr>
          <p:spPr bwMode="auto">
            <a:xfrm rot="-6667354">
              <a:off x="3094" y="2852"/>
              <a:ext cx="1025" cy="81"/>
            </a:xfrm>
            <a:prstGeom prst="rightArrow">
              <a:avLst>
                <a:gd name="adj1" fmla="val 50000"/>
                <a:gd name="adj2" fmla="val 316358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119822" name="AutoShape 5"/>
            <p:cNvSpPr>
              <a:spLocks noChangeArrowheads="1"/>
            </p:cNvSpPr>
            <p:nvPr/>
          </p:nvSpPr>
          <p:spPr bwMode="auto">
            <a:xfrm rot="-3581111">
              <a:off x="3728" y="3002"/>
              <a:ext cx="713" cy="106"/>
            </a:xfrm>
            <a:prstGeom prst="rightArrow">
              <a:avLst>
                <a:gd name="adj1" fmla="val 50000"/>
                <a:gd name="adj2" fmla="val 16816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119823" name="AutoShape 4"/>
            <p:cNvSpPr>
              <a:spLocks noChangeArrowheads="1"/>
            </p:cNvSpPr>
            <p:nvPr/>
          </p:nvSpPr>
          <p:spPr bwMode="auto">
            <a:xfrm rot="-4208859">
              <a:off x="3548" y="2837"/>
              <a:ext cx="1025" cy="81"/>
            </a:xfrm>
            <a:prstGeom prst="rightArrow">
              <a:avLst>
                <a:gd name="adj1" fmla="val 50000"/>
                <a:gd name="adj2" fmla="val 316358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ru-RU" altLang="ru-RU" sz="240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0580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331120" y="396788"/>
            <a:ext cx="64805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ru-RU" alt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Ломаный </a:t>
            </a:r>
            <a:r>
              <a:rPr lang="ru-RU" altLang="ru-RU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разрез</a:t>
            </a:r>
            <a:endParaRPr lang="ru-RU" altLang="ru-RU" sz="2400" dirty="0">
              <a:latin typeface="Times New Roman" panose="02020603050405020304" pitchFamily="18" charset="0"/>
            </a:endParaRPr>
          </a:p>
          <a:p>
            <a:pPr eaLnBrk="0" hangingPunct="0"/>
            <a:r>
              <a:rPr lang="ru-RU" altLang="ru-RU" sz="2400" dirty="0" smtClean="0">
                <a:latin typeface="Times New Roman" panose="02020603050405020304" pitchFamily="18" charset="0"/>
              </a:rPr>
              <a:t>       (</a:t>
            </a:r>
            <a:r>
              <a:rPr lang="ru-RU" altLang="ru-RU" sz="2400" dirty="0">
                <a:latin typeface="Times New Roman" panose="02020603050405020304" pitchFamily="18" charset="0"/>
              </a:rPr>
              <a:t>секущие плоскости пересекаются) </a:t>
            </a:r>
          </a:p>
          <a:p>
            <a:pPr eaLnBrk="0" hangingPunct="0"/>
            <a:endParaRPr lang="ru-RU" altLang="ru-RU" sz="2400" dirty="0">
              <a:latin typeface="Verdana" panose="020B0604030504040204" pitchFamily="34" charset="0"/>
            </a:endParaRPr>
          </a:p>
        </p:txBody>
      </p:sp>
      <p:sp>
        <p:nvSpPr>
          <p:cNvPr id="120835" name="Rectangle 0"/>
          <p:cNvSpPr>
            <a:spLocks noChangeArrowheads="1"/>
          </p:cNvSpPr>
          <p:nvPr/>
        </p:nvSpPr>
        <p:spPr bwMode="auto">
          <a:xfrm>
            <a:off x="1485900" y="5445127"/>
            <a:ext cx="6515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ru-RU" altLang="ru-RU" sz="2000" b="1">
                <a:latin typeface="Times New Roman" panose="02020603050405020304" pitchFamily="18" charset="0"/>
              </a:rPr>
              <a:t>При ломаных разрезах секущие плоскости условно поворачивают до совмещения в одну плоскость</a:t>
            </a:r>
          </a:p>
        </p:txBody>
      </p:sp>
      <p:pic>
        <p:nvPicPr>
          <p:cNvPr id="120836" name="Picture 1" descr="0050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4" t="46756" r="51225" b="37335"/>
          <a:stretch>
            <a:fillRect/>
          </a:stretch>
        </p:blipFill>
        <p:spPr bwMode="auto">
          <a:xfrm>
            <a:off x="1020726" y="1465265"/>
            <a:ext cx="33417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7" name="Picture 2" descr="0050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9" t="46756" r="8900" b="42627"/>
          <a:stretch>
            <a:fillRect/>
          </a:stretch>
        </p:blipFill>
        <p:spPr bwMode="auto">
          <a:xfrm>
            <a:off x="4410075" y="1557340"/>
            <a:ext cx="3590925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0050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6" t="57768" r="8900" b="28726"/>
          <a:stretch>
            <a:fillRect/>
          </a:stretch>
        </p:blipFill>
        <p:spPr bwMode="auto">
          <a:xfrm>
            <a:off x="4104167" y="3141663"/>
            <a:ext cx="3896834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255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0726" y="2413338"/>
            <a:ext cx="75273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2000" b="1" dirty="0">
                <a:solidFill>
                  <a:srgbClr val="0000FF"/>
                </a:solidFill>
                <a:latin typeface="Verdana" panose="020B0604030504040204" pitchFamily="34" charset="0"/>
              </a:rPr>
              <a:t>Сечение </a:t>
            </a:r>
            <a:r>
              <a:rPr lang="ru-RU" altLang="ru-RU" sz="2000" dirty="0">
                <a:solidFill>
                  <a:srgbClr val="0000FF"/>
                </a:solidFill>
                <a:latin typeface="Verdana" panose="020B0604030504040204" pitchFamily="34" charset="0"/>
              </a:rPr>
              <a:t>-</a:t>
            </a:r>
            <a:r>
              <a:rPr lang="ru-RU" altLang="ru-RU" sz="2000" dirty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000" b="1" dirty="0">
                <a:latin typeface="Verdana" panose="020B0604030504040204" pitchFamily="34" charset="0"/>
              </a:rPr>
              <a:t>изображение фигуры, получающейся при мысленном рассечении предмета одной или несколькими плоскостями. </a:t>
            </a:r>
          </a:p>
          <a:p>
            <a:pPr eaLnBrk="0" hangingPunct="0"/>
            <a:r>
              <a:rPr lang="ru-RU" altLang="ru-RU" sz="2000" b="1" dirty="0">
                <a:latin typeface="Verdana" panose="020B0604030504040204" pitchFamily="34" charset="0"/>
              </a:rPr>
              <a:t>Сечения обычно применяют для выявления</a:t>
            </a:r>
          </a:p>
          <a:p>
            <a:pPr eaLnBrk="0" hangingPunct="0"/>
            <a:r>
              <a:rPr lang="ru-RU" altLang="ru-RU" sz="2000" b="1" dirty="0">
                <a:solidFill>
                  <a:schemeClr val="accent2"/>
                </a:solidFill>
                <a:latin typeface="Verdana" panose="020B0604030504040204" pitchFamily="34" charset="0"/>
              </a:rPr>
              <a:t>поперечной </a:t>
            </a:r>
            <a:r>
              <a:rPr lang="ru-RU" altLang="ru-RU" sz="2000" b="1" dirty="0">
                <a:latin typeface="Verdana" panose="020B0604030504040204" pitchFamily="34" charset="0"/>
              </a:rPr>
              <a:t>формы предмета.</a:t>
            </a:r>
            <a:endParaRPr lang="ru-RU" altLang="ru-RU" sz="2000" b="1" dirty="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61699" y="508839"/>
            <a:ext cx="33082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00FF"/>
                </a:solidFill>
                <a:latin typeface="Verdana" panose="020B0604030504040204" pitchFamily="34" charset="0"/>
              </a:rPr>
              <a:t>Сечения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39187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10" b="32497"/>
          <a:stretch>
            <a:fillRect/>
          </a:stretch>
        </p:blipFill>
        <p:spPr bwMode="auto">
          <a:xfrm>
            <a:off x="667820" y="1597025"/>
            <a:ext cx="3592237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4" t="10445" r="14667" b="53986"/>
          <a:stretch>
            <a:fillRect/>
          </a:stretch>
        </p:blipFill>
        <p:spPr bwMode="auto">
          <a:xfrm>
            <a:off x="6337697" y="2243140"/>
            <a:ext cx="2200127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8" name="Picture 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9" r="36444" b="37187"/>
          <a:stretch>
            <a:fillRect/>
          </a:stretch>
        </p:blipFill>
        <p:spPr bwMode="auto">
          <a:xfrm>
            <a:off x="4089116" y="1585913"/>
            <a:ext cx="2455522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9" name="Прямоугольник 5"/>
          <p:cNvSpPr>
            <a:spLocks noChangeArrowheads="1"/>
          </p:cNvSpPr>
          <p:nvPr/>
        </p:nvSpPr>
        <p:spPr bwMode="auto">
          <a:xfrm>
            <a:off x="3537348" y="5094288"/>
            <a:ext cx="816769" cy="40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29030" name="TextBox 7"/>
          <p:cNvSpPr txBox="1">
            <a:spLocks noChangeArrowheads="1"/>
          </p:cNvSpPr>
          <p:nvPr/>
        </p:nvSpPr>
        <p:spPr bwMode="auto">
          <a:xfrm>
            <a:off x="428152" y="322262"/>
            <a:ext cx="87158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ru-RU" altLang="ru-RU" sz="2400">
                <a:latin typeface="Verdana" panose="020B0604030504040204" pitchFamily="34" charset="0"/>
              </a:rPr>
              <a:t>На сечении показывается только то,</a:t>
            </a:r>
            <a:r>
              <a:rPr lang="ru-RU" altLang="ru-RU" sz="2400" b="1">
                <a:latin typeface="Verdana" panose="020B0604030504040204" pitchFamily="34" charset="0"/>
              </a:rPr>
              <a:t> что находится</a:t>
            </a:r>
          </a:p>
          <a:p>
            <a:pPr eaLnBrk="0" hangingPunct="0"/>
            <a:r>
              <a:rPr lang="ru-RU" altLang="ru-RU" sz="2400" b="1">
                <a:latin typeface="Verdana" panose="020B0604030504040204" pitchFamily="34" charset="0"/>
              </a:rPr>
              <a:t> непосредственно в секущей плоскости.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860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4"/>
          <p:cNvSpPr txBox="1">
            <a:spLocks noChangeArrowheads="1"/>
          </p:cNvSpPr>
          <p:nvPr/>
        </p:nvSpPr>
        <p:spPr bwMode="auto">
          <a:xfrm>
            <a:off x="1638300" y="1181102"/>
            <a:ext cx="5867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ru-RU" altLang="ru-RU" sz="3600" b="1">
                <a:latin typeface="Verdana" panose="020B0604030504040204" pitchFamily="34" charset="0"/>
              </a:rPr>
              <a:t>Сечения разделяются на:</a:t>
            </a:r>
            <a:r>
              <a:rPr lang="ru-RU" altLang="ru-RU" sz="3600" b="1">
                <a:solidFill>
                  <a:srgbClr val="0000FF"/>
                </a:solidFill>
                <a:latin typeface="Verdana" panose="020B0604030504040204" pitchFamily="34" charset="0"/>
              </a:rPr>
              <a:t>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altLang="ru-RU" sz="3600" b="1">
                <a:solidFill>
                  <a:srgbClr val="0000FF"/>
                </a:solidFill>
                <a:latin typeface="Verdana" panose="020B0604030504040204" pitchFamily="34" charset="0"/>
              </a:rPr>
              <a:t>наложенные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altLang="ru-RU" sz="3600" b="1">
                <a:solidFill>
                  <a:srgbClr val="0000FF"/>
                </a:solidFill>
                <a:latin typeface="Verdana" panose="020B0604030504040204" pitchFamily="34" charset="0"/>
              </a:rPr>
              <a:t>вынесенные.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90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302669" y="647700"/>
            <a:ext cx="479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ru-RU" altLang="ru-RU" sz="2400" b="1">
                <a:solidFill>
                  <a:srgbClr val="0000FF"/>
                </a:solidFill>
                <a:latin typeface="Verdana" panose="020B0604030504040204" pitchFamily="34" charset="0"/>
              </a:rPr>
              <a:t>Наложенное сечение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529954" y="5119690"/>
            <a:ext cx="6172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ru-RU" altLang="ru-RU" sz="2400">
                <a:latin typeface="Verdana" panose="020B0604030504040204" pitchFamily="34" charset="0"/>
              </a:rPr>
              <a:t>Контур наложенного сечения изображают - сплошными </a:t>
            </a:r>
            <a:r>
              <a:rPr lang="ru-RU" altLang="ru-RU" sz="2400">
                <a:solidFill>
                  <a:srgbClr val="0000FF"/>
                </a:solidFill>
                <a:latin typeface="Verdana" panose="020B0604030504040204" pitchFamily="34" charset="0"/>
              </a:rPr>
              <a:t>тонкими</a:t>
            </a:r>
            <a:r>
              <a:rPr lang="ru-RU" altLang="ru-RU" sz="2400">
                <a:latin typeface="Verdana" panose="020B0604030504040204" pitchFamily="34" charset="0"/>
              </a:rPr>
              <a:t> линиями</a:t>
            </a:r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1" t="6836" r="23340" b="52007"/>
          <a:stretch>
            <a:fillRect/>
          </a:stretch>
        </p:blipFill>
        <p:spPr bwMode="auto">
          <a:xfrm>
            <a:off x="2528888" y="1519238"/>
            <a:ext cx="4755489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4" name="AutoShape 1024"/>
          <p:cNvSpPr>
            <a:spLocks noChangeArrowheads="1"/>
          </p:cNvSpPr>
          <p:nvPr/>
        </p:nvSpPr>
        <p:spPr bwMode="auto">
          <a:xfrm rot="-2203556">
            <a:off x="2350295" y="4046538"/>
            <a:ext cx="2199085" cy="201612"/>
          </a:xfrm>
          <a:prstGeom prst="rightArrow">
            <a:avLst>
              <a:gd name="adj1" fmla="val 50000"/>
              <a:gd name="adj2" fmla="val 363584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941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5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9158" grpId="0"/>
      <p:bldP spid="1597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366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Проецирование предмета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589" y="1164800"/>
            <a:ext cx="5378405" cy="544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7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143000" y="-214977"/>
            <a:ext cx="7374275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65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ru-RU" altLang="ru-RU" sz="2400" b="1" dirty="0">
                <a:solidFill>
                  <a:schemeClr val="accent2"/>
                </a:solidFill>
                <a:latin typeface="Verdana" panose="020B0604030504040204" pitchFamily="34" charset="0"/>
              </a:rPr>
              <a:t>               </a:t>
            </a:r>
          </a:p>
          <a:p>
            <a:pPr algn="ctr" eaLnBrk="0" hangingPunct="0"/>
            <a:r>
              <a:rPr lang="ru-RU" altLang="ru-RU" sz="2400" b="1" dirty="0">
                <a:solidFill>
                  <a:schemeClr val="accent2"/>
                </a:solidFill>
                <a:latin typeface="Verdana" panose="020B0604030504040204" pitchFamily="34" charset="0"/>
              </a:rPr>
              <a:t> Вынесенные сечения</a:t>
            </a:r>
            <a:r>
              <a:rPr lang="ru-RU" altLang="ru-RU" sz="2400" dirty="0">
                <a:latin typeface="Verdana" panose="020B0604030504040204" pitchFamily="34" charset="0"/>
              </a:rPr>
              <a:t>.</a:t>
            </a:r>
          </a:p>
          <a:p>
            <a:pPr eaLnBrk="0" hangingPunct="0"/>
            <a:r>
              <a:rPr lang="ru-RU" altLang="ru-RU" sz="2000" dirty="0">
                <a:latin typeface="Verdana" panose="020B0604030504040204" pitchFamily="34" charset="0"/>
              </a:rPr>
              <a:t>Контур сечения изображают сплошными толстыми линиями</a:t>
            </a:r>
            <a:r>
              <a:rPr lang="ru-RU" altLang="ru-RU" sz="2000" dirty="0" smtClean="0">
                <a:latin typeface="Verdana" panose="020B0604030504040204" pitchFamily="34" charset="0"/>
              </a:rPr>
              <a:t>.</a:t>
            </a:r>
          </a:p>
          <a:p>
            <a:pPr eaLnBrk="0" hangingPunct="0"/>
            <a:r>
              <a:rPr lang="ru-RU" altLang="ru-RU" sz="20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Линию </a:t>
            </a:r>
            <a:r>
              <a:rPr lang="ru-RU" altLang="ru-RU" sz="2000" dirty="0">
                <a:solidFill>
                  <a:srgbClr val="FF0000"/>
                </a:solidFill>
                <a:latin typeface="Verdana" panose="020B0604030504040204" pitchFamily="34" charset="0"/>
              </a:rPr>
              <a:t>сечения не проводят</a:t>
            </a:r>
            <a:r>
              <a:rPr lang="ru-RU" altLang="ru-RU" sz="2000" dirty="0">
                <a:latin typeface="Verdana" panose="020B0604030504040204" pitchFamily="34" charset="0"/>
              </a:rPr>
              <a:t>, если сечение симметрично и </a:t>
            </a:r>
            <a:r>
              <a:rPr lang="ru-RU" altLang="ru-RU" sz="2000" dirty="0" smtClean="0">
                <a:latin typeface="Verdana" panose="020B0604030504040204" pitchFamily="34" charset="0"/>
              </a:rPr>
              <a:t>расположено </a:t>
            </a:r>
            <a:r>
              <a:rPr lang="ru-RU" altLang="ru-RU" sz="2000" dirty="0">
                <a:latin typeface="Verdana" panose="020B0604030504040204" pitchFamily="34" charset="0"/>
              </a:rPr>
              <a:t>в разрыве или на продолжении следа секущей плоскости.  </a:t>
            </a:r>
          </a:p>
        </p:txBody>
      </p:sp>
      <p:pic>
        <p:nvPicPr>
          <p:cNvPr id="13209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10" b="45293"/>
          <a:stretch>
            <a:fillRect/>
          </a:stretch>
        </p:blipFill>
        <p:spPr bwMode="auto">
          <a:xfrm>
            <a:off x="1126266" y="3101975"/>
            <a:ext cx="3622963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1" b="6027"/>
          <a:stretch>
            <a:fillRect/>
          </a:stretch>
        </p:blipFill>
        <p:spPr bwMode="auto">
          <a:xfrm>
            <a:off x="5455577" y="3317075"/>
            <a:ext cx="2085653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1" name="TextBox 4"/>
          <p:cNvSpPr txBox="1">
            <a:spLocks noChangeArrowheads="1"/>
          </p:cNvSpPr>
          <p:nvPr/>
        </p:nvSpPr>
        <p:spPr bwMode="auto">
          <a:xfrm>
            <a:off x="1443413" y="2671765"/>
            <a:ext cx="27101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ru-RU" altLang="ru-RU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Сечение в разрыве.</a:t>
            </a:r>
          </a:p>
        </p:txBody>
      </p:sp>
      <p:sp>
        <p:nvSpPr>
          <p:cNvPr id="132102" name="TextBox 5"/>
          <p:cNvSpPr txBox="1">
            <a:spLocks noChangeArrowheads="1"/>
          </p:cNvSpPr>
          <p:nvPr/>
        </p:nvSpPr>
        <p:spPr bwMode="auto">
          <a:xfrm>
            <a:off x="4678593" y="2116746"/>
            <a:ext cx="42613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ru-RU" altLang="ru-RU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Сечение, расположенное на</a:t>
            </a:r>
          </a:p>
          <a:p>
            <a:pPr eaLnBrk="0" hangingPunct="0"/>
            <a:r>
              <a:rPr lang="ru-RU" altLang="ru-RU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продолжении следа секущей</a:t>
            </a:r>
          </a:p>
          <a:p>
            <a:pPr eaLnBrk="0" hangingPunct="0"/>
            <a:r>
              <a:rPr lang="ru-RU" altLang="ru-RU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плоскости.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484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6"/>
          <p:cNvSpPr txBox="1">
            <a:spLocks noChangeArrowheads="1"/>
          </p:cNvSpPr>
          <p:nvPr/>
        </p:nvSpPr>
        <p:spPr bwMode="auto">
          <a:xfrm>
            <a:off x="1495425" y="2159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ru-RU" altLang="ru-RU" sz="2400">
              <a:latin typeface="Verdana" panose="020B0604030504040204" pitchFamily="34" charset="0"/>
            </a:endParaRPr>
          </a:p>
        </p:txBody>
      </p:sp>
      <p:pic>
        <p:nvPicPr>
          <p:cNvPr id="1331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99" b="39523"/>
          <a:stretch>
            <a:fillRect/>
          </a:stretch>
        </p:blipFill>
        <p:spPr bwMode="auto">
          <a:xfrm>
            <a:off x="1526249" y="1455759"/>
            <a:ext cx="5671334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4" name="Rectangle 0"/>
          <p:cNvSpPr>
            <a:spLocks noChangeArrowheads="1"/>
          </p:cNvSpPr>
          <p:nvPr/>
        </p:nvSpPr>
        <p:spPr bwMode="auto">
          <a:xfrm>
            <a:off x="1968105" y="501652"/>
            <a:ext cx="548759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ru-RU" altLang="ru-RU" sz="2800" dirty="0">
                <a:latin typeface="Times New Roman" panose="02020603050405020304" pitchFamily="18" charset="0"/>
              </a:rPr>
              <a:t>В остальных случаях сечение </a:t>
            </a:r>
            <a:r>
              <a:rPr lang="ru-RU" altLang="ru-RU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обозначают.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679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36559" t="23547" r="36559" b="22926"/>
          <a:stretch>
            <a:fillRect/>
          </a:stretch>
        </p:blipFill>
        <p:spPr>
          <a:xfrm>
            <a:off x="265815" y="1707107"/>
            <a:ext cx="3565750" cy="4098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l="38188" t="24800" r="39664" b="34880"/>
          <a:stretch>
            <a:fillRect/>
          </a:stretch>
        </p:blipFill>
        <p:spPr bwMode="auto">
          <a:xfrm>
            <a:off x="5410046" y="2279032"/>
            <a:ext cx="303386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21750" y="1610367"/>
            <a:ext cx="4430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Calibri" pitchFamily="34" charset="0"/>
              </a:rPr>
              <a:t>На продолжении линии сечения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92416" y="771562"/>
            <a:ext cx="3901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Calibri" pitchFamily="34" charset="0"/>
              </a:rPr>
              <a:t>На свободном поле чертежа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60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56110" y="712790"/>
            <a:ext cx="6375797" cy="131603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000" b="1"/>
              <a:t>1. </a:t>
            </a:r>
            <a:r>
              <a:rPr lang="ru-RU" altLang="ru-RU" sz="2000"/>
              <a:t>Если секущая плоскость проходит через ось поверхности вращения, ограничивающей отверстие или углубление, то контур отверстия или углубления в сечении показывают полностью.</a:t>
            </a:r>
          </a:p>
        </p:txBody>
      </p:sp>
      <p:grpSp>
        <p:nvGrpSpPr>
          <p:cNvPr id="134147" name="Group 8"/>
          <p:cNvGrpSpPr>
            <a:grpSpLocks noChangeAspect="1"/>
          </p:cNvGrpSpPr>
          <p:nvPr/>
        </p:nvGrpSpPr>
        <p:grpSpPr bwMode="auto">
          <a:xfrm>
            <a:off x="2389586" y="2003427"/>
            <a:ext cx="4956436" cy="3783013"/>
            <a:chOff x="1726" y="2066"/>
            <a:chExt cx="1585" cy="1243"/>
          </a:xfrm>
        </p:grpSpPr>
        <p:sp>
          <p:nvSpPr>
            <p:cNvPr id="134148" name="AutoShape 7"/>
            <p:cNvSpPr>
              <a:spLocks noChangeAspect="1" noChangeArrowheads="1" noTextEdit="1"/>
            </p:cNvSpPr>
            <p:nvPr/>
          </p:nvSpPr>
          <p:spPr bwMode="auto">
            <a:xfrm>
              <a:off x="1726" y="2066"/>
              <a:ext cx="1585" cy="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4149" name="Group 209"/>
            <p:cNvGrpSpPr>
              <a:grpSpLocks/>
            </p:cNvGrpSpPr>
            <p:nvPr/>
          </p:nvGrpSpPr>
          <p:grpSpPr bwMode="auto">
            <a:xfrm>
              <a:off x="1782" y="2101"/>
              <a:ext cx="815" cy="1085"/>
              <a:chOff x="1782" y="2101"/>
              <a:chExt cx="815" cy="1085"/>
            </a:xfrm>
          </p:grpSpPr>
          <p:sp>
            <p:nvSpPr>
              <p:cNvPr id="134150" name="Freeform 9"/>
              <p:cNvSpPr>
                <a:spLocks/>
              </p:cNvSpPr>
              <p:nvPr/>
            </p:nvSpPr>
            <p:spPr bwMode="auto">
              <a:xfrm>
                <a:off x="2121" y="2762"/>
                <a:ext cx="263" cy="6"/>
              </a:xfrm>
              <a:custGeom>
                <a:avLst/>
                <a:gdLst>
                  <a:gd name="T0" fmla="*/ 0 w 263"/>
                  <a:gd name="T1" fmla="*/ 0 h 6"/>
                  <a:gd name="T2" fmla="*/ 0 w 263"/>
                  <a:gd name="T3" fmla="*/ 6 h 6"/>
                  <a:gd name="T4" fmla="*/ 263 w 263"/>
                  <a:gd name="T5" fmla="*/ 0 h 6"/>
                  <a:gd name="T6" fmla="*/ 0 w 263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3"/>
                  <a:gd name="T13" fmla="*/ 0 h 6"/>
                  <a:gd name="T14" fmla="*/ 263 w 263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3" h="6">
                    <a:moveTo>
                      <a:pt x="0" y="0"/>
                    </a:moveTo>
                    <a:lnTo>
                      <a:pt x="0" y="6"/>
                    </a:lnTo>
                    <a:lnTo>
                      <a:pt x="2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1" name="Freeform 10"/>
              <p:cNvSpPr>
                <a:spLocks/>
              </p:cNvSpPr>
              <p:nvPr/>
            </p:nvSpPr>
            <p:spPr bwMode="auto">
              <a:xfrm>
                <a:off x="2121" y="2762"/>
                <a:ext cx="263" cy="6"/>
              </a:xfrm>
              <a:custGeom>
                <a:avLst/>
                <a:gdLst>
                  <a:gd name="T0" fmla="*/ 0 w 263"/>
                  <a:gd name="T1" fmla="*/ 6 h 6"/>
                  <a:gd name="T2" fmla="*/ 263 w 263"/>
                  <a:gd name="T3" fmla="*/ 0 h 6"/>
                  <a:gd name="T4" fmla="*/ 263 w 263"/>
                  <a:gd name="T5" fmla="*/ 6 h 6"/>
                  <a:gd name="T6" fmla="*/ 0 w 263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3"/>
                  <a:gd name="T13" fmla="*/ 0 h 6"/>
                  <a:gd name="T14" fmla="*/ 263 w 263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3" h="6">
                    <a:moveTo>
                      <a:pt x="0" y="6"/>
                    </a:moveTo>
                    <a:lnTo>
                      <a:pt x="263" y="0"/>
                    </a:lnTo>
                    <a:lnTo>
                      <a:pt x="263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2" name="Rectangle 11"/>
              <p:cNvSpPr>
                <a:spLocks noChangeArrowheads="1"/>
              </p:cNvSpPr>
              <p:nvPr/>
            </p:nvSpPr>
            <p:spPr bwMode="auto">
              <a:xfrm>
                <a:off x="2121" y="2762"/>
                <a:ext cx="263" cy="6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153" name="Freeform 12"/>
              <p:cNvSpPr>
                <a:spLocks/>
              </p:cNvSpPr>
              <p:nvPr/>
            </p:nvSpPr>
            <p:spPr bwMode="auto">
              <a:xfrm>
                <a:off x="2384" y="2762"/>
                <a:ext cx="15" cy="6"/>
              </a:xfrm>
              <a:custGeom>
                <a:avLst/>
                <a:gdLst>
                  <a:gd name="T0" fmla="*/ 0 w 15"/>
                  <a:gd name="T1" fmla="*/ 6 h 6"/>
                  <a:gd name="T2" fmla="*/ 0 w 15"/>
                  <a:gd name="T3" fmla="*/ 0 h 6"/>
                  <a:gd name="T4" fmla="*/ 15 w 15"/>
                  <a:gd name="T5" fmla="*/ 5 h 6"/>
                  <a:gd name="T6" fmla="*/ 0 w 15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6"/>
                  <a:gd name="T14" fmla="*/ 15 w 15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6">
                    <a:moveTo>
                      <a:pt x="0" y="6"/>
                    </a:moveTo>
                    <a:lnTo>
                      <a:pt x="0" y="0"/>
                    </a:lnTo>
                    <a:lnTo>
                      <a:pt x="15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4" name="Freeform 13"/>
              <p:cNvSpPr>
                <a:spLocks/>
              </p:cNvSpPr>
              <p:nvPr/>
            </p:nvSpPr>
            <p:spPr bwMode="auto">
              <a:xfrm>
                <a:off x="2384" y="2760"/>
                <a:ext cx="15" cy="7"/>
              </a:xfrm>
              <a:custGeom>
                <a:avLst/>
                <a:gdLst>
                  <a:gd name="T0" fmla="*/ 0 w 15"/>
                  <a:gd name="T1" fmla="*/ 2 h 7"/>
                  <a:gd name="T2" fmla="*/ 15 w 15"/>
                  <a:gd name="T3" fmla="*/ 7 h 7"/>
                  <a:gd name="T4" fmla="*/ 14 w 15"/>
                  <a:gd name="T5" fmla="*/ 0 h 7"/>
                  <a:gd name="T6" fmla="*/ 0 w 15"/>
                  <a:gd name="T7" fmla="*/ 2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7"/>
                  <a:gd name="T14" fmla="*/ 15 w 1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7">
                    <a:moveTo>
                      <a:pt x="0" y="2"/>
                    </a:moveTo>
                    <a:lnTo>
                      <a:pt x="15" y="7"/>
                    </a:lnTo>
                    <a:lnTo>
                      <a:pt x="1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5" name="Freeform 14"/>
              <p:cNvSpPr>
                <a:spLocks/>
              </p:cNvSpPr>
              <p:nvPr/>
            </p:nvSpPr>
            <p:spPr bwMode="auto">
              <a:xfrm>
                <a:off x="2384" y="2760"/>
                <a:ext cx="15" cy="8"/>
              </a:xfrm>
              <a:custGeom>
                <a:avLst/>
                <a:gdLst>
                  <a:gd name="T0" fmla="*/ 0 w 15"/>
                  <a:gd name="T1" fmla="*/ 8 h 8"/>
                  <a:gd name="T2" fmla="*/ 0 w 15"/>
                  <a:gd name="T3" fmla="*/ 2 h 8"/>
                  <a:gd name="T4" fmla="*/ 14 w 15"/>
                  <a:gd name="T5" fmla="*/ 0 h 8"/>
                  <a:gd name="T6" fmla="*/ 15 w 15"/>
                  <a:gd name="T7" fmla="*/ 7 h 8"/>
                  <a:gd name="T8" fmla="*/ 0 w 15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8"/>
                  <a:gd name="T17" fmla="*/ 15 w 1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8">
                    <a:moveTo>
                      <a:pt x="0" y="8"/>
                    </a:moveTo>
                    <a:lnTo>
                      <a:pt x="0" y="2"/>
                    </a:lnTo>
                    <a:lnTo>
                      <a:pt x="14" y="0"/>
                    </a:lnTo>
                    <a:lnTo>
                      <a:pt x="15" y="7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6" name="Freeform 15"/>
              <p:cNvSpPr>
                <a:spLocks/>
              </p:cNvSpPr>
              <p:nvPr/>
            </p:nvSpPr>
            <p:spPr bwMode="auto">
              <a:xfrm>
                <a:off x="2398" y="2760"/>
                <a:ext cx="15" cy="7"/>
              </a:xfrm>
              <a:custGeom>
                <a:avLst/>
                <a:gdLst>
                  <a:gd name="T0" fmla="*/ 1 w 15"/>
                  <a:gd name="T1" fmla="*/ 7 h 7"/>
                  <a:gd name="T2" fmla="*/ 0 w 15"/>
                  <a:gd name="T3" fmla="*/ 0 h 7"/>
                  <a:gd name="T4" fmla="*/ 15 w 15"/>
                  <a:gd name="T5" fmla="*/ 3 h 7"/>
                  <a:gd name="T6" fmla="*/ 1 w 15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7"/>
                  <a:gd name="T14" fmla="*/ 15 w 1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7">
                    <a:moveTo>
                      <a:pt x="1" y="7"/>
                    </a:moveTo>
                    <a:lnTo>
                      <a:pt x="0" y="0"/>
                    </a:lnTo>
                    <a:lnTo>
                      <a:pt x="15" y="3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7" name="Freeform 16"/>
              <p:cNvSpPr>
                <a:spLocks/>
              </p:cNvSpPr>
              <p:nvPr/>
            </p:nvSpPr>
            <p:spPr bwMode="auto">
              <a:xfrm>
                <a:off x="2398" y="2757"/>
                <a:ext cx="15" cy="6"/>
              </a:xfrm>
              <a:custGeom>
                <a:avLst/>
                <a:gdLst>
                  <a:gd name="T0" fmla="*/ 0 w 15"/>
                  <a:gd name="T1" fmla="*/ 3 h 6"/>
                  <a:gd name="T2" fmla="*/ 15 w 15"/>
                  <a:gd name="T3" fmla="*/ 6 h 6"/>
                  <a:gd name="T4" fmla="*/ 13 w 15"/>
                  <a:gd name="T5" fmla="*/ 0 h 6"/>
                  <a:gd name="T6" fmla="*/ 0 w 15"/>
                  <a:gd name="T7" fmla="*/ 3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6"/>
                  <a:gd name="T14" fmla="*/ 15 w 15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6">
                    <a:moveTo>
                      <a:pt x="0" y="3"/>
                    </a:moveTo>
                    <a:lnTo>
                      <a:pt x="15" y="6"/>
                    </a:lnTo>
                    <a:lnTo>
                      <a:pt x="1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8" name="Freeform 17"/>
              <p:cNvSpPr>
                <a:spLocks/>
              </p:cNvSpPr>
              <p:nvPr/>
            </p:nvSpPr>
            <p:spPr bwMode="auto">
              <a:xfrm>
                <a:off x="2398" y="2757"/>
                <a:ext cx="15" cy="10"/>
              </a:xfrm>
              <a:custGeom>
                <a:avLst/>
                <a:gdLst>
                  <a:gd name="T0" fmla="*/ 1 w 15"/>
                  <a:gd name="T1" fmla="*/ 10 h 10"/>
                  <a:gd name="T2" fmla="*/ 0 w 15"/>
                  <a:gd name="T3" fmla="*/ 3 h 10"/>
                  <a:gd name="T4" fmla="*/ 13 w 15"/>
                  <a:gd name="T5" fmla="*/ 0 h 10"/>
                  <a:gd name="T6" fmla="*/ 15 w 15"/>
                  <a:gd name="T7" fmla="*/ 6 h 10"/>
                  <a:gd name="T8" fmla="*/ 1 w 15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1" y="10"/>
                    </a:moveTo>
                    <a:lnTo>
                      <a:pt x="0" y="3"/>
                    </a:lnTo>
                    <a:lnTo>
                      <a:pt x="13" y="0"/>
                    </a:lnTo>
                    <a:lnTo>
                      <a:pt x="15" y="6"/>
                    </a:lnTo>
                    <a:lnTo>
                      <a:pt x="1" y="1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9" name="Freeform 18"/>
              <p:cNvSpPr>
                <a:spLocks/>
              </p:cNvSpPr>
              <p:nvPr/>
            </p:nvSpPr>
            <p:spPr bwMode="auto">
              <a:xfrm>
                <a:off x="2411" y="2757"/>
                <a:ext cx="16" cy="6"/>
              </a:xfrm>
              <a:custGeom>
                <a:avLst/>
                <a:gdLst>
                  <a:gd name="T0" fmla="*/ 2 w 16"/>
                  <a:gd name="T1" fmla="*/ 6 h 6"/>
                  <a:gd name="T2" fmla="*/ 0 w 16"/>
                  <a:gd name="T3" fmla="*/ 0 h 6"/>
                  <a:gd name="T4" fmla="*/ 16 w 16"/>
                  <a:gd name="T5" fmla="*/ 0 h 6"/>
                  <a:gd name="T6" fmla="*/ 2 w 1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6"/>
                  <a:gd name="T14" fmla="*/ 16 w 1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6">
                    <a:moveTo>
                      <a:pt x="2" y="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60" name="Freeform 19"/>
              <p:cNvSpPr>
                <a:spLocks/>
              </p:cNvSpPr>
              <p:nvPr/>
            </p:nvSpPr>
            <p:spPr bwMode="auto">
              <a:xfrm>
                <a:off x="2411" y="2751"/>
                <a:ext cx="16" cy="6"/>
              </a:xfrm>
              <a:custGeom>
                <a:avLst/>
                <a:gdLst>
                  <a:gd name="T0" fmla="*/ 0 w 16"/>
                  <a:gd name="T1" fmla="*/ 6 h 6"/>
                  <a:gd name="T2" fmla="*/ 16 w 16"/>
                  <a:gd name="T3" fmla="*/ 6 h 6"/>
                  <a:gd name="T4" fmla="*/ 12 w 16"/>
                  <a:gd name="T5" fmla="*/ 0 h 6"/>
                  <a:gd name="T6" fmla="*/ 0 w 1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6"/>
                  <a:gd name="T14" fmla="*/ 16 w 1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6">
                    <a:moveTo>
                      <a:pt x="0" y="6"/>
                    </a:moveTo>
                    <a:lnTo>
                      <a:pt x="16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61" name="Freeform 20"/>
              <p:cNvSpPr>
                <a:spLocks/>
              </p:cNvSpPr>
              <p:nvPr/>
            </p:nvSpPr>
            <p:spPr bwMode="auto">
              <a:xfrm>
                <a:off x="2411" y="2751"/>
                <a:ext cx="16" cy="12"/>
              </a:xfrm>
              <a:custGeom>
                <a:avLst/>
                <a:gdLst>
                  <a:gd name="T0" fmla="*/ 2 w 16"/>
                  <a:gd name="T1" fmla="*/ 12 h 12"/>
                  <a:gd name="T2" fmla="*/ 0 w 16"/>
                  <a:gd name="T3" fmla="*/ 6 h 12"/>
                  <a:gd name="T4" fmla="*/ 12 w 16"/>
                  <a:gd name="T5" fmla="*/ 0 h 12"/>
                  <a:gd name="T6" fmla="*/ 16 w 16"/>
                  <a:gd name="T7" fmla="*/ 6 h 12"/>
                  <a:gd name="T8" fmla="*/ 2 w 16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2" y="12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6" y="6"/>
                    </a:lnTo>
                    <a:lnTo>
                      <a:pt x="2" y="1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62" name="Freeform 21"/>
              <p:cNvSpPr>
                <a:spLocks/>
              </p:cNvSpPr>
              <p:nvPr/>
            </p:nvSpPr>
            <p:spPr bwMode="auto">
              <a:xfrm>
                <a:off x="2423" y="2748"/>
                <a:ext cx="16" cy="9"/>
              </a:xfrm>
              <a:custGeom>
                <a:avLst/>
                <a:gdLst>
                  <a:gd name="T0" fmla="*/ 4 w 16"/>
                  <a:gd name="T1" fmla="*/ 9 h 9"/>
                  <a:gd name="T2" fmla="*/ 0 w 16"/>
                  <a:gd name="T3" fmla="*/ 3 h 9"/>
                  <a:gd name="T4" fmla="*/ 16 w 16"/>
                  <a:gd name="T5" fmla="*/ 0 h 9"/>
                  <a:gd name="T6" fmla="*/ 4 w 16"/>
                  <a:gd name="T7" fmla="*/ 9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9"/>
                  <a:gd name="T14" fmla="*/ 16 w 16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9">
                    <a:moveTo>
                      <a:pt x="4" y="9"/>
                    </a:moveTo>
                    <a:lnTo>
                      <a:pt x="0" y="3"/>
                    </a:lnTo>
                    <a:lnTo>
                      <a:pt x="16" y="0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63" name="Freeform 22"/>
              <p:cNvSpPr>
                <a:spLocks/>
              </p:cNvSpPr>
              <p:nvPr/>
            </p:nvSpPr>
            <p:spPr bwMode="auto">
              <a:xfrm>
                <a:off x="2423" y="2743"/>
                <a:ext cx="16" cy="8"/>
              </a:xfrm>
              <a:custGeom>
                <a:avLst/>
                <a:gdLst>
                  <a:gd name="T0" fmla="*/ 0 w 16"/>
                  <a:gd name="T1" fmla="*/ 8 h 8"/>
                  <a:gd name="T2" fmla="*/ 16 w 16"/>
                  <a:gd name="T3" fmla="*/ 5 h 8"/>
                  <a:gd name="T4" fmla="*/ 11 w 16"/>
                  <a:gd name="T5" fmla="*/ 0 h 8"/>
                  <a:gd name="T6" fmla="*/ 0 w 16"/>
                  <a:gd name="T7" fmla="*/ 8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8"/>
                  <a:gd name="T14" fmla="*/ 16 w 16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8">
                    <a:moveTo>
                      <a:pt x="0" y="8"/>
                    </a:moveTo>
                    <a:lnTo>
                      <a:pt x="16" y="5"/>
                    </a:lnTo>
                    <a:lnTo>
                      <a:pt x="11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64" name="Freeform 23"/>
              <p:cNvSpPr>
                <a:spLocks/>
              </p:cNvSpPr>
              <p:nvPr/>
            </p:nvSpPr>
            <p:spPr bwMode="auto">
              <a:xfrm>
                <a:off x="2423" y="2743"/>
                <a:ext cx="16" cy="14"/>
              </a:xfrm>
              <a:custGeom>
                <a:avLst/>
                <a:gdLst>
                  <a:gd name="T0" fmla="*/ 4 w 16"/>
                  <a:gd name="T1" fmla="*/ 14 h 14"/>
                  <a:gd name="T2" fmla="*/ 0 w 16"/>
                  <a:gd name="T3" fmla="*/ 8 h 14"/>
                  <a:gd name="T4" fmla="*/ 11 w 16"/>
                  <a:gd name="T5" fmla="*/ 0 h 14"/>
                  <a:gd name="T6" fmla="*/ 16 w 16"/>
                  <a:gd name="T7" fmla="*/ 5 h 14"/>
                  <a:gd name="T8" fmla="*/ 4 w 16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4" y="14"/>
                    </a:moveTo>
                    <a:lnTo>
                      <a:pt x="0" y="8"/>
                    </a:lnTo>
                    <a:lnTo>
                      <a:pt x="11" y="0"/>
                    </a:lnTo>
                    <a:lnTo>
                      <a:pt x="16" y="5"/>
                    </a:lnTo>
                    <a:lnTo>
                      <a:pt x="4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65" name="Freeform 24"/>
              <p:cNvSpPr>
                <a:spLocks/>
              </p:cNvSpPr>
              <p:nvPr/>
            </p:nvSpPr>
            <p:spPr bwMode="auto">
              <a:xfrm>
                <a:off x="2434" y="2738"/>
                <a:ext cx="15" cy="10"/>
              </a:xfrm>
              <a:custGeom>
                <a:avLst/>
                <a:gdLst>
                  <a:gd name="T0" fmla="*/ 5 w 15"/>
                  <a:gd name="T1" fmla="*/ 10 h 10"/>
                  <a:gd name="T2" fmla="*/ 0 w 15"/>
                  <a:gd name="T3" fmla="*/ 5 h 10"/>
                  <a:gd name="T4" fmla="*/ 15 w 15"/>
                  <a:gd name="T5" fmla="*/ 0 h 10"/>
                  <a:gd name="T6" fmla="*/ 5 w 15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0"/>
                  <a:gd name="T14" fmla="*/ 15 w 15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0">
                    <a:moveTo>
                      <a:pt x="5" y="10"/>
                    </a:moveTo>
                    <a:lnTo>
                      <a:pt x="0" y="5"/>
                    </a:lnTo>
                    <a:lnTo>
                      <a:pt x="15" y="0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66" name="Freeform 25"/>
              <p:cNvSpPr>
                <a:spLocks/>
              </p:cNvSpPr>
              <p:nvPr/>
            </p:nvSpPr>
            <p:spPr bwMode="auto">
              <a:xfrm>
                <a:off x="2434" y="2734"/>
                <a:ext cx="15" cy="9"/>
              </a:xfrm>
              <a:custGeom>
                <a:avLst/>
                <a:gdLst>
                  <a:gd name="T0" fmla="*/ 0 w 15"/>
                  <a:gd name="T1" fmla="*/ 9 h 9"/>
                  <a:gd name="T2" fmla="*/ 15 w 15"/>
                  <a:gd name="T3" fmla="*/ 4 h 9"/>
                  <a:gd name="T4" fmla="*/ 10 w 15"/>
                  <a:gd name="T5" fmla="*/ 0 h 9"/>
                  <a:gd name="T6" fmla="*/ 0 w 15"/>
                  <a:gd name="T7" fmla="*/ 9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9"/>
                  <a:gd name="T14" fmla="*/ 15 w 15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9">
                    <a:moveTo>
                      <a:pt x="0" y="9"/>
                    </a:moveTo>
                    <a:lnTo>
                      <a:pt x="15" y="4"/>
                    </a:lnTo>
                    <a:lnTo>
                      <a:pt x="1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67" name="Freeform 26"/>
              <p:cNvSpPr>
                <a:spLocks/>
              </p:cNvSpPr>
              <p:nvPr/>
            </p:nvSpPr>
            <p:spPr bwMode="auto">
              <a:xfrm>
                <a:off x="2434" y="2734"/>
                <a:ext cx="15" cy="14"/>
              </a:xfrm>
              <a:custGeom>
                <a:avLst/>
                <a:gdLst>
                  <a:gd name="T0" fmla="*/ 5 w 15"/>
                  <a:gd name="T1" fmla="*/ 14 h 14"/>
                  <a:gd name="T2" fmla="*/ 0 w 15"/>
                  <a:gd name="T3" fmla="*/ 9 h 14"/>
                  <a:gd name="T4" fmla="*/ 10 w 15"/>
                  <a:gd name="T5" fmla="*/ 0 h 14"/>
                  <a:gd name="T6" fmla="*/ 15 w 15"/>
                  <a:gd name="T7" fmla="*/ 4 h 14"/>
                  <a:gd name="T8" fmla="*/ 5 w 15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4"/>
                  <a:gd name="T17" fmla="*/ 15 w 1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4">
                    <a:moveTo>
                      <a:pt x="5" y="14"/>
                    </a:moveTo>
                    <a:lnTo>
                      <a:pt x="0" y="9"/>
                    </a:lnTo>
                    <a:lnTo>
                      <a:pt x="10" y="0"/>
                    </a:lnTo>
                    <a:lnTo>
                      <a:pt x="15" y="4"/>
                    </a:lnTo>
                    <a:lnTo>
                      <a:pt x="5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68" name="Freeform 27"/>
              <p:cNvSpPr>
                <a:spLocks/>
              </p:cNvSpPr>
              <p:nvPr/>
            </p:nvSpPr>
            <p:spPr bwMode="auto">
              <a:xfrm>
                <a:off x="2444" y="2726"/>
                <a:ext cx="14" cy="12"/>
              </a:xfrm>
              <a:custGeom>
                <a:avLst/>
                <a:gdLst>
                  <a:gd name="T0" fmla="*/ 5 w 14"/>
                  <a:gd name="T1" fmla="*/ 12 h 12"/>
                  <a:gd name="T2" fmla="*/ 0 w 14"/>
                  <a:gd name="T3" fmla="*/ 8 h 12"/>
                  <a:gd name="T4" fmla="*/ 14 w 14"/>
                  <a:gd name="T5" fmla="*/ 0 h 12"/>
                  <a:gd name="T6" fmla="*/ 5 w 14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2"/>
                  <a:gd name="T14" fmla="*/ 14 w 1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2">
                    <a:moveTo>
                      <a:pt x="5" y="12"/>
                    </a:moveTo>
                    <a:lnTo>
                      <a:pt x="0" y="8"/>
                    </a:lnTo>
                    <a:lnTo>
                      <a:pt x="14" y="0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69" name="Freeform 28"/>
              <p:cNvSpPr>
                <a:spLocks/>
              </p:cNvSpPr>
              <p:nvPr/>
            </p:nvSpPr>
            <p:spPr bwMode="auto">
              <a:xfrm>
                <a:off x="2444" y="2723"/>
                <a:ext cx="14" cy="11"/>
              </a:xfrm>
              <a:custGeom>
                <a:avLst/>
                <a:gdLst>
                  <a:gd name="T0" fmla="*/ 0 w 14"/>
                  <a:gd name="T1" fmla="*/ 11 h 11"/>
                  <a:gd name="T2" fmla="*/ 14 w 14"/>
                  <a:gd name="T3" fmla="*/ 3 h 11"/>
                  <a:gd name="T4" fmla="*/ 8 w 14"/>
                  <a:gd name="T5" fmla="*/ 0 h 11"/>
                  <a:gd name="T6" fmla="*/ 0 w 14"/>
                  <a:gd name="T7" fmla="*/ 11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1"/>
                  <a:gd name="T14" fmla="*/ 14 w 1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1">
                    <a:moveTo>
                      <a:pt x="0" y="11"/>
                    </a:moveTo>
                    <a:lnTo>
                      <a:pt x="14" y="3"/>
                    </a:lnTo>
                    <a:lnTo>
                      <a:pt x="8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70" name="Freeform 29"/>
              <p:cNvSpPr>
                <a:spLocks/>
              </p:cNvSpPr>
              <p:nvPr/>
            </p:nvSpPr>
            <p:spPr bwMode="auto">
              <a:xfrm>
                <a:off x="2444" y="2723"/>
                <a:ext cx="14" cy="15"/>
              </a:xfrm>
              <a:custGeom>
                <a:avLst/>
                <a:gdLst>
                  <a:gd name="T0" fmla="*/ 5 w 14"/>
                  <a:gd name="T1" fmla="*/ 15 h 15"/>
                  <a:gd name="T2" fmla="*/ 0 w 14"/>
                  <a:gd name="T3" fmla="*/ 11 h 15"/>
                  <a:gd name="T4" fmla="*/ 8 w 14"/>
                  <a:gd name="T5" fmla="*/ 0 h 15"/>
                  <a:gd name="T6" fmla="*/ 14 w 14"/>
                  <a:gd name="T7" fmla="*/ 3 h 15"/>
                  <a:gd name="T8" fmla="*/ 5 w 14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5"/>
                  <a:gd name="T17" fmla="*/ 14 w 14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5">
                    <a:moveTo>
                      <a:pt x="5" y="15"/>
                    </a:moveTo>
                    <a:lnTo>
                      <a:pt x="0" y="11"/>
                    </a:lnTo>
                    <a:lnTo>
                      <a:pt x="8" y="0"/>
                    </a:lnTo>
                    <a:lnTo>
                      <a:pt x="14" y="3"/>
                    </a:lnTo>
                    <a:lnTo>
                      <a:pt x="5" y="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71" name="Freeform 30"/>
              <p:cNvSpPr>
                <a:spLocks/>
              </p:cNvSpPr>
              <p:nvPr/>
            </p:nvSpPr>
            <p:spPr bwMode="auto">
              <a:xfrm>
                <a:off x="2452" y="2713"/>
                <a:ext cx="12" cy="13"/>
              </a:xfrm>
              <a:custGeom>
                <a:avLst/>
                <a:gdLst>
                  <a:gd name="T0" fmla="*/ 6 w 12"/>
                  <a:gd name="T1" fmla="*/ 13 h 13"/>
                  <a:gd name="T2" fmla="*/ 0 w 12"/>
                  <a:gd name="T3" fmla="*/ 10 h 13"/>
                  <a:gd name="T4" fmla="*/ 12 w 12"/>
                  <a:gd name="T5" fmla="*/ 0 h 13"/>
                  <a:gd name="T6" fmla="*/ 6 w 12"/>
                  <a:gd name="T7" fmla="*/ 13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3"/>
                  <a:gd name="T14" fmla="*/ 12 w 12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3">
                    <a:moveTo>
                      <a:pt x="6" y="13"/>
                    </a:moveTo>
                    <a:lnTo>
                      <a:pt x="0" y="10"/>
                    </a:lnTo>
                    <a:lnTo>
                      <a:pt x="12" y="0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72" name="Freeform 31"/>
              <p:cNvSpPr>
                <a:spLocks/>
              </p:cNvSpPr>
              <p:nvPr/>
            </p:nvSpPr>
            <p:spPr bwMode="auto">
              <a:xfrm>
                <a:off x="2452" y="2711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2 h 12"/>
                  <a:gd name="T4" fmla="*/ 6 w 12"/>
                  <a:gd name="T5" fmla="*/ 0 h 12"/>
                  <a:gd name="T6" fmla="*/ 0 w 12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2"/>
                  <a:gd name="T14" fmla="*/ 12 w 12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2">
                    <a:moveTo>
                      <a:pt x="0" y="12"/>
                    </a:moveTo>
                    <a:lnTo>
                      <a:pt x="12" y="2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73" name="Freeform 32"/>
              <p:cNvSpPr>
                <a:spLocks/>
              </p:cNvSpPr>
              <p:nvPr/>
            </p:nvSpPr>
            <p:spPr bwMode="auto">
              <a:xfrm>
                <a:off x="2452" y="2711"/>
                <a:ext cx="12" cy="15"/>
              </a:xfrm>
              <a:custGeom>
                <a:avLst/>
                <a:gdLst>
                  <a:gd name="T0" fmla="*/ 6 w 12"/>
                  <a:gd name="T1" fmla="*/ 15 h 15"/>
                  <a:gd name="T2" fmla="*/ 0 w 12"/>
                  <a:gd name="T3" fmla="*/ 12 h 15"/>
                  <a:gd name="T4" fmla="*/ 6 w 12"/>
                  <a:gd name="T5" fmla="*/ 0 h 15"/>
                  <a:gd name="T6" fmla="*/ 12 w 12"/>
                  <a:gd name="T7" fmla="*/ 2 h 15"/>
                  <a:gd name="T8" fmla="*/ 6 w 12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5"/>
                  <a:gd name="T17" fmla="*/ 12 w 1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5">
                    <a:moveTo>
                      <a:pt x="6" y="15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12" y="2"/>
                    </a:lnTo>
                    <a:lnTo>
                      <a:pt x="6" y="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74" name="Freeform 33"/>
              <p:cNvSpPr>
                <a:spLocks/>
              </p:cNvSpPr>
              <p:nvPr/>
            </p:nvSpPr>
            <p:spPr bwMode="auto">
              <a:xfrm>
                <a:off x="2458" y="2699"/>
                <a:ext cx="10" cy="14"/>
              </a:xfrm>
              <a:custGeom>
                <a:avLst/>
                <a:gdLst>
                  <a:gd name="T0" fmla="*/ 6 w 10"/>
                  <a:gd name="T1" fmla="*/ 14 h 14"/>
                  <a:gd name="T2" fmla="*/ 0 w 10"/>
                  <a:gd name="T3" fmla="*/ 12 h 14"/>
                  <a:gd name="T4" fmla="*/ 10 w 10"/>
                  <a:gd name="T5" fmla="*/ 0 h 14"/>
                  <a:gd name="T6" fmla="*/ 6 w 10"/>
                  <a:gd name="T7" fmla="*/ 14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14"/>
                  <a:gd name="T14" fmla="*/ 10 w 10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14">
                    <a:moveTo>
                      <a:pt x="6" y="14"/>
                    </a:moveTo>
                    <a:lnTo>
                      <a:pt x="0" y="12"/>
                    </a:lnTo>
                    <a:lnTo>
                      <a:pt x="10" y="0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75" name="Freeform 34"/>
              <p:cNvSpPr>
                <a:spLocks/>
              </p:cNvSpPr>
              <p:nvPr/>
            </p:nvSpPr>
            <p:spPr bwMode="auto">
              <a:xfrm>
                <a:off x="2458" y="2697"/>
                <a:ext cx="10" cy="14"/>
              </a:xfrm>
              <a:custGeom>
                <a:avLst/>
                <a:gdLst>
                  <a:gd name="T0" fmla="*/ 0 w 10"/>
                  <a:gd name="T1" fmla="*/ 14 h 14"/>
                  <a:gd name="T2" fmla="*/ 10 w 10"/>
                  <a:gd name="T3" fmla="*/ 2 h 14"/>
                  <a:gd name="T4" fmla="*/ 3 w 10"/>
                  <a:gd name="T5" fmla="*/ 0 h 14"/>
                  <a:gd name="T6" fmla="*/ 0 w 10"/>
                  <a:gd name="T7" fmla="*/ 14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14"/>
                  <a:gd name="T14" fmla="*/ 10 w 10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14">
                    <a:moveTo>
                      <a:pt x="0" y="14"/>
                    </a:moveTo>
                    <a:lnTo>
                      <a:pt x="10" y="2"/>
                    </a:lnTo>
                    <a:lnTo>
                      <a:pt x="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76" name="Freeform 35"/>
              <p:cNvSpPr>
                <a:spLocks/>
              </p:cNvSpPr>
              <p:nvPr/>
            </p:nvSpPr>
            <p:spPr bwMode="auto">
              <a:xfrm>
                <a:off x="2458" y="2697"/>
                <a:ext cx="10" cy="16"/>
              </a:xfrm>
              <a:custGeom>
                <a:avLst/>
                <a:gdLst>
                  <a:gd name="T0" fmla="*/ 6 w 10"/>
                  <a:gd name="T1" fmla="*/ 16 h 16"/>
                  <a:gd name="T2" fmla="*/ 0 w 10"/>
                  <a:gd name="T3" fmla="*/ 14 h 16"/>
                  <a:gd name="T4" fmla="*/ 3 w 10"/>
                  <a:gd name="T5" fmla="*/ 0 h 16"/>
                  <a:gd name="T6" fmla="*/ 10 w 10"/>
                  <a:gd name="T7" fmla="*/ 2 h 16"/>
                  <a:gd name="T8" fmla="*/ 6 w 10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6"/>
                  <a:gd name="T17" fmla="*/ 10 w 10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6">
                    <a:moveTo>
                      <a:pt x="6" y="16"/>
                    </a:moveTo>
                    <a:lnTo>
                      <a:pt x="0" y="14"/>
                    </a:lnTo>
                    <a:lnTo>
                      <a:pt x="3" y="0"/>
                    </a:lnTo>
                    <a:lnTo>
                      <a:pt x="10" y="2"/>
                    </a:lnTo>
                    <a:lnTo>
                      <a:pt x="6" y="1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77" name="Freeform 36"/>
              <p:cNvSpPr>
                <a:spLocks/>
              </p:cNvSpPr>
              <p:nvPr/>
            </p:nvSpPr>
            <p:spPr bwMode="auto">
              <a:xfrm>
                <a:off x="2461" y="2684"/>
                <a:ext cx="8" cy="15"/>
              </a:xfrm>
              <a:custGeom>
                <a:avLst/>
                <a:gdLst>
                  <a:gd name="T0" fmla="*/ 7 w 8"/>
                  <a:gd name="T1" fmla="*/ 15 h 15"/>
                  <a:gd name="T2" fmla="*/ 0 w 8"/>
                  <a:gd name="T3" fmla="*/ 13 h 15"/>
                  <a:gd name="T4" fmla="*/ 8 w 8"/>
                  <a:gd name="T5" fmla="*/ 0 h 15"/>
                  <a:gd name="T6" fmla="*/ 7 w 8"/>
                  <a:gd name="T7" fmla="*/ 15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5"/>
                  <a:gd name="T14" fmla="*/ 8 w 8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5">
                    <a:moveTo>
                      <a:pt x="7" y="15"/>
                    </a:moveTo>
                    <a:lnTo>
                      <a:pt x="0" y="13"/>
                    </a:lnTo>
                    <a:lnTo>
                      <a:pt x="8" y="0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78" name="Freeform 37"/>
              <p:cNvSpPr>
                <a:spLocks/>
              </p:cNvSpPr>
              <p:nvPr/>
            </p:nvSpPr>
            <p:spPr bwMode="auto">
              <a:xfrm>
                <a:off x="2461" y="2684"/>
                <a:ext cx="8" cy="13"/>
              </a:xfrm>
              <a:custGeom>
                <a:avLst/>
                <a:gdLst>
                  <a:gd name="T0" fmla="*/ 0 w 8"/>
                  <a:gd name="T1" fmla="*/ 13 h 13"/>
                  <a:gd name="T2" fmla="*/ 8 w 8"/>
                  <a:gd name="T3" fmla="*/ 0 h 13"/>
                  <a:gd name="T4" fmla="*/ 2 w 8"/>
                  <a:gd name="T5" fmla="*/ 0 h 13"/>
                  <a:gd name="T6" fmla="*/ 0 w 8"/>
                  <a:gd name="T7" fmla="*/ 13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3"/>
                  <a:gd name="T14" fmla="*/ 8 w 8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3">
                    <a:moveTo>
                      <a:pt x="0" y="13"/>
                    </a:moveTo>
                    <a:lnTo>
                      <a:pt x="8" y="0"/>
                    </a:lnTo>
                    <a:lnTo>
                      <a:pt x="2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79" name="Freeform 38"/>
              <p:cNvSpPr>
                <a:spLocks/>
              </p:cNvSpPr>
              <p:nvPr/>
            </p:nvSpPr>
            <p:spPr bwMode="auto">
              <a:xfrm>
                <a:off x="2461" y="2684"/>
                <a:ext cx="8" cy="15"/>
              </a:xfrm>
              <a:custGeom>
                <a:avLst/>
                <a:gdLst>
                  <a:gd name="T0" fmla="*/ 7 w 8"/>
                  <a:gd name="T1" fmla="*/ 15 h 15"/>
                  <a:gd name="T2" fmla="*/ 0 w 8"/>
                  <a:gd name="T3" fmla="*/ 13 h 15"/>
                  <a:gd name="T4" fmla="*/ 2 w 8"/>
                  <a:gd name="T5" fmla="*/ 0 h 15"/>
                  <a:gd name="T6" fmla="*/ 8 w 8"/>
                  <a:gd name="T7" fmla="*/ 0 h 15"/>
                  <a:gd name="T8" fmla="*/ 7 w 8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5"/>
                  <a:gd name="T17" fmla="*/ 8 w 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5">
                    <a:moveTo>
                      <a:pt x="7" y="15"/>
                    </a:moveTo>
                    <a:lnTo>
                      <a:pt x="0" y="13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7" y="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80" name="Freeform 39"/>
              <p:cNvSpPr>
                <a:spLocks/>
              </p:cNvSpPr>
              <p:nvPr/>
            </p:nvSpPr>
            <p:spPr bwMode="auto">
              <a:xfrm>
                <a:off x="2129" y="2885"/>
                <a:ext cx="422" cy="7"/>
              </a:xfrm>
              <a:custGeom>
                <a:avLst/>
                <a:gdLst>
                  <a:gd name="T0" fmla="*/ 0 w 422"/>
                  <a:gd name="T1" fmla="*/ 0 h 7"/>
                  <a:gd name="T2" fmla="*/ 0 w 422"/>
                  <a:gd name="T3" fmla="*/ 7 h 7"/>
                  <a:gd name="T4" fmla="*/ 422 w 422"/>
                  <a:gd name="T5" fmla="*/ 0 h 7"/>
                  <a:gd name="T6" fmla="*/ 0 w 422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2"/>
                  <a:gd name="T13" fmla="*/ 0 h 7"/>
                  <a:gd name="T14" fmla="*/ 422 w 422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2" h="7">
                    <a:moveTo>
                      <a:pt x="0" y="0"/>
                    </a:moveTo>
                    <a:lnTo>
                      <a:pt x="0" y="7"/>
                    </a:lnTo>
                    <a:lnTo>
                      <a:pt x="4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81" name="Freeform 40"/>
              <p:cNvSpPr>
                <a:spLocks/>
              </p:cNvSpPr>
              <p:nvPr/>
            </p:nvSpPr>
            <p:spPr bwMode="auto">
              <a:xfrm>
                <a:off x="2129" y="2885"/>
                <a:ext cx="429" cy="7"/>
              </a:xfrm>
              <a:custGeom>
                <a:avLst/>
                <a:gdLst>
                  <a:gd name="T0" fmla="*/ 0 w 429"/>
                  <a:gd name="T1" fmla="*/ 7 h 7"/>
                  <a:gd name="T2" fmla="*/ 422 w 429"/>
                  <a:gd name="T3" fmla="*/ 0 h 7"/>
                  <a:gd name="T4" fmla="*/ 429 w 429"/>
                  <a:gd name="T5" fmla="*/ 7 h 7"/>
                  <a:gd name="T6" fmla="*/ 0 w 429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9"/>
                  <a:gd name="T13" fmla="*/ 0 h 7"/>
                  <a:gd name="T14" fmla="*/ 429 w 429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9" h="7">
                    <a:moveTo>
                      <a:pt x="0" y="7"/>
                    </a:moveTo>
                    <a:lnTo>
                      <a:pt x="422" y="0"/>
                    </a:lnTo>
                    <a:lnTo>
                      <a:pt x="429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82" name="Freeform 41"/>
              <p:cNvSpPr>
                <a:spLocks/>
              </p:cNvSpPr>
              <p:nvPr/>
            </p:nvSpPr>
            <p:spPr bwMode="auto">
              <a:xfrm>
                <a:off x="2129" y="2885"/>
                <a:ext cx="429" cy="7"/>
              </a:xfrm>
              <a:custGeom>
                <a:avLst/>
                <a:gdLst>
                  <a:gd name="T0" fmla="*/ 0 w 429"/>
                  <a:gd name="T1" fmla="*/ 0 h 7"/>
                  <a:gd name="T2" fmla="*/ 0 w 429"/>
                  <a:gd name="T3" fmla="*/ 7 h 7"/>
                  <a:gd name="T4" fmla="*/ 429 w 429"/>
                  <a:gd name="T5" fmla="*/ 7 h 7"/>
                  <a:gd name="T6" fmla="*/ 422 w 429"/>
                  <a:gd name="T7" fmla="*/ 0 h 7"/>
                  <a:gd name="T8" fmla="*/ 0 w 429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9"/>
                  <a:gd name="T16" fmla="*/ 0 h 7"/>
                  <a:gd name="T17" fmla="*/ 429 w 42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9" h="7">
                    <a:moveTo>
                      <a:pt x="0" y="0"/>
                    </a:moveTo>
                    <a:lnTo>
                      <a:pt x="0" y="7"/>
                    </a:lnTo>
                    <a:lnTo>
                      <a:pt x="429" y="7"/>
                    </a:lnTo>
                    <a:lnTo>
                      <a:pt x="42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83" name="Freeform 42"/>
              <p:cNvSpPr>
                <a:spLocks/>
              </p:cNvSpPr>
              <p:nvPr/>
            </p:nvSpPr>
            <p:spPr bwMode="auto">
              <a:xfrm>
                <a:off x="2551" y="2684"/>
                <a:ext cx="7" cy="208"/>
              </a:xfrm>
              <a:custGeom>
                <a:avLst/>
                <a:gdLst>
                  <a:gd name="T0" fmla="*/ 0 w 7"/>
                  <a:gd name="T1" fmla="*/ 201 h 208"/>
                  <a:gd name="T2" fmla="*/ 7 w 7"/>
                  <a:gd name="T3" fmla="*/ 208 h 208"/>
                  <a:gd name="T4" fmla="*/ 0 w 7"/>
                  <a:gd name="T5" fmla="*/ 0 h 208"/>
                  <a:gd name="T6" fmla="*/ 0 w 7"/>
                  <a:gd name="T7" fmla="*/ 201 h 2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208"/>
                  <a:gd name="T14" fmla="*/ 7 w 7"/>
                  <a:gd name="T15" fmla="*/ 208 h 2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208">
                    <a:moveTo>
                      <a:pt x="0" y="201"/>
                    </a:moveTo>
                    <a:lnTo>
                      <a:pt x="7" y="208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84" name="Freeform 43"/>
              <p:cNvSpPr>
                <a:spLocks/>
              </p:cNvSpPr>
              <p:nvPr/>
            </p:nvSpPr>
            <p:spPr bwMode="auto">
              <a:xfrm>
                <a:off x="2551" y="2684"/>
                <a:ext cx="7" cy="208"/>
              </a:xfrm>
              <a:custGeom>
                <a:avLst/>
                <a:gdLst>
                  <a:gd name="T0" fmla="*/ 7 w 7"/>
                  <a:gd name="T1" fmla="*/ 208 h 208"/>
                  <a:gd name="T2" fmla="*/ 0 w 7"/>
                  <a:gd name="T3" fmla="*/ 0 h 208"/>
                  <a:gd name="T4" fmla="*/ 7 w 7"/>
                  <a:gd name="T5" fmla="*/ 0 h 208"/>
                  <a:gd name="T6" fmla="*/ 7 w 7"/>
                  <a:gd name="T7" fmla="*/ 208 h 2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208"/>
                  <a:gd name="T14" fmla="*/ 7 w 7"/>
                  <a:gd name="T15" fmla="*/ 208 h 2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208">
                    <a:moveTo>
                      <a:pt x="7" y="208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2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85" name="Freeform 44"/>
              <p:cNvSpPr>
                <a:spLocks/>
              </p:cNvSpPr>
              <p:nvPr/>
            </p:nvSpPr>
            <p:spPr bwMode="auto">
              <a:xfrm>
                <a:off x="2551" y="2684"/>
                <a:ext cx="7" cy="208"/>
              </a:xfrm>
              <a:custGeom>
                <a:avLst/>
                <a:gdLst>
                  <a:gd name="T0" fmla="*/ 0 w 7"/>
                  <a:gd name="T1" fmla="*/ 201 h 208"/>
                  <a:gd name="T2" fmla="*/ 7 w 7"/>
                  <a:gd name="T3" fmla="*/ 208 h 208"/>
                  <a:gd name="T4" fmla="*/ 7 w 7"/>
                  <a:gd name="T5" fmla="*/ 0 h 208"/>
                  <a:gd name="T6" fmla="*/ 0 w 7"/>
                  <a:gd name="T7" fmla="*/ 0 h 208"/>
                  <a:gd name="T8" fmla="*/ 0 w 7"/>
                  <a:gd name="T9" fmla="*/ 201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08"/>
                  <a:gd name="T17" fmla="*/ 7 w 7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08">
                    <a:moveTo>
                      <a:pt x="0" y="201"/>
                    </a:moveTo>
                    <a:lnTo>
                      <a:pt x="7" y="208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20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86" name="Freeform 45"/>
              <p:cNvSpPr>
                <a:spLocks/>
              </p:cNvSpPr>
              <p:nvPr/>
            </p:nvSpPr>
            <p:spPr bwMode="auto">
              <a:xfrm>
                <a:off x="2125" y="2600"/>
                <a:ext cx="259" cy="7"/>
              </a:xfrm>
              <a:custGeom>
                <a:avLst/>
                <a:gdLst>
                  <a:gd name="T0" fmla="*/ 0 w 259"/>
                  <a:gd name="T1" fmla="*/ 0 h 7"/>
                  <a:gd name="T2" fmla="*/ 0 w 259"/>
                  <a:gd name="T3" fmla="*/ 7 h 7"/>
                  <a:gd name="T4" fmla="*/ 259 w 259"/>
                  <a:gd name="T5" fmla="*/ 0 h 7"/>
                  <a:gd name="T6" fmla="*/ 0 w 259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9"/>
                  <a:gd name="T13" fmla="*/ 0 h 7"/>
                  <a:gd name="T14" fmla="*/ 259 w 259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9" h="7">
                    <a:moveTo>
                      <a:pt x="0" y="0"/>
                    </a:moveTo>
                    <a:lnTo>
                      <a:pt x="0" y="7"/>
                    </a:lnTo>
                    <a:lnTo>
                      <a:pt x="25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87" name="Freeform 46"/>
              <p:cNvSpPr>
                <a:spLocks/>
              </p:cNvSpPr>
              <p:nvPr/>
            </p:nvSpPr>
            <p:spPr bwMode="auto">
              <a:xfrm>
                <a:off x="2125" y="2600"/>
                <a:ext cx="259" cy="7"/>
              </a:xfrm>
              <a:custGeom>
                <a:avLst/>
                <a:gdLst>
                  <a:gd name="T0" fmla="*/ 0 w 259"/>
                  <a:gd name="T1" fmla="*/ 7 h 7"/>
                  <a:gd name="T2" fmla="*/ 259 w 259"/>
                  <a:gd name="T3" fmla="*/ 0 h 7"/>
                  <a:gd name="T4" fmla="*/ 259 w 259"/>
                  <a:gd name="T5" fmla="*/ 7 h 7"/>
                  <a:gd name="T6" fmla="*/ 0 w 259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9"/>
                  <a:gd name="T13" fmla="*/ 0 h 7"/>
                  <a:gd name="T14" fmla="*/ 259 w 259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9" h="7">
                    <a:moveTo>
                      <a:pt x="0" y="7"/>
                    </a:moveTo>
                    <a:lnTo>
                      <a:pt x="259" y="0"/>
                    </a:lnTo>
                    <a:lnTo>
                      <a:pt x="259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88" name="Rectangle 47"/>
              <p:cNvSpPr>
                <a:spLocks noChangeArrowheads="1"/>
              </p:cNvSpPr>
              <p:nvPr/>
            </p:nvSpPr>
            <p:spPr bwMode="auto">
              <a:xfrm>
                <a:off x="2125" y="2600"/>
                <a:ext cx="259" cy="7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189" name="Freeform 48"/>
              <p:cNvSpPr>
                <a:spLocks/>
              </p:cNvSpPr>
              <p:nvPr/>
            </p:nvSpPr>
            <p:spPr bwMode="auto">
              <a:xfrm>
                <a:off x="2463" y="2669"/>
                <a:ext cx="6" cy="15"/>
              </a:xfrm>
              <a:custGeom>
                <a:avLst/>
                <a:gdLst>
                  <a:gd name="T0" fmla="*/ 6 w 6"/>
                  <a:gd name="T1" fmla="*/ 15 h 15"/>
                  <a:gd name="T2" fmla="*/ 0 w 6"/>
                  <a:gd name="T3" fmla="*/ 15 h 15"/>
                  <a:gd name="T4" fmla="*/ 5 w 6"/>
                  <a:gd name="T5" fmla="*/ 0 h 15"/>
                  <a:gd name="T6" fmla="*/ 6 w 6"/>
                  <a:gd name="T7" fmla="*/ 15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5"/>
                  <a:gd name="T14" fmla="*/ 6 w 6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5">
                    <a:moveTo>
                      <a:pt x="6" y="15"/>
                    </a:moveTo>
                    <a:lnTo>
                      <a:pt x="0" y="15"/>
                    </a:lnTo>
                    <a:lnTo>
                      <a:pt x="5" y="0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90" name="Freeform 49"/>
              <p:cNvSpPr>
                <a:spLocks/>
              </p:cNvSpPr>
              <p:nvPr/>
            </p:nvSpPr>
            <p:spPr bwMode="auto">
              <a:xfrm>
                <a:off x="2461" y="2669"/>
                <a:ext cx="7" cy="15"/>
              </a:xfrm>
              <a:custGeom>
                <a:avLst/>
                <a:gdLst>
                  <a:gd name="T0" fmla="*/ 2 w 7"/>
                  <a:gd name="T1" fmla="*/ 15 h 15"/>
                  <a:gd name="T2" fmla="*/ 7 w 7"/>
                  <a:gd name="T3" fmla="*/ 0 h 15"/>
                  <a:gd name="T4" fmla="*/ 0 w 7"/>
                  <a:gd name="T5" fmla="*/ 2 h 15"/>
                  <a:gd name="T6" fmla="*/ 2 w 7"/>
                  <a:gd name="T7" fmla="*/ 15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5"/>
                  <a:gd name="T14" fmla="*/ 7 w 7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5">
                    <a:moveTo>
                      <a:pt x="2" y="15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91" name="Freeform 50"/>
              <p:cNvSpPr>
                <a:spLocks/>
              </p:cNvSpPr>
              <p:nvPr/>
            </p:nvSpPr>
            <p:spPr bwMode="auto">
              <a:xfrm>
                <a:off x="2461" y="2669"/>
                <a:ext cx="8" cy="15"/>
              </a:xfrm>
              <a:custGeom>
                <a:avLst/>
                <a:gdLst>
                  <a:gd name="T0" fmla="*/ 8 w 8"/>
                  <a:gd name="T1" fmla="*/ 15 h 15"/>
                  <a:gd name="T2" fmla="*/ 2 w 8"/>
                  <a:gd name="T3" fmla="*/ 15 h 15"/>
                  <a:gd name="T4" fmla="*/ 0 w 8"/>
                  <a:gd name="T5" fmla="*/ 2 h 15"/>
                  <a:gd name="T6" fmla="*/ 7 w 8"/>
                  <a:gd name="T7" fmla="*/ 0 h 15"/>
                  <a:gd name="T8" fmla="*/ 8 w 8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5"/>
                  <a:gd name="T17" fmla="*/ 8 w 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5">
                    <a:moveTo>
                      <a:pt x="8" y="15"/>
                    </a:moveTo>
                    <a:lnTo>
                      <a:pt x="2" y="15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8" y="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92" name="Freeform 51"/>
              <p:cNvSpPr>
                <a:spLocks/>
              </p:cNvSpPr>
              <p:nvPr/>
            </p:nvSpPr>
            <p:spPr bwMode="auto">
              <a:xfrm>
                <a:off x="2461" y="2655"/>
                <a:ext cx="7" cy="16"/>
              </a:xfrm>
              <a:custGeom>
                <a:avLst/>
                <a:gdLst>
                  <a:gd name="T0" fmla="*/ 7 w 7"/>
                  <a:gd name="T1" fmla="*/ 14 h 16"/>
                  <a:gd name="T2" fmla="*/ 0 w 7"/>
                  <a:gd name="T3" fmla="*/ 16 h 16"/>
                  <a:gd name="T4" fmla="*/ 3 w 7"/>
                  <a:gd name="T5" fmla="*/ 0 h 16"/>
                  <a:gd name="T6" fmla="*/ 7 w 7"/>
                  <a:gd name="T7" fmla="*/ 14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6"/>
                  <a:gd name="T14" fmla="*/ 7 w 7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6">
                    <a:moveTo>
                      <a:pt x="7" y="14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93" name="Freeform 52"/>
              <p:cNvSpPr>
                <a:spLocks/>
              </p:cNvSpPr>
              <p:nvPr/>
            </p:nvSpPr>
            <p:spPr bwMode="auto">
              <a:xfrm>
                <a:off x="2458" y="2655"/>
                <a:ext cx="6" cy="16"/>
              </a:xfrm>
              <a:custGeom>
                <a:avLst/>
                <a:gdLst>
                  <a:gd name="T0" fmla="*/ 3 w 6"/>
                  <a:gd name="T1" fmla="*/ 16 h 16"/>
                  <a:gd name="T2" fmla="*/ 6 w 6"/>
                  <a:gd name="T3" fmla="*/ 0 h 16"/>
                  <a:gd name="T4" fmla="*/ 0 w 6"/>
                  <a:gd name="T5" fmla="*/ 2 h 16"/>
                  <a:gd name="T6" fmla="*/ 3 w 6"/>
                  <a:gd name="T7" fmla="*/ 16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6"/>
                  <a:gd name="T14" fmla="*/ 6 w 6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6">
                    <a:moveTo>
                      <a:pt x="3" y="16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3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94" name="Freeform 53"/>
              <p:cNvSpPr>
                <a:spLocks/>
              </p:cNvSpPr>
              <p:nvPr/>
            </p:nvSpPr>
            <p:spPr bwMode="auto">
              <a:xfrm>
                <a:off x="2458" y="2655"/>
                <a:ext cx="10" cy="16"/>
              </a:xfrm>
              <a:custGeom>
                <a:avLst/>
                <a:gdLst>
                  <a:gd name="T0" fmla="*/ 10 w 10"/>
                  <a:gd name="T1" fmla="*/ 14 h 16"/>
                  <a:gd name="T2" fmla="*/ 3 w 10"/>
                  <a:gd name="T3" fmla="*/ 16 h 16"/>
                  <a:gd name="T4" fmla="*/ 0 w 10"/>
                  <a:gd name="T5" fmla="*/ 2 h 16"/>
                  <a:gd name="T6" fmla="*/ 6 w 10"/>
                  <a:gd name="T7" fmla="*/ 0 h 16"/>
                  <a:gd name="T8" fmla="*/ 10 w 10"/>
                  <a:gd name="T9" fmla="*/ 14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6"/>
                  <a:gd name="T17" fmla="*/ 10 w 10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6">
                    <a:moveTo>
                      <a:pt x="10" y="14"/>
                    </a:moveTo>
                    <a:lnTo>
                      <a:pt x="3" y="16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0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95" name="Freeform 54"/>
              <p:cNvSpPr>
                <a:spLocks/>
              </p:cNvSpPr>
              <p:nvPr/>
            </p:nvSpPr>
            <p:spPr bwMode="auto">
              <a:xfrm>
                <a:off x="2458" y="2642"/>
                <a:ext cx="6" cy="15"/>
              </a:xfrm>
              <a:custGeom>
                <a:avLst/>
                <a:gdLst>
                  <a:gd name="T0" fmla="*/ 6 w 6"/>
                  <a:gd name="T1" fmla="*/ 13 h 15"/>
                  <a:gd name="T2" fmla="*/ 0 w 6"/>
                  <a:gd name="T3" fmla="*/ 15 h 15"/>
                  <a:gd name="T4" fmla="*/ 0 w 6"/>
                  <a:gd name="T5" fmla="*/ 0 h 15"/>
                  <a:gd name="T6" fmla="*/ 6 w 6"/>
                  <a:gd name="T7" fmla="*/ 13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5"/>
                  <a:gd name="T14" fmla="*/ 6 w 6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5">
                    <a:moveTo>
                      <a:pt x="6" y="13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96" name="Freeform 55"/>
              <p:cNvSpPr>
                <a:spLocks/>
              </p:cNvSpPr>
              <p:nvPr/>
            </p:nvSpPr>
            <p:spPr bwMode="auto">
              <a:xfrm>
                <a:off x="2452" y="2642"/>
                <a:ext cx="6" cy="15"/>
              </a:xfrm>
              <a:custGeom>
                <a:avLst/>
                <a:gdLst>
                  <a:gd name="T0" fmla="*/ 6 w 6"/>
                  <a:gd name="T1" fmla="*/ 15 h 15"/>
                  <a:gd name="T2" fmla="*/ 6 w 6"/>
                  <a:gd name="T3" fmla="*/ 0 h 15"/>
                  <a:gd name="T4" fmla="*/ 0 w 6"/>
                  <a:gd name="T5" fmla="*/ 3 h 15"/>
                  <a:gd name="T6" fmla="*/ 6 w 6"/>
                  <a:gd name="T7" fmla="*/ 15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5"/>
                  <a:gd name="T14" fmla="*/ 6 w 6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5">
                    <a:moveTo>
                      <a:pt x="6" y="15"/>
                    </a:moveTo>
                    <a:lnTo>
                      <a:pt x="6" y="0"/>
                    </a:lnTo>
                    <a:lnTo>
                      <a:pt x="0" y="3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97" name="Freeform 56"/>
              <p:cNvSpPr>
                <a:spLocks/>
              </p:cNvSpPr>
              <p:nvPr/>
            </p:nvSpPr>
            <p:spPr bwMode="auto">
              <a:xfrm>
                <a:off x="2452" y="2642"/>
                <a:ext cx="12" cy="15"/>
              </a:xfrm>
              <a:custGeom>
                <a:avLst/>
                <a:gdLst>
                  <a:gd name="T0" fmla="*/ 12 w 12"/>
                  <a:gd name="T1" fmla="*/ 13 h 15"/>
                  <a:gd name="T2" fmla="*/ 6 w 12"/>
                  <a:gd name="T3" fmla="*/ 15 h 15"/>
                  <a:gd name="T4" fmla="*/ 0 w 12"/>
                  <a:gd name="T5" fmla="*/ 3 h 15"/>
                  <a:gd name="T6" fmla="*/ 6 w 12"/>
                  <a:gd name="T7" fmla="*/ 0 h 15"/>
                  <a:gd name="T8" fmla="*/ 12 w 12"/>
                  <a:gd name="T9" fmla="*/ 1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5"/>
                  <a:gd name="T17" fmla="*/ 12 w 1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5">
                    <a:moveTo>
                      <a:pt x="12" y="13"/>
                    </a:moveTo>
                    <a:lnTo>
                      <a:pt x="6" y="15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12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98" name="Freeform 57"/>
              <p:cNvSpPr>
                <a:spLocks/>
              </p:cNvSpPr>
              <p:nvPr/>
            </p:nvSpPr>
            <p:spPr bwMode="auto">
              <a:xfrm>
                <a:off x="2449" y="2630"/>
                <a:ext cx="9" cy="15"/>
              </a:xfrm>
              <a:custGeom>
                <a:avLst/>
                <a:gdLst>
                  <a:gd name="T0" fmla="*/ 9 w 9"/>
                  <a:gd name="T1" fmla="*/ 12 h 15"/>
                  <a:gd name="T2" fmla="*/ 3 w 9"/>
                  <a:gd name="T3" fmla="*/ 15 h 15"/>
                  <a:gd name="T4" fmla="*/ 0 w 9"/>
                  <a:gd name="T5" fmla="*/ 0 h 15"/>
                  <a:gd name="T6" fmla="*/ 9 w 9"/>
                  <a:gd name="T7" fmla="*/ 12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5"/>
                  <a:gd name="T14" fmla="*/ 9 w 9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5">
                    <a:moveTo>
                      <a:pt x="9" y="12"/>
                    </a:moveTo>
                    <a:lnTo>
                      <a:pt x="3" y="15"/>
                    </a:lnTo>
                    <a:lnTo>
                      <a:pt x="0" y="0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99" name="Freeform 58"/>
              <p:cNvSpPr>
                <a:spLocks/>
              </p:cNvSpPr>
              <p:nvPr/>
            </p:nvSpPr>
            <p:spPr bwMode="auto">
              <a:xfrm>
                <a:off x="2444" y="2630"/>
                <a:ext cx="8" cy="15"/>
              </a:xfrm>
              <a:custGeom>
                <a:avLst/>
                <a:gdLst>
                  <a:gd name="T0" fmla="*/ 8 w 8"/>
                  <a:gd name="T1" fmla="*/ 15 h 15"/>
                  <a:gd name="T2" fmla="*/ 5 w 8"/>
                  <a:gd name="T3" fmla="*/ 0 h 15"/>
                  <a:gd name="T4" fmla="*/ 0 w 8"/>
                  <a:gd name="T5" fmla="*/ 4 h 15"/>
                  <a:gd name="T6" fmla="*/ 8 w 8"/>
                  <a:gd name="T7" fmla="*/ 15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5"/>
                  <a:gd name="T14" fmla="*/ 8 w 8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5">
                    <a:moveTo>
                      <a:pt x="8" y="15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8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00" name="Freeform 59"/>
              <p:cNvSpPr>
                <a:spLocks/>
              </p:cNvSpPr>
              <p:nvPr/>
            </p:nvSpPr>
            <p:spPr bwMode="auto">
              <a:xfrm>
                <a:off x="2444" y="2630"/>
                <a:ext cx="14" cy="15"/>
              </a:xfrm>
              <a:custGeom>
                <a:avLst/>
                <a:gdLst>
                  <a:gd name="T0" fmla="*/ 14 w 14"/>
                  <a:gd name="T1" fmla="*/ 12 h 15"/>
                  <a:gd name="T2" fmla="*/ 8 w 14"/>
                  <a:gd name="T3" fmla="*/ 15 h 15"/>
                  <a:gd name="T4" fmla="*/ 0 w 14"/>
                  <a:gd name="T5" fmla="*/ 4 h 15"/>
                  <a:gd name="T6" fmla="*/ 5 w 14"/>
                  <a:gd name="T7" fmla="*/ 0 h 15"/>
                  <a:gd name="T8" fmla="*/ 14 w 14"/>
                  <a:gd name="T9" fmla="*/ 1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5"/>
                  <a:gd name="T17" fmla="*/ 14 w 14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5">
                    <a:moveTo>
                      <a:pt x="14" y="12"/>
                    </a:moveTo>
                    <a:lnTo>
                      <a:pt x="8" y="15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14" y="1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01" name="Freeform 60"/>
              <p:cNvSpPr>
                <a:spLocks/>
              </p:cNvSpPr>
              <p:nvPr/>
            </p:nvSpPr>
            <p:spPr bwMode="auto">
              <a:xfrm>
                <a:off x="2439" y="2620"/>
                <a:ext cx="10" cy="14"/>
              </a:xfrm>
              <a:custGeom>
                <a:avLst/>
                <a:gdLst>
                  <a:gd name="T0" fmla="*/ 10 w 10"/>
                  <a:gd name="T1" fmla="*/ 10 h 14"/>
                  <a:gd name="T2" fmla="*/ 5 w 10"/>
                  <a:gd name="T3" fmla="*/ 14 h 14"/>
                  <a:gd name="T4" fmla="*/ 0 w 10"/>
                  <a:gd name="T5" fmla="*/ 0 h 14"/>
                  <a:gd name="T6" fmla="*/ 10 w 10"/>
                  <a:gd name="T7" fmla="*/ 1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14"/>
                  <a:gd name="T14" fmla="*/ 10 w 10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14">
                    <a:moveTo>
                      <a:pt x="10" y="10"/>
                    </a:moveTo>
                    <a:lnTo>
                      <a:pt x="5" y="14"/>
                    </a:lnTo>
                    <a:lnTo>
                      <a:pt x="0" y="0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02" name="Freeform 61"/>
              <p:cNvSpPr>
                <a:spLocks/>
              </p:cNvSpPr>
              <p:nvPr/>
            </p:nvSpPr>
            <p:spPr bwMode="auto">
              <a:xfrm>
                <a:off x="2434" y="2620"/>
                <a:ext cx="10" cy="14"/>
              </a:xfrm>
              <a:custGeom>
                <a:avLst/>
                <a:gdLst>
                  <a:gd name="T0" fmla="*/ 10 w 10"/>
                  <a:gd name="T1" fmla="*/ 14 h 14"/>
                  <a:gd name="T2" fmla="*/ 5 w 10"/>
                  <a:gd name="T3" fmla="*/ 0 h 14"/>
                  <a:gd name="T4" fmla="*/ 0 w 10"/>
                  <a:gd name="T5" fmla="*/ 5 h 14"/>
                  <a:gd name="T6" fmla="*/ 10 w 10"/>
                  <a:gd name="T7" fmla="*/ 14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14"/>
                  <a:gd name="T14" fmla="*/ 10 w 10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14">
                    <a:moveTo>
                      <a:pt x="10" y="14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03" name="Freeform 62"/>
              <p:cNvSpPr>
                <a:spLocks/>
              </p:cNvSpPr>
              <p:nvPr/>
            </p:nvSpPr>
            <p:spPr bwMode="auto">
              <a:xfrm>
                <a:off x="2434" y="2620"/>
                <a:ext cx="15" cy="14"/>
              </a:xfrm>
              <a:custGeom>
                <a:avLst/>
                <a:gdLst>
                  <a:gd name="T0" fmla="*/ 15 w 15"/>
                  <a:gd name="T1" fmla="*/ 10 h 14"/>
                  <a:gd name="T2" fmla="*/ 10 w 15"/>
                  <a:gd name="T3" fmla="*/ 14 h 14"/>
                  <a:gd name="T4" fmla="*/ 0 w 15"/>
                  <a:gd name="T5" fmla="*/ 5 h 14"/>
                  <a:gd name="T6" fmla="*/ 5 w 15"/>
                  <a:gd name="T7" fmla="*/ 0 h 14"/>
                  <a:gd name="T8" fmla="*/ 15 w 15"/>
                  <a:gd name="T9" fmla="*/ 1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4"/>
                  <a:gd name="T17" fmla="*/ 15 w 1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4">
                    <a:moveTo>
                      <a:pt x="15" y="10"/>
                    </a:moveTo>
                    <a:lnTo>
                      <a:pt x="10" y="14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5" y="1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04" name="Freeform 63"/>
              <p:cNvSpPr>
                <a:spLocks/>
              </p:cNvSpPr>
              <p:nvPr/>
            </p:nvSpPr>
            <p:spPr bwMode="auto">
              <a:xfrm>
                <a:off x="2427" y="2611"/>
                <a:ext cx="12" cy="14"/>
              </a:xfrm>
              <a:custGeom>
                <a:avLst/>
                <a:gdLst>
                  <a:gd name="T0" fmla="*/ 12 w 12"/>
                  <a:gd name="T1" fmla="*/ 9 h 14"/>
                  <a:gd name="T2" fmla="*/ 7 w 12"/>
                  <a:gd name="T3" fmla="*/ 14 h 14"/>
                  <a:gd name="T4" fmla="*/ 0 w 12"/>
                  <a:gd name="T5" fmla="*/ 0 h 14"/>
                  <a:gd name="T6" fmla="*/ 12 w 12"/>
                  <a:gd name="T7" fmla="*/ 9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4"/>
                  <a:gd name="T14" fmla="*/ 12 w 12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4">
                    <a:moveTo>
                      <a:pt x="12" y="9"/>
                    </a:moveTo>
                    <a:lnTo>
                      <a:pt x="7" y="14"/>
                    </a:lnTo>
                    <a:lnTo>
                      <a:pt x="0" y="0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05" name="Freeform 64"/>
              <p:cNvSpPr>
                <a:spLocks/>
              </p:cNvSpPr>
              <p:nvPr/>
            </p:nvSpPr>
            <p:spPr bwMode="auto">
              <a:xfrm>
                <a:off x="2423" y="2611"/>
                <a:ext cx="11" cy="14"/>
              </a:xfrm>
              <a:custGeom>
                <a:avLst/>
                <a:gdLst>
                  <a:gd name="T0" fmla="*/ 11 w 11"/>
                  <a:gd name="T1" fmla="*/ 14 h 14"/>
                  <a:gd name="T2" fmla="*/ 4 w 11"/>
                  <a:gd name="T3" fmla="*/ 0 h 14"/>
                  <a:gd name="T4" fmla="*/ 0 w 11"/>
                  <a:gd name="T5" fmla="*/ 6 h 14"/>
                  <a:gd name="T6" fmla="*/ 11 w 11"/>
                  <a:gd name="T7" fmla="*/ 14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4"/>
                  <a:gd name="T14" fmla="*/ 11 w 11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4">
                    <a:moveTo>
                      <a:pt x="11" y="14"/>
                    </a:moveTo>
                    <a:lnTo>
                      <a:pt x="4" y="0"/>
                    </a:lnTo>
                    <a:lnTo>
                      <a:pt x="0" y="6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06" name="Freeform 65"/>
              <p:cNvSpPr>
                <a:spLocks/>
              </p:cNvSpPr>
              <p:nvPr/>
            </p:nvSpPr>
            <p:spPr bwMode="auto">
              <a:xfrm>
                <a:off x="2423" y="2611"/>
                <a:ext cx="16" cy="14"/>
              </a:xfrm>
              <a:custGeom>
                <a:avLst/>
                <a:gdLst>
                  <a:gd name="T0" fmla="*/ 16 w 16"/>
                  <a:gd name="T1" fmla="*/ 9 h 14"/>
                  <a:gd name="T2" fmla="*/ 11 w 16"/>
                  <a:gd name="T3" fmla="*/ 14 h 14"/>
                  <a:gd name="T4" fmla="*/ 0 w 16"/>
                  <a:gd name="T5" fmla="*/ 6 h 14"/>
                  <a:gd name="T6" fmla="*/ 4 w 16"/>
                  <a:gd name="T7" fmla="*/ 0 h 14"/>
                  <a:gd name="T8" fmla="*/ 16 w 16"/>
                  <a:gd name="T9" fmla="*/ 9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16" y="9"/>
                    </a:moveTo>
                    <a:lnTo>
                      <a:pt x="11" y="14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16" y="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07" name="Freeform 66"/>
              <p:cNvSpPr>
                <a:spLocks/>
              </p:cNvSpPr>
              <p:nvPr/>
            </p:nvSpPr>
            <p:spPr bwMode="auto">
              <a:xfrm>
                <a:off x="2413" y="2605"/>
                <a:ext cx="14" cy="12"/>
              </a:xfrm>
              <a:custGeom>
                <a:avLst/>
                <a:gdLst>
                  <a:gd name="T0" fmla="*/ 14 w 14"/>
                  <a:gd name="T1" fmla="*/ 6 h 12"/>
                  <a:gd name="T2" fmla="*/ 10 w 14"/>
                  <a:gd name="T3" fmla="*/ 12 h 12"/>
                  <a:gd name="T4" fmla="*/ 0 w 14"/>
                  <a:gd name="T5" fmla="*/ 0 h 12"/>
                  <a:gd name="T6" fmla="*/ 14 w 14"/>
                  <a:gd name="T7" fmla="*/ 6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2"/>
                  <a:gd name="T14" fmla="*/ 14 w 1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2">
                    <a:moveTo>
                      <a:pt x="14" y="6"/>
                    </a:moveTo>
                    <a:lnTo>
                      <a:pt x="10" y="12"/>
                    </a:lnTo>
                    <a:lnTo>
                      <a:pt x="0" y="0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08" name="Freeform 67"/>
              <p:cNvSpPr>
                <a:spLocks/>
              </p:cNvSpPr>
              <p:nvPr/>
            </p:nvSpPr>
            <p:spPr bwMode="auto">
              <a:xfrm>
                <a:off x="2411" y="2605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2 w 12"/>
                  <a:gd name="T3" fmla="*/ 0 h 12"/>
                  <a:gd name="T4" fmla="*/ 0 w 12"/>
                  <a:gd name="T5" fmla="*/ 6 h 12"/>
                  <a:gd name="T6" fmla="*/ 12 w 12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2"/>
                  <a:gd name="T14" fmla="*/ 12 w 12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2">
                    <a:moveTo>
                      <a:pt x="12" y="12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09" name="Freeform 68"/>
              <p:cNvSpPr>
                <a:spLocks/>
              </p:cNvSpPr>
              <p:nvPr/>
            </p:nvSpPr>
            <p:spPr bwMode="auto">
              <a:xfrm>
                <a:off x="2411" y="2605"/>
                <a:ext cx="16" cy="12"/>
              </a:xfrm>
              <a:custGeom>
                <a:avLst/>
                <a:gdLst>
                  <a:gd name="T0" fmla="*/ 16 w 16"/>
                  <a:gd name="T1" fmla="*/ 6 h 12"/>
                  <a:gd name="T2" fmla="*/ 12 w 16"/>
                  <a:gd name="T3" fmla="*/ 12 h 12"/>
                  <a:gd name="T4" fmla="*/ 0 w 16"/>
                  <a:gd name="T5" fmla="*/ 6 h 12"/>
                  <a:gd name="T6" fmla="*/ 2 w 16"/>
                  <a:gd name="T7" fmla="*/ 0 h 12"/>
                  <a:gd name="T8" fmla="*/ 16 w 16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16" y="6"/>
                    </a:moveTo>
                    <a:lnTo>
                      <a:pt x="12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10" name="Freeform 69"/>
              <p:cNvSpPr>
                <a:spLocks/>
              </p:cNvSpPr>
              <p:nvPr/>
            </p:nvSpPr>
            <p:spPr bwMode="auto">
              <a:xfrm>
                <a:off x="2399" y="2601"/>
                <a:ext cx="14" cy="10"/>
              </a:xfrm>
              <a:custGeom>
                <a:avLst/>
                <a:gdLst>
                  <a:gd name="T0" fmla="*/ 14 w 14"/>
                  <a:gd name="T1" fmla="*/ 4 h 10"/>
                  <a:gd name="T2" fmla="*/ 12 w 14"/>
                  <a:gd name="T3" fmla="*/ 10 h 10"/>
                  <a:gd name="T4" fmla="*/ 0 w 14"/>
                  <a:gd name="T5" fmla="*/ 0 h 10"/>
                  <a:gd name="T6" fmla="*/ 14 w 14"/>
                  <a:gd name="T7" fmla="*/ 4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0"/>
                  <a:gd name="T14" fmla="*/ 14 w 1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0">
                    <a:moveTo>
                      <a:pt x="14" y="4"/>
                    </a:moveTo>
                    <a:lnTo>
                      <a:pt x="12" y="10"/>
                    </a:lnTo>
                    <a:lnTo>
                      <a:pt x="0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11" name="Freeform 70"/>
              <p:cNvSpPr>
                <a:spLocks/>
              </p:cNvSpPr>
              <p:nvPr/>
            </p:nvSpPr>
            <p:spPr bwMode="auto">
              <a:xfrm>
                <a:off x="2398" y="2601"/>
                <a:ext cx="13" cy="10"/>
              </a:xfrm>
              <a:custGeom>
                <a:avLst/>
                <a:gdLst>
                  <a:gd name="T0" fmla="*/ 13 w 13"/>
                  <a:gd name="T1" fmla="*/ 10 h 10"/>
                  <a:gd name="T2" fmla="*/ 1 w 13"/>
                  <a:gd name="T3" fmla="*/ 0 h 10"/>
                  <a:gd name="T4" fmla="*/ 0 w 13"/>
                  <a:gd name="T5" fmla="*/ 7 h 10"/>
                  <a:gd name="T6" fmla="*/ 13 w 13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10"/>
                  <a:gd name="T14" fmla="*/ 13 w 13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10">
                    <a:moveTo>
                      <a:pt x="13" y="10"/>
                    </a:moveTo>
                    <a:lnTo>
                      <a:pt x="1" y="0"/>
                    </a:lnTo>
                    <a:lnTo>
                      <a:pt x="0" y="7"/>
                    </a:lnTo>
                    <a:lnTo>
                      <a:pt x="1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12" name="Freeform 71"/>
              <p:cNvSpPr>
                <a:spLocks/>
              </p:cNvSpPr>
              <p:nvPr/>
            </p:nvSpPr>
            <p:spPr bwMode="auto">
              <a:xfrm>
                <a:off x="2398" y="2601"/>
                <a:ext cx="15" cy="10"/>
              </a:xfrm>
              <a:custGeom>
                <a:avLst/>
                <a:gdLst>
                  <a:gd name="T0" fmla="*/ 15 w 15"/>
                  <a:gd name="T1" fmla="*/ 4 h 10"/>
                  <a:gd name="T2" fmla="*/ 13 w 15"/>
                  <a:gd name="T3" fmla="*/ 10 h 10"/>
                  <a:gd name="T4" fmla="*/ 0 w 15"/>
                  <a:gd name="T5" fmla="*/ 7 h 10"/>
                  <a:gd name="T6" fmla="*/ 1 w 15"/>
                  <a:gd name="T7" fmla="*/ 0 h 10"/>
                  <a:gd name="T8" fmla="*/ 15 w 15"/>
                  <a:gd name="T9" fmla="*/ 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15" y="4"/>
                    </a:moveTo>
                    <a:lnTo>
                      <a:pt x="13" y="10"/>
                    </a:lnTo>
                    <a:lnTo>
                      <a:pt x="0" y="7"/>
                    </a:lnTo>
                    <a:lnTo>
                      <a:pt x="1" y="0"/>
                    </a:lnTo>
                    <a:lnTo>
                      <a:pt x="15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13" name="Freeform 72"/>
              <p:cNvSpPr>
                <a:spLocks/>
              </p:cNvSpPr>
              <p:nvPr/>
            </p:nvSpPr>
            <p:spPr bwMode="auto">
              <a:xfrm>
                <a:off x="2384" y="2600"/>
                <a:ext cx="15" cy="8"/>
              </a:xfrm>
              <a:custGeom>
                <a:avLst/>
                <a:gdLst>
                  <a:gd name="T0" fmla="*/ 15 w 15"/>
                  <a:gd name="T1" fmla="*/ 1 h 8"/>
                  <a:gd name="T2" fmla="*/ 14 w 15"/>
                  <a:gd name="T3" fmla="*/ 8 h 8"/>
                  <a:gd name="T4" fmla="*/ 0 w 15"/>
                  <a:gd name="T5" fmla="*/ 0 h 8"/>
                  <a:gd name="T6" fmla="*/ 15 w 15"/>
                  <a:gd name="T7" fmla="*/ 1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8"/>
                  <a:gd name="T14" fmla="*/ 15 w 15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8">
                    <a:moveTo>
                      <a:pt x="15" y="1"/>
                    </a:moveTo>
                    <a:lnTo>
                      <a:pt x="14" y="8"/>
                    </a:lnTo>
                    <a:lnTo>
                      <a:pt x="0" y="0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14" name="Freeform 73"/>
              <p:cNvSpPr>
                <a:spLocks/>
              </p:cNvSpPr>
              <p:nvPr/>
            </p:nvSpPr>
            <p:spPr bwMode="auto">
              <a:xfrm>
                <a:off x="2384" y="2600"/>
                <a:ext cx="14" cy="8"/>
              </a:xfrm>
              <a:custGeom>
                <a:avLst/>
                <a:gdLst>
                  <a:gd name="T0" fmla="*/ 14 w 14"/>
                  <a:gd name="T1" fmla="*/ 8 h 8"/>
                  <a:gd name="T2" fmla="*/ 0 w 14"/>
                  <a:gd name="T3" fmla="*/ 0 h 8"/>
                  <a:gd name="T4" fmla="*/ 0 w 14"/>
                  <a:gd name="T5" fmla="*/ 7 h 8"/>
                  <a:gd name="T6" fmla="*/ 14 w 14"/>
                  <a:gd name="T7" fmla="*/ 8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8"/>
                  <a:gd name="T14" fmla="*/ 14 w 14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8">
                    <a:moveTo>
                      <a:pt x="14" y="8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15" name="Freeform 74"/>
              <p:cNvSpPr>
                <a:spLocks/>
              </p:cNvSpPr>
              <p:nvPr/>
            </p:nvSpPr>
            <p:spPr bwMode="auto">
              <a:xfrm>
                <a:off x="2384" y="2600"/>
                <a:ext cx="15" cy="8"/>
              </a:xfrm>
              <a:custGeom>
                <a:avLst/>
                <a:gdLst>
                  <a:gd name="T0" fmla="*/ 15 w 15"/>
                  <a:gd name="T1" fmla="*/ 1 h 8"/>
                  <a:gd name="T2" fmla="*/ 14 w 15"/>
                  <a:gd name="T3" fmla="*/ 8 h 8"/>
                  <a:gd name="T4" fmla="*/ 0 w 15"/>
                  <a:gd name="T5" fmla="*/ 7 h 8"/>
                  <a:gd name="T6" fmla="*/ 0 w 15"/>
                  <a:gd name="T7" fmla="*/ 0 h 8"/>
                  <a:gd name="T8" fmla="*/ 15 w 15"/>
                  <a:gd name="T9" fmla="*/ 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8"/>
                  <a:gd name="T17" fmla="*/ 15 w 1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8">
                    <a:moveTo>
                      <a:pt x="15" y="1"/>
                    </a:moveTo>
                    <a:lnTo>
                      <a:pt x="14" y="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5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16" name="Freeform 75"/>
              <p:cNvSpPr>
                <a:spLocks/>
              </p:cNvSpPr>
              <p:nvPr/>
            </p:nvSpPr>
            <p:spPr bwMode="auto">
              <a:xfrm>
                <a:off x="2113" y="2476"/>
                <a:ext cx="445" cy="7"/>
              </a:xfrm>
              <a:custGeom>
                <a:avLst/>
                <a:gdLst>
                  <a:gd name="T0" fmla="*/ 0 w 445"/>
                  <a:gd name="T1" fmla="*/ 0 h 7"/>
                  <a:gd name="T2" fmla="*/ 0 w 445"/>
                  <a:gd name="T3" fmla="*/ 7 h 7"/>
                  <a:gd name="T4" fmla="*/ 445 w 445"/>
                  <a:gd name="T5" fmla="*/ 0 h 7"/>
                  <a:gd name="T6" fmla="*/ 0 w 445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5"/>
                  <a:gd name="T13" fmla="*/ 0 h 7"/>
                  <a:gd name="T14" fmla="*/ 445 w 44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5" h="7">
                    <a:moveTo>
                      <a:pt x="0" y="0"/>
                    </a:moveTo>
                    <a:lnTo>
                      <a:pt x="0" y="7"/>
                    </a:lnTo>
                    <a:lnTo>
                      <a:pt x="4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17" name="Freeform 76"/>
              <p:cNvSpPr>
                <a:spLocks/>
              </p:cNvSpPr>
              <p:nvPr/>
            </p:nvSpPr>
            <p:spPr bwMode="auto">
              <a:xfrm>
                <a:off x="2113" y="2476"/>
                <a:ext cx="445" cy="7"/>
              </a:xfrm>
              <a:custGeom>
                <a:avLst/>
                <a:gdLst>
                  <a:gd name="T0" fmla="*/ 0 w 445"/>
                  <a:gd name="T1" fmla="*/ 7 h 7"/>
                  <a:gd name="T2" fmla="*/ 445 w 445"/>
                  <a:gd name="T3" fmla="*/ 0 h 7"/>
                  <a:gd name="T4" fmla="*/ 438 w 445"/>
                  <a:gd name="T5" fmla="*/ 7 h 7"/>
                  <a:gd name="T6" fmla="*/ 0 w 445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5"/>
                  <a:gd name="T13" fmla="*/ 0 h 7"/>
                  <a:gd name="T14" fmla="*/ 445 w 44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5" h="7">
                    <a:moveTo>
                      <a:pt x="0" y="7"/>
                    </a:moveTo>
                    <a:lnTo>
                      <a:pt x="445" y="0"/>
                    </a:lnTo>
                    <a:lnTo>
                      <a:pt x="438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18" name="Freeform 77"/>
              <p:cNvSpPr>
                <a:spLocks/>
              </p:cNvSpPr>
              <p:nvPr/>
            </p:nvSpPr>
            <p:spPr bwMode="auto">
              <a:xfrm>
                <a:off x="2113" y="2476"/>
                <a:ext cx="445" cy="7"/>
              </a:xfrm>
              <a:custGeom>
                <a:avLst/>
                <a:gdLst>
                  <a:gd name="T0" fmla="*/ 0 w 445"/>
                  <a:gd name="T1" fmla="*/ 0 h 7"/>
                  <a:gd name="T2" fmla="*/ 0 w 445"/>
                  <a:gd name="T3" fmla="*/ 7 h 7"/>
                  <a:gd name="T4" fmla="*/ 438 w 445"/>
                  <a:gd name="T5" fmla="*/ 7 h 7"/>
                  <a:gd name="T6" fmla="*/ 445 w 445"/>
                  <a:gd name="T7" fmla="*/ 0 h 7"/>
                  <a:gd name="T8" fmla="*/ 0 w 445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5"/>
                  <a:gd name="T16" fmla="*/ 0 h 7"/>
                  <a:gd name="T17" fmla="*/ 445 w 44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5" h="7">
                    <a:moveTo>
                      <a:pt x="0" y="0"/>
                    </a:moveTo>
                    <a:lnTo>
                      <a:pt x="0" y="7"/>
                    </a:lnTo>
                    <a:lnTo>
                      <a:pt x="438" y="7"/>
                    </a:lnTo>
                    <a:lnTo>
                      <a:pt x="44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19" name="Freeform 78"/>
              <p:cNvSpPr>
                <a:spLocks/>
              </p:cNvSpPr>
              <p:nvPr/>
            </p:nvSpPr>
            <p:spPr bwMode="auto">
              <a:xfrm>
                <a:off x="2551" y="2476"/>
                <a:ext cx="7" cy="208"/>
              </a:xfrm>
              <a:custGeom>
                <a:avLst/>
                <a:gdLst>
                  <a:gd name="T0" fmla="*/ 7 w 7"/>
                  <a:gd name="T1" fmla="*/ 0 h 208"/>
                  <a:gd name="T2" fmla="*/ 0 w 7"/>
                  <a:gd name="T3" fmla="*/ 7 h 208"/>
                  <a:gd name="T4" fmla="*/ 7 w 7"/>
                  <a:gd name="T5" fmla="*/ 208 h 208"/>
                  <a:gd name="T6" fmla="*/ 7 w 7"/>
                  <a:gd name="T7" fmla="*/ 0 h 2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208"/>
                  <a:gd name="T14" fmla="*/ 7 w 7"/>
                  <a:gd name="T15" fmla="*/ 208 h 2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208">
                    <a:moveTo>
                      <a:pt x="7" y="0"/>
                    </a:moveTo>
                    <a:lnTo>
                      <a:pt x="0" y="7"/>
                    </a:lnTo>
                    <a:lnTo>
                      <a:pt x="7" y="20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20" name="Freeform 79"/>
              <p:cNvSpPr>
                <a:spLocks/>
              </p:cNvSpPr>
              <p:nvPr/>
            </p:nvSpPr>
            <p:spPr bwMode="auto">
              <a:xfrm>
                <a:off x="2551" y="2483"/>
                <a:ext cx="7" cy="201"/>
              </a:xfrm>
              <a:custGeom>
                <a:avLst/>
                <a:gdLst>
                  <a:gd name="T0" fmla="*/ 0 w 7"/>
                  <a:gd name="T1" fmla="*/ 0 h 201"/>
                  <a:gd name="T2" fmla="*/ 7 w 7"/>
                  <a:gd name="T3" fmla="*/ 201 h 201"/>
                  <a:gd name="T4" fmla="*/ 0 w 7"/>
                  <a:gd name="T5" fmla="*/ 201 h 201"/>
                  <a:gd name="T6" fmla="*/ 0 w 7"/>
                  <a:gd name="T7" fmla="*/ 0 h 2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201"/>
                  <a:gd name="T14" fmla="*/ 7 w 7"/>
                  <a:gd name="T15" fmla="*/ 201 h 2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201">
                    <a:moveTo>
                      <a:pt x="0" y="0"/>
                    </a:moveTo>
                    <a:lnTo>
                      <a:pt x="7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21" name="Freeform 80"/>
              <p:cNvSpPr>
                <a:spLocks/>
              </p:cNvSpPr>
              <p:nvPr/>
            </p:nvSpPr>
            <p:spPr bwMode="auto">
              <a:xfrm>
                <a:off x="2551" y="2476"/>
                <a:ext cx="7" cy="208"/>
              </a:xfrm>
              <a:custGeom>
                <a:avLst/>
                <a:gdLst>
                  <a:gd name="T0" fmla="*/ 7 w 7"/>
                  <a:gd name="T1" fmla="*/ 0 h 208"/>
                  <a:gd name="T2" fmla="*/ 0 w 7"/>
                  <a:gd name="T3" fmla="*/ 7 h 208"/>
                  <a:gd name="T4" fmla="*/ 0 w 7"/>
                  <a:gd name="T5" fmla="*/ 208 h 208"/>
                  <a:gd name="T6" fmla="*/ 7 w 7"/>
                  <a:gd name="T7" fmla="*/ 208 h 208"/>
                  <a:gd name="T8" fmla="*/ 7 w 7"/>
                  <a:gd name="T9" fmla="*/ 0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08"/>
                  <a:gd name="T17" fmla="*/ 7 w 7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08">
                    <a:moveTo>
                      <a:pt x="7" y="0"/>
                    </a:moveTo>
                    <a:lnTo>
                      <a:pt x="0" y="7"/>
                    </a:lnTo>
                    <a:lnTo>
                      <a:pt x="0" y="208"/>
                    </a:lnTo>
                    <a:lnTo>
                      <a:pt x="7" y="208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22" name="Freeform 81"/>
              <p:cNvSpPr>
                <a:spLocks/>
              </p:cNvSpPr>
              <p:nvPr/>
            </p:nvSpPr>
            <p:spPr bwMode="auto">
              <a:xfrm>
                <a:off x="1929" y="2683"/>
                <a:ext cx="254" cy="2"/>
              </a:xfrm>
              <a:custGeom>
                <a:avLst/>
                <a:gdLst>
                  <a:gd name="T0" fmla="*/ 0 w 254"/>
                  <a:gd name="T1" fmla="*/ 0 h 2"/>
                  <a:gd name="T2" fmla="*/ 0 w 254"/>
                  <a:gd name="T3" fmla="*/ 2 h 2"/>
                  <a:gd name="T4" fmla="*/ 254 w 254"/>
                  <a:gd name="T5" fmla="*/ 0 h 2"/>
                  <a:gd name="T6" fmla="*/ 0 w 25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4"/>
                  <a:gd name="T13" fmla="*/ 0 h 2"/>
                  <a:gd name="T14" fmla="*/ 254 w 25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4" h="2">
                    <a:moveTo>
                      <a:pt x="0" y="0"/>
                    </a:moveTo>
                    <a:lnTo>
                      <a:pt x="0" y="2"/>
                    </a:lnTo>
                    <a:lnTo>
                      <a:pt x="2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23" name="Freeform 82"/>
              <p:cNvSpPr>
                <a:spLocks/>
              </p:cNvSpPr>
              <p:nvPr/>
            </p:nvSpPr>
            <p:spPr bwMode="auto">
              <a:xfrm>
                <a:off x="1929" y="2683"/>
                <a:ext cx="254" cy="2"/>
              </a:xfrm>
              <a:custGeom>
                <a:avLst/>
                <a:gdLst>
                  <a:gd name="T0" fmla="*/ 0 w 254"/>
                  <a:gd name="T1" fmla="*/ 2 h 2"/>
                  <a:gd name="T2" fmla="*/ 254 w 254"/>
                  <a:gd name="T3" fmla="*/ 0 h 2"/>
                  <a:gd name="T4" fmla="*/ 254 w 254"/>
                  <a:gd name="T5" fmla="*/ 2 h 2"/>
                  <a:gd name="T6" fmla="*/ 0 w 254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4"/>
                  <a:gd name="T13" fmla="*/ 0 h 2"/>
                  <a:gd name="T14" fmla="*/ 254 w 25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4" h="2">
                    <a:moveTo>
                      <a:pt x="0" y="2"/>
                    </a:moveTo>
                    <a:lnTo>
                      <a:pt x="254" y="0"/>
                    </a:lnTo>
                    <a:lnTo>
                      <a:pt x="25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24" name="Rectangle 83"/>
              <p:cNvSpPr>
                <a:spLocks noChangeArrowheads="1"/>
              </p:cNvSpPr>
              <p:nvPr/>
            </p:nvSpPr>
            <p:spPr bwMode="auto">
              <a:xfrm>
                <a:off x="1929" y="2683"/>
                <a:ext cx="254" cy="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225" name="Freeform 84"/>
              <p:cNvSpPr>
                <a:spLocks/>
              </p:cNvSpPr>
              <p:nvPr/>
            </p:nvSpPr>
            <p:spPr bwMode="auto">
              <a:xfrm>
                <a:off x="2236" y="2683"/>
                <a:ext cx="53" cy="2"/>
              </a:xfrm>
              <a:custGeom>
                <a:avLst/>
                <a:gdLst>
                  <a:gd name="T0" fmla="*/ 0 w 53"/>
                  <a:gd name="T1" fmla="*/ 0 h 2"/>
                  <a:gd name="T2" fmla="*/ 0 w 53"/>
                  <a:gd name="T3" fmla="*/ 2 h 2"/>
                  <a:gd name="T4" fmla="*/ 53 w 53"/>
                  <a:gd name="T5" fmla="*/ 0 h 2"/>
                  <a:gd name="T6" fmla="*/ 0 w 5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2"/>
                  <a:gd name="T14" fmla="*/ 53 w 5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2">
                    <a:moveTo>
                      <a:pt x="0" y="0"/>
                    </a:moveTo>
                    <a:lnTo>
                      <a:pt x="0" y="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26" name="Freeform 85"/>
              <p:cNvSpPr>
                <a:spLocks/>
              </p:cNvSpPr>
              <p:nvPr/>
            </p:nvSpPr>
            <p:spPr bwMode="auto">
              <a:xfrm>
                <a:off x="2236" y="2683"/>
                <a:ext cx="53" cy="2"/>
              </a:xfrm>
              <a:custGeom>
                <a:avLst/>
                <a:gdLst>
                  <a:gd name="T0" fmla="*/ 0 w 53"/>
                  <a:gd name="T1" fmla="*/ 2 h 2"/>
                  <a:gd name="T2" fmla="*/ 53 w 53"/>
                  <a:gd name="T3" fmla="*/ 0 h 2"/>
                  <a:gd name="T4" fmla="*/ 53 w 53"/>
                  <a:gd name="T5" fmla="*/ 2 h 2"/>
                  <a:gd name="T6" fmla="*/ 0 w 5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2"/>
                  <a:gd name="T14" fmla="*/ 53 w 5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2">
                    <a:moveTo>
                      <a:pt x="0" y="2"/>
                    </a:moveTo>
                    <a:lnTo>
                      <a:pt x="53" y="0"/>
                    </a:lnTo>
                    <a:lnTo>
                      <a:pt x="5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27" name="Rectangle 86"/>
              <p:cNvSpPr>
                <a:spLocks noChangeArrowheads="1"/>
              </p:cNvSpPr>
              <p:nvPr/>
            </p:nvSpPr>
            <p:spPr bwMode="auto">
              <a:xfrm>
                <a:off x="2236" y="2683"/>
                <a:ext cx="53" cy="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228" name="Freeform 87"/>
              <p:cNvSpPr>
                <a:spLocks/>
              </p:cNvSpPr>
              <p:nvPr/>
            </p:nvSpPr>
            <p:spPr bwMode="auto">
              <a:xfrm>
                <a:off x="2342" y="2683"/>
                <a:ext cx="254" cy="2"/>
              </a:xfrm>
              <a:custGeom>
                <a:avLst/>
                <a:gdLst>
                  <a:gd name="T0" fmla="*/ 0 w 254"/>
                  <a:gd name="T1" fmla="*/ 0 h 2"/>
                  <a:gd name="T2" fmla="*/ 0 w 254"/>
                  <a:gd name="T3" fmla="*/ 2 h 2"/>
                  <a:gd name="T4" fmla="*/ 254 w 254"/>
                  <a:gd name="T5" fmla="*/ 0 h 2"/>
                  <a:gd name="T6" fmla="*/ 0 w 25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4"/>
                  <a:gd name="T13" fmla="*/ 0 h 2"/>
                  <a:gd name="T14" fmla="*/ 254 w 25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4" h="2">
                    <a:moveTo>
                      <a:pt x="0" y="0"/>
                    </a:moveTo>
                    <a:lnTo>
                      <a:pt x="0" y="2"/>
                    </a:lnTo>
                    <a:lnTo>
                      <a:pt x="2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29" name="Freeform 88"/>
              <p:cNvSpPr>
                <a:spLocks/>
              </p:cNvSpPr>
              <p:nvPr/>
            </p:nvSpPr>
            <p:spPr bwMode="auto">
              <a:xfrm>
                <a:off x="2342" y="2683"/>
                <a:ext cx="254" cy="2"/>
              </a:xfrm>
              <a:custGeom>
                <a:avLst/>
                <a:gdLst>
                  <a:gd name="T0" fmla="*/ 0 w 254"/>
                  <a:gd name="T1" fmla="*/ 2 h 2"/>
                  <a:gd name="T2" fmla="*/ 254 w 254"/>
                  <a:gd name="T3" fmla="*/ 0 h 2"/>
                  <a:gd name="T4" fmla="*/ 254 w 254"/>
                  <a:gd name="T5" fmla="*/ 2 h 2"/>
                  <a:gd name="T6" fmla="*/ 0 w 254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4"/>
                  <a:gd name="T13" fmla="*/ 0 h 2"/>
                  <a:gd name="T14" fmla="*/ 254 w 25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4" h="2">
                    <a:moveTo>
                      <a:pt x="0" y="2"/>
                    </a:moveTo>
                    <a:lnTo>
                      <a:pt x="254" y="0"/>
                    </a:lnTo>
                    <a:lnTo>
                      <a:pt x="25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30" name="Rectangle 89"/>
              <p:cNvSpPr>
                <a:spLocks noChangeArrowheads="1"/>
              </p:cNvSpPr>
              <p:nvPr/>
            </p:nvSpPr>
            <p:spPr bwMode="auto">
              <a:xfrm>
                <a:off x="2342" y="2683"/>
                <a:ext cx="254" cy="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231" name="Freeform 90"/>
              <p:cNvSpPr>
                <a:spLocks/>
              </p:cNvSpPr>
              <p:nvPr/>
            </p:nvSpPr>
            <p:spPr bwMode="auto">
              <a:xfrm>
                <a:off x="2596" y="268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32" name="Freeform 91"/>
              <p:cNvSpPr>
                <a:spLocks/>
              </p:cNvSpPr>
              <p:nvPr/>
            </p:nvSpPr>
            <p:spPr bwMode="auto">
              <a:xfrm>
                <a:off x="2063" y="2159"/>
                <a:ext cx="28" cy="25"/>
              </a:xfrm>
              <a:custGeom>
                <a:avLst/>
                <a:gdLst>
                  <a:gd name="T0" fmla="*/ 28 w 28"/>
                  <a:gd name="T1" fmla="*/ 0 h 25"/>
                  <a:gd name="T2" fmla="*/ 11 w 28"/>
                  <a:gd name="T3" fmla="*/ 25 h 25"/>
                  <a:gd name="T4" fmla="*/ 0 w 28"/>
                  <a:gd name="T5" fmla="*/ 25 h 25"/>
                  <a:gd name="T6" fmla="*/ 28 w 28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5"/>
                  <a:gd name="T14" fmla="*/ 28 w 28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5">
                    <a:moveTo>
                      <a:pt x="28" y="0"/>
                    </a:moveTo>
                    <a:lnTo>
                      <a:pt x="11" y="25"/>
                    </a:lnTo>
                    <a:lnTo>
                      <a:pt x="0" y="2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33" name="Freeform 92"/>
              <p:cNvSpPr>
                <a:spLocks/>
              </p:cNvSpPr>
              <p:nvPr/>
            </p:nvSpPr>
            <p:spPr bwMode="auto">
              <a:xfrm>
                <a:off x="2096" y="2150"/>
                <a:ext cx="28" cy="1"/>
              </a:xfrm>
              <a:custGeom>
                <a:avLst/>
                <a:gdLst>
                  <a:gd name="T0" fmla="*/ 28 w 28"/>
                  <a:gd name="T1" fmla="*/ 0 h 1"/>
                  <a:gd name="T2" fmla="*/ 0 w 28"/>
                  <a:gd name="T3" fmla="*/ 0 h 1"/>
                  <a:gd name="T4" fmla="*/ 28 w 2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1"/>
                  <a:gd name="T11" fmla="*/ 28 w 2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1">
                    <a:moveTo>
                      <a:pt x="28" y="0"/>
                    </a:moveTo>
                    <a:lnTo>
                      <a:pt x="0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34" name="Freeform 93"/>
              <p:cNvSpPr>
                <a:spLocks/>
              </p:cNvSpPr>
              <p:nvPr/>
            </p:nvSpPr>
            <p:spPr bwMode="auto">
              <a:xfrm>
                <a:off x="2091" y="2150"/>
                <a:ext cx="33" cy="9"/>
              </a:xfrm>
              <a:custGeom>
                <a:avLst/>
                <a:gdLst>
                  <a:gd name="T0" fmla="*/ 5 w 33"/>
                  <a:gd name="T1" fmla="*/ 0 h 9"/>
                  <a:gd name="T2" fmla="*/ 33 w 33"/>
                  <a:gd name="T3" fmla="*/ 0 h 9"/>
                  <a:gd name="T4" fmla="*/ 0 w 33"/>
                  <a:gd name="T5" fmla="*/ 9 h 9"/>
                  <a:gd name="T6" fmla="*/ 5 w 3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9"/>
                  <a:gd name="T14" fmla="*/ 33 w 3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9">
                    <a:moveTo>
                      <a:pt x="5" y="0"/>
                    </a:moveTo>
                    <a:lnTo>
                      <a:pt x="33" y="0"/>
                    </a:lnTo>
                    <a:lnTo>
                      <a:pt x="0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35" name="Freeform 94"/>
              <p:cNvSpPr>
                <a:spLocks/>
              </p:cNvSpPr>
              <p:nvPr/>
            </p:nvSpPr>
            <p:spPr bwMode="auto">
              <a:xfrm>
                <a:off x="2063" y="2150"/>
                <a:ext cx="33" cy="34"/>
              </a:xfrm>
              <a:custGeom>
                <a:avLst/>
                <a:gdLst>
                  <a:gd name="T0" fmla="*/ 33 w 33"/>
                  <a:gd name="T1" fmla="*/ 0 h 34"/>
                  <a:gd name="T2" fmla="*/ 28 w 33"/>
                  <a:gd name="T3" fmla="*/ 9 h 34"/>
                  <a:gd name="T4" fmla="*/ 0 w 33"/>
                  <a:gd name="T5" fmla="*/ 34 h 34"/>
                  <a:gd name="T6" fmla="*/ 33 w 33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4"/>
                  <a:gd name="T14" fmla="*/ 33 w 33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4">
                    <a:moveTo>
                      <a:pt x="33" y="0"/>
                    </a:moveTo>
                    <a:lnTo>
                      <a:pt x="28" y="9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36" name="Freeform 95"/>
              <p:cNvSpPr>
                <a:spLocks/>
              </p:cNvSpPr>
              <p:nvPr/>
            </p:nvSpPr>
            <p:spPr bwMode="auto">
              <a:xfrm>
                <a:off x="2063" y="2126"/>
                <a:ext cx="49" cy="58"/>
              </a:xfrm>
              <a:custGeom>
                <a:avLst/>
                <a:gdLst>
                  <a:gd name="T0" fmla="*/ 49 w 49"/>
                  <a:gd name="T1" fmla="*/ 0 h 58"/>
                  <a:gd name="T2" fmla="*/ 33 w 49"/>
                  <a:gd name="T3" fmla="*/ 24 h 58"/>
                  <a:gd name="T4" fmla="*/ 0 w 49"/>
                  <a:gd name="T5" fmla="*/ 58 h 58"/>
                  <a:gd name="T6" fmla="*/ 49 w 49"/>
                  <a:gd name="T7" fmla="*/ 0 h 5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58"/>
                  <a:gd name="T14" fmla="*/ 49 w 49"/>
                  <a:gd name="T15" fmla="*/ 58 h 5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58">
                    <a:moveTo>
                      <a:pt x="49" y="0"/>
                    </a:moveTo>
                    <a:lnTo>
                      <a:pt x="33" y="24"/>
                    </a:lnTo>
                    <a:lnTo>
                      <a:pt x="0" y="5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37" name="Freeform 96"/>
              <p:cNvSpPr>
                <a:spLocks/>
              </p:cNvSpPr>
              <p:nvPr/>
            </p:nvSpPr>
            <p:spPr bwMode="auto">
              <a:xfrm>
                <a:off x="2063" y="2124"/>
                <a:ext cx="50" cy="60"/>
              </a:xfrm>
              <a:custGeom>
                <a:avLst/>
                <a:gdLst>
                  <a:gd name="T0" fmla="*/ 50 w 50"/>
                  <a:gd name="T1" fmla="*/ 0 h 60"/>
                  <a:gd name="T2" fmla="*/ 49 w 50"/>
                  <a:gd name="T3" fmla="*/ 2 h 60"/>
                  <a:gd name="T4" fmla="*/ 0 w 50"/>
                  <a:gd name="T5" fmla="*/ 60 h 60"/>
                  <a:gd name="T6" fmla="*/ 50 w 5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60"/>
                  <a:gd name="T14" fmla="*/ 50 w 5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60">
                    <a:moveTo>
                      <a:pt x="50" y="0"/>
                    </a:moveTo>
                    <a:lnTo>
                      <a:pt x="49" y="2"/>
                    </a:lnTo>
                    <a:lnTo>
                      <a:pt x="0" y="6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38" name="Freeform 97"/>
              <p:cNvSpPr>
                <a:spLocks/>
              </p:cNvSpPr>
              <p:nvPr/>
            </p:nvSpPr>
            <p:spPr bwMode="auto">
              <a:xfrm>
                <a:off x="2063" y="2119"/>
                <a:ext cx="53" cy="65"/>
              </a:xfrm>
              <a:custGeom>
                <a:avLst/>
                <a:gdLst>
                  <a:gd name="T0" fmla="*/ 53 w 53"/>
                  <a:gd name="T1" fmla="*/ 0 h 65"/>
                  <a:gd name="T2" fmla="*/ 50 w 53"/>
                  <a:gd name="T3" fmla="*/ 5 h 65"/>
                  <a:gd name="T4" fmla="*/ 0 w 53"/>
                  <a:gd name="T5" fmla="*/ 65 h 65"/>
                  <a:gd name="T6" fmla="*/ 53 w 53"/>
                  <a:gd name="T7" fmla="*/ 0 h 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65"/>
                  <a:gd name="T14" fmla="*/ 53 w 53"/>
                  <a:gd name="T15" fmla="*/ 65 h 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65">
                    <a:moveTo>
                      <a:pt x="53" y="0"/>
                    </a:moveTo>
                    <a:lnTo>
                      <a:pt x="50" y="5"/>
                    </a:lnTo>
                    <a:lnTo>
                      <a:pt x="0" y="6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39" name="Freeform 98"/>
              <p:cNvSpPr>
                <a:spLocks/>
              </p:cNvSpPr>
              <p:nvPr/>
            </p:nvSpPr>
            <p:spPr bwMode="auto">
              <a:xfrm>
                <a:off x="2063" y="2114"/>
                <a:ext cx="55" cy="70"/>
              </a:xfrm>
              <a:custGeom>
                <a:avLst/>
                <a:gdLst>
                  <a:gd name="T0" fmla="*/ 55 w 55"/>
                  <a:gd name="T1" fmla="*/ 0 h 70"/>
                  <a:gd name="T2" fmla="*/ 53 w 55"/>
                  <a:gd name="T3" fmla="*/ 5 h 70"/>
                  <a:gd name="T4" fmla="*/ 0 w 55"/>
                  <a:gd name="T5" fmla="*/ 70 h 70"/>
                  <a:gd name="T6" fmla="*/ 55 w 55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70"/>
                  <a:gd name="T14" fmla="*/ 55 w 55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70">
                    <a:moveTo>
                      <a:pt x="55" y="0"/>
                    </a:moveTo>
                    <a:lnTo>
                      <a:pt x="53" y="5"/>
                    </a:lnTo>
                    <a:lnTo>
                      <a:pt x="0" y="7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40" name="Freeform 99"/>
              <p:cNvSpPr>
                <a:spLocks/>
              </p:cNvSpPr>
              <p:nvPr/>
            </p:nvSpPr>
            <p:spPr bwMode="auto">
              <a:xfrm>
                <a:off x="2063" y="2110"/>
                <a:ext cx="58" cy="74"/>
              </a:xfrm>
              <a:custGeom>
                <a:avLst/>
                <a:gdLst>
                  <a:gd name="T0" fmla="*/ 58 w 58"/>
                  <a:gd name="T1" fmla="*/ 0 h 74"/>
                  <a:gd name="T2" fmla="*/ 55 w 58"/>
                  <a:gd name="T3" fmla="*/ 4 h 74"/>
                  <a:gd name="T4" fmla="*/ 0 w 58"/>
                  <a:gd name="T5" fmla="*/ 74 h 74"/>
                  <a:gd name="T6" fmla="*/ 58 w 58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74"/>
                  <a:gd name="T14" fmla="*/ 58 w 58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74">
                    <a:moveTo>
                      <a:pt x="58" y="0"/>
                    </a:moveTo>
                    <a:lnTo>
                      <a:pt x="55" y="4"/>
                    </a:lnTo>
                    <a:lnTo>
                      <a:pt x="0" y="7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41" name="Freeform 100"/>
              <p:cNvSpPr>
                <a:spLocks/>
              </p:cNvSpPr>
              <p:nvPr/>
            </p:nvSpPr>
            <p:spPr bwMode="auto">
              <a:xfrm>
                <a:off x="2063" y="2101"/>
                <a:ext cx="58" cy="83"/>
              </a:xfrm>
              <a:custGeom>
                <a:avLst/>
                <a:gdLst>
                  <a:gd name="T0" fmla="*/ 54 w 58"/>
                  <a:gd name="T1" fmla="*/ 0 h 83"/>
                  <a:gd name="T2" fmla="*/ 58 w 58"/>
                  <a:gd name="T3" fmla="*/ 9 h 83"/>
                  <a:gd name="T4" fmla="*/ 0 w 58"/>
                  <a:gd name="T5" fmla="*/ 83 h 83"/>
                  <a:gd name="T6" fmla="*/ 54 w 58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83"/>
                  <a:gd name="T14" fmla="*/ 58 w 58"/>
                  <a:gd name="T15" fmla="*/ 83 h 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83">
                    <a:moveTo>
                      <a:pt x="54" y="0"/>
                    </a:moveTo>
                    <a:lnTo>
                      <a:pt x="58" y="9"/>
                    </a:lnTo>
                    <a:lnTo>
                      <a:pt x="0" y="8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42" name="Freeform 101"/>
              <p:cNvSpPr>
                <a:spLocks/>
              </p:cNvSpPr>
              <p:nvPr/>
            </p:nvSpPr>
            <p:spPr bwMode="auto">
              <a:xfrm>
                <a:off x="2125" y="2159"/>
                <a:ext cx="16" cy="25"/>
              </a:xfrm>
              <a:custGeom>
                <a:avLst/>
                <a:gdLst>
                  <a:gd name="T0" fmla="*/ 0 w 16"/>
                  <a:gd name="T1" fmla="*/ 0 h 25"/>
                  <a:gd name="T2" fmla="*/ 16 w 16"/>
                  <a:gd name="T3" fmla="*/ 25 h 25"/>
                  <a:gd name="T4" fmla="*/ 3 w 16"/>
                  <a:gd name="T5" fmla="*/ 25 h 25"/>
                  <a:gd name="T6" fmla="*/ 0 w 16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25"/>
                  <a:gd name="T14" fmla="*/ 16 w 16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25">
                    <a:moveTo>
                      <a:pt x="0" y="0"/>
                    </a:moveTo>
                    <a:lnTo>
                      <a:pt x="16" y="25"/>
                    </a:lnTo>
                    <a:lnTo>
                      <a:pt x="3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43" name="Freeform 102"/>
              <p:cNvSpPr>
                <a:spLocks/>
              </p:cNvSpPr>
              <p:nvPr/>
            </p:nvSpPr>
            <p:spPr bwMode="auto">
              <a:xfrm>
                <a:off x="2091" y="2150"/>
                <a:ext cx="34" cy="9"/>
              </a:xfrm>
              <a:custGeom>
                <a:avLst/>
                <a:gdLst>
                  <a:gd name="T0" fmla="*/ 33 w 34"/>
                  <a:gd name="T1" fmla="*/ 0 h 9"/>
                  <a:gd name="T2" fmla="*/ 0 w 34"/>
                  <a:gd name="T3" fmla="*/ 9 h 9"/>
                  <a:gd name="T4" fmla="*/ 34 w 34"/>
                  <a:gd name="T5" fmla="*/ 9 h 9"/>
                  <a:gd name="T6" fmla="*/ 33 w 3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9"/>
                  <a:gd name="T14" fmla="*/ 34 w 3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9">
                    <a:moveTo>
                      <a:pt x="33" y="0"/>
                    </a:moveTo>
                    <a:lnTo>
                      <a:pt x="0" y="9"/>
                    </a:lnTo>
                    <a:lnTo>
                      <a:pt x="34" y="9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44" name="Freeform 103"/>
              <p:cNvSpPr>
                <a:spLocks/>
              </p:cNvSpPr>
              <p:nvPr/>
            </p:nvSpPr>
            <p:spPr bwMode="auto">
              <a:xfrm>
                <a:off x="2124" y="2150"/>
                <a:ext cx="17" cy="34"/>
              </a:xfrm>
              <a:custGeom>
                <a:avLst/>
                <a:gdLst>
                  <a:gd name="T0" fmla="*/ 0 w 17"/>
                  <a:gd name="T1" fmla="*/ 0 h 34"/>
                  <a:gd name="T2" fmla="*/ 1 w 17"/>
                  <a:gd name="T3" fmla="*/ 9 h 34"/>
                  <a:gd name="T4" fmla="*/ 17 w 17"/>
                  <a:gd name="T5" fmla="*/ 34 h 34"/>
                  <a:gd name="T6" fmla="*/ 0 w 17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34"/>
                  <a:gd name="T14" fmla="*/ 17 w 17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34">
                    <a:moveTo>
                      <a:pt x="0" y="0"/>
                    </a:moveTo>
                    <a:lnTo>
                      <a:pt x="1" y="9"/>
                    </a:lnTo>
                    <a:lnTo>
                      <a:pt x="17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45" name="Freeform 104"/>
              <p:cNvSpPr>
                <a:spLocks/>
              </p:cNvSpPr>
              <p:nvPr/>
            </p:nvSpPr>
            <p:spPr bwMode="auto">
              <a:xfrm>
                <a:off x="2122" y="2127"/>
                <a:ext cx="19" cy="57"/>
              </a:xfrm>
              <a:custGeom>
                <a:avLst/>
                <a:gdLst>
                  <a:gd name="T0" fmla="*/ 0 w 19"/>
                  <a:gd name="T1" fmla="*/ 0 h 57"/>
                  <a:gd name="T2" fmla="*/ 2 w 19"/>
                  <a:gd name="T3" fmla="*/ 23 h 57"/>
                  <a:gd name="T4" fmla="*/ 19 w 19"/>
                  <a:gd name="T5" fmla="*/ 57 h 57"/>
                  <a:gd name="T6" fmla="*/ 0 w 19"/>
                  <a:gd name="T7" fmla="*/ 0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57"/>
                  <a:gd name="T14" fmla="*/ 19 w 19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57">
                    <a:moveTo>
                      <a:pt x="0" y="0"/>
                    </a:moveTo>
                    <a:lnTo>
                      <a:pt x="2" y="23"/>
                    </a:lnTo>
                    <a:lnTo>
                      <a:pt x="19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46" name="Freeform 105"/>
              <p:cNvSpPr>
                <a:spLocks/>
              </p:cNvSpPr>
              <p:nvPr/>
            </p:nvSpPr>
            <p:spPr bwMode="auto">
              <a:xfrm>
                <a:off x="2121" y="2122"/>
                <a:ext cx="20" cy="62"/>
              </a:xfrm>
              <a:custGeom>
                <a:avLst/>
                <a:gdLst>
                  <a:gd name="T0" fmla="*/ 0 w 20"/>
                  <a:gd name="T1" fmla="*/ 0 h 62"/>
                  <a:gd name="T2" fmla="*/ 1 w 20"/>
                  <a:gd name="T3" fmla="*/ 5 h 62"/>
                  <a:gd name="T4" fmla="*/ 20 w 20"/>
                  <a:gd name="T5" fmla="*/ 62 h 62"/>
                  <a:gd name="T6" fmla="*/ 0 w 20"/>
                  <a:gd name="T7" fmla="*/ 0 h 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62"/>
                  <a:gd name="T14" fmla="*/ 20 w 20"/>
                  <a:gd name="T15" fmla="*/ 62 h 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62">
                    <a:moveTo>
                      <a:pt x="0" y="0"/>
                    </a:moveTo>
                    <a:lnTo>
                      <a:pt x="1" y="5"/>
                    </a:lnTo>
                    <a:lnTo>
                      <a:pt x="2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47" name="Freeform 106"/>
              <p:cNvSpPr>
                <a:spLocks/>
              </p:cNvSpPr>
              <p:nvPr/>
            </p:nvSpPr>
            <p:spPr bwMode="auto">
              <a:xfrm>
                <a:off x="2121" y="2117"/>
                <a:ext cx="20" cy="67"/>
              </a:xfrm>
              <a:custGeom>
                <a:avLst/>
                <a:gdLst>
                  <a:gd name="T0" fmla="*/ 0 w 20"/>
                  <a:gd name="T1" fmla="*/ 0 h 67"/>
                  <a:gd name="T2" fmla="*/ 0 w 20"/>
                  <a:gd name="T3" fmla="*/ 5 h 67"/>
                  <a:gd name="T4" fmla="*/ 20 w 20"/>
                  <a:gd name="T5" fmla="*/ 67 h 67"/>
                  <a:gd name="T6" fmla="*/ 0 w 20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67"/>
                  <a:gd name="T14" fmla="*/ 20 w 20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67">
                    <a:moveTo>
                      <a:pt x="0" y="0"/>
                    </a:moveTo>
                    <a:lnTo>
                      <a:pt x="0" y="5"/>
                    </a:lnTo>
                    <a:lnTo>
                      <a:pt x="2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48" name="Freeform 107"/>
              <p:cNvSpPr>
                <a:spLocks/>
              </p:cNvSpPr>
              <p:nvPr/>
            </p:nvSpPr>
            <p:spPr bwMode="auto">
              <a:xfrm>
                <a:off x="2121" y="2113"/>
                <a:ext cx="20" cy="71"/>
              </a:xfrm>
              <a:custGeom>
                <a:avLst/>
                <a:gdLst>
                  <a:gd name="T0" fmla="*/ 0 w 20"/>
                  <a:gd name="T1" fmla="*/ 0 h 71"/>
                  <a:gd name="T2" fmla="*/ 0 w 20"/>
                  <a:gd name="T3" fmla="*/ 4 h 71"/>
                  <a:gd name="T4" fmla="*/ 20 w 20"/>
                  <a:gd name="T5" fmla="*/ 71 h 71"/>
                  <a:gd name="T6" fmla="*/ 0 w 20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71"/>
                  <a:gd name="T14" fmla="*/ 20 w 20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71">
                    <a:moveTo>
                      <a:pt x="0" y="0"/>
                    </a:moveTo>
                    <a:lnTo>
                      <a:pt x="0" y="4"/>
                    </a:lnTo>
                    <a:lnTo>
                      <a:pt x="2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49" name="Freeform 108"/>
              <p:cNvSpPr>
                <a:spLocks/>
              </p:cNvSpPr>
              <p:nvPr/>
            </p:nvSpPr>
            <p:spPr bwMode="auto">
              <a:xfrm>
                <a:off x="2121" y="2110"/>
                <a:ext cx="20" cy="74"/>
              </a:xfrm>
              <a:custGeom>
                <a:avLst/>
                <a:gdLst>
                  <a:gd name="T0" fmla="*/ 0 w 20"/>
                  <a:gd name="T1" fmla="*/ 0 h 74"/>
                  <a:gd name="T2" fmla="*/ 0 w 20"/>
                  <a:gd name="T3" fmla="*/ 3 h 74"/>
                  <a:gd name="T4" fmla="*/ 20 w 20"/>
                  <a:gd name="T5" fmla="*/ 74 h 74"/>
                  <a:gd name="T6" fmla="*/ 0 w 20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74"/>
                  <a:gd name="T14" fmla="*/ 20 w 20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74">
                    <a:moveTo>
                      <a:pt x="0" y="0"/>
                    </a:moveTo>
                    <a:lnTo>
                      <a:pt x="0" y="3"/>
                    </a:lnTo>
                    <a:lnTo>
                      <a:pt x="20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50" name="Freeform 109"/>
              <p:cNvSpPr>
                <a:spLocks/>
              </p:cNvSpPr>
              <p:nvPr/>
            </p:nvSpPr>
            <p:spPr bwMode="auto">
              <a:xfrm>
                <a:off x="2117" y="2101"/>
                <a:ext cx="12" cy="9"/>
              </a:xfrm>
              <a:custGeom>
                <a:avLst/>
                <a:gdLst>
                  <a:gd name="T0" fmla="*/ 4 w 12"/>
                  <a:gd name="T1" fmla="*/ 9 h 9"/>
                  <a:gd name="T2" fmla="*/ 0 w 12"/>
                  <a:gd name="T3" fmla="*/ 0 h 9"/>
                  <a:gd name="T4" fmla="*/ 12 w 12"/>
                  <a:gd name="T5" fmla="*/ 0 h 9"/>
                  <a:gd name="T6" fmla="*/ 4 w 12"/>
                  <a:gd name="T7" fmla="*/ 9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9"/>
                  <a:gd name="T14" fmla="*/ 12 w 12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9">
                    <a:moveTo>
                      <a:pt x="4" y="9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51" name="Freeform 110"/>
              <p:cNvSpPr>
                <a:spLocks/>
              </p:cNvSpPr>
              <p:nvPr/>
            </p:nvSpPr>
            <p:spPr bwMode="auto">
              <a:xfrm>
                <a:off x="2121" y="2101"/>
                <a:ext cx="20" cy="83"/>
              </a:xfrm>
              <a:custGeom>
                <a:avLst/>
                <a:gdLst>
                  <a:gd name="T0" fmla="*/ 8 w 20"/>
                  <a:gd name="T1" fmla="*/ 0 h 83"/>
                  <a:gd name="T2" fmla="*/ 0 w 20"/>
                  <a:gd name="T3" fmla="*/ 9 h 83"/>
                  <a:gd name="T4" fmla="*/ 20 w 20"/>
                  <a:gd name="T5" fmla="*/ 83 h 83"/>
                  <a:gd name="T6" fmla="*/ 8 w 20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83"/>
                  <a:gd name="T14" fmla="*/ 20 w 20"/>
                  <a:gd name="T15" fmla="*/ 83 h 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83">
                    <a:moveTo>
                      <a:pt x="8" y="0"/>
                    </a:moveTo>
                    <a:lnTo>
                      <a:pt x="0" y="9"/>
                    </a:lnTo>
                    <a:lnTo>
                      <a:pt x="20" y="8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52" name="Freeform 111"/>
              <p:cNvSpPr>
                <a:spLocks/>
              </p:cNvSpPr>
              <p:nvPr/>
            </p:nvSpPr>
            <p:spPr bwMode="auto">
              <a:xfrm>
                <a:off x="2233" y="2985"/>
                <a:ext cx="10" cy="201"/>
              </a:xfrm>
              <a:custGeom>
                <a:avLst/>
                <a:gdLst>
                  <a:gd name="T0" fmla="*/ 0 w 10"/>
                  <a:gd name="T1" fmla="*/ 201 h 201"/>
                  <a:gd name="T2" fmla="*/ 10 w 10"/>
                  <a:gd name="T3" fmla="*/ 201 h 201"/>
                  <a:gd name="T4" fmla="*/ 0 w 10"/>
                  <a:gd name="T5" fmla="*/ 0 h 201"/>
                  <a:gd name="T6" fmla="*/ 0 w 10"/>
                  <a:gd name="T7" fmla="*/ 201 h 2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201"/>
                  <a:gd name="T14" fmla="*/ 10 w 10"/>
                  <a:gd name="T15" fmla="*/ 201 h 2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201">
                    <a:moveTo>
                      <a:pt x="0" y="201"/>
                    </a:moveTo>
                    <a:lnTo>
                      <a:pt x="10" y="201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53" name="Freeform 112"/>
              <p:cNvSpPr>
                <a:spLocks/>
              </p:cNvSpPr>
              <p:nvPr/>
            </p:nvSpPr>
            <p:spPr bwMode="auto">
              <a:xfrm>
                <a:off x="2233" y="2985"/>
                <a:ext cx="10" cy="201"/>
              </a:xfrm>
              <a:custGeom>
                <a:avLst/>
                <a:gdLst>
                  <a:gd name="T0" fmla="*/ 10 w 10"/>
                  <a:gd name="T1" fmla="*/ 201 h 201"/>
                  <a:gd name="T2" fmla="*/ 0 w 10"/>
                  <a:gd name="T3" fmla="*/ 0 h 201"/>
                  <a:gd name="T4" fmla="*/ 10 w 10"/>
                  <a:gd name="T5" fmla="*/ 0 h 201"/>
                  <a:gd name="T6" fmla="*/ 10 w 10"/>
                  <a:gd name="T7" fmla="*/ 201 h 2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201"/>
                  <a:gd name="T14" fmla="*/ 10 w 10"/>
                  <a:gd name="T15" fmla="*/ 201 h 2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201">
                    <a:moveTo>
                      <a:pt x="10" y="201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2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54" name="Rectangle 113"/>
              <p:cNvSpPr>
                <a:spLocks noChangeArrowheads="1"/>
              </p:cNvSpPr>
              <p:nvPr/>
            </p:nvSpPr>
            <p:spPr bwMode="auto">
              <a:xfrm>
                <a:off x="2233" y="2985"/>
                <a:ext cx="10" cy="20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255" name="Freeform 114"/>
              <p:cNvSpPr>
                <a:spLocks/>
              </p:cNvSpPr>
              <p:nvPr/>
            </p:nvSpPr>
            <p:spPr bwMode="auto">
              <a:xfrm>
                <a:off x="2150" y="3148"/>
                <a:ext cx="89" cy="20"/>
              </a:xfrm>
              <a:custGeom>
                <a:avLst/>
                <a:gdLst>
                  <a:gd name="T0" fmla="*/ 89 w 89"/>
                  <a:gd name="T1" fmla="*/ 4 h 20"/>
                  <a:gd name="T2" fmla="*/ 88 w 89"/>
                  <a:gd name="T3" fmla="*/ 0 h 20"/>
                  <a:gd name="T4" fmla="*/ 0 w 89"/>
                  <a:gd name="T5" fmla="*/ 20 h 20"/>
                  <a:gd name="T6" fmla="*/ 89 w 89"/>
                  <a:gd name="T7" fmla="*/ 4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20"/>
                  <a:gd name="T14" fmla="*/ 89 w 89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20">
                    <a:moveTo>
                      <a:pt x="89" y="4"/>
                    </a:moveTo>
                    <a:lnTo>
                      <a:pt x="88" y="0"/>
                    </a:lnTo>
                    <a:lnTo>
                      <a:pt x="0" y="2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56" name="Freeform 115"/>
              <p:cNvSpPr>
                <a:spLocks/>
              </p:cNvSpPr>
              <p:nvPr/>
            </p:nvSpPr>
            <p:spPr bwMode="auto">
              <a:xfrm>
                <a:off x="2149" y="3148"/>
                <a:ext cx="89" cy="20"/>
              </a:xfrm>
              <a:custGeom>
                <a:avLst/>
                <a:gdLst>
                  <a:gd name="T0" fmla="*/ 89 w 89"/>
                  <a:gd name="T1" fmla="*/ 0 h 20"/>
                  <a:gd name="T2" fmla="*/ 1 w 89"/>
                  <a:gd name="T3" fmla="*/ 20 h 20"/>
                  <a:gd name="T4" fmla="*/ 0 w 89"/>
                  <a:gd name="T5" fmla="*/ 15 h 20"/>
                  <a:gd name="T6" fmla="*/ 89 w 89"/>
                  <a:gd name="T7" fmla="*/ 0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20"/>
                  <a:gd name="T14" fmla="*/ 89 w 89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20">
                    <a:moveTo>
                      <a:pt x="89" y="0"/>
                    </a:moveTo>
                    <a:lnTo>
                      <a:pt x="1" y="20"/>
                    </a:lnTo>
                    <a:lnTo>
                      <a:pt x="0" y="1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57" name="Freeform 116"/>
              <p:cNvSpPr>
                <a:spLocks/>
              </p:cNvSpPr>
              <p:nvPr/>
            </p:nvSpPr>
            <p:spPr bwMode="auto">
              <a:xfrm>
                <a:off x="2149" y="3148"/>
                <a:ext cx="90" cy="20"/>
              </a:xfrm>
              <a:custGeom>
                <a:avLst/>
                <a:gdLst>
                  <a:gd name="T0" fmla="*/ 90 w 90"/>
                  <a:gd name="T1" fmla="*/ 4 h 20"/>
                  <a:gd name="T2" fmla="*/ 89 w 90"/>
                  <a:gd name="T3" fmla="*/ 0 h 20"/>
                  <a:gd name="T4" fmla="*/ 0 w 90"/>
                  <a:gd name="T5" fmla="*/ 15 h 20"/>
                  <a:gd name="T6" fmla="*/ 1 w 90"/>
                  <a:gd name="T7" fmla="*/ 20 h 20"/>
                  <a:gd name="T8" fmla="*/ 90 w 90"/>
                  <a:gd name="T9" fmla="*/ 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20"/>
                  <a:gd name="T17" fmla="*/ 90 w 90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20">
                    <a:moveTo>
                      <a:pt x="90" y="4"/>
                    </a:moveTo>
                    <a:lnTo>
                      <a:pt x="89" y="0"/>
                    </a:lnTo>
                    <a:lnTo>
                      <a:pt x="0" y="15"/>
                    </a:lnTo>
                    <a:lnTo>
                      <a:pt x="1" y="20"/>
                    </a:lnTo>
                    <a:lnTo>
                      <a:pt x="90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58" name="Freeform 117"/>
              <p:cNvSpPr>
                <a:spLocks/>
              </p:cNvSpPr>
              <p:nvPr/>
            </p:nvSpPr>
            <p:spPr bwMode="auto">
              <a:xfrm>
                <a:off x="2149" y="3137"/>
                <a:ext cx="90" cy="15"/>
              </a:xfrm>
              <a:custGeom>
                <a:avLst/>
                <a:gdLst>
                  <a:gd name="T0" fmla="*/ 89 w 90"/>
                  <a:gd name="T1" fmla="*/ 15 h 15"/>
                  <a:gd name="T2" fmla="*/ 90 w 90"/>
                  <a:gd name="T3" fmla="*/ 11 h 15"/>
                  <a:gd name="T4" fmla="*/ 0 w 90"/>
                  <a:gd name="T5" fmla="*/ 0 h 15"/>
                  <a:gd name="T6" fmla="*/ 89 w 90"/>
                  <a:gd name="T7" fmla="*/ 15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15"/>
                  <a:gd name="T14" fmla="*/ 90 w 90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15">
                    <a:moveTo>
                      <a:pt x="89" y="15"/>
                    </a:moveTo>
                    <a:lnTo>
                      <a:pt x="90" y="11"/>
                    </a:lnTo>
                    <a:lnTo>
                      <a:pt x="0" y="0"/>
                    </a:lnTo>
                    <a:lnTo>
                      <a:pt x="89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59" name="Freeform 118"/>
              <p:cNvSpPr>
                <a:spLocks/>
              </p:cNvSpPr>
              <p:nvPr/>
            </p:nvSpPr>
            <p:spPr bwMode="auto">
              <a:xfrm>
                <a:off x="2149" y="3132"/>
                <a:ext cx="90" cy="16"/>
              </a:xfrm>
              <a:custGeom>
                <a:avLst/>
                <a:gdLst>
                  <a:gd name="T0" fmla="*/ 90 w 90"/>
                  <a:gd name="T1" fmla="*/ 16 h 16"/>
                  <a:gd name="T2" fmla="*/ 0 w 90"/>
                  <a:gd name="T3" fmla="*/ 5 h 16"/>
                  <a:gd name="T4" fmla="*/ 1 w 90"/>
                  <a:gd name="T5" fmla="*/ 0 h 16"/>
                  <a:gd name="T6" fmla="*/ 90 w 90"/>
                  <a:gd name="T7" fmla="*/ 16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16"/>
                  <a:gd name="T14" fmla="*/ 90 w 90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16">
                    <a:moveTo>
                      <a:pt x="90" y="16"/>
                    </a:moveTo>
                    <a:lnTo>
                      <a:pt x="0" y="5"/>
                    </a:lnTo>
                    <a:lnTo>
                      <a:pt x="1" y="0"/>
                    </a:lnTo>
                    <a:lnTo>
                      <a:pt x="9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60" name="Freeform 119"/>
              <p:cNvSpPr>
                <a:spLocks/>
              </p:cNvSpPr>
              <p:nvPr/>
            </p:nvSpPr>
            <p:spPr bwMode="auto">
              <a:xfrm>
                <a:off x="2149" y="3132"/>
                <a:ext cx="90" cy="20"/>
              </a:xfrm>
              <a:custGeom>
                <a:avLst/>
                <a:gdLst>
                  <a:gd name="T0" fmla="*/ 89 w 90"/>
                  <a:gd name="T1" fmla="*/ 20 h 20"/>
                  <a:gd name="T2" fmla="*/ 90 w 90"/>
                  <a:gd name="T3" fmla="*/ 16 h 20"/>
                  <a:gd name="T4" fmla="*/ 1 w 90"/>
                  <a:gd name="T5" fmla="*/ 0 h 20"/>
                  <a:gd name="T6" fmla="*/ 0 w 90"/>
                  <a:gd name="T7" fmla="*/ 5 h 20"/>
                  <a:gd name="T8" fmla="*/ 89 w 90"/>
                  <a:gd name="T9" fmla="*/ 2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20"/>
                  <a:gd name="T17" fmla="*/ 90 w 90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20">
                    <a:moveTo>
                      <a:pt x="89" y="20"/>
                    </a:moveTo>
                    <a:lnTo>
                      <a:pt x="90" y="16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89" y="2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61" name="Freeform 120"/>
              <p:cNvSpPr>
                <a:spLocks/>
              </p:cNvSpPr>
              <p:nvPr/>
            </p:nvSpPr>
            <p:spPr bwMode="auto">
              <a:xfrm>
                <a:off x="2065" y="3148"/>
                <a:ext cx="173" cy="5"/>
              </a:xfrm>
              <a:custGeom>
                <a:avLst/>
                <a:gdLst>
                  <a:gd name="T0" fmla="*/ 0 w 173"/>
                  <a:gd name="T1" fmla="*/ 0 h 5"/>
                  <a:gd name="T2" fmla="*/ 0 w 173"/>
                  <a:gd name="T3" fmla="*/ 5 h 5"/>
                  <a:gd name="T4" fmla="*/ 173 w 173"/>
                  <a:gd name="T5" fmla="*/ 0 h 5"/>
                  <a:gd name="T6" fmla="*/ 0 w 17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3"/>
                  <a:gd name="T13" fmla="*/ 0 h 5"/>
                  <a:gd name="T14" fmla="*/ 173 w 173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3" h="5">
                    <a:moveTo>
                      <a:pt x="0" y="0"/>
                    </a:moveTo>
                    <a:lnTo>
                      <a:pt x="0" y="5"/>
                    </a:lnTo>
                    <a:lnTo>
                      <a:pt x="17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62" name="Freeform 121"/>
              <p:cNvSpPr>
                <a:spLocks/>
              </p:cNvSpPr>
              <p:nvPr/>
            </p:nvSpPr>
            <p:spPr bwMode="auto">
              <a:xfrm>
                <a:off x="2065" y="3148"/>
                <a:ext cx="173" cy="5"/>
              </a:xfrm>
              <a:custGeom>
                <a:avLst/>
                <a:gdLst>
                  <a:gd name="T0" fmla="*/ 0 w 173"/>
                  <a:gd name="T1" fmla="*/ 5 h 5"/>
                  <a:gd name="T2" fmla="*/ 173 w 173"/>
                  <a:gd name="T3" fmla="*/ 0 h 5"/>
                  <a:gd name="T4" fmla="*/ 173 w 173"/>
                  <a:gd name="T5" fmla="*/ 5 h 5"/>
                  <a:gd name="T6" fmla="*/ 0 w 173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3"/>
                  <a:gd name="T13" fmla="*/ 0 h 5"/>
                  <a:gd name="T14" fmla="*/ 173 w 173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3" h="5">
                    <a:moveTo>
                      <a:pt x="0" y="5"/>
                    </a:moveTo>
                    <a:lnTo>
                      <a:pt x="173" y="0"/>
                    </a:lnTo>
                    <a:lnTo>
                      <a:pt x="173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63" name="Rectangle 122"/>
              <p:cNvSpPr>
                <a:spLocks noChangeArrowheads="1"/>
              </p:cNvSpPr>
              <p:nvPr/>
            </p:nvSpPr>
            <p:spPr bwMode="auto">
              <a:xfrm>
                <a:off x="2065" y="3148"/>
                <a:ext cx="173" cy="5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264" name="Freeform 123"/>
              <p:cNvSpPr>
                <a:spLocks/>
              </p:cNvSpPr>
              <p:nvPr/>
            </p:nvSpPr>
            <p:spPr bwMode="auto">
              <a:xfrm>
                <a:off x="1801" y="2476"/>
                <a:ext cx="7" cy="208"/>
              </a:xfrm>
              <a:custGeom>
                <a:avLst/>
                <a:gdLst>
                  <a:gd name="T0" fmla="*/ 0 w 7"/>
                  <a:gd name="T1" fmla="*/ 208 h 208"/>
                  <a:gd name="T2" fmla="*/ 7 w 7"/>
                  <a:gd name="T3" fmla="*/ 208 h 208"/>
                  <a:gd name="T4" fmla="*/ 0 w 7"/>
                  <a:gd name="T5" fmla="*/ 0 h 208"/>
                  <a:gd name="T6" fmla="*/ 0 w 7"/>
                  <a:gd name="T7" fmla="*/ 208 h 2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208"/>
                  <a:gd name="T14" fmla="*/ 7 w 7"/>
                  <a:gd name="T15" fmla="*/ 208 h 2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208">
                    <a:moveTo>
                      <a:pt x="0" y="208"/>
                    </a:moveTo>
                    <a:lnTo>
                      <a:pt x="7" y="208"/>
                    </a:lnTo>
                    <a:lnTo>
                      <a:pt x="0" y="0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65" name="Freeform 124"/>
              <p:cNvSpPr>
                <a:spLocks/>
              </p:cNvSpPr>
              <p:nvPr/>
            </p:nvSpPr>
            <p:spPr bwMode="auto">
              <a:xfrm>
                <a:off x="1801" y="2476"/>
                <a:ext cx="7" cy="208"/>
              </a:xfrm>
              <a:custGeom>
                <a:avLst/>
                <a:gdLst>
                  <a:gd name="T0" fmla="*/ 7 w 7"/>
                  <a:gd name="T1" fmla="*/ 208 h 208"/>
                  <a:gd name="T2" fmla="*/ 0 w 7"/>
                  <a:gd name="T3" fmla="*/ 0 h 208"/>
                  <a:gd name="T4" fmla="*/ 7 w 7"/>
                  <a:gd name="T5" fmla="*/ 7 h 208"/>
                  <a:gd name="T6" fmla="*/ 7 w 7"/>
                  <a:gd name="T7" fmla="*/ 208 h 2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208"/>
                  <a:gd name="T14" fmla="*/ 7 w 7"/>
                  <a:gd name="T15" fmla="*/ 208 h 2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208">
                    <a:moveTo>
                      <a:pt x="7" y="208"/>
                    </a:moveTo>
                    <a:lnTo>
                      <a:pt x="0" y="0"/>
                    </a:lnTo>
                    <a:lnTo>
                      <a:pt x="7" y="7"/>
                    </a:lnTo>
                    <a:lnTo>
                      <a:pt x="7" y="2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66" name="Freeform 125"/>
              <p:cNvSpPr>
                <a:spLocks/>
              </p:cNvSpPr>
              <p:nvPr/>
            </p:nvSpPr>
            <p:spPr bwMode="auto">
              <a:xfrm>
                <a:off x="1801" y="2476"/>
                <a:ext cx="7" cy="208"/>
              </a:xfrm>
              <a:custGeom>
                <a:avLst/>
                <a:gdLst>
                  <a:gd name="T0" fmla="*/ 0 w 7"/>
                  <a:gd name="T1" fmla="*/ 208 h 208"/>
                  <a:gd name="T2" fmla="*/ 7 w 7"/>
                  <a:gd name="T3" fmla="*/ 208 h 208"/>
                  <a:gd name="T4" fmla="*/ 7 w 7"/>
                  <a:gd name="T5" fmla="*/ 7 h 208"/>
                  <a:gd name="T6" fmla="*/ 0 w 7"/>
                  <a:gd name="T7" fmla="*/ 0 h 208"/>
                  <a:gd name="T8" fmla="*/ 0 w 7"/>
                  <a:gd name="T9" fmla="*/ 208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08"/>
                  <a:gd name="T17" fmla="*/ 7 w 7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08">
                    <a:moveTo>
                      <a:pt x="0" y="208"/>
                    </a:moveTo>
                    <a:lnTo>
                      <a:pt x="7" y="208"/>
                    </a:lnTo>
                    <a:lnTo>
                      <a:pt x="7" y="7"/>
                    </a:lnTo>
                    <a:lnTo>
                      <a:pt x="0" y="0"/>
                    </a:lnTo>
                    <a:lnTo>
                      <a:pt x="0" y="2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67" name="Freeform 126"/>
              <p:cNvSpPr>
                <a:spLocks/>
              </p:cNvSpPr>
              <p:nvPr/>
            </p:nvSpPr>
            <p:spPr bwMode="auto">
              <a:xfrm>
                <a:off x="1801" y="2476"/>
                <a:ext cx="312" cy="7"/>
              </a:xfrm>
              <a:custGeom>
                <a:avLst/>
                <a:gdLst>
                  <a:gd name="T0" fmla="*/ 0 w 312"/>
                  <a:gd name="T1" fmla="*/ 0 h 7"/>
                  <a:gd name="T2" fmla="*/ 7 w 312"/>
                  <a:gd name="T3" fmla="*/ 7 h 7"/>
                  <a:gd name="T4" fmla="*/ 312 w 312"/>
                  <a:gd name="T5" fmla="*/ 0 h 7"/>
                  <a:gd name="T6" fmla="*/ 0 w 312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"/>
                  <a:gd name="T13" fmla="*/ 0 h 7"/>
                  <a:gd name="T14" fmla="*/ 312 w 312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" h="7">
                    <a:moveTo>
                      <a:pt x="0" y="0"/>
                    </a:moveTo>
                    <a:lnTo>
                      <a:pt x="7" y="7"/>
                    </a:lnTo>
                    <a:lnTo>
                      <a:pt x="3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68" name="Freeform 127"/>
              <p:cNvSpPr>
                <a:spLocks/>
              </p:cNvSpPr>
              <p:nvPr/>
            </p:nvSpPr>
            <p:spPr bwMode="auto">
              <a:xfrm>
                <a:off x="1808" y="2476"/>
                <a:ext cx="305" cy="7"/>
              </a:xfrm>
              <a:custGeom>
                <a:avLst/>
                <a:gdLst>
                  <a:gd name="T0" fmla="*/ 0 w 305"/>
                  <a:gd name="T1" fmla="*/ 7 h 7"/>
                  <a:gd name="T2" fmla="*/ 305 w 305"/>
                  <a:gd name="T3" fmla="*/ 0 h 7"/>
                  <a:gd name="T4" fmla="*/ 305 w 305"/>
                  <a:gd name="T5" fmla="*/ 7 h 7"/>
                  <a:gd name="T6" fmla="*/ 0 w 305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5"/>
                  <a:gd name="T13" fmla="*/ 0 h 7"/>
                  <a:gd name="T14" fmla="*/ 305 w 30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5" h="7">
                    <a:moveTo>
                      <a:pt x="0" y="7"/>
                    </a:moveTo>
                    <a:lnTo>
                      <a:pt x="305" y="0"/>
                    </a:lnTo>
                    <a:lnTo>
                      <a:pt x="30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69" name="Freeform 128"/>
              <p:cNvSpPr>
                <a:spLocks/>
              </p:cNvSpPr>
              <p:nvPr/>
            </p:nvSpPr>
            <p:spPr bwMode="auto">
              <a:xfrm>
                <a:off x="1801" y="2476"/>
                <a:ext cx="312" cy="7"/>
              </a:xfrm>
              <a:custGeom>
                <a:avLst/>
                <a:gdLst>
                  <a:gd name="T0" fmla="*/ 0 w 312"/>
                  <a:gd name="T1" fmla="*/ 0 h 7"/>
                  <a:gd name="T2" fmla="*/ 7 w 312"/>
                  <a:gd name="T3" fmla="*/ 7 h 7"/>
                  <a:gd name="T4" fmla="*/ 312 w 312"/>
                  <a:gd name="T5" fmla="*/ 7 h 7"/>
                  <a:gd name="T6" fmla="*/ 312 w 312"/>
                  <a:gd name="T7" fmla="*/ 0 h 7"/>
                  <a:gd name="T8" fmla="*/ 0 w 312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2"/>
                  <a:gd name="T16" fmla="*/ 0 h 7"/>
                  <a:gd name="T17" fmla="*/ 312 w 31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2" h="7">
                    <a:moveTo>
                      <a:pt x="0" y="0"/>
                    </a:moveTo>
                    <a:lnTo>
                      <a:pt x="7" y="7"/>
                    </a:lnTo>
                    <a:lnTo>
                      <a:pt x="312" y="7"/>
                    </a:lnTo>
                    <a:lnTo>
                      <a:pt x="31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70" name="Freeform 129"/>
              <p:cNvSpPr>
                <a:spLocks/>
              </p:cNvSpPr>
              <p:nvPr/>
            </p:nvSpPr>
            <p:spPr bwMode="auto">
              <a:xfrm>
                <a:off x="2048" y="2600"/>
                <a:ext cx="15" cy="7"/>
              </a:xfrm>
              <a:custGeom>
                <a:avLst/>
                <a:gdLst>
                  <a:gd name="T0" fmla="*/ 15 w 15"/>
                  <a:gd name="T1" fmla="*/ 0 h 7"/>
                  <a:gd name="T2" fmla="*/ 15 w 15"/>
                  <a:gd name="T3" fmla="*/ 7 h 7"/>
                  <a:gd name="T4" fmla="*/ 0 w 15"/>
                  <a:gd name="T5" fmla="*/ 1 h 7"/>
                  <a:gd name="T6" fmla="*/ 15 w 15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7"/>
                  <a:gd name="T14" fmla="*/ 15 w 1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7">
                    <a:moveTo>
                      <a:pt x="15" y="0"/>
                    </a:moveTo>
                    <a:lnTo>
                      <a:pt x="15" y="7"/>
                    </a:lnTo>
                    <a:lnTo>
                      <a:pt x="0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71" name="Freeform 130"/>
              <p:cNvSpPr>
                <a:spLocks/>
              </p:cNvSpPr>
              <p:nvPr/>
            </p:nvSpPr>
            <p:spPr bwMode="auto">
              <a:xfrm>
                <a:off x="2048" y="2601"/>
                <a:ext cx="15" cy="7"/>
              </a:xfrm>
              <a:custGeom>
                <a:avLst/>
                <a:gdLst>
                  <a:gd name="T0" fmla="*/ 15 w 15"/>
                  <a:gd name="T1" fmla="*/ 6 h 7"/>
                  <a:gd name="T2" fmla="*/ 0 w 15"/>
                  <a:gd name="T3" fmla="*/ 0 h 7"/>
                  <a:gd name="T4" fmla="*/ 1 w 15"/>
                  <a:gd name="T5" fmla="*/ 7 h 7"/>
                  <a:gd name="T6" fmla="*/ 15 w 15"/>
                  <a:gd name="T7" fmla="*/ 6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7"/>
                  <a:gd name="T14" fmla="*/ 15 w 1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7">
                    <a:moveTo>
                      <a:pt x="15" y="6"/>
                    </a:moveTo>
                    <a:lnTo>
                      <a:pt x="0" y="0"/>
                    </a:lnTo>
                    <a:lnTo>
                      <a:pt x="1" y="7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72" name="Freeform 131"/>
              <p:cNvSpPr>
                <a:spLocks/>
              </p:cNvSpPr>
              <p:nvPr/>
            </p:nvSpPr>
            <p:spPr bwMode="auto">
              <a:xfrm>
                <a:off x="2048" y="2600"/>
                <a:ext cx="15" cy="8"/>
              </a:xfrm>
              <a:custGeom>
                <a:avLst/>
                <a:gdLst>
                  <a:gd name="T0" fmla="*/ 15 w 15"/>
                  <a:gd name="T1" fmla="*/ 0 h 8"/>
                  <a:gd name="T2" fmla="*/ 15 w 15"/>
                  <a:gd name="T3" fmla="*/ 7 h 8"/>
                  <a:gd name="T4" fmla="*/ 1 w 15"/>
                  <a:gd name="T5" fmla="*/ 8 h 8"/>
                  <a:gd name="T6" fmla="*/ 0 w 15"/>
                  <a:gd name="T7" fmla="*/ 1 h 8"/>
                  <a:gd name="T8" fmla="*/ 15 w 15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8"/>
                  <a:gd name="T17" fmla="*/ 15 w 1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8">
                    <a:moveTo>
                      <a:pt x="15" y="0"/>
                    </a:moveTo>
                    <a:lnTo>
                      <a:pt x="15" y="7"/>
                    </a:lnTo>
                    <a:lnTo>
                      <a:pt x="1" y="8"/>
                    </a:lnTo>
                    <a:lnTo>
                      <a:pt x="0" y="1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73" name="Freeform 132"/>
              <p:cNvSpPr>
                <a:spLocks/>
              </p:cNvSpPr>
              <p:nvPr/>
            </p:nvSpPr>
            <p:spPr bwMode="auto">
              <a:xfrm>
                <a:off x="2033" y="2601"/>
                <a:ext cx="16" cy="7"/>
              </a:xfrm>
              <a:custGeom>
                <a:avLst/>
                <a:gdLst>
                  <a:gd name="T0" fmla="*/ 15 w 16"/>
                  <a:gd name="T1" fmla="*/ 0 h 7"/>
                  <a:gd name="T2" fmla="*/ 16 w 16"/>
                  <a:gd name="T3" fmla="*/ 7 h 7"/>
                  <a:gd name="T4" fmla="*/ 0 w 16"/>
                  <a:gd name="T5" fmla="*/ 4 h 7"/>
                  <a:gd name="T6" fmla="*/ 15 w 1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7"/>
                  <a:gd name="T14" fmla="*/ 16 w 16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7">
                    <a:moveTo>
                      <a:pt x="15" y="0"/>
                    </a:moveTo>
                    <a:lnTo>
                      <a:pt x="16" y="7"/>
                    </a:lnTo>
                    <a:lnTo>
                      <a:pt x="0" y="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74" name="Freeform 133"/>
              <p:cNvSpPr>
                <a:spLocks/>
              </p:cNvSpPr>
              <p:nvPr/>
            </p:nvSpPr>
            <p:spPr bwMode="auto">
              <a:xfrm>
                <a:off x="2033" y="2605"/>
                <a:ext cx="16" cy="6"/>
              </a:xfrm>
              <a:custGeom>
                <a:avLst/>
                <a:gdLst>
                  <a:gd name="T0" fmla="*/ 16 w 16"/>
                  <a:gd name="T1" fmla="*/ 3 h 6"/>
                  <a:gd name="T2" fmla="*/ 0 w 16"/>
                  <a:gd name="T3" fmla="*/ 0 h 6"/>
                  <a:gd name="T4" fmla="*/ 3 w 16"/>
                  <a:gd name="T5" fmla="*/ 6 h 6"/>
                  <a:gd name="T6" fmla="*/ 16 w 16"/>
                  <a:gd name="T7" fmla="*/ 3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6"/>
                  <a:gd name="T14" fmla="*/ 16 w 1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6">
                    <a:moveTo>
                      <a:pt x="16" y="3"/>
                    </a:moveTo>
                    <a:lnTo>
                      <a:pt x="0" y="0"/>
                    </a:lnTo>
                    <a:lnTo>
                      <a:pt x="3" y="6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75" name="Freeform 134"/>
              <p:cNvSpPr>
                <a:spLocks/>
              </p:cNvSpPr>
              <p:nvPr/>
            </p:nvSpPr>
            <p:spPr bwMode="auto">
              <a:xfrm>
                <a:off x="2033" y="2601"/>
                <a:ext cx="16" cy="10"/>
              </a:xfrm>
              <a:custGeom>
                <a:avLst/>
                <a:gdLst>
                  <a:gd name="T0" fmla="*/ 15 w 16"/>
                  <a:gd name="T1" fmla="*/ 0 h 10"/>
                  <a:gd name="T2" fmla="*/ 16 w 16"/>
                  <a:gd name="T3" fmla="*/ 7 h 10"/>
                  <a:gd name="T4" fmla="*/ 3 w 16"/>
                  <a:gd name="T5" fmla="*/ 10 h 10"/>
                  <a:gd name="T6" fmla="*/ 0 w 16"/>
                  <a:gd name="T7" fmla="*/ 4 h 10"/>
                  <a:gd name="T8" fmla="*/ 15 w 1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15" y="0"/>
                    </a:moveTo>
                    <a:lnTo>
                      <a:pt x="16" y="7"/>
                    </a:lnTo>
                    <a:lnTo>
                      <a:pt x="3" y="10"/>
                    </a:lnTo>
                    <a:lnTo>
                      <a:pt x="0" y="4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76" name="Freeform 135"/>
              <p:cNvSpPr>
                <a:spLocks/>
              </p:cNvSpPr>
              <p:nvPr/>
            </p:nvSpPr>
            <p:spPr bwMode="auto">
              <a:xfrm>
                <a:off x="2020" y="2605"/>
                <a:ext cx="16" cy="6"/>
              </a:xfrm>
              <a:custGeom>
                <a:avLst/>
                <a:gdLst>
                  <a:gd name="T0" fmla="*/ 13 w 16"/>
                  <a:gd name="T1" fmla="*/ 0 h 6"/>
                  <a:gd name="T2" fmla="*/ 16 w 16"/>
                  <a:gd name="T3" fmla="*/ 6 h 6"/>
                  <a:gd name="T4" fmla="*/ 0 w 16"/>
                  <a:gd name="T5" fmla="*/ 6 h 6"/>
                  <a:gd name="T6" fmla="*/ 13 w 1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6"/>
                  <a:gd name="T14" fmla="*/ 16 w 1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6">
                    <a:moveTo>
                      <a:pt x="13" y="0"/>
                    </a:moveTo>
                    <a:lnTo>
                      <a:pt x="16" y="6"/>
                    </a:lnTo>
                    <a:lnTo>
                      <a:pt x="0" y="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77" name="Freeform 136"/>
              <p:cNvSpPr>
                <a:spLocks/>
              </p:cNvSpPr>
              <p:nvPr/>
            </p:nvSpPr>
            <p:spPr bwMode="auto">
              <a:xfrm>
                <a:off x="2020" y="2611"/>
                <a:ext cx="16" cy="6"/>
              </a:xfrm>
              <a:custGeom>
                <a:avLst/>
                <a:gdLst>
                  <a:gd name="T0" fmla="*/ 16 w 16"/>
                  <a:gd name="T1" fmla="*/ 0 h 6"/>
                  <a:gd name="T2" fmla="*/ 0 w 16"/>
                  <a:gd name="T3" fmla="*/ 0 h 6"/>
                  <a:gd name="T4" fmla="*/ 3 w 16"/>
                  <a:gd name="T5" fmla="*/ 6 h 6"/>
                  <a:gd name="T6" fmla="*/ 16 w 1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6"/>
                  <a:gd name="T14" fmla="*/ 16 w 1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6">
                    <a:moveTo>
                      <a:pt x="16" y="0"/>
                    </a:moveTo>
                    <a:lnTo>
                      <a:pt x="0" y="0"/>
                    </a:lnTo>
                    <a:lnTo>
                      <a:pt x="3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78" name="Freeform 137"/>
              <p:cNvSpPr>
                <a:spLocks/>
              </p:cNvSpPr>
              <p:nvPr/>
            </p:nvSpPr>
            <p:spPr bwMode="auto">
              <a:xfrm>
                <a:off x="2020" y="2605"/>
                <a:ext cx="16" cy="12"/>
              </a:xfrm>
              <a:custGeom>
                <a:avLst/>
                <a:gdLst>
                  <a:gd name="T0" fmla="*/ 13 w 16"/>
                  <a:gd name="T1" fmla="*/ 0 h 12"/>
                  <a:gd name="T2" fmla="*/ 16 w 16"/>
                  <a:gd name="T3" fmla="*/ 6 h 12"/>
                  <a:gd name="T4" fmla="*/ 3 w 16"/>
                  <a:gd name="T5" fmla="*/ 12 h 12"/>
                  <a:gd name="T6" fmla="*/ 0 w 16"/>
                  <a:gd name="T7" fmla="*/ 6 h 12"/>
                  <a:gd name="T8" fmla="*/ 13 w 1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13" y="0"/>
                    </a:moveTo>
                    <a:lnTo>
                      <a:pt x="16" y="6"/>
                    </a:lnTo>
                    <a:lnTo>
                      <a:pt x="3" y="12"/>
                    </a:lnTo>
                    <a:lnTo>
                      <a:pt x="0" y="6"/>
                    </a:lnTo>
                    <a:lnTo>
                      <a:pt x="1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79" name="Freeform 138"/>
              <p:cNvSpPr>
                <a:spLocks/>
              </p:cNvSpPr>
              <p:nvPr/>
            </p:nvSpPr>
            <p:spPr bwMode="auto">
              <a:xfrm>
                <a:off x="2008" y="2611"/>
                <a:ext cx="15" cy="9"/>
              </a:xfrm>
              <a:custGeom>
                <a:avLst/>
                <a:gdLst>
                  <a:gd name="T0" fmla="*/ 12 w 15"/>
                  <a:gd name="T1" fmla="*/ 0 h 9"/>
                  <a:gd name="T2" fmla="*/ 15 w 15"/>
                  <a:gd name="T3" fmla="*/ 6 h 9"/>
                  <a:gd name="T4" fmla="*/ 0 w 15"/>
                  <a:gd name="T5" fmla="*/ 9 h 9"/>
                  <a:gd name="T6" fmla="*/ 12 w 1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9"/>
                  <a:gd name="T14" fmla="*/ 15 w 15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9">
                    <a:moveTo>
                      <a:pt x="12" y="0"/>
                    </a:moveTo>
                    <a:lnTo>
                      <a:pt x="15" y="6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80" name="Freeform 139"/>
              <p:cNvSpPr>
                <a:spLocks/>
              </p:cNvSpPr>
              <p:nvPr/>
            </p:nvSpPr>
            <p:spPr bwMode="auto">
              <a:xfrm>
                <a:off x="2008" y="2617"/>
                <a:ext cx="15" cy="8"/>
              </a:xfrm>
              <a:custGeom>
                <a:avLst/>
                <a:gdLst>
                  <a:gd name="T0" fmla="*/ 15 w 15"/>
                  <a:gd name="T1" fmla="*/ 0 h 8"/>
                  <a:gd name="T2" fmla="*/ 0 w 15"/>
                  <a:gd name="T3" fmla="*/ 3 h 8"/>
                  <a:gd name="T4" fmla="*/ 4 w 15"/>
                  <a:gd name="T5" fmla="*/ 8 h 8"/>
                  <a:gd name="T6" fmla="*/ 15 w 15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8"/>
                  <a:gd name="T14" fmla="*/ 15 w 15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8">
                    <a:moveTo>
                      <a:pt x="15" y="0"/>
                    </a:moveTo>
                    <a:lnTo>
                      <a:pt x="0" y="3"/>
                    </a:lnTo>
                    <a:lnTo>
                      <a:pt x="4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81" name="Freeform 140"/>
              <p:cNvSpPr>
                <a:spLocks/>
              </p:cNvSpPr>
              <p:nvPr/>
            </p:nvSpPr>
            <p:spPr bwMode="auto">
              <a:xfrm>
                <a:off x="2008" y="2611"/>
                <a:ext cx="15" cy="14"/>
              </a:xfrm>
              <a:custGeom>
                <a:avLst/>
                <a:gdLst>
                  <a:gd name="T0" fmla="*/ 12 w 15"/>
                  <a:gd name="T1" fmla="*/ 0 h 14"/>
                  <a:gd name="T2" fmla="*/ 15 w 15"/>
                  <a:gd name="T3" fmla="*/ 6 h 14"/>
                  <a:gd name="T4" fmla="*/ 4 w 15"/>
                  <a:gd name="T5" fmla="*/ 14 h 14"/>
                  <a:gd name="T6" fmla="*/ 0 w 15"/>
                  <a:gd name="T7" fmla="*/ 9 h 14"/>
                  <a:gd name="T8" fmla="*/ 12 w 15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4"/>
                  <a:gd name="T17" fmla="*/ 15 w 1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4">
                    <a:moveTo>
                      <a:pt x="12" y="0"/>
                    </a:moveTo>
                    <a:lnTo>
                      <a:pt x="15" y="6"/>
                    </a:lnTo>
                    <a:lnTo>
                      <a:pt x="4" y="14"/>
                    </a:lnTo>
                    <a:lnTo>
                      <a:pt x="0" y="9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82" name="Freeform 141"/>
              <p:cNvSpPr>
                <a:spLocks/>
              </p:cNvSpPr>
              <p:nvPr/>
            </p:nvSpPr>
            <p:spPr bwMode="auto">
              <a:xfrm>
                <a:off x="1997" y="2620"/>
                <a:ext cx="15" cy="10"/>
              </a:xfrm>
              <a:custGeom>
                <a:avLst/>
                <a:gdLst>
                  <a:gd name="T0" fmla="*/ 11 w 15"/>
                  <a:gd name="T1" fmla="*/ 0 h 10"/>
                  <a:gd name="T2" fmla="*/ 15 w 15"/>
                  <a:gd name="T3" fmla="*/ 5 h 10"/>
                  <a:gd name="T4" fmla="*/ 0 w 15"/>
                  <a:gd name="T5" fmla="*/ 10 h 10"/>
                  <a:gd name="T6" fmla="*/ 11 w 15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0"/>
                  <a:gd name="T14" fmla="*/ 15 w 15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0">
                    <a:moveTo>
                      <a:pt x="11" y="0"/>
                    </a:moveTo>
                    <a:lnTo>
                      <a:pt x="15" y="5"/>
                    </a:lnTo>
                    <a:lnTo>
                      <a:pt x="0" y="1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83" name="Freeform 142"/>
              <p:cNvSpPr>
                <a:spLocks/>
              </p:cNvSpPr>
              <p:nvPr/>
            </p:nvSpPr>
            <p:spPr bwMode="auto">
              <a:xfrm>
                <a:off x="1997" y="2625"/>
                <a:ext cx="15" cy="9"/>
              </a:xfrm>
              <a:custGeom>
                <a:avLst/>
                <a:gdLst>
                  <a:gd name="T0" fmla="*/ 15 w 15"/>
                  <a:gd name="T1" fmla="*/ 0 h 9"/>
                  <a:gd name="T2" fmla="*/ 0 w 15"/>
                  <a:gd name="T3" fmla="*/ 5 h 9"/>
                  <a:gd name="T4" fmla="*/ 5 w 15"/>
                  <a:gd name="T5" fmla="*/ 9 h 9"/>
                  <a:gd name="T6" fmla="*/ 15 w 1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9"/>
                  <a:gd name="T14" fmla="*/ 15 w 15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9">
                    <a:moveTo>
                      <a:pt x="15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84" name="Freeform 143"/>
              <p:cNvSpPr>
                <a:spLocks/>
              </p:cNvSpPr>
              <p:nvPr/>
            </p:nvSpPr>
            <p:spPr bwMode="auto">
              <a:xfrm>
                <a:off x="1997" y="2620"/>
                <a:ext cx="15" cy="14"/>
              </a:xfrm>
              <a:custGeom>
                <a:avLst/>
                <a:gdLst>
                  <a:gd name="T0" fmla="*/ 11 w 15"/>
                  <a:gd name="T1" fmla="*/ 0 h 14"/>
                  <a:gd name="T2" fmla="*/ 15 w 15"/>
                  <a:gd name="T3" fmla="*/ 5 h 14"/>
                  <a:gd name="T4" fmla="*/ 5 w 15"/>
                  <a:gd name="T5" fmla="*/ 14 h 14"/>
                  <a:gd name="T6" fmla="*/ 0 w 15"/>
                  <a:gd name="T7" fmla="*/ 10 h 14"/>
                  <a:gd name="T8" fmla="*/ 11 w 15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4"/>
                  <a:gd name="T17" fmla="*/ 15 w 1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4">
                    <a:moveTo>
                      <a:pt x="11" y="0"/>
                    </a:moveTo>
                    <a:lnTo>
                      <a:pt x="15" y="5"/>
                    </a:lnTo>
                    <a:lnTo>
                      <a:pt x="5" y="14"/>
                    </a:lnTo>
                    <a:lnTo>
                      <a:pt x="0" y="10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85" name="Freeform 144"/>
              <p:cNvSpPr>
                <a:spLocks/>
              </p:cNvSpPr>
              <p:nvPr/>
            </p:nvSpPr>
            <p:spPr bwMode="auto">
              <a:xfrm>
                <a:off x="1989" y="2630"/>
                <a:ext cx="13" cy="12"/>
              </a:xfrm>
              <a:custGeom>
                <a:avLst/>
                <a:gdLst>
                  <a:gd name="T0" fmla="*/ 8 w 13"/>
                  <a:gd name="T1" fmla="*/ 0 h 12"/>
                  <a:gd name="T2" fmla="*/ 13 w 13"/>
                  <a:gd name="T3" fmla="*/ 4 h 12"/>
                  <a:gd name="T4" fmla="*/ 0 w 13"/>
                  <a:gd name="T5" fmla="*/ 12 h 12"/>
                  <a:gd name="T6" fmla="*/ 8 w 13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12"/>
                  <a:gd name="T14" fmla="*/ 13 w 13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12">
                    <a:moveTo>
                      <a:pt x="8" y="0"/>
                    </a:moveTo>
                    <a:lnTo>
                      <a:pt x="13" y="4"/>
                    </a:lnTo>
                    <a:lnTo>
                      <a:pt x="0" y="1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86" name="Freeform 145"/>
              <p:cNvSpPr>
                <a:spLocks/>
              </p:cNvSpPr>
              <p:nvPr/>
            </p:nvSpPr>
            <p:spPr bwMode="auto">
              <a:xfrm>
                <a:off x="1989" y="2634"/>
                <a:ext cx="13" cy="11"/>
              </a:xfrm>
              <a:custGeom>
                <a:avLst/>
                <a:gdLst>
                  <a:gd name="T0" fmla="*/ 13 w 13"/>
                  <a:gd name="T1" fmla="*/ 0 h 11"/>
                  <a:gd name="T2" fmla="*/ 0 w 13"/>
                  <a:gd name="T3" fmla="*/ 8 h 11"/>
                  <a:gd name="T4" fmla="*/ 6 w 13"/>
                  <a:gd name="T5" fmla="*/ 11 h 11"/>
                  <a:gd name="T6" fmla="*/ 13 w 13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11"/>
                  <a:gd name="T14" fmla="*/ 13 w 13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11">
                    <a:moveTo>
                      <a:pt x="13" y="0"/>
                    </a:moveTo>
                    <a:lnTo>
                      <a:pt x="0" y="8"/>
                    </a:lnTo>
                    <a:lnTo>
                      <a:pt x="6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87" name="Freeform 146"/>
              <p:cNvSpPr>
                <a:spLocks/>
              </p:cNvSpPr>
              <p:nvPr/>
            </p:nvSpPr>
            <p:spPr bwMode="auto">
              <a:xfrm>
                <a:off x="1989" y="2630"/>
                <a:ext cx="13" cy="15"/>
              </a:xfrm>
              <a:custGeom>
                <a:avLst/>
                <a:gdLst>
                  <a:gd name="T0" fmla="*/ 8 w 13"/>
                  <a:gd name="T1" fmla="*/ 0 h 15"/>
                  <a:gd name="T2" fmla="*/ 13 w 13"/>
                  <a:gd name="T3" fmla="*/ 4 h 15"/>
                  <a:gd name="T4" fmla="*/ 6 w 13"/>
                  <a:gd name="T5" fmla="*/ 15 h 15"/>
                  <a:gd name="T6" fmla="*/ 0 w 13"/>
                  <a:gd name="T7" fmla="*/ 12 h 15"/>
                  <a:gd name="T8" fmla="*/ 8 w 13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5"/>
                  <a:gd name="T17" fmla="*/ 13 w 13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5">
                    <a:moveTo>
                      <a:pt x="8" y="0"/>
                    </a:moveTo>
                    <a:lnTo>
                      <a:pt x="13" y="4"/>
                    </a:lnTo>
                    <a:lnTo>
                      <a:pt x="6" y="15"/>
                    </a:lnTo>
                    <a:lnTo>
                      <a:pt x="0" y="12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88" name="Freeform 147"/>
              <p:cNvSpPr>
                <a:spLocks/>
              </p:cNvSpPr>
              <p:nvPr/>
            </p:nvSpPr>
            <p:spPr bwMode="auto">
              <a:xfrm>
                <a:off x="1982" y="2642"/>
                <a:ext cx="13" cy="13"/>
              </a:xfrm>
              <a:custGeom>
                <a:avLst/>
                <a:gdLst>
                  <a:gd name="T0" fmla="*/ 7 w 13"/>
                  <a:gd name="T1" fmla="*/ 0 h 13"/>
                  <a:gd name="T2" fmla="*/ 13 w 13"/>
                  <a:gd name="T3" fmla="*/ 3 h 13"/>
                  <a:gd name="T4" fmla="*/ 0 w 13"/>
                  <a:gd name="T5" fmla="*/ 13 h 13"/>
                  <a:gd name="T6" fmla="*/ 7 w 13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13"/>
                  <a:gd name="T14" fmla="*/ 13 w 13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13">
                    <a:moveTo>
                      <a:pt x="7" y="0"/>
                    </a:moveTo>
                    <a:lnTo>
                      <a:pt x="13" y="3"/>
                    </a:lnTo>
                    <a:lnTo>
                      <a:pt x="0" y="1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89" name="Freeform 148"/>
              <p:cNvSpPr>
                <a:spLocks/>
              </p:cNvSpPr>
              <p:nvPr/>
            </p:nvSpPr>
            <p:spPr bwMode="auto">
              <a:xfrm>
                <a:off x="1982" y="2645"/>
                <a:ext cx="13" cy="12"/>
              </a:xfrm>
              <a:custGeom>
                <a:avLst/>
                <a:gdLst>
                  <a:gd name="T0" fmla="*/ 13 w 13"/>
                  <a:gd name="T1" fmla="*/ 0 h 12"/>
                  <a:gd name="T2" fmla="*/ 0 w 13"/>
                  <a:gd name="T3" fmla="*/ 10 h 12"/>
                  <a:gd name="T4" fmla="*/ 7 w 13"/>
                  <a:gd name="T5" fmla="*/ 12 h 12"/>
                  <a:gd name="T6" fmla="*/ 13 w 13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12"/>
                  <a:gd name="T14" fmla="*/ 13 w 13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12">
                    <a:moveTo>
                      <a:pt x="13" y="0"/>
                    </a:moveTo>
                    <a:lnTo>
                      <a:pt x="0" y="10"/>
                    </a:lnTo>
                    <a:lnTo>
                      <a:pt x="7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90" name="Freeform 149"/>
              <p:cNvSpPr>
                <a:spLocks/>
              </p:cNvSpPr>
              <p:nvPr/>
            </p:nvSpPr>
            <p:spPr bwMode="auto">
              <a:xfrm>
                <a:off x="1982" y="2642"/>
                <a:ext cx="13" cy="15"/>
              </a:xfrm>
              <a:custGeom>
                <a:avLst/>
                <a:gdLst>
                  <a:gd name="T0" fmla="*/ 7 w 13"/>
                  <a:gd name="T1" fmla="*/ 0 h 15"/>
                  <a:gd name="T2" fmla="*/ 13 w 13"/>
                  <a:gd name="T3" fmla="*/ 3 h 15"/>
                  <a:gd name="T4" fmla="*/ 7 w 13"/>
                  <a:gd name="T5" fmla="*/ 15 h 15"/>
                  <a:gd name="T6" fmla="*/ 0 w 13"/>
                  <a:gd name="T7" fmla="*/ 13 h 15"/>
                  <a:gd name="T8" fmla="*/ 7 w 13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5"/>
                  <a:gd name="T17" fmla="*/ 13 w 13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5">
                    <a:moveTo>
                      <a:pt x="7" y="0"/>
                    </a:moveTo>
                    <a:lnTo>
                      <a:pt x="13" y="3"/>
                    </a:lnTo>
                    <a:lnTo>
                      <a:pt x="7" y="15"/>
                    </a:lnTo>
                    <a:lnTo>
                      <a:pt x="0" y="13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91" name="Freeform 150"/>
              <p:cNvSpPr>
                <a:spLocks/>
              </p:cNvSpPr>
              <p:nvPr/>
            </p:nvSpPr>
            <p:spPr bwMode="auto">
              <a:xfrm>
                <a:off x="1979" y="2655"/>
                <a:ext cx="10" cy="14"/>
              </a:xfrm>
              <a:custGeom>
                <a:avLst/>
                <a:gdLst>
                  <a:gd name="T0" fmla="*/ 3 w 10"/>
                  <a:gd name="T1" fmla="*/ 0 h 14"/>
                  <a:gd name="T2" fmla="*/ 10 w 10"/>
                  <a:gd name="T3" fmla="*/ 2 h 14"/>
                  <a:gd name="T4" fmla="*/ 0 w 10"/>
                  <a:gd name="T5" fmla="*/ 14 h 14"/>
                  <a:gd name="T6" fmla="*/ 3 w 10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14"/>
                  <a:gd name="T14" fmla="*/ 10 w 10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14">
                    <a:moveTo>
                      <a:pt x="3" y="0"/>
                    </a:moveTo>
                    <a:lnTo>
                      <a:pt x="10" y="2"/>
                    </a:lnTo>
                    <a:lnTo>
                      <a:pt x="0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92" name="Freeform 151"/>
              <p:cNvSpPr>
                <a:spLocks/>
              </p:cNvSpPr>
              <p:nvPr/>
            </p:nvSpPr>
            <p:spPr bwMode="auto">
              <a:xfrm>
                <a:off x="1979" y="2657"/>
                <a:ext cx="10" cy="14"/>
              </a:xfrm>
              <a:custGeom>
                <a:avLst/>
                <a:gdLst>
                  <a:gd name="T0" fmla="*/ 10 w 10"/>
                  <a:gd name="T1" fmla="*/ 0 h 14"/>
                  <a:gd name="T2" fmla="*/ 0 w 10"/>
                  <a:gd name="T3" fmla="*/ 12 h 14"/>
                  <a:gd name="T4" fmla="*/ 6 w 10"/>
                  <a:gd name="T5" fmla="*/ 14 h 14"/>
                  <a:gd name="T6" fmla="*/ 10 w 10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14"/>
                  <a:gd name="T14" fmla="*/ 10 w 10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14">
                    <a:moveTo>
                      <a:pt x="10" y="0"/>
                    </a:moveTo>
                    <a:lnTo>
                      <a:pt x="0" y="12"/>
                    </a:lnTo>
                    <a:lnTo>
                      <a:pt x="6" y="1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93" name="Freeform 152"/>
              <p:cNvSpPr>
                <a:spLocks/>
              </p:cNvSpPr>
              <p:nvPr/>
            </p:nvSpPr>
            <p:spPr bwMode="auto">
              <a:xfrm>
                <a:off x="1979" y="2655"/>
                <a:ext cx="10" cy="16"/>
              </a:xfrm>
              <a:custGeom>
                <a:avLst/>
                <a:gdLst>
                  <a:gd name="T0" fmla="*/ 3 w 10"/>
                  <a:gd name="T1" fmla="*/ 0 h 16"/>
                  <a:gd name="T2" fmla="*/ 10 w 10"/>
                  <a:gd name="T3" fmla="*/ 2 h 16"/>
                  <a:gd name="T4" fmla="*/ 6 w 10"/>
                  <a:gd name="T5" fmla="*/ 16 h 16"/>
                  <a:gd name="T6" fmla="*/ 0 w 10"/>
                  <a:gd name="T7" fmla="*/ 14 h 16"/>
                  <a:gd name="T8" fmla="*/ 3 w 10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6"/>
                  <a:gd name="T17" fmla="*/ 10 w 10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6">
                    <a:moveTo>
                      <a:pt x="3" y="0"/>
                    </a:moveTo>
                    <a:lnTo>
                      <a:pt x="10" y="2"/>
                    </a:lnTo>
                    <a:lnTo>
                      <a:pt x="6" y="16"/>
                    </a:lnTo>
                    <a:lnTo>
                      <a:pt x="0" y="14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94" name="Freeform 153"/>
              <p:cNvSpPr>
                <a:spLocks/>
              </p:cNvSpPr>
              <p:nvPr/>
            </p:nvSpPr>
            <p:spPr bwMode="auto">
              <a:xfrm>
                <a:off x="1977" y="2669"/>
                <a:ext cx="8" cy="15"/>
              </a:xfrm>
              <a:custGeom>
                <a:avLst/>
                <a:gdLst>
                  <a:gd name="T0" fmla="*/ 2 w 8"/>
                  <a:gd name="T1" fmla="*/ 0 h 15"/>
                  <a:gd name="T2" fmla="*/ 8 w 8"/>
                  <a:gd name="T3" fmla="*/ 2 h 15"/>
                  <a:gd name="T4" fmla="*/ 0 w 8"/>
                  <a:gd name="T5" fmla="*/ 15 h 15"/>
                  <a:gd name="T6" fmla="*/ 2 w 8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5"/>
                  <a:gd name="T14" fmla="*/ 8 w 8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5">
                    <a:moveTo>
                      <a:pt x="2" y="0"/>
                    </a:moveTo>
                    <a:lnTo>
                      <a:pt x="8" y="2"/>
                    </a:lnTo>
                    <a:lnTo>
                      <a:pt x="0" y="1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95" name="Freeform 154"/>
              <p:cNvSpPr>
                <a:spLocks/>
              </p:cNvSpPr>
              <p:nvPr/>
            </p:nvSpPr>
            <p:spPr bwMode="auto">
              <a:xfrm>
                <a:off x="1977" y="2671"/>
                <a:ext cx="8" cy="13"/>
              </a:xfrm>
              <a:custGeom>
                <a:avLst/>
                <a:gdLst>
                  <a:gd name="T0" fmla="*/ 8 w 8"/>
                  <a:gd name="T1" fmla="*/ 0 h 13"/>
                  <a:gd name="T2" fmla="*/ 0 w 8"/>
                  <a:gd name="T3" fmla="*/ 13 h 13"/>
                  <a:gd name="T4" fmla="*/ 7 w 8"/>
                  <a:gd name="T5" fmla="*/ 13 h 13"/>
                  <a:gd name="T6" fmla="*/ 8 w 8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3"/>
                  <a:gd name="T14" fmla="*/ 8 w 8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3">
                    <a:moveTo>
                      <a:pt x="8" y="0"/>
                    </a:moveTo>
                    <a:lnTo>
                      <a:pt x="0" y="13"/>
                    </a:lnTo>
                    <a:lnTo>
                      <a:pt x="7" y="1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96" name="Freeform 155"/>
              <p:cNvSpPr>
                <a:spLocks/>
              </p:cNvSpPr>
              <p:nvPr/>
            </p:nvSpPr>
            <p:spPr bwMode="auto">
              <a:xfrm>
                <a:off x="1977" y="2669"/>
                <a:ext cx="8" cy="15"/>
              </a:xfrm>
              <a:custGeom>
                <a:avLst/>
                <a:gdLst>
                  <a:gd name="T0" fmla="*/ 2 w 8"/>
                  <a:gd name="T1" fmla="*/ 0 h 15"/>
                  <a:gd name="T2" fmla="*/ 8 w 8"/>
                  <a:gd name="T3" fmla="*/ 2 h 15"/>
                  <a:gd name="T4" fmla="*/ 7 w 8"/>
                  <a:gd name="T5" fmla="*/ 15 h 15"/>
                  <a:gd name="T6" fmla="*/ 0 w 8"/>
                  <a:gd name="T7" fmla="*/ 15 h 15"/>
                  <a:gd name="T8" fmla="*/ 2 w 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5"/>
                  <a:gd name="T17" fmla="*/ 8 w 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5">
                    <a:moveTo>
                      <a:pt x="2" y="0"/>
                    </a:moveTo>
                    <a:lnTo>
                      <a:pt x="8" y="2"/>
                    </a:lnTo>
                    <a:lnTo>
                      <a:pt x="7" y="15"/>
                    </a:lnTo>
                    <a:lnTo>
                      <a:pt x="0" y="15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97" name="Freeform 156"/>
              <p:cNvSpPr>
                <a:spLocks/>
              </p:cNvSpPr>
              <p:nvPr/>
            </p:nvSpPr>
            <p:spPr bwMode="auto">
              <a:xfrm>
                <a:off x="2063" y="2600"/>
                <a:ext cx="62" cy="7"/>
              </a:xfrm>
              <a:custGeom>
                <a:avLst/>
                <a:gdLst>
                  <a:gd name="T0" fmla="*/ 0 w 62"/>
                  <a:gd name="T1" fmla="*/ 0 h 7"/>
                  <a:gd name="T2" fmla="*/ 0 w 62"/>
                  <a:gd name="T3" fmla="*/ 7 h 7"/>
                  <a:gd name="T4" fmla="*/ 62 w 62"/>
                  <a:gd name="T5" fmla="*/ 0 h 7"/>
                  <a:gd name="T6" fmla="*/ 0 w 62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7"/>
                  <a:gd name="T14" fmla="*/ 62 w 62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7">
                    <a:moveTo>
                      <a:pt x="0" y="0"/>
                    </a:moveTo>
                    <a:lnTo>
                      <a:pt x="0" y="7"/>
                    </a:lnTo>
                    <a:lnTo>
                      <a:pt x="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98" name="Freeform 157"/>
              <p:cNvSpPr>
                <a:spLocks/>
              </p:cNvSpPr>
              <p:nvPr/>
            </p:nvSpPr>
            <p:spPr bwMode="auto">
              <a:xfrm>
                <a:off x="2063" y="2600"/>
                <a:ext cx="62" cy="7"/>
              </a:xfrm>
              <a:custGeom>
                <a:avLst/>
                <a:gdLst>
                  <a:gd name="T0" fmla="*/ 0 w 62"/>
                  <a:gd name="T1" fmla="*/ 7 h 7"/>
                  <a:gd name="T2" fmla="*/ 62 w 62"/>
                  <a:gd name="T3" fmla="*/ 0 h 7"/>
                  <a:gd name="T4" fmla="*/ 62 w 62"/>
                  <a:gd name="T5" fmla="*/ 7 h 7"/>
                  <a:gd name="T6" fmla="*/ 0 w 62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7"/>
                  <a:gd name="T14" fmla="*/ 62 w 62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7">
                    <a:moveTo>
                      <a:pt x="0" y="7"/>
                    </a:moveTo>
                    <a:lnTo>
                      <a:pt x="62" y="0"/>
                    </a:lnTo>
                    <a:lnTo>
                      <a:pt x="6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99" name="Rectangle 158"/>
              <p:cNvSpPr>
                <a:spLocks noChangeArrowheads="1"/>
              </p:cNvSpPr>
              <p:nvPr/>
            </p:nvSpPr>
            <p:spPr bwMode="auto">
              <a:xfrm>
                <a:off x="2063" y="2600"/>
                <a:ext cx="62" cy="7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300" name="Freeform 159"/>
              <p:cNvSpPr>
                <a:spLocks/>
              </p:cNvSpPr>
              <p:nvPr/>
            </p:nvSpPr>
            <p:spPr bwMode="auto">
              <a:xfrm>
                <a:off x="1977" y="2684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2 w 7"/>
                  <a:gd name="T5" fmla="*/ 15 h 15"/>
                  <a:gd name="T6" fmla="*/ 0 w 7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5"/>
                  <a:gd name="T14" fmla="*/ 7 w 7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01" name="Freeform 160"/>
              <p:cNvSpPr>
                <a:spLocks/>
              </p:cNvSpPr>
              <p:nvPr/>
            </p:nvSpPr>
            <p:spPr bwMode="auto">
              <a:xfrm>
                <a:off x="1979" y="2684"/>
                <a:ext cx="6" cy="15"/>
              </a:xfrm>
              <a:custGeom>
                <a:avLst/>
                <a:gdLst>
                  <a:gd name="T0" fmla="*/ 5 w 6"/>
                  <a:gd name="T1" fmla="*/ 0 h 15"/>
                  <a:gd name="T2" fmla="*/ 0 w 6"/>
                  <a:gd name="T3" fmla="*/ 15 h 15"/>
                  <a:gd name="T4" fmla="*/ 6 w 6"/>
                  <a:gd name="T5" fmla="*/ 13 h 15"/>
                  <a:gd name="T6" fmla="*/ 5 w 6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5"/>
                  <a:gd name="T14" fmla="*/ 6 w 6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5">
                    <a:moveTo>
                      <a:pt x="5" y="0"/>
                    </a:moveTo>
                    <a:lnTo>
                      <a:pt x="0" y="15"/>
                    </a:lnTo>
                    <a:lnTo>
                      <a:pt x="6" y="1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02" name="Freeform 161"/>
              <p:cNvSpPr>
                <a:spLocks/>
              </p:cNvSpPr>
              <p:nvPr/>
            </p:nvSpPr>
            <p:spPr bwMode="auto">
              <a:xfrm>
                <a:off x="1977" y="2684"/>
                <a:ext cx="8" cy="15"/>
              </a:xfrm>
              <a:custGeom>
                <a:avLst/>
                <a:gdLst>
                  <a:gd name="T0" fmla="*/ 0 w 8"/>
                  <a:gd name="T1" fmla="*/ 0 h 15"/>
                  <a:gd name="T2" fmla="*/ 7 w 8"/>
                  <a:gd name="T3" fmla="*/ 0 h 15"/>
                  <a:gd name="T4" fmla="*/ 8 w 8"/>
                  <a:gd name="T5" fmla="*/ 13 h 15"/>
                  <a:gd name="T6" fmla="*/ 2 w 8"/>
                  <a:gd name="T7" fmla="*/ 15 h 15"/>
                  <a:gd name="T8" fmla="*/ 0 w 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5"/>
                  <a:gd name="T17" fmla="*/ 8 w 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5">
                    <a:moveTo>
                      <a:pt x="0" y="0"/>
                    </a:moveTo>
                    <a:lnTo>
                      <a:pt x="7" y="0"/>
                    </a:lnTo>
                    <a:lnTo>
                      <a:pt x="8" y="13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03" name="Freeform 162"/>
              <p:cNvSpPr>
                <a:spLocks/>
              </p:cNvSpPr>
              <p:nvPr/>
            </p:nvSpPr>
            <p:spPr bwMode="auto">
              <a:xfrm>
                <a:off x="1979" y="2697"/>
                <a:ext cx="6" cy="16"/>
              </a:xfrm>
              <a:custGeom>
                <a:avLst/>
                <a:gdLst>
                  <a:gd name="T0" fmla="*/ 0 w 6"/>
                  <a:gd name="T1" fmla="*/ 2 h 16"/>
                  <a:gd name="T2" fmla="*/ 6 w 6"/>
                  <a:gd name="T3" fmla="*/ 0 h 16"/>
                  <a:gd name="T4" fmla="*/ 3 w 6"/>
                  <a:gd name="T5" fmla="*/ 16 h 16"/>
                  <a:gd name="T6" fmla="*/ 0 w 6"/>
                  <a:gd name="T7" fmla="*/ 2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6"/>
                  <a:gd name="T14" fmla="*/ 6 w 6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6">
                    <a:moveTo>
                      <a:pt x="0" y="2"/>
                    </a:moveTo>
                    <a:lnTo>
                      <a:pt x="6" y="0"/>
                    </a:lnTo>
                    <a:lnTo>
                      <a:pt x="3" y="1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04" name="Freeform 163"/>
              <p:cNvSpPr>
                <a:spLocks/>
              </p:cNvSpPr>
              <p:nvPr/>
            </p:nvSpPr>
            <p:spPr bwMode="auto">
              <a:xfrm>
                <a:off x="1982" y="2697"/>
                <a:ext cx="7" cy="16"/>
              </a:xfrm>
              <a:custGeom>
                <a:avLst/>
                <a:gdLst>
                  <a:gd name="T0" fmla="*/ 3 w 7"/>
                  <a:gd name="T1" fmla="*/ 0 h 16"/>
                  <a:gd name="T2" fmla="*/ 0 w 7"/>
                  <a:gd name="T3" fmla="*/ 16 h 16"/>
                  <a:gd name="T4" fmla="*/ 7 w 7"/>
                  <a:gd name="T5" fmla="*/ 14 h 16"/>
                  <a:gd name="T6" fmla="*/ 3 w 7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6"/>
                  <a:gd name="T14" fmla="*/ 7 w 7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6">
                    <a:moveTo>
                      <a:pt x="3" y="0"/>
                    </a:moveTo>
                    <a:lnTo>
                      <a:pt x="0" y="16"/>
                    </a:lnTo>
                    <a:lnTo>
                      <a:pt x="7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05" name="Freeform 164"/>
              <p:cNvSpPr>
                <a:spLocks/>
              </p:cNvSpPr>
              <p:nvPr/>
            </p:nvSpPr>
            <p:spPr bwMode="auto">
              <a:xfrm>
                <a:off x="1979" y="2697"/>
                <a:ext cx="10" cy="16"/>
              </a:xfrm>
              <a:custGeom>
                <a:avLst/>
                <a:gdLst>
                  <a:gd name="T0" fmla="*/ 0 w 10"/>
                  <a:gd name="T1" fmla="*/ 2 h 16"/>
                  <a:gd name="T2" fmla="*/ 6 w 10"/>
                  <a:gd name="T3" fmla="*/ 0 h 16"/>
                  <a:gd name="T4" fmla="*/ 10 w 10"/>
                  <a:gd name="T5" fmla="*/ 14 h 16"/>
                  <a:gd name="T6" fmla="*/ 3 w 10"/>
                  <a:gd name="T7" fmla="*/ 16 h 16"/>
                  <a:gd name="T8" fmla="*/ 0 w 10"/>
                  <a:gd name="T9" fmla="*/ 2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6"/>
                  <a:gd name="T17" fmla="*/ 10 w 10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6">
                    <a:moveTo>
                      <a:pt x="0" y="2"/>
                    </a:moveTo>
                    <a:lnTo>
                      <a:pt x="6" y="0"/>
                    </a:lnTo>
                    <a:lnTo>
                      <a:pt x="10" y="14"/>
                    </a:lnTo>
                    <a:lnTo>
                      <a:pt x="3" y="16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06" name="Freeform 165"/>
              <p:cNvSpPr>
                <a:spLocks/>
              </p:cNvSpPr>
              <p:nvPr/>
            </p:nvSpPr>
            <p:spPr bwMode="auto">
              <a:xfrm>
                <a:off x="1982" y="2711"/>
                <a:ext cx="7" cy="15"/>
              </a:xfrm>
              <a:custGeom>
                <a:avLst/>
                <a:gdLst>
                  <a:gd name="T0" fmla="*/ 0 w 7"/>
                  <a:gd name="T1" fmla="*/ 2 h 15"/>
                  <a:gd name="T2" fmla="*/ 7 w 7"/>
                  <a:gd name="T3" fmla="*/ 0 h 15"/>
                  <a:gd name="T4" fmla="*/ 7 w 7"/>
                  <a:gd name="T5" fmla="*/ 15 h 15"/>
                  <a:gd name="T6" fmla="*/ 0 w 7"/>
                  <a:gd name="T7" fmla="*/ 2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5"/>
                  <a:gd name="T14" fmla="*/ 7 w 7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5">
                    <a:moveTo>
                      <a:pt x="0" y="2"/>
                    </a:moveTo>
                    <a:lnTo>
                      <a:pt x="7" y="0"/>
                    </a:lnTo>
                    <a:lnTo>
                      <a:pt x="7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07" name="Freeform 166"/>
              <p:cNvSpPr>
                <a:spLocks/>
              </p:cNvSpPr>
              <p:nvPr/>
            </p:nvSpPr>
            <p:spPr bwMode="auto">
              <a:xfrm>
                <a:off x="1989" y="2711"/>
                <a:ext cx="6" cy="15"/>
              </a:xfrm>
              <a:custGeom>
                <a:avLst/>
                <a:gdLst>
                  <a:gd name="T0" fmla="*/ 0 w 6"/>
                  <a:gd name="T1" fmla="*/ 0 h 15"/>
                  <a:gd name="T2" fmla="*/ 0 w 6"/>
                  <a:gd name="T3" fmla="*/ 15 h 15"/>
                  <a:gd name="T4" fmla="*/ 6 w 6"/>
                  <a:gd name="T5" fmla="*/ 12 h 15"/>
                  <a:gd name="T6" fmla="*/ 0 w 6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5"/>
                  <a:gd name="T14" fmla="*/ 6 w 6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5">
                    <a:moveTo>
                      <a:pt x="0" y="0"/>
                    </a:moveTo>
                    <a:lnTo>
                      <a:pt x="0" y="15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08" name="Freeform 167"/>
              <p:cNvSpPr>
                <a:spLocks/>
              </p:cNvSpPr>
              <p:nvPr/>
            </p:nvSpPr>
            <p:spPr bwMode="auto">
              <a:xfrm>
                <a:off x="1982" y="2711"/>
                <a:ext cx="13" cy="15"/>
              </a:xfrm>
              <a:custGeom>
                <a:avLst/>
                <a:gdLst>
                  <a:gd name="T0" fmla="*/ 0 w 13"/>
                  <a:gd name="T1" fmla="*/ 2 h 15"/>
                  <a:gd name="T2" fmla="*/ 7 w 13"/>
                  <a:gd name="T3" fmla="*/ 0 h 15"/>
                  <a:gd name="T4" fmla="*/ 13 w 13"/>
                  <a:gd name="T5" fmla="*/ 12 h 15"/>
                  <a:gd name="T6" fmla="*/ 7 w 13"/>
                  <a:gd name="T7" fmla="*/ 15 h 15"/>
                  <a:gd name="T8" fmla="*/ 0 w 13"/>
                  <a:gd name="T9" fmla="*/ 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5"/>
                  <a:gd name="T17" fmla="*/ 13 w 13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5">
                    <a:moveTo>
                      <a:pt x="0" y="2"/>
                    </a:moveTo>
                    <a:lnTo>
                      <a:pt x="7" y="0"/>
                    </a:lnTo>
                    <a:lnTo>
                      <a:pt x="13" y="12"/>
                    </a:lnTo>
                    <a:lnTo>
                      <a:pt x="7" y="15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09" name="Freeform 168"/>
              <p:cNvSpPr>
                <a:spLocks/>
              </p:cNvSpPr>
              <p:nvPr/>
            </p:nvSpPr>
            <p:spPr bwMode="auto">
              <a:xfrm>
                <a:off x="1989" y="2723"/>
                <a:ext cx="8" cy="15"/>
              </a:xfrm>
              <a:custGeom>
                <a:avLst/>
                <a:gdLst>
                  <a:gd name="T0" fmla="*/ 0 w 8"/>
                  <a:gd name="T1" fmla="*/ 3 h 15"/>
                  <a:gd name="T2" fmla="*/ 6 w 8"/>
                  <a:gd name="T3" fmla="*/ 0 h 15"/>
                  <a:gd name="T4" fmla="*/ 8 w 8"/>
                  <a:gd name="T5" fmla="*/ 15 h 15"/>
                  <a:gd name="T6" fmla="*/ 0 w 8"/>
                  <a:gd name="T7" fmla="*/ 3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5"/>
                  <a:gd name="T14" fmla="*/ 8 w 8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5">
                    <a:moveTo>
                      <a:pt x="0" y="3"/>
                    </a:moveTo>
                    <a:lnTo>
                      <a:pt x="6" y="0"/>
                    </a:lnTo>
                    <a:lnTo>
                      <a:pt x="8" y="1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10" name="Freeform 169"/>
              <p:cNvSpPr>
                <a:spLocks/>
              </p:cNvSpPr>
              <p:nvPr/>
            </p:nvSpPr>
            <p:spPr bwMode="auto">
              <a:xfrm>
                <a:off x="1995" y="2723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2 w 7"/>
                  <a:gd name="T3" fmla="*/ 15 h 15"/>
                  <a:gd name="T4" fmla="*/ 7 w 7"/>
                  <a:gd name="T5" fmla="*/ 11 h 15"/>
                  <a:gd name="T6" fmla="*/ 0 w 7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5"/>
                  <a:gd name="T14" fmla="*/ 7 w 7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5">
                    <a:moveTo>
                      <a:pt x="0" y="0"/>
                    </a:moveTo>
                    <a:lnTo>
                      <a:pt x="2" y="15"/>
                    </a:lnTo>
                    <a:lnTo>
                      <a:pt x="7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11" name="Freeform 170"/>
              <p:cNvSpPr>
                <a:spLocks/>
              </p:cNvSpPr>
              <p:nvPr/>
            </p:nvSpPr>
            <p:spPr bwMode="auto">
              <a:xfrm>
                <a:off x="1989" y="2723"/>
                <a:ext cx="13" cy="15"/>
              </a:xfrm>
              <a:custGeom>
                <a:avLst/>
                <a:gdLst>
                  <a:gd name="T0" fmla="*/ 0 w 13"/>
                  <a:gd name="T1" fmla="*/ 3 h 15"/>
                  <a:gd name="T2" fmla="*/ 6 w 13"/>
                  <a:gd name="T3" fmla="*/ 0 h 15"/>
                  <a:gd name="T4" fmla="*/ 13 w 13"/>
                  <a:gd name="T5" fmla="*/ 11 h 15"/>
                  <a:gd name="T6" fmla="*/ 8 w 13"/>
                  <a:gd name="T7" fmla="*/ 15 h 15"/>
                  <a:gd name="T8" fmla="*/ 0 w 13"/>
                  <a:gd name="T9" fmla="*/ 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5"/>
                  <a:gd name="T17" fmla="*/ 13 w 13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5">
                    <a:moveTo>
                      <a:pt x="0" y="3"/>
                    </a:moveTo>
                    <a:lnTo>
                      <a:pt x="6" y="0"/>
                    </a:lnTo>
                    <a:lnTo>
                      <a:pt x="13" y="11"/>
                    </a:lnTo>
                    <a:lnTo>
                      <a:pt x="8" y="15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12" name="Freeform 171"/>
              <p:cNvSpPr>
                <a:spLocks/>
              </p:cNvSpPr>
              <p:nvPr/>
            </p:nvSpPr>
            <p:spPr bwMode="auto">
              <a:xfrm>
                <a:off x="1997" y="2734"/>
                <a:ext cx="11" cy="14"/>
              </a:xfrm>
              <a:custGeom>
                <a:avLst/>
                <a:gdLst>
                  <a:gd name="T0" fmla="*/ 0 w 11"/>
                  <a:gd name="T1" fmla="*/ 4 h 14"/>
                  <a:gd name="T2" fmla="*/ 5 w 11"/>
                  <a:gd name="T3" fmla="*/ 0 h 14"/>
                  <a:gd name="T4" fmla="*/ 11 w 11"/>
                  <a:gd name="T5" fmla="*/ 14 h 14"/>
                  <a:gd name="T6" fmla="*/ 0 w 11"/>
                  <a:gd name="T7" fmla="*/ 4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4"/>
                  <a:gd name="T14" fmla="*/ 11 w 11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4">
                    <a:moveTo>
                      <a:pt x="0" y="4"/>
                    </a:moveTo>
                    <a:lnTo>
                      <a:pt x="5" y="0"/>
                    </a:lnTo>
                    <a:lnTo>
                      <a:pt x="11" y="1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13" name="Freeform 172"/>
              <p:cNvSpPr>
                <a:spLocks/>
              </p:cNvSpPr>
              <p:nvPr/>
            </p:nvSpPr>
            <p:spPr bwMode="auto">
              <a:xfrm>
                <a:off x="2002" y="2734"/>
                <a:ext cx="10" cy="14"/>
              </a:xfrm>
              <a:custGeom>
                <a:avLst/>
                <a:gdLst>
                  <a:gd name="T0" fmla="*/ 0 w 10"/>
                  <a:gd name="T1" fmla="*/ 0 h 14"/>
                  <a:gd name="T2" fmla="*/ 6 w 10"/>
                  <a:gd name="T3" fmla="*/ 14 h 14"/>
                  <a:gd name="T4" fmla="*/ 10 w 10"/>
                  <a:gd name="T5" fmla="*/ 9 h 14"/>
                  <a:gd name="T6" fmla="*/ 0 w 10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14"/>
                  <a:gd name="T14" fmla="*/ 10 w 10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14">
                    <a:moveTo>
                      <a:pt x="0" y="0"/>
                    </a:moveTo>
                    <a:lnTo>
                      <a:pt x="6" y="14"/>
                    </a:lnTo>
                    <a:lnTo>
                      <a:pt x="1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14" name="Freeform 173"/>
              <p:cNvSpPr>
                <a:spLocks/>
              </p:cNvSpPr>
              <p:nvPr/>
            </p:nvSpPr>
            <p:spPr bwMode="auto">
              <a:xfrm>
                <a:off x="1997" y="2734"/>
                <a:ext cx="15" cy="14"/>
              </a:xfrm>
              <a:custGeom>
                <a:avLst/>
                <a:gdLst>
                  <a:gd name="T0" fmla="*/ 0 w 15"/>
                  <a:gd name="T1" fmla="*/ 4 h 14"/>
                  <a:gd name="T2" fmla="*/ 5 w 15"/>
                  <a:gd name="T3" fmla="*/ 0 h 14"/>
                  <a:gd name="T4" fmla="*/ 15 w 15"/>
                  <a:gd name="T5" fmla="*/ 9 h 14"/>
                  <a:gd name="T6" fmla="*/ 11 w 15"/>
                  <a:gd name="T7" fmla="*/ 14 h 14"/>
                  <a:gd name="T8" fmla="*/ 0 w 15"/>
                  <a:gd name="T9" fmla="*/ 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4"/>
                  <a:gd name="T17" fmla="*/ 15 w 1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4">
                    <a:moveTo>
                      <a:pt x="0" y="4"/>
                    </a:moveTo>
                    <a:lnTo>
                      <a:pt x="5" y="0"/>
                    </a:lnTo>
                    <a:lnTo>
                      <a:pt x="15" y="9"/>
                    </a:lnTo>
                    <a:lnTo>
                      <a:pt x="11" y="14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15" name="Freeform 174"/>
              <p:cNvSpPr>
                <a:spLocks/>
              </p:cNvSpPr>
              <p:nvPr/>
            </p:nvSpPr>
            <p:spPr bwMode="auto">
              <a:xfrm>
                <a:off x="2008" y="2743"/>
                <a:ext cx="12" cy="14"/>
              </a:xfrm>
              <a:custGeom>
                <a:avLst/>
                <a:gdLst>
                  <a:gd name="T0" fmla="*/ 0 w 12"/>
                  <a:gd name="T1" fmla="*/ 5 h 14"/>
                  <a:gd name="T2" fmla="*/ 4 w 12"/>
                  <a:gd name="T3" fmla="*/ 0 h 14"/>
                  <a:gd name="T4" fmla="*/ 12 w 12"/>
                  <a:gd name="T5" fmla="*/ 14 h 14"/>
                  <a:gd name="T6" fmla="*/ 0 w 12"/>
                  <a:gd name="T7" fmla="*/ 5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4"/>
                  <a:gd name="T14" fmla="*/ 12 w 12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4">
                    <a:moveTo>
                      <a:pt x="0" y="5"/>
                    </a:moveTo>
                    <a:lnTo>
                      <a:pt x="4" y="0"/>
                    </a:lnTo>
                    <a:lnTo>
                      <a:pt x="12" y="1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16" name="Freeform 175"/>
              <p:cNvSpPr>
                <a:spLocks/>
              </p:cNvSpPr>
              <p:nvPr/>
            </p:nvSpPr>
            <p:spPr bwMode="auto">
              <a:xfrm>
                <a:off x="2012" y="2743"/>
                <a:ext cx="11" cy="14"/>
              </a:xfrm>
              <a:custGeom>
                <a:avLst/>
                <a:gdLst>
                  <a:gd name="T0" fmla="*/ 0 w 11"/>
                  <a:gd name="T1" fmla="*/ 0 h 14"/>
                  <a:gd name="T2" fmla="*/ 8 w 11"/>
                  <a:gd name="T3" fmla="*/ 14 h 14"/>
                  <a:gd name="T4" fmla="*/ 11 w 11"/>
                  <a:gd name="T5" fmla="*/ 8 h 14"/>
                  <a:gd name="T6" fmla="*/ 0 w 11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4"/>
                  <a:gd name="T14" fmla="*/ 11 w 11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4">
                    <a:moveTo>
                      <a:pt x="0" y="0"/>
                    </a:moveTo>
                    <a:lnTo>
                      <a:pt x="8" y="14"/>
                    </a:lnTo>
                    <a:lnTo>
                      <a:pt x="11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17" name="Freeform 176"/>
              <p:cNvSpPr>
                <a:spLocks/>
              </p:cNvSpPr>
              <p:nvPr/>
            </p:nvSpPr>
            <p:spPr bwMode="auto">
              <a:xfrm>
                <a:off x="2008" y="2743"/>
                <a:ext cx="15" cy="14"/>
              </a:xfrm>
              <a:custGeom>
                <a:avLst/>
                <a:gdLst>
                  <a:gd name="T0" fmla="*/ 0 w 15"/>
                  <a:gd name="T1" fmla="*/ 5 h 14"/>
                  <a:gd name="T2" fmla="*/ 4 w 15"/>
                  <a:gd name="T3" fmla="*/ 0 h 14"/>
                  <a:gd name="T4" fmla="*/ 15 w 15"/>
                  <a:gd name="T5" fmla="*/ 8 h 14"/>
                  <a:gd name="T6" fmla="*/ 12 w 15"/>
                  <a:gd name="T7" fmla="*/ 14 h 14"/>
                  <a:gd name="T8" fmla="*/ 0 w 15"/>
                  <a:gd name="T9" fmla="*/ 5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4"/>
                  <a:gd name="T17" fmla="*/ 15 w 1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4">
                    <a:moveTo>
                      <a:pt x="0" y="5"/>
                    </a:moveTo>
                    <a:lnTo>
                      <a:pt x="4" y="0"/>
                    </a:lnTo>
                    <a:lnTo>
                      <a:pt x="15" y="8"/>
                    </a:lnTo>
                    <a:lnTo>
                      <a:pt x="12" y="14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18" name="Freeform 177"/>
              <p:cNvSpPr>
                <a:spLocks/>
              </p:cNvSpPr>
              <p:nvPr/>
            </p:nvSpPr>
            <p:spPr bwMode="auto">
              <a:xfrm>
                <a:off x="2020" y="2751"/>
                <a:ext cx="13" cy="12"/>
              </a:xfrm>
              <a:custGeom>
                <a:avLst/>
                <a:gdLst>
                  <a:gd name="T0" fmla="*/ 0 w 13"/>
                  <a:gd name="T1" fmla="*/ 6 h 12"/>
                  <a:gd name="T2" fmla="*/ 3 w 13"/>
                  <a:gd name="T3" fmla="*/ 0 h 12"/>
                  <a:gd name="T4" fmla="*/ 13 w 13"/>
                  <a:gd name="T5" fmla="*/ 12 h 12"/>
                  <a:gd name="T6" fmla="*/ 0 w 13"/>
                  <a:gd name="T7" fmla="*/ 6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12"/>
                  <a:gd name="T14" fmla="*/ 13 w 13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12">
                    <a:moveTo>
                      <a:pt x="0" y="6"/>
                    </a:moveTo>
                    <a:lnTo>
                      <a:pt x="3" y="0"/>
                    </a:lnTo>
                    <a:lnTo>
                      <a:pt x="13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19" name="Freeform 178"/>
              <p:cNvSpPr>
                <a:spLocks/>
              </p:cNvSpPr>
              <p:nvPr/>
            </p:nvSpPr>
            <p:spPr bwMode="auto">
              <a:xfrm>
                <a:off x="2023" y="2751"/>
                <a:ext cx="13" cy="12"/>
              </a:xfrm>
              <a:custGeom>
                <a:avLst/>
                <a:gdLst>
                  <a:gd name="T0" fmla="*/ 0 w 13"/>
                  <a:gd name="T1" fmla="*/ 0 h 12"/>
                  <a:gd name="T2" fmla="*/ 10 w 13"/>
                  <a:gd name="T3" fmla="*/ 12 h 12"/>
                  <a:gd name="T4" fmla="*/ 13 w 13"/>
                  <a:gd name="T5" fmla="*/ 6 h 12"/>
                  <a:gd name="T6" fmla="*/ 0 w 13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12"/>
                  <a:gd name="T14" fmla="*/ 13 w 13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12">
                    <a:moveTo>
                      <a:pt x="0" y="0"/>
                    </a:moveTo>
                    <a:lnTo>
                      <a:pt x="10" y="12"/>
                    </a:lnTo>
                    <a:lnTo>
                      <a:pt x="1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20" name="Freeform 179"/>
              <p:cNvSpPr>
                <a:spLocks/>
              </p:cNvSpPr>
              <p:nvPr/>
            </p:nvSpPr>
            <p:spPr bwMode="auto">
              <a:xfrm>
                <a:off x="2020" y="2751"/>
                <a:ext cx="16" cy="12"/>
              </a:xfrm>
              <a:custGeom>
                <a:avLst/>
                <a:gdLst>
                  <a:gd name="T0" fmla="*/ 0 w 16"/>
                  <a:gd name="T1" fmla="*/ 6 h 12"/>
                  <a:gd name="T2" fmla="*/ 3 w 16"/>
                  <a:gd name="T3" fmla="*/ 0 h 12"/>
                  <a:gd name="T4" fmla="*/ 16 w 16"/>
                  <a:gd name="T5" fmla="*/ 6 h 12"/>
                  <a:gd name="T6" fmla="*/ 13 w 16"/>
                  <a:gd name="T7" fmla="*/ 12 h 12"/>
                  <a:gd name="T8" fmla="*/ 0 w 16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6"/>
                    </a:moveTo>
                    <a:lnTo>
                      <a:pt x="3" y="0"/>
                    </a:lnTo>
                    <a:lnTo>
                      <a:pt x="16" y="6"/>
                    </a:lnTo>
                    <a:lnTo>
                      <a:pt x="13" y="12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21" name="Freeform 180"/>
              <p:cNvSpPr>
                <a:spLocks/>
              </p:cNvSpPr>
              <p:nvPr/>
            </p:nvSpPr>
            <p:spPr bwMode="auto">
              <a:xfrm>
                <a:off x="2033" y="2757"/>
                <a:ext cx="15" cy="10"/>
              </a:xfrm>
              <a:custGeom>
                <a:avLst/>
                <a:gdLst>
                  <a:gd name="T0" fmla="*/ 0 w 15"/>
                  <a:gd name="T1" fmla="*/ 6 h 10"/>
                  <a:gd name="T2" fmla="*/ 3 w 15"/>
                  <a:gd name="T3" fmla="*/ 0 h 10"/>
                  <a:gd name="T4" fmla="*/ 15 w 15"/>
                  <a:gd name="T5" fmla="*/ 10 h 10"/>
                  <a:gd name="T6" fmla="*/ 0 w 15"/>
                  <a:gd name="T7" fmla="*/ 6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0"/>
                  <a:gd name="T14" fmla="*/ 15 w 15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0">
                    <a:moveTo>
                      <a:pt x="0" y="6"/>
                    </a:moveTo>
                    <a:lnTo>
                      <a:pt x="3" y="0"/>
                    </a:lnTo>
                    <a:lnTo>
                      <a:pt x="15" y="1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22" name="Freeform 181"/>
              <p:cNvSpPr>
                <a:spLocks/>
              </p:cNvSpPr>
              <p:nvPr/>
            </p:nvSpPr>
            <p:spPr bwMode="auto">
              <a:xfrm>
                <a:off x="2036" y="2757"/>
                <a:ext cx="13" cy="10"/>
              </a:xfrm>
              <a:custGeom>
                <a:avLst/>
                <a:gdLst>
                  <a:gd name="T0" fmla="*/ 0 w 13"/>
                  <a:gd name="T1" fmla="*/ 0 h 10"/>
                  <a:gd name="T2" fmla="*/ 12 w 13"/>
                  <a:gd name="T3" fmla="*/ 10 h 10"/>
                  <a:gd name="T4" fmla="*/ 13 w 13"/>
                  <a:gd name="T5" fmla="*/ 3 h 10"/>
                  <a:gd name="T6" fmla="*/ 0 w 1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10"/>
                  <a:gd name="T14" fmla="*/ 13 w 13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10">
                    <a:moveTo>
                      <a:pt x="0" y="0"/>
                    </a:moveTo>
                    <a:lnTo>
                      <a:pt x="12" y="10"/>
                    </a:lnTo>
                    <a:lnTo>
                      <a:pt x="1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23" name="Freeform 182"/>
              <p:cNvSpPr>
                <a:spLocks/>
              </p:cNvSpPr>
              <p:nvPr/>
            </p:nvSpPr>
            <p:spPr bwMode="auto">
              <a:xfrm>
                <a:off x="2033" y="2757"/>
                <a:ext cx="16" cy="10"/>
              </a:xfrm>
              <a:custGeom>
                <a:avLst/>
                <a:gdLst>
                  <a:gd name="T0" fmla="*/ 0 w 16"/>
                  <a:gd name="T1" fmla="*/ 6 h 10"/>
                  <a:gd name="T2" fmla="*/ 3 w 16"/>
                  <a:gd name="T3" fmla="*/ 0 h 10"/>
                  <a:gd name="T4" fmla="*/ 16 w 16"/>
                  <a:gd name="T5" fmla="*/ 3 h 10"/>
                  <a:gd name="T6" fmla="*/ 15 w 16"/>
                  <a:gd name="T7" fmla="*/ 10 h 10"/>
                  <a:gd name="T8" fmla="*/ 0 w 16"/>
                  <a:gd name="T9" fmla="*/ 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3" y="0"/>
                    </a:lnTo>
                    <a:lnTo>
                      <a:pt x="16" y="3"/>
                    </a:lnTo>
                    <a:lnTo>
                      <a:pt x="15" y="1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24" name="Freeform 183"/>
              <p:cNvSpPr>
                <a:spLocks/>
              </p:cNvSpPr>
              <p:nvPr/>
            </p:nvSpPr>
            <p:spPr bwMode="auto">
              <a:xfrm>
                <a:off x="2048" y="2760"/>
                <a:ext cx="15" cy="8"/>
              </a:xfrm>
              <a:custGeom>
                <a:avLst/>
                <a:gdLst>
                  <a:gd name="T0" fmla="*/ 0 w 15"/>
                  <a:gd name="T1" fmla="*/ 7 h 8"/>
                  <a:gd name="T2" fmla="*/ 1 w 15"/>
                  <a:gd name="T3" fmla="*/ 0 h 8"/>
                  <a:gd name="T4" fmla="*/ 15 w 15"/>
                  <a:gd name="T5" fmla="*/ 8 h 8"/>
                  <a:gd name="T6" fmla="*/ 0 w 15"/>
                  <a:gd name="T7" fmla="*/ 7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8"/>
                  <a:gd name="T14" fmla="*/ 15 w 15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8">
                    <a:moveTo>
                      <a:pt x="0" y="7"/>
                    </a:moveTo>
                    <a:lnTo>
                      <a:pt x="1" y="0"/>
                    </a:lnTo>
                    <a:lnTo>
                      <a:pt x="15" y="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25" name="Freeform 184"/>
              <p:cNvSpPr>
                <a:spLocks/>
              </p:cNvSpPr>
              <p:nvPr/>
            </p:nvSpPr>
            <p:spPr bwMode="auto">
              <a:xfrm>
                <a:off x="2049" y="2760"/>
                <a:ext cx="14" cy="8"/>
              </a:xfrm>
              <a:custGeom>
                <a:avLst/>
                <a:gdLst>
                  <a:gd name="T0" fmla="*/ 0 w 14"/>
                  <a:gd name="T1" fmla="*/ 0 h 8"/>
                  <a:gd name="T2" fmla="*/ 14 w 14"/>
                  <a:gd name="T3" fmla="*/ 8 h 8"/>
                  <a:gd name="T4" fmla="*/ 14 w 14"/>
                  <a:gd name="T5" fmla="*/ 2 h 8"/>
                  <a:gd name="T6" fmla="*/ 0 w 14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8"/>
                  <a:gd name="T14" fmla="*/ 14 w 14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8">
                    <a:moveTo>
                      <a:pt x="0" y="0"/>
                    </a:moveTo>
                    <a:lnTo>
                      <a:pt x="14" y="8"/>
                    </a:lnTo>
                    <a:lnTo>
                      <a:pt x="1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26" name="Freeform 185"/>
              <p:cNvSpPr>
                <a:spLocks/>
              </p:cNvSpPr>
              <p:nvPr/>
            </p:nvSpPr>
            <p:spPr bwMode="auto">
              <a:xfrm>
                <a:off x="2048" y="2760"/>
                <a:ext cx="15" cy="8"/>
              </a:xfrm>
              <a:custGeom>
                <a:avLst/>
                <a:gdLst>
                  <a:gd name="T0" fmla="*/ 0 w 15"/>
                  <a:gd name="T1" fmla="*/ 7 h 8"/>
                  <a:gd name="T2" fmla="*/ 1 w 15"/>
                  <a:gd name="T3" fmla="*/ 0 h 8"/>
                  <a:gd name="T4" fmla="*/ 15 w 15"/>
                  <a:gd name="T5" fmla="*/ 2 h 8"/>
                  <a:gd name="T6" fmla="*/ 15 w 15"/>
                  <a:gd name="T7" fmla="*/ 8 h 8"/>
                  <a:gd name="T8" fmla="*/ 0 w 15"/>
                  <a:gd name="T9" fmla="*/ 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8"/>
                  <a:gd name="T17" fmla="*/ 15 w 1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8">
                    <a:moveTo>
                      <a:pt x="0" y="7"/>
                    </a:moveTo>
                    <a:lnTo>
                      <a:pt x="1" y="0"/>
                    </a:lnTo>
                    <a:lnTo>
                      <a:pt x="15" y="2"/>
                    </a:lnTo>
                    <a:lnTo>
                      <a:pt x="15" y="8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27" name="Freeform 186"/>
              <p:cNvSpPr>
                <a:spLocks/>
              </p:cNvSpPr>
              <p:nvPr/>
            </p:nvSpPr>
            <p:spPr bwMode="auto">
              <a:xfrm>
                <a:off x="2063" y="2762"/>
                <a:ext cx="58" cy="6"/>
              </a:xfrm>
              <a:custGeom>
                <a:avLst/>
                <a:gdLst>
                  <a:gd name="T0" fmla="*/ 0 w 58"/>
                  <a:gd name="T1" fmla="*/ 0 h 6"/>
                  <a:gd name="T2" fmla="*/ 0 w 58"/>
                  <a:gd name="T3" fmla="*/ 6 h 6"/>
                  <a:gd name="T4" fmla="*/ 58 w 58"/>
                  <a:gd name="T5" fmla="*/ 0 h 6"/>
                  <a:gd name="T6" fmla="*/ 0 w 5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"/>
                  <a:gd name="T14" fmla="*/ 58 w 58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">
                    <a:moveTo>
                      <a:pt x="0" y="0"/>
                    </a:moveTo>
                    <a:lnTo>
                      <a:pt x="0" y="6"/>
                    </a:lnTo>
                    <a:lnTo>
                      <a:pt x="5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28" name="Freeform 187"/>
              <p:cNvSpPr>
                <a:spLocks/>
              </p:cNvSpPr>
              <p:nvPr/>
            </p:nvSpPr>
            <p:spPr bwMode="auto">
              <a:xfrm>
                <a:off x="2063" y="2762"/>
                <a:ext cx="58" cy="6"/>
              </a:xfrm>
              <a:custGeom>
                <a:avLst/>
                <a:gdLst>
                  <a:gd name="T0" fmla="*/ 0 w 58"/>
                  <a:gd name="T1" fmla="*/ 6 h 6"/>
                  <a:gd name="T2" fmla="*/ 58 w 58"/>
                  <a:gd name="T3" fmla="*/ 0 h 6"/>
                  <a:gd name="T4" fmla="*/ 58 w 58"/>
                  <a:gd name="T5" fmla="*/ 6 h 6"/>
                  <a:gd name="T6" fmla="*/ 0 w 58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"/>
                  <a:gd name="T14" fmla="*/ 58 w 58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">
                    <a:moveTo>
                      <a:pt x="0" y="6"/>
                    </a:moveTo>
                    <a:lnTo>
                      <a:pt x="58" y="0"/>
                    </a:lnTo>
                    <a:lnTo>
                      <a:pt x="58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29" name="Rectangle 188"/>
              <p:cNvSpPr>
                <a:spLocks noChangeArrowheads="1"/>
              </p:cNvSpPr>
              <p:nvPr/>
            </p:nvSpPr>
            <p:spPr bwMode="auto">
              <a:xfrm>
                <a:off x="2063" y="2762"/>
                <a:ext cx="58" cy="6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330" name="Freeform 189"/>
              <p:cNvSpPr>
                <a:spLocks/>
              </p:cNvSpPr>
              <p:nvPr/>
            </p:nvSpPr>
            <p:spPr bwMode="auto">
              <a:xfrm>
                <a:off x="1801" y="2684"/>
                <a:ext cx="7" cy="201"/>
              </a:xfrm>
              <a:custGeom>
                <a:avLst/>
                <a:gdLst>
                  <a:gd name="T0" fmla="*/ 7 w 7"/>
                  <a:gd name="T1" fmla="*/ 0 h 201"/>
                  <a:gd name="T2" fmla="*/ 0 w 7"/>
                  <a:gd name="T3" fmla="*/ 0 h 201"/>
                  <a:gd name="T4" fmla="*/ 7 w 7"/>
                  <a:gd name="T5" fmla="*/ 201 h 201"/>
                  <a:gd name="T6" fmla="*/ 7 w 7"/>
                  <a:gd name="T7" fmla="*/ 0 h 2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201"/>
                  <a:gd name="T14" fmla="*/ 7 w 7"/>
                  <a:gd name="T15" fmla="*/ 201 h 2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201">
                    <a:moveTo>
                      <a:pt x="7" y="0"/>
                    </a:moveTo>
                    <a:lnTo>
                      <a:pt x="0" y="0"/>
                    </a:lnTo>
                    <a:lnTo>
                      <a:pt x="7" y="20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31" name="Freeform 190"/>
              <p:cNvSpPr>
                <a:spLocks/>
              </p:cNvSpPr>
              <p:nvPr/>
            </p:nvSpPr>
            <p:spPr bwMode="auto">
              <a:xfrm>
                <a:off x="1801" y="2684"/>
                <a:ext cx="7" cy="208"/>
              </a:xfrm>
              <a:custGeom>
                <a:avLst/>
                <a:gdLst>
                  <a:gd name="T0" fmla="*/ 0 w 7"/>
                  <a:gd name="T1" fmla="*/ 0 h 208"/>
                  <a:gd name="T2" fmla="*/ 7 w 7"/>
                  <a:gd name="T3" fmla="*/ 201 h 208"/>
                  <a:gd name="T4" fmla="*/ 0 w 7"/>
                  <a:gd name="T5" fmla="*/ 208 h 208"/>
                  <a:gd name="T6" fmla="*/ 0 w 7"/>
                  <a:gd name="T7" fmla="*/ 0 h 2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208"/>
                  <a:gd name="T14" fmla="*/ 7 w 7"/>
                  <a:gd name="T15" fmla="*/ 208 h 2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208">
                    <a:moveTo>
                      <a:pt x="0" y="0"/>
                    </a:moveTo>
                    <a:lnTo>
                      <a:pt x="7" y="201"/>
                    </a:lnTo>
                    <a:lnTo>
                      <a:pt x="0" y="2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32" name="Freeform 191"/>
              <p:cNvSpPr>
                <a:spLocks/>
              </p:cNvSpPr>
              <p:nvPr/>
            </p:nvSpPr>
            <p:spPr bwMode="auto">
              <a:xfrm>
                <a:off x="1801" y="2684"/>
                <a:ext cx="7" cy="208"/>
              </a:xfrm>
              <a:custGeom>
                <a:avLst/>
                <a:gdLst>
                  <a:gd name="T0" fmla="*/ 7 w 7"/>
                  <a:gd name="T1" fmla="*/ 0 h 208"/>
                  <a:gd name="T2" fmla="*/ 0 w 7"/>
                  <a:gd name="T3" fmla="*/ 0 h 208"/>
                  <a:gd name="T4" fmla="*/ 0 w 7"/>
                  <a:gd name="T5" fmla="*/ 208 h 208"/>
                  <a:gd name="T6" fmla="*/ 7 w 7"/>
                  <a:gd name="T7" fmla="*/ 201 h 208"/>
                  <a:gd name="T8" fmla="*/ 7 w 7"/>
                  <a:gd name="T9" fmla="*/ 0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08"/>
                  <a:gd name="T17" fmla="*/ 7 w 7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08">
                    <a:moveTo>
                      <a:pt x="7" y="0"/>
                    </a:moveTo>
                    <a:lnTo>
                      <a:pt x="0" y="0"/>
                    </a:lnTo>
                    <a:lnTo>
                      <a:pt x="0" y="208"/>
                    </a:lnTo>
                    <a:lnTo>
                      <a:pt x="7" y="201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33" name="Freeform 192"/>
              <p:cNvSpPr>
                <a:spLocks/>
              </p:cNvSpPr>
              <p:nvPr/>
            </p:nvSpPr>
            <p:spPr bwMode="auto">
              <a:xfrm>
                <a:off x="1801" y="2885"/>
                <a:ext cx="328" cy="7"/>
              </a:xfrm>
              <a:custGeom>
                <a:avLst/>
                <a:gdLst>
                  <a:gd name="T0" fmla="*/ 7 w 328"/>
                  <a:gd name="T1" fmla="*/ 0 h 7"/>
                  <a:gd name="T2" fmla="*/ 0 w 328"/>
                  <a:gd name="T3" fmla="*/ 7 h 7"/>
                  <a:gd name="T4" fmla="*/ 328 w 328"/>
                  <a:gd name="T5" fmla="*/ 0 h 7"/>
                  <a:gd name="T6" fmla="*/ 7 w 328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8"/>
                  <a:gd name="T13" fmla="*/ 0 h 7"/>
                  <a:gd name="T14" fmla="*/ 328 w 328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8" h="7">
                    <a:moveTo>
                      <a:pt x="7" y="0"/>
                    </a:moveTo>
                    <a:lnTo>
                      <a:pt x="0" y="7"/>
                    </a:lnTo>
                    <a:lnTo>
                      <a:pt x="32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34" name="Freeform 193"/>
              <p:cNvSpPr>
                <a:spLocks/>
              </p:cNvSpPr>
              <p:nvPr/>
            </p:nvSpPr>
            <p:spPr bwMode="auto">
              <a:xfrm>
                <a:off x="1801" y="2885"/>
                <a:ext cx="328" cy="7"/>
              </a:xfrm>
              <a:custGeom>
                <a:avLst/>
                <a:gdLst>
                  <a:gd name="T0" fmla="*/ 0 w 328"/>
                  <a:gd name="T1" fmla="*/ 7 h 7"/>
                  <a:gd name="T2" fmla="*/ 328 w 328"/>
                  <a:gd name="T3" fmla="*/ 0 h 7"/>
                  <a:gd name="T4" fmla="*/ 328 w 328"/>
                  <a:gd name="T5" fmla="*/ 7 h 7"/>
                  <a:gd name="T6" fmla="*/ 0 w 328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8"/>
                  <a:gd name="T13" fmla="*/ 0 h 7"/>
                  <a:gd name="T14" fmla="*/ 328 w 328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8" h="7">
                    <a:moveTo>
                      <a:pt x="0" y="7"/>
                    </a:moveTo>
                    <a:lnTo>
                      <a:pt x="328" y="0"/>
                    </a:lnTo>
                    <a:lnTo>
                      <a:pt x="328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35" name="Freeform 194"/>
              <p:cNvSpPr>
                <a:spLocks/>
              </p:cNvSpPr>
              <p:nvPr/>
            </p:nvSpPr>
            <p:spPr bwMode="auto">
              <a:xfrm>
                <a:off x="1801" y="2885"/>
                <a:ext cx="328" cy="7"/>
              </a:xfrm>
              <a:custGeom>
                <a:avLst/>
                <a:gdLst>
                  <a:gd name="T0" fmla="*/ 7 w 328"/>
                  <a:gd name="T1" fmla="*/ 0 h 7"/>
                  <a:gd name="T2" fmla="*/ 0 w 328"/>
                  <a:gd name="T3" fmla="*/ 7 h 7"/>
                  <a:gd name="T4" fmla="*/ 328 w 328"/>
                  <a:gd name="T5" fmla="*/ 7 h 7"/>
                  <a:gd name="T6" fmla="*/ 328 w 328"/>
                  <a:gd name="T7" fmla="*/ 0 h 7"/>
                  <a:gd name="T8" fmla="*/ 7 w 32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7"/>
                  <a:gd name="T17" fmla="*/ 328 w 32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7">
                    <a:moveTo>
                      <a:pt x="7" y="0"/>
                    </a:moveTo>
                    <a:lnTo>
                      <a:pt x="0" y="7"/>
                    </a:lnTo>
                    <a:lnTo>
                      <a:pt x="328" y="7"/>
                    </a:lnTo>
                    <a:lnTo>
                      <a:pt x="328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36" name="Freeform 195"/>
              <p:cNvSpPr>
                <a:spLocks/>
              </p:cNvSpPr>
              <p:nvPr/>
            </p:nvSpPr>
            <p:spPr bwMode="auto">
              <a:xfrm>
                <a:off x="1782" y="2683"/>
                <a:ext cx="147" cy="2"/>
              </a:xfrm>
              <a:custGeom>
                <a:avLst/>
                <a:gdLst>
                  <a:gd name="T0" fmla="*/ 147 w 147"/>
                  <a:gd name="T1" fmla="*/ 2 h 2"/>
                  <a:gd name="T2" fmla="*/ 147 w 147"/>
                  <a:gd name="T3" fmla="*/ 0 h 2"/>
                  <a:gd name="T4" fmla="*/ 0 w 147"/>
                  <a:gd name="T5" fmla="*/ 2 h 2"/>
                  <a:gd name="T6" fmla="*/ 147 w 147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7"/>
                  <a:gd name="T13" fmla="*/ 0 h 2"/>
                  <a:gd name="T14" fmla="*/ 147 w 147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7" h="2">
                    <a:moveTo>
                      <a:pt x="147" y="2"/>
                    </a:moveTo>
                    <a:lnTo>
                      <a:pt x="147" y="0"/>
                    </a:lnTo>
                    <a:lnTo>
                      <a:pt x="0" y="2"/>
                    </a:lnTo>
                    <a:lnTo>
                      <a:pt x="147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37" name="Freeform 196"/>
              <p:cNvSpPr>
                <a:spLocks/>
              </p:cNvSpPr>
              <p:nvPr/>
            </p:nvSpPr>
            <p:spPr bwMode="auto">
              <a:xfrm>
                <a:off x="1782" y="2683"/>
                <a:ext cx="147" cy="2"/>
              </a:xfrm>
              <a:custGeom>
                <a:avLst/>
                <a:gdLst>
                  <a:gd name="T0" fmla="*/ 147 w 147"/>
                  <a:gd name="T1" fmla="*/ 0 h 2"/>
                  <a:gd name="T2" fmla="*/ 0 w 147"/>
                  <a:gd name="T3" fmla="*/ 2 h 2"/>
                  <a:gd name="T4" fmla="*/ 0 w 147"/>
                  <a:gd name="T5" fmla="*/ 0 h 2"/>
                  <a:gd name="T6" fmla="*/ 147 w 14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7"/>
                  <a:gd name="T13" fmla="*/ 0 h 2"/>
                  <a:gd name="T14" fmla="*/ 147 w 147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7" h="2">
                    <a:moveTo>
                      <a:pt x="147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38" name="Rectangle 197"/>
              <p:cNvSpPr>
                <a:spLocks noChangeArrowheads="1"/>
              </p:cNvSpPr>
              <p:nvPr/>
            </p:nvSpPr>
            <p:spPr bwMode="auto">
              <a:xfrm>
                <a:off x="1782" y="2683"/>
                <a:ext cx="147" cy="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339" name="Freeform 198"/>
              <p:cNvSpPr>
                <a:spLocks/>
              </p:cNvSpPr>
              <p:nvPr/>
            </p:nvSpPr>
            <p:spPr bwMode="auto">
              <a:xfrm>
                <a:off x="2241" y="2463"/>
                <a:ext cx="2" cy="99"/>
              </a:xfrm>
              <a:custGeom>
                <a:avLst/>
                <a:gdLst>
                  <a:gd name="T0" fmla="*/ 2 w 2"/>
                  <a:gd name="T1" fmla="*/ 0 h 99"/>
                  <a:gd name="T2" fmla="*/ 0 w 2"/>
                  <a:gd name="T3" fmla="*/ 0 h 99"/>
                  <a:gd name="T4" fmla="*/ 2 w 2"/>
                  <a:gd name="T5" fmla="*/ 99 h 99"/>
                  <a:gd name="T6" fmla="*/ 2 w 2"/>
                  <a:gd name="T7" fmla="*/ 0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99"/>
                  <a:gd name="T14" fmla="*/ 2 w 2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99">
                    <a:moveTo>
                      <a:pt x="2" y="0"/>
                    </a:moveTo>
                    <a:lnTo>
                      <a:pt x="0" y="0"/>
                    </a:lnTo>
                    <a:lnTo>
                      <a:pt x="2" y="9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40" name="Freeform 199"/>
              <p:cNvSpPr>
                <a:spLocks/>
              </p:cNvSpPr>
              <p:nvPr/>
            </p:nvSpPr>
            <p:spPr bwMode="auto">
              <a:xfrm>
                <a:off x="2241" y="2463"/>
                <a:ext cx="2" cy="99"/>
              </a:xfrm>
              <a:custGeom>
                <a:avLst/>
                <a:gdLst>
                  <a:gd name="T0" fmla="*/ 0 w 2"/>
                  <a:gd name="T1" fmla="*/ 0 h 99"/>
                  <a:gd name="T2" fmla="*/ 2 w 2"/>
                  <a:gd name="T3" fmla="*/ 99 h 99"/>
                  <a:gd name="T4" fmla="*/ 0 w 2"/>
                  <a:gd name="T5" fmla="*/ 99 h 99"/>
                  <a:gd name="T6" fmla="*/ 0 w 2"/>
                  <a:gd name="T7" fmla="*/ 0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99"/>
                  <a:gd name="T14" fmla="*/ 2 w 2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99">
                    <a:moveTo>
                      <a:pt x="0" y="0"/>
                    </a:moveTo>
                    <a:lnTo>
                      <a:pt x="2" y="99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41" name="Rectangle 200"/>
              <p:cNvSpPr>
                <a:spLocks noChangeArrowheads="1"/>
              </p:cNvSpPr>
              <p:nvPr/>
            </p:nvSpPr>
            <p:spPr bwMode="auto">
              <a:xfrm>
                <a:off x="2241" y="2463"/>
                <a:ext cx="2" cy="99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342" name="Freeform 201"/>
              <p:cNvSpPr>
                <a:spLocks/>
              </p:cNvSpPr>
              <p:nvPr/>
            </p:nvSpPr>
            <p:spPr bwMode="auto">
              <a:xfrm>
                <a:off x="2062" y="2584"/>
                <a:ext cx="2" cy="207"/>
              </a:xfrm>
              <a:custGeom>
                <a:avLst/>
                <a:gdLst>
                  <a:gd name="T0" fmla="*/ 2 w 2"/>
                  <a:gd name="T1" fmla="*/ 0 h 207"/>
                  <a:gd name="T2" fmla="*/ 0 w 2"/>
                  <a:gd name="T3" fmla="*/ 0 h 207"/>
                  <a:gd name="T4" fmla="*/ 2 w 2"/>
                  <a:gd name="T5" fmla="*/ 207 h 207"/>
                  <a:gd name="T6" fmla="*/ 2 w 2"/>
                  <a:gd name="T7" fmla="*/ 0 h 20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07"/>
                  <a:gd name="T14" fmla="*/ 2 w 2"/>
                  <a:gd name="T15" fmla="*/ 207 h 20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07">
                    <a:moveTo>
                      <a:pt x="2" y="0"/>
                    </a:moveTo>
                    <a:lnTo>
                      <a:pt x="0" y="0"/>
                    </a:lnTo>
                    <a:lnTo>
                      <a:pt x="2" y="20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43" name="Freeform 202"/>
              <p:cNvSpPr>
                <a:spLocks/>
              </p:cNvSpPr>
              <p:nvPr/>
            </p:nvSpPr>
            <p:spPr bwMode="auto">
              <a:xfrm>
                <a:off x="2062" y="2584"/>
                <a:ext cx="2" cy="207"/>
              </a:xfrm>
              <a:custGeom>
                <a:avLst/>
                <a:gdLst>
                  <a:gd name="T0" fmla="*/ 0 w 2"/>
                  <a:gd name="T1" fmla="*/ 0 h 207"/>
                  <a:gd name="T2" fmla="*/ 2 w 2"/>
                  <a:gd name="T3" fmla="*/ 207 h 207"/>
                  <a:gd name="T4" fmla="*/ 0 w 2"/>
                  <a:gd name="T5" fmla="*/ 207 h 207"/>
                  <a:gd name="T6" fmla="*/ 0 w 2"/>
                  <a:gd name="T7" fmla="*/ 0 h 20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07"/>
                  <a:gd name="T14" fmla="*/ 2 w 2"/>
                  <a:gd name="T15" fmla="*/ 207 h 20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07">
                    <a:moveTo>
                      <a:pt x="0" y="0"/>
                    </a:moveTo>
                    <a:lnTo>
                      <a:pt x="2" y="207"/>
                    </a:lnTo>
                    <a:lnTo>
                      <a:pt x="0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44" name="Rectangle 203"/>
              <p:cNvSpPr>
                <a:spLocks noChangeArrowheads="1"/>
              </p:cNvSpPr>
              <p:nvPr/>
            </p:nvSpPr>
            <p:spPr bwMode="auto">
              <a:xfrm>
                <a:off x="2062" y="2584"/>
                <a:ext cx="2" cy="207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345" name="Freeform 204"/>
              <p:cNvSpPr>
                <a:spLocks/>
              </p:cNvSpPr>
              <p:nvPr/>
            </p:nvSpPr>
            <p:spPr bwMode="auto">
              <a:xfrm>
                <a:off x="2383" y="2583"/>
                <a:ext cx="2" cy="204"/>
              </a:xfrm>
              <a:custGeom>
                <a:avLst/>
                <a:gdLst>
                  <a:gd name="T0" fmla="*/ 2 w 2"/>
                  <a:gd name="T1" fmla="*/ 0 h 204"/>
                  <a:gd name="T2" fmla="*/ 0 w 2"/>
                  <a:gd name="T3" fmla="*/ 0 h 204"/>
                  <a:gd name="T4" fmla="*/ 2 w 2"/>
                  <a:gd name="T5" fmla="*/ 204 h 204"/>
                  <a:gd name="T6" fmla="*/ 2 w 2"/>
                  <a:gd name="T7" fmla="*/ 0 h 2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04"/>
                  <a:gd name="T14" fmla="*/ 2 w 2"/>
                  <a:gd name="T15" fmla="*/ 204 h 2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04">
                    <a:moveTo>
                      <a:pt x="2" y="0"/>
                    </a:moveTo>
                    <a:lnTo>
                      <a:pt x="0" y="0"/>
                    </a:lnTo>
                    <a:lnTo>
                      <a:pt x="2" y="20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46" name="Freeform 205"/>
              <p:cNvSpPr>
                <a:spLocks/>
              </p:cNvSpPr>
              <p:nvPr/>
            </p:nvSpPr>
            <p:spPr bwMode="auto">
              <a:xfrm>
                <a:off x="2383" y="2583"/>
                <a:ext cx="2" cy="204"/>
              </a:xfrm>
              <a:custGeom>
                <a:avLst/>
                <a:gdLst>
                  <a:gd name="T0" fmla="*/ 0 w 2"/>
                  <a:gd name="T1" fmla="*/ 0 h 204"/>
                  <a:gd name="T2" fmla="*/ 2 w 2"/>
                  <a:gd name="T3" fmla="*/ 204 h 204"/>
                  <a:gd name="T4" fmla="*/ 0 w 2"/>
                  <a:gd name="T5" fmla="*/ 204 h 204"/>
                  <a:gd name="T6" fmla="*/ 0 w 2"/>
                  <a:gd name="T7" fmla="*/ 0 h 2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04"/>
                  <a:gd name="T14" fmla="*/ 2 w 2"/>
                  <a:gd name="T15" fmla="*/ 204 h 2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04">
                    <a:moveTo>
                      <a:pt x="0" y="0"/>
                    </a:moveTo>
                    <a:lnTo>
                      <a:pt x="2" y="204"/>
                    </a:lnTo>
                    <a:lnTo>
                      <a:pt x="0" y="2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47" name="Rectangle 206"/>
              <p:cNvSpPr>
                <a:spLocks noChangeArrowheads="1"/>
              </p:cNvSpPr>
              <p:nvPr/>
            </p:nvSpPr>
            <p:spPr bwMode="auto">
              <a:xfrm>
                <a:off x="2383" y="2583"/>
                <a:ext cx="2" cy="20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348" name="Freeform 207"/>
              <p:cNvSpPr>
                <a:spLocks/>
              </p:cNvSpPr>
              <p:nvPr/>
            </p:nvSpPr>
            <p:spPr bwMode="auto">
              <a:xfrm>
                <a:off x="2241" y="2518"/>
                <a:ext cx="10" cy="10"/>
              </a:xfrm>
              <a:custGeom>
                <a:avLst/>
                <a:gdLst>
                  <a:gd name="T0" fmla="*/ 0 w 10"/>
                  <a:gd name="T1" fmla="*/ 9 h 10"/>
                  <a:gd name="T2" fmla="*/ 1 w 10"/>
                  <a:gd name="T3" fmla="*/ 10 h 10"/>
                  <a:gd name="T4" fmla="*/ 10 w 10"/>
                  <a:gd name="T5" fmla="*/ 0 h 10"/>
                  <a:gd name="T6" fmla="*/ 0 w 10"/>
                  <a:gd name="T7" fmla="*/ 9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10"/>
                  <a:gd name="T14" fmla="*/ 10 w 10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10">
                    <a:moveTo>
                      <a:pt x="0" y="9"/>
                    </a:moveTo>
                    <a:lnTo>
                      <a:pt x="1" y="10"/>
                    </a:lnTo>
                    <a:lnTo>
                      <a:pt x="1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49" name="Freeform 208"/>
              <p:cNvSpPr>
                <a:spLocks/>
              </p:cNvSpPr>
              <p:nvPr/>
            </p:nvSpPr>
            <p:spPr bwMode="auto">
              <a:xfrm>
                <a:off x="2242" y="2518"/>
                <a:ext cx="10" cy="10"/>
              </a:xfrm>
              <a:custGeom>
                <a:avLst/>
                <a:gdLst>
                  <a:gd name="T0" fmla="*/ 0 w 10"/>
                  <a:gd name="T1" fmla="*/ 10 h 10"/>
                  <a:gd name="T2" fmla="*/ 9 w 10"/>
                  <a:gd name="T3" fmla="*/ 0 h 10"/>
                  <a:gd name="T4" fmla="*/ 10 w 10"/>
                  <a:gd name="T5" fmla="*/ 1 h 10"/>
                  <a:gd name="T6" fmla="*/ 0 w 10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10"/>
                  <a:gd name="T14" fmla="*/ 10 w 10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10">
                    <a:moveTo>
                      <a:pt x="0" y="10"/>
                    </a:moveTo>
                    <a:lnTo>
                      <a:pt x="9" y="0"/>
                    </a:lnTo>
                    <a:lnTo>
                      <a:pt x="10" y="1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4350" name="Group 410"/>
            <p:cNvGrpSpPr>
              <a:grpSpLocks/>
            </p:cNvGrpSpPr>
            <p:nvPr/>
          </p:nvGrpSpPr>
          <p:grpSpPr bwMode="auto">
            <a:xfrm>
              <a:off x="2065" y="2182"/>
              <a:ext cx="1226" cy="739"/>
              <a:chOff x="2065" y="2182"/>
              <a:chExt cx="1226" cy="739"/>
            </a:xfrm>
          </p:grpSpPr>
          <p:sp>
            <p:nvSpPr>
              <p:cNvPr id="134351" name="Freeform 210"/>
              <p:cNvSpPr>
                <a:spLocks/>
              </p:cNvSpPr>
              <p:nvPr/>
            </p:nvSpPr>
            <p:spPr bwMode="auto">
              <a:xfrm>
                <a:off x="2241" y="2518"/>
                <a:ext cx="11" cy="10"/>
              </a:xfrm>
              <a:custGeom>
                <a:avLst/>
                <a:gdLst>
                  <a:gd name="T0" fmla="*/ 0 w 11"/>
                  <a:gd name="T1" fmla="*/ 9 h 10"/>
                  <a:gd name="T2" fmla="*/ 1 w 11"/>
                  <a:gd name="T3" fmla="*/ 10 h 10"/>
                  <a:gd name="T4" fmla="*/ 11 w 11"/>
                  <a:gd name="T5" fmla="*/ 1 h 10"/>
                  <a:gd name="T6" fmla="*/ 10 w 11"/>
                  <a:gd name="T7" fmla="*/ 0 h 10"/>
                  <a:gd name="T8" fmla="*/ 0 w 11"/>
                  <a:gd name="T9" fmla="*/ 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0"/>
                  <a:gd name="T17" fmla="*/ 11 w 11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0">
                    <a:moveTo>
                      <a:pt x="0" y="9"/>
                    </a:moveTo>
                    <a:lnTo>
                      <a:pt x="1" y="10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0" y="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52" name="Freeform 211"/>
              <p:cNvSpPr>
                <a:spLocks/>
              </p:cNvSpPr>
              <p:nvPr/>
            </p:nvSpPr>
            <p:spPr bwMode="auto">
              <a:xfrm>
                <a:off x="2258" y="2496"/>
                <a:ext cx="15" cy="15"/>
              </a:xfrm>
              <a:custGeom>
                <a:avLst/>
                <a:gdLst>
                  <a:gd name="T0" fmla="*/ 0 w 15"/>
                  <a:gd name="T1" fmla="*/ 14 h 15"/>
                  <a:gd name="T2" fmla="*/ 1 w 15"/>
                  <a:gd name="T3" fmla="*/ 15 h 15"/>
                  <a:gd name="T4" fmla="*/ 15 w 15"/>
                  <a:gd name="T5" fmla="*/ 0 h 15"/>
                  <a:gd name="T6" fmla="*/ 0 w 15"/>
                  <a:gd name="T7" fmla="*/ 14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5"/>
                  <a:gd name="T14" fmla="*/ 15 w 15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5">
                    <a:moveTo>
                      <a:pt x="0" y="14"/>
                    </a:moveTo>
                    <a:lnTo>
                      <a:pt x="1" y="15"/>
                    </a:lnTo>
                    <a:lnTo>
                      <a:pt x="1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53" name="Freeform 212"/>
              <p:cNvSpPr>
                <a:spLocks/>
              </p:cNvSpPr>
              <p:nvPr/>
            </p:nvSpPr>
            <p:spPr bwMode="auto">
              <a:xfrm>
                <a:off x="2259" y="2496"/>
                <a:ext cx="15" cy="15"/>
              </a:xfrm>
              <a:custGeom>
                <a:avLst/>
                <a:gdLst>
                  <a:gd name="T0" fmla="*/ 0 w 15"/>
                  <a:gd name="T1" fmla="*/ 15 h 15"/>
                  <a:gd name="T2" fmla="*/ 14 w 15"/>
                  <a:gd name="T3" fmla="*/ 0 h 15"/>
                  <a:gd name="T4" fmla="*/ 15 w 15"/>
                  <a:gd name="T5" fmla="*/ 1 h 15"/>
                  <a:gd name="T6" fmla="*/ 0 w 15"/>
                  <a:gd name="T7" fmla="*/ 15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5"/>
                  <a:gd name="T14" fmla="*/ 15 w 15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5">
                    <a:moveTo>
                      <a:pt x="0" y="15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54" name="Freeform 213"/>
              <p:cNvSpPr>
                <a:spLocks/>
              </p:cNvSpPr>
              <p:nvPr/>
            </p:nvSpPr>
            <p:spPr bwMode="auto">
              <a:xfrm>
                <a:off x="2258" y="2496"/>
                <a:ext cx="16" cy="15"/>
              </a:xfrm>
              <a:custGeom>
                <a:avLst/>
                <a:gdLst>
                  <a:gd name="T0" fmla="*/ 0 w 16"/>
                  <a:gd name="T1" fmla="*/ 14 h 15"/>
                  <a:gd name="T2" fmla="*/ 1 w 16"/>
                  <a:gd name="T3" fmla="*/ 15 h 15"/>
                  <a:gd name="T4" fmla="*/ 16 w 16"/>
                  <a:gd name="T5" fmla="*/ 1 h 15"/>
                  <a:gd name="T6" fmla="*/ 15 w 16"/>
                  <a:gd name="T7" fmla="*/ 0 h 15"/>
                  <a:gd name="T8" fmla="*/ 0 w 16"/>
                  <a:gd name="T9" fmla="*/ 1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4"/>
                    </a:moveTo>
                    <a:lnTo>
                      <a:pt x="1" y="15"/>
                    </a:lnTo>
                    <a:lnTo>
                      <a:pt x="16" y="1"/>
                    </a:lnTo>
                    <a:lnTo>
                      <a:pt x="15" y="0"/>
                    </a:lnTo>
                    <a:lnTo>
                      <a:pt x="0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55" name="Freeform 214"/>
              <p:cNvSpPr>
                <a:spLocks/>
              </p:cNvSpPr>
              <p:nvPr/>
            </p:nvSpPr>
            <p:spPr bwMode="auto">
              <a:xfrm>
                <a:off x="2281" y="2479"/>
                <a:ext cx="9" cy="10"/>
              </a:xfrm>
              <a:custGeom>
                <a:avLst/>
                <a:gdLst>
                  <a:gd name="T0" fmla="*/ 0 w 9"/>
                  <a:gd name="T1" fmla="*/ 9 h 10"/>
                  <a:gd name="T2" fmla="*/ 1 w 9"/>
                  <a:gd name="T3" fmla="*/ 10 h 10"/>
                  <a:gd name="T4" fmla="*/ 9 w 9"/>
                  <a:gd name="T5" fmla="*/ 0 h 10"/>
                  <a:gd name="T6" fmla="*/ 0 w 9"/>
                  <a:gd name="T7" fmla="*/ 9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0"/>
                  <a:gd name="T14" fmla="*/ 9 w 9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0">
                    <a:moveTo>
                      <a:pt x="0" y="9"/>
                    </a:moveTo>
                    <a:lnTo>
                      <a:pt x="1" y="10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56" name="Freeform 215"/>
              <p:cNvSpPr>
                <a:spLocks/>
              </p:cNvSpPr>
              <p:nvPr/>
            </p:nvSpPr>
            <p:spPr bwMode="auto">
              <a:xfrm>
                <a:off x="2282" y="2479"/>
                <a:ext cx="9" cy="10"/>
              </a:xfrm>
              <a:custGeom>
                <a:avLst/>
                <a:gdLst>
                  <a:gd name="T0" fmla="*/ 0 w 9"/>
                  <a:gd name="T1" fmla="*/ 10 h 10"/>
                  <a:gd name="T2" fmla="*/ 8 w 9"/>
                  <a:gd name="T3" fmla="*/ 0 h 10"/>
                  <a:gd name="T4" fmla="*/ 9 w 9"/>
                  <a:gd name="T5" fmla="*/ 1 h 10"/>
                  <a:gd name="T6" fmla="*/ 0 w 9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0"/>
                  <a:gd name="T14" fmla="*/ 9 w 9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0">
                    <a:moveTo>
                      <a:pt x="0" y="10"/>
                    </a:moveTo>
                    <a:lnTo>
                      <a:pt x="8" y="0"/>
                    </a:lnTo>
                    <a:lnTo>
                      <a:pt x="9" y="1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57" name="Freeform 216"/>
              <p:cNvSpPr>
                <a:spLocks/>
              </p:cNvSpPr>
              <p:nvPr/>
            </p:nvSpPr>
            <p:spPr bwMode="auto">
              <a:xfrm>
                <a:off x="2281" y="2479"/>
                <a:ext cx="10" cy="10"/>
              </a:xfrm>
              <a:custGeom>
                <a:avLst/>
                <a:gdLst>
                  <a:gd name="T0" fmla="*/ 0 w 10"/>
                  <a:gd name="T1" fmla="*/ 9 h 10"/>
                  <a:gd name="T2" fmla="*/ 1 w 10"/>
                  <a:gd name="T3" fmla="*/ 10 h 10"/>
                  <a:gd name="T4" fmla="*/ 10 w 10"/>
                  <a:gd name="T5" fmla="*/ 1 h 10"/>
                  <a:gd name="T6" fmla="*/ 9 w 10"/>
                  <a:gd name="T7" fmla="*/ 0 h 10"/>
                  <a:gd name="T8" fmla="*/ 0 w 10"/>
                  <a:gd name="T9" fmla="*/ 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0" y="9"/>
                    </a:moveTo>
                    <a:lnTo>
                      <a:pt x="1" y="10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0" y="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58" name="Line 217"/>
              <p:cNvSpPr>
                <a:spLocks noChangeShapeType="1"/>
              </p:cNvSpPr>
              <p:nvPr/>
            </p:nvSpPr>
            <p:spPr bwMode="auto">
              <a:xfrm>
                <a:off x="2290" y="247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59" name="Freeform 218"/>
              <p:cNvSpPr>
                <a:spLocks/>
              </p:cNvSpPr>
              <p:nvPr/>
            </p:nvSpPr>
            <p:spPr bwMode="auto">
              <a:xfrm>
                <a:off x="2233" y="2182"/>
                <a:ext cx="10" cy="201"/>
              </a:xfrm>
              <a:custGeom>
                <a:avLst/>
                <a:gdLst>
                  <a:gd name="T0" fmla="*/ 10 w 10"/>
                  <a:gd name="T1" fmla="*/ 0 h 201"/>
                  <a:gd name="T2" fmla="*/ 0 w 10"/>
                  <a:gd name="T3" fmla="*/ 0 h 201"/>
                  <a:gd name="T4" fmla="*/ 10 w 10"/>
                  <a:gd name="T5" fmla="*/ 201 h 201"/>
                  <a:gd name="T6" fmla="*/ 10 w 10"/>
                  <a:gd name="T7" fmla="*/ 0 h 2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201"/>
                  <a:gd name="T14" fmla="*/ 10 w 10"/>
                  <a:gd name="T15" fmla="*/ 201 h 2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201">
                    <a:moveTo>
                      <a:pt x="10" y="0"/>
                    </a:moveTo>
                    <a:lnTo>
                      <a:pt x="0" y="0"/>
                    </a:lnTo>
                    <a:lnTo>
                      <a:pt x="10" y="20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60" name="Freeform 219"/>
              <p:cNvSpPr>
                <a:spLocks/>
              </p:cNvSpPr>
              <p:nvPr/>
            </p:nvSpPr>
            <p:spPr bwMode="auto">
              <a:xfrm>
                <a:off x="2233" y="2182"/>
                <a:ext cx="10" cy="201"/>
              </a:xfrm>
              <a:custGeom>
                <a:avLst/>
                <a:gdLst>
                  <a:gd name="T0" fmla="*/ 0 w 10"/>
                  <a:gd name="T1" fmla="*/ 0 h 201"/>
                  <a:gd name="T2" fmla="*/ 10 w 10"/>
                  <a:gd name="T3" fmla="*/ 201 h 201"/>
                  <a:gd name="T4" fmla="*/ 0 w 10"/>
                  <a:gd name="T5" fmla="*/ 201 h 201"/>
                  <a:gd name="T6" fmla="*/ 0 w 10"/>
                  <a:gd name="T7" fmla="*/ 0 h 2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201"/>
                  <a:gd name="T14" fmla="*/ 10 w 10"/>
                  <a:gd name="T15" fmla="*/ 201 h 2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201">
                    <a:moveTo>
                      <a:pt x="0" y="0"/>
                    </a:moveTo>
                    <a:lnTo>
                      <a:pt x="1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61" name="Rectangle 220"/>
              <p:cNvSpPr>
                <a:spLocks noChangeArrowheads="1"/>
              </p:cNvSpPr>
              <p:nvPr/>
            </p:nvSpPr>
            <p:spPr bwMode="auto">
              <a:xfrm>
                <a:off x="2233" y="2182"/>
                <a:ext cx="10" cy="20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362" name="Freeform 221"/>
              <p:cNvSpPr>
                <a:spLocks/>
              </p:cNvSpPr>
              <p:nvPr/>
            </p:nvSpPr>
            <p:spPr bwMode="auto">
              <a:xfrm>
                <a:off x="2150" y="2216"/>
                <a:ext cx="89" cy="20"/>
              </a:xfrm>
              <a:custGeom>
                <a:avLst/>
                <a:gdLst>
                  <a:gd name="T0" fmla="*/ 89 w 89"/>
                  <a:gd name="T1" fmla="*/ 5 h 20"/>
                  <a:gd name="T2" fmla="*/ 88 w 89"/>
                  <a:gd name="T3" fmla="*/ 0 h 20"/>
                  <a:gd name="T4" fmla="*/ 0 w 89"/>
                  <a:gd name="T5" fmla="*/ 20 h 20"/>
                  <a:gd name="T6" fmla="*/ 89 w 89"/>
                  <a:gd name="T7" fmla="*/ 5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20"/>
                  <a:gd name="T14" fmla="*/ 89 w 89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20">
                    <a:moveTo>
                      <a:pt x="89" y="5"/>
                    </a:moveTo>
                    <a:lnTo>
                      <a:pt x="88" y="0"/>
                    </a:lnTo>
                    <a:lnTo>
                      <a:pt x="0" y="20"/>
                    </a:lnTo>
                    <a:lnTo>
                      <a:pt x="8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63" name="Freeform 222"/>
              <p:cNvSpPr>
                <a:spLocks/>
              </p:cNvSpPr>
              <p:nvPr/>
            </p:nvSpPr>
            <p:spPr bwMode="auto">
              <a:xfrm>
                <a:off x="2149" y="2216"/>
                <a:ext cx="89" cy="20"/>
              </a:xfrm>
              <a:custGeom>
                <a:avLst/>
                <a:gdLst>
                  <a:gd name="T0" fmla="*/ 89 w 89"/>
                  <a:gd name="T1" fmla="*/ 0 h 20"/>
                  <a:gd name="T2" fmla="*/ 1 w 89"/>
                  <a:gd name="T3" fmla="*/ 20 h 20"/>
                  <a:gd name="T4" fmla="*/ 0 w 89"/>
                  <a:gd name="T5" fmla="*/ 15 h 20"/>
                  <a:gd name="T6" fmla="*/ 89 w 89"/>
                  <a:gd name="T7" fmla="*/ 0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20"/>
                  <a:gd name="T14" fmla="*/ 89 w 89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20">
                    <a:moveTo>
                      <a:pt x="89" y="0"/>
                    </a:moveTo>
                    <a:lnTo>
                      <a:pt x="1" y="20"/>
                    </a:lnTo>
                    <a:lnTo>
                      <a:pt x="0" y="1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64" name="Freeform 223"/>
              <p:cNvSpPr>
                <a:spLocks/>
              </p:cNvSpPr>
              <p:nvPr/>
            </p:nvSpPr>
            <p:spPr bwMode="auto">
              <a:xfrm>
                <a:off x="2149" y="2216"/>
                <a:ext cx="90" cy="20"/>
              </a:xfrm>
              <a:custGeom>
                <a:avLst/>
                <a:gdLst>
                  <a:gd name="T0" fmla="*/ 90 w 90"/>
                  <a:gd name="T1" fmla="*/ 5 h 20"/>
                  <a:gd name="T2" fmla="*/ 89 w 90"/>
                  <a:gd name="T3" fmla="*/ 0 h 20"/>
                  <a:gd name="T4" fmla="*/ 0 w 90"/>
                  <a:gd name="T5" fmla="*/ 15 h 20"/>
                  <a:gd name="T6" fmla="*/ 1 w 90"/>
                  <a:gd name="T7" fmla="*/ 20 h 20"/>
                  <a:gd name="T8" fmla="*/ 90 w 90"/>
                  <a:gd name="T9" fmla="*/ 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20"/>
                  <a:gd name="T17" fmla="*/ 90 w 90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20">
                    <a:moveTo>
                      <a:pt x="90" y="5"/>
                    </a:moveTo>
                    <a:lnTo>
                      <a:pt x="89" y="0"/>
                    </a:lnTo>
                    <a:lnTo>
                      <a:pt x="0" y="15"/>
                    </a:lnTo>
                    <a:lnTo>
                      <a:pt x="1" y="20"/>
                    </a:lnTo>
                    <a:lnTo>
                      <a:pt x="90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65" name="Freeform 224"/>
              <p:cNvSpPr>
                <a:spLocks/>
              </p:cNvSpPr>
              <p:nvPr/>
            </p:nvSpPr>
            <p:spPr bwMode="auto">
              <a:xfrm>
                <a:off x="2149" y="2205"/>
                <a:ext cx="90" cy="16"/>
              </a:xfrm>
              <a:custGeom>
                <a:avLst/>
                <a:gdLst>
                  <a:gd name="T0" fmla="*/ 89 w 90"/>
                  <a:gd name="T1" fmla="*/ 16 h 16"/>
                  <a:gd name="T2" fmla="*/ 90 w 90"/>
                  <a:gd name="T3" fmla="*/ 11 h 16"/>
                  <a:gd name="T4" fmla="*/ 0 w 90"/>
                  <a:gd name="T5" fmla="*/ 0 h 16"/>
                  <a:gd name="T6" fmla="*/ 89 w 90"/>
                  <a:gd name="T7" fmla="*/ 16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16"/>
                  <a:gd name="T14" fmla="*/ 90 w 90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16">
                    <a:moveTo>
                      <a:pt x="89" y="16"/>
                    </a:moveTo>
                    <a:lnTo>
                      <a:pt x="90" y="11"/>
                    </a:lnTo>
                    <a:lnTo>
                      <a:pt x="0" y="0"/>
                    </a:lnTo>
                    <a:lnTo>
                      <a:pt x="89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66" name="Freeform 225"/>
              <p:cNvSpPr>
                <a:spLocks/>
              </p:cNvSpPr>
              <p:nvPr/>
            </p:nvSpPr>
            <p:spPr bwMode="auto">
              <a:xfrm>
                <a:off x="2149" y="2200"/>
                <a:ext cx="90" cy="16"/>
              </a:xfrm>
              <a:custGeom>
                <a:avLst/>
                <a:gdLst>
                  <a:gd name="T0" fmla="*/ 90 w 90"/>
                  <a:gd name="T1" fmla="*/ 16 h 16"/>
                  <a:gd name="T2" fmla="*/ 0 w 90"/>
                  <a:gd name="T3" fmla="*/ 5 h 16"/>
                  <a:gd name="T4" fmla="*/ 1 w 90"/>
                  <a:gd name="T5" fmla="*/ 0 h 16"/>
                  <a:gd name="T6" fmla="*/ 90 w 90"/>
                  <a:gd name="T7" fmla="*/ 16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16"/>
                  <a:gd name="T14" fmla="*/ 90 w 90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16">
                    <a:moveTo>
                      <a:pt x="90" y="16"/>
                    </a:moveTo>
                    <a:lnTo>
                      <a:pt x="0" y="5"/>
                    </a:lnTo>
                    <a:lnTo>
                      <a:pt x="1" y="0"/>
                    </a:lnTo>
                    <a:lnTo>
                      <a:pt x="9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67" name="Freeform 226"/>
              <p:cNvSpPr>
                <a:spLocks/>
              </p:cNvSpPr>
              <p:nvPr/>
            </p:nvSpPr>
            <p:spPr bwMode="auto">
              <a:xfrm>
                <a:off x="2149" y="2200"/>
                <a:ext cx="90" cy="21"/>
              </a:xfrm>
              <a:custGeom>
                <a:avLst/>
                <a:gdLst>
                  <a:gd name="T0" fmla="*/ 89 w 90"/>
                  <a:gd name="T1" fmla="*/ 21 h 21"/>
                  <a:gd name="T2" fmla="*/ 90 w 90"/>
                  <a:gd name="T3" fmla="*/ 16 h 21"/>
                  <a:gd name="T4" fmla="*/ 1 w 90"/>
                  <a:gd name="T5" fmla="*/ 0 h 21"/>
                  <a:gd name="T6" fmla="*/ 0 w 90"/>
                  <a:gd name="T7" fmla="*/ 5 h 21"/>
                  <a:gd name="T8" fmla="*/ 89 w 90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21"/>
                  <a:gd name="T17" fmla="*/ 90 w 90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21">
                    <a:moveTo>
                      <a:pt x="89" y="21"/>
                    </a:moveTo>
                    <a:lnTo>
                      <a:pt x="90" y="16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89" y="2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68" name="Freeform 227"/>
              <p:cNvSpPr>
                <a:spLocks/>
              </p:cNvSpPr>
              <p:nvPr/>
            </p:nvSpPr>
            <p:spPr bwMode="auto">
              <a:xfrm>
                <a:off x="2065" y="2216"/>
                <a:ext cx="173" cy="5"/>
              </a:xfrm>
              <a:custGeom>
                <a:avLst/>
                <a:gdLst>
                  <a:gd name="T0" fmla="*/ 0 w 173"/>
                  <a:gd name="T1" fmla="*/ 0 h 5"/>
                  <a:gd name="T2" fmla="*/ 0 w 173"/>
                  <a:gd name="T3" fmla="*/ 5 h 5"/>
                  <a:gd name="T4" fmla="*/ 173 w 173"/>
                  <a:gd name="T5" fmla="*/ 0 h 5"/>
                  <a:gd name="T6" fmla="*/ 0 w 17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3"/>
                  <a:gd name="T13" fmla="*/ 0 h 5"/>
                  <a:gd name="T14" fmla="*/ 173 w 173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3" h="5">
                    <a:moveTo>
                      <a:pt x="0" y="0"/>
                    </a:moveTo>
                    <a:lnTo>
                      <a:pt x="0" y="5"/>
                    </a:lnTo>
                    <a:lnTo>
                      <a:pt x="17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69" name="Freeform 228"/>
              <p:cNvSpPr>
                <a:spLocks/>
              </p:cNvSpPr>
              <p:nvPr/>
            </p:nvSpPr>
            <p:spPr bwMode="auto">
              <a:xfrm>
                <a:off x="2065" y="2216"/>
                <a:ext cx="173" cy="5"/>
              </a:xfrm>
              <a:custGeom>
                <a:avLst/>
                <a:gdLst>
                  <a:gd name="T0" fmla="*/ 0 w 173"/>
                  <a:gd name="T1" fmla="*/ 5 h 5"/>
                  <a:gd name="T2" fmla="*/ 173 w 173"/>
                  <a:gd name="T3" fmla="*/ 0 h 5"/>
                  <a:gd name="T4" fmla="*/ 173 w 173"/>
                  <a:gd name="T5" fmla="*/ 5 h 5"/>
                  <a:gd name="T6" fmla="*/ 0 w 173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3"/>
                  <a:gd name="T13" fmla="*/ 0 h 5"/>
                  <a:gd name="T14" fmla="*/ 173 w 173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3" h="5">
                    <a:moveTo>
                      <a:pt x="0" y="5"/>
                    </a:moveTo>
                    <a:lnTo>
                      <a:pt x="173" y="0"/>
                    </a:lnTo>
                    <a:lnTo>
                      <a:pt x="173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70" name="Rectangle 229"/>
              <p:cNvSpPr>
                <a:spLocks noChangeArrowheads="1"/>
              </p:cNvSpPr>
              <p:nvPr/>
            </p:nvSpPr>
            <p:spPr bwMode="auto">
              <a:xfrm>
                <a:off x="2065" y="2216"/>
                <a:ext cx="173" cy="5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371" name="Freeform 230"/>
              <p:cNvSpPr>
                <a:spLocks/>
              </p:cNvSpPr>
              <p:nvPr/>
            </p:nvSpPr>
            <p:spPr bwMode="auto">
              <a:xfrm>
                <a:off x="2232" y="2519"/>
                <a:ext cx="10" cy="9"/>
              </a:xfrm>
              <a:custGeom>
                <a:avLst/>
                <a:gdLst>
                  <a:gd name="T0" fmla="*/ 9 w 10"/>
                  <a:gd name="T1" fmla="*/ 9 h 9"/>
                  <a:gd name="T2" fmla="*/ 10 w 10"/>
                  <a:gd name="T3" fmla="*/ 8 h 9"/>
                  <a:gd name="T4" fmla="*/ 0 w 10"/>
                  <a:gd name="T5" fmla="*/ 0 h 9"/>
                  <a:gd name="T6" fmla="*/ 9 w 10"/>
                  <a:gd name="T7" fmla="*/ 9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9"/>
                  <a:gd name="T14" fmla="*/ 10 w 10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9">
                    <a:moveTo>
                      <a:pt x="9" y="9"/>
                    </a:moveTo>
                    <a:lnTo>
                      <a:pt x="10" y="8"/>
                    </a:lnTo>
                    <a:lnTo>
                      <a:pt x="0" y="0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72" name="Freeform 231"/>
              <p:cNvSpPr>
                <a:spLocks/>
              </p:cNvSpPr>
              <p:nvPr/>
            </p:nvSpPr>
            <p:spPr bwMode="auto">
              <a:xfrm>
                <a:off x="2232" y="2518"/>
                <a:ext cx="10" cy="9"/>
              </a:xfrm>
              <a:custGeom>
                <a:avLst/>
                <a:gdLst>
                  <a:gd name="T0" fmla="*/ 10 w 10"/>
                  <a:gd name="T1" fmla="*/ 9 h 9"/>
                  <a:gd name="T2" fmla="*/ 0 w 10"/>
                  <a:gd name="T3" fmla="*/ 1 h 9"/>
                  <a:gd name="T4" fmla="*/ 1 w 10"/>
                  <a:gd name="T5" fmla="*/ 0 h 9"/>
                  <a:gd name="T6" fmla="*/ 10 w 10"/>
                  <a:gd name="T7" fmla="*/ 9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9"/>
                  <a:gd name="T14" fmla="*/ 10 w 10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9">
                    <a:moveTo>
                      <a:pt x="10" y="9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73" name="Freeform 232"/>
              <p:cNvSpPr>
                <a:spLocks/>
              </p:cNvSpPr>
              <p:nvPr/>
            </p:nvSpPr>
            <p:spPr bwMode="auto">
              <a:xfrm>
                <a:off x="2232" y="2518"/>
                <a:ext cx="10" cy="10"/>
              </a:xfrm>
              <a:custGeom>
                <a:avLst/>
                <a:gdLst>
                  <a:gd name="T0" fmla="*/ 9 w 10"/>
                  <a:gd name="T1" fmla="*/ 10 h 10"/>
                  <a:gd name="T2" fmla="*/ 10 w 10"/>
                  <a:gd name="T3" fmla="*/ 9 h 10"/>
                  <a:gd name="T4" fmla="*/ 1 w 10"/>
                  <a:gd name="T5" fmla="*/ 0 h 10"/>
                  <a:gd name="T6" fmla="*/ 0 w 10"/>
                  <a:gd name="T7" fmla="*/ 1 h 10"/>
                  <a:gd name="T8" fmla="*/ 9 w 10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9" y="10"/>
                    </a:moveTo>
                    <a:lnTo>
                      <a:pt x="10" y="9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9" y="1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74" name="Freeform 233"/>
              <p:cNvSpPr>
                <a:spLocks/>
              </p:cNvSpPr>
              <p:nvPr/>
            </p:nvSpPr>
            <p:spPr bwMode="auto">
              <a:xfrm>
                <a:off x="2209" y="2497"/>
                <a:ext cx="16" cy="14"/>
              </a:xfrm>
              <a:custGeom>
                <a:avLst/>
                <a:gdLst>
                  <a:gd name="T0" fmla="*/ 15 w 16"/>
                  <a:gd name="T1" fmla="*/ 14 h 14"/>
                  <a:gd name="T2" fmla="*/ 16 w 16"/>
                  <a:gd name="T3" fmla="*/ 13 h 14"/>
                  <a:gd name="T4" fmla="*/ 0 w 16"/>
                  <a:gd name="T5" fmla="*/ 0 h 14"/>
                  <a:gd name="T6" fmla="*/ 15 w 16"/>
                  <a:gd name="T7" fmla="*/ 14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4"/>
                  <a:gd name="T14" fmla="*/ 16 w 16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4">
                    <a:moveTo>
                      <a:pt x="15" y="14"/>
                    </a:moveTo>
                    <a:lnTo>
                      <a:pt x="16" y="13"/>
                    </a:lnTo>
                    <a:lnTo>
                      <a:pt x="0" y="0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75" name="Freeform 234"/>
              <p:cNvSpPr>
                <a:spLocks/>
              </p:cNvSpPr>
              <p:nvPr/>
            </p:nvSpPr>
            <p:spPr bwMode="auto">
              <a:xfrm>
                <a:off x="2209" y="2496"/>
                <a:ext cx="16" cy="14"/>
              </a:xfrm>
              <a:custGeom>
                <a:avLst/>
                <a:gdLst>
                  <a:gd name="T0" fmla="*/ 16 w 16"/>
                  <a:gd name="T1" fmla="*/ 14 h 14"/>
                  <a:gd name="T2" fmla="*/ 0 w 16"/>
                  <a:gd name="T3" fmla="*/ 1 h 14"/>
                  <a:gd name="T4" fmla="*/ 1 w 16"/>
                  <a:gd name="T5" fmla="*/ 0 h 14"/>
                  <a:gd name="T6" fmla="*/ 16 w 16"/>
                  <a:gd name="T7" fmla="*/ 14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4"/>
                  <a:gd name="T14" fmla="*/ 16 w 16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4">
                    <a:moveTo>
                      <a:pt x="16" y="14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76" name="Freeform 235"/>
              <p:cNvSpPr>
                <a:spLocks/>
              </p:cNvSpPr>
              <p:nvPr/>
            </p:nvSpPr>
            <p:spPr bwMode="auto">
              <a:xfrm>
                <a:off x="2209" y="2496"/>
                <a:ext cx="16" cy="15"/>
              </a:xfrm>
              <a:custGeom>
                <a:avLst/>
                <a:gdLst>
                  <a:gd name="T0" fmla="*/ 15 w 16"/>
                  <a:gd name="T1" fmla="*/ 15 h 15"/>
                  <a:gd name="T2" fmla="*/ 16 w 16"/>
                  <a:gd name="T3" fmla="*/ 14 h 15"/>
                  <a:gd name="T4" fmla="*/ 1 w 16"/>
                  <a:gd name="T5" fmla="*/ 0 h 15"/>
                  <a:gd name="T6" fmla="*/ 0 w 16"/>
                  <a:gd name="T7" fmla="*/ 1 h 15"/>
                  <a:gd name="T8" fmla="*/ 15 w 16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15" y="15"/>
                    </a:moveTo>
                    <a:lnTo>
                      <a:pt x="16" y="14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5" y="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77" name="Freeform 236"/>
              <p:cNvSpPr>
                <a:spLocks/>
              </p:cNvSpPr>
              <p:nvPr/>
            </p:nvSpPr>
            <p:spPr bwMode="auto">
              <a:xfrm>
                <a:off x="2192" y="2480"/>
                <a:ext cx="11" cy="9"/>
              </a:xfrm>
              <a:custGeom>
                <a:avLst/>
                <a:gdLst>
                  <a:gd name="T0" fmla="*/ 10 w 11"/>
                  <a:gd name="T1" fmla="*/ 9 h 9"/>
                  <a:gd name="T2" fmla="*/ 11 w 11"/>
                  <a:gd name="T3" fmla="*/ 8 h 9"/>
                  <a:gd name="T4" fmla="*/ 0 w 11"/>
                  <a:gd name="T5" fmla="*/ 0 h 9"/>
                  <a:gd name="T6" fmla="*/ 10 w 11"/>
                  <a:gd name="T7" fmla="*/ 9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9"/>
                  <a:gd name="T14" fmla="*/ 11 w 11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9">
                    <a:moveTo>
                      <a:pt x="10" y="9"/>
                    </a:moveTo>
                    <a:lnTo>
                      <a:pt x="11" y="8"/>
                    </a:lnTo>
                    <a:lnTo>
                      <a:pt x="0" y="0"/>
                    </a:ln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78" name="Freeform 237"/>
              <p:cNvSpPr>
                <a:spLocks/>
              </p:cNvSpPr>
              <p:nvPr/>
            </p:nvSpPr>
            <p:spPr bwMode="auto">
              <a:xfrm>
                <a:off x="2192" y="2479"/>
                <a:ext cx="11" cy="9"/>
              </a:xfrm>
              <a:custGeom>
                <a:avLst/>
                <a:gdLst>
                  <a:gd name="T0" fmla="*/ 11 w 11"/>
                  <a:gd name="T1" fmla="*/ 9 h 9"/>
                  <a:gd name="T2" fmla="*/ 0 w 11"/>
                  <a:gd name="T3" fmla="*/ 1 h 9"/>
                  <a:gd name="T4" fmla="*/ 1 w 11"/>
                  <a:gd name="T5" fmla="*/ 0 h 9"/>
                  <a:gd name="T6" fmla="*/ 11 w 11"/>
                  <a:gd name="T7" fmla="*/ 9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9"/>
                  <a:gd name="T14" fmla="*/ 11 w 11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9">
                    <a:moveTo>
                      <a:pt x="11" y="9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79" name="Freeform 238"/>
              <p:cNvSpPr>
                <a:spLocks/>
              </p:cNvSpPr>
              <p:nvPr/>
            </p:nvSpPr>
            <p:spPr bwMode="auto">
              <a:xfrm>
                <a:off x="2192" y="2479"/>
                <a:ext cx="11" cy="10"/>
              </a:xfrm>
              <a:custGeom>
                <a:avLst/>
                <a:gdLst>
                  <a:gd name="T0" fmla="*/ 10 w 11"/>
                  <a:gd name="T1" fmla="*/ 10 h 10"/>
                  <a:gd name="T2" fmla="*/ 11 w 11"/>
                  <a:gd name="T3" fmla="*/ 9 h 10"/>
                  <a:gd name="T4" fmla="*/ 1 w 11"/>
                  <a:gd name="T5" fmla="*/ 0 h 10"/>
                  <a:gd name="T6" fmla="*/ 0 w 11"/>
                  <a:gd name="T7" fmla="*/ 1 h 10"/>
                  <a:gd name="T8" fmla="*/ 10 w 11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0"/>
                  <a:gd name="T17" fmla="*/ 11 w 11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0">
                    <a:moveTo>
                      <a:pt x="10" y="10"/>
                    </a:moveTo>
                    <a:lnTo>
                      <a:pt x="11" y="9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0" y="1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80" name="Line 239"/>
              <p:cNvSpPr>
                <a:spLocks noChangeShapeType="1"/>
              </p:cNvSpPr>
              <p:nvPr/>
            </p:nvSpPr>
            <p:spPr bwMode="auto">
              <a:xfrm flipV="1">
                <a:off x="2192" y="247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81" name="Freeform 240"/>
              <p:cNvSpPr>
                <a:spLocks/>
              </p:cNvSpPr>
              <p:nvPr/>
            </p:nvSpPr>
            <p:spPr bwMode="auto">
              <a:xfrm>
                <a:off x="2991" y="2683"/>
                <a:ext cx="110" cy="2"/>
              </a:xfrm>
              <a:custGeom>
                <a:avLst/>
                <a:gdLst>
                  <a:gd name="T0" fmla="*/ 0 w 110"/>
                  <a:gd name="T1" fmla="*/ 0 h 2"/>
                  <a:gd name="T2" fmla="*/ 0 w 110"/>
                  <a:gd name="T3" fmla="*/ 2 h 2"/>
                  <a:gd name="T4" fmla="*/ 110 w 110"/>
                  <a:gd name="T5" fmla="*/ 0 h 2"/>
                  <a:gd name="T6" fmla="*/ 0 w 110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"/>
                  <a:gd name="T13" fmla="*/ 0 h 2"/>
                  <a:gd name="T14" fmla="*/ 110 w 110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" h="2">
                    <a:moveTo>
                      <a:pt x="0" y="0"/>
                    </a:moveTo>
                    <a:lnTo>
                      <a:pt x="0" y="2"/>
                    </a:lnTo>
                    <a:lnTo>
                      <a:pt x="1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82" name="Freeform 241"/>
              <p:cNvSpPr>
                <a:spLocks/>
              </p:cNvSpPr>
              <p:nvPr/>
            </p:nvSpPr>
            <p:spPr bwMode="auto">
              <a:xfrm>
                <a:off x="2991" y="2683"/>
                <a:ext cx="110" cy="2"/>
              </a:xfrm>
              <a:custGeom>
                <a:avLst/>
                <a:gdLst>
                  <a:gd name="T0" fmla="*/ 0 w 110"/>
                  <a:gd name="T1" fmla="*/ 2 h 2"/>
                  <a:gd name="T2" fmla="*/ 110 w 110"/>
                  <a:gd name="T3" fmla="*/ 0 h 2"/>
                  <a:gd name="T4" fmla="*/ 110 w 110"/>
                  <a:gd name="T5" fmla="*/ 2 h 2"/>
                  <a:gd name="T6" fmla="*/ 0 w 110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"/>
                  <a:gd name="T13" fmla="*/ 0 h 2"/>
                  <a:gd name="T14" fmla="*/ 110 w 110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" h="2">
                    <a:moveTo>
                      <a:pt x="0" y="2"/>
                    </a:moveTo>
                    <a:lnTo>
                      <a:pt x="110" y="0"/>
                    </a:lnTo>
                    <a:lnTo>
                      <a:pt x="11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83" name="Rectangle 242"/>
              <p:cNvSpPr>
                <a:spLocks noChangeArrowheads="1"/>
              </p:cNvSpPr>
              <p:nvPr/>
            </p:nvSpPr>
            <p:spPr bwMode="auto">
              <a:xfrm>
                <a:off x="2991" y="2683"/>
                <a:ext cx="110" cy="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384" name="Freeform 243"/>
              <p:cNvSpPr>
                <a:spLocks/>
              </p:cNvSpPr>
              <p:nvPr/>
            </p:nvSpPr>
            <p:spPr bwMode="auto">
              <a:xfrm>
                <a:off x="3127" y="2683"/>
                <a:ext cx="27" cy="2"/>
              </a:xfrm>
              <a:custGeom>
                <a:avLst/>
                <a:gdLst>
                  <a:gd name="T0" fmla="*/ 0 w 27"/>
                  <a:gd name="T1" fmla="*/ 0 h 2"/>
                  <a:gd name="T2" fmla="*/ 0 w 27"/>
                  <a:gd name="T3" fmla="*/ 2 h 2"/>
                  <a:gd name="T4" fmla="*/ 27 w 27"/>
                  <a:gd name="T5" fmla="*/ 0 h 2"/>
                  <a:gd name="T6" fmla="*/ 0 w 2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"/>
                  <a:gd name="T14" fmla="*/ 27 w 27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">
                    <a:moveTo>
                      <a:pt x="0" y="0"/>
                    </a:moveTo>
                    <a:lnTo>
                      <a:pt x="0" y="2"/>
                    </a:lnTo>
                    <a:lnTo>
                      <a:pt x="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85" name="Freeform 244"/>
              <p:cNvSpPr>
                <a:spLocks/>
              </p:cNvSpPr>
              <p:nvPr/>
            </p:nvSpPr>
            <p:spPr bwMode="auto">
              <a:xfrm>
                <a:off x="3127" y="2683"/>
                <a:ext cx="27" cy="2"/>
              </a:xfrm>
              <a:custGeom>
                <a:avLst/>
                <a:gdLst>
                  <a:gd name="T0" fmla="*/ 0 w 27"/>
                  <a:gd name="T1" fmla="*/ 2 h 2"/>
                  <a:gd name="T2" fmla="*/ 27 w 27"/>
                  <a:gd name="T3" fmla="*/ 0 h 2"/>
                  <a:gd name="T4" fmla="*/ 27 w 27"/>
                  <a:gd name="T5" fmla="*/ 2 h 2"/>
                  <a:gd name="T6" fmla="*/ 0 w 27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"/>
                  <a:gd name="T14" fmla="*/ 27 w 27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">
                    <a:moveTo>
                      <a:pt x="0" y="2"/>
                    </a:moveTo>
                    <a:lnTo>
                      <a:pt x="27" y="0"/>
                    </a:lnTo>
                    <a:lnTo>
                      <a:pt x="27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86" name="Rectangle 245"/>
              <p:cNvSpPr>
                <a:spLocks noChangeArrowheads="1"/>
              </p:cNvSpPr>
              <p:nvPr/>
            </p:nvSpPr>
            <p:spPr bwMode="auto">
              <a:xfrm>
                <a:off x="3127" y="2683"/>
                <a:ext cx="27" cy="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387" name="Freeform 246"/>
              <p:cNvSpPr>
                <a:spLocks/>
              </p:cNvSpPr>
              <p:nvPr/>
            </p:nvSpPr>
            <p:spPr bwMode="auto">
              <a:xfrm>
                <a:off x="3181" y="2683"/>
                <a:ext cx="109" cy="2"/>
              </a:xfrm>
              <a:custGeom>
                <a:avLst/>
                <a:gdLst>
                  <a:gd name="T0" fmla="*/ 0 w 109"/>
                  <a:gd name="T1" fmla="*/ 0 h 2"/>
                  <a:gd name="T2" fmla="*/ 0 w 109"/>
                  <a:gd name="T3" fmla="*/ 2 h 2"/>
                  <a:gd name="T4" fmla="*/ 109 w 109"/>
                  <a:gd name="T5" fmla="*/ 0 h 2"/>
                  <a:gd name="T6" fmla="*/ 0 w 10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9"/>
                  <a:gd name="T13" fmla="*/ 0 h 2"/>
                  <a:gd name="T14" fmla="*/ 109 w 10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9" h="2">
                    <a:moveTo>
                      <a:pt x="0" y="0"/>
                    </a:moveTo>
                    <a:lnTo>
                      <a:pt x="0" y="2"/>
                    </a:lnTo>
                    <a:lnTo>
                      <a:pt x="10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88" name="Freeform 247"/>
              <p:cNvSpPr>
                <a:spLocks/>
              </p:cNvSpPr>
              <p:nvPr/>
            </p:nvSpPr>
            <p:spPr bwMode="auto">
              <a:xfrm>
                <a:off x="3181" y="2683"/>
                <a:ext cx="109" cy="2"/>
              </a:xfrm>
              <a:custGeom>
                <a:avLst/>
                <a:gdLst>
                  <a:gd name="T0" fmla="*/ 0 w 109"/>
                  <a:gd name="T1" fmla="*/ 2 h 2"/>
                  <a:gd name="T2" fmla="*/ 109 w 109"/>
                  <a:gd name="T3" fmla="*/ 0 h 2"/>
                  <a:gd name="T4" fmla="*/ 109 w 109"/>
                  <a:gd name="T5" fmla="*/ 2 h 2"/>
                  <a:gd name="T6" fmla="*/ 0 w 109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9"/>
                  <a:gd name="T13" fmla="*/ 0 h 2"/>
                  <a:gd name="T14" fmla="*/ 109 w 10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9" h="2">
                    <a:moveTo>
                      <a:pt x="0" y="2"/>
                    </a:moveTo>
                    <a:lnTo>
                      <a:pt x="109" y="0"/>
                    </a:lnTo>
                    <a:lnTo>
                      <a:pt x="109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89" name="Rectangle 248"/>
              <p:cNvSpPr>
                <a:spLocks noChangeArrowheads="1"/>
              </p:cNvSpPr>
              <p:nvPr/>
            </p:nvSpPr>
            <p:spPr bwMode="auto">
              <a:xfrm>
                <a:off x="3181" y="2683"/>
                <a:ext cx="109" cy="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390" name="Freeform 249"/>
              <p:cNvSpPr>
                <a:spLocks/>
              </p:cNvSpPr>
              <p:nvPr/>
            </p:nvSpPr>
            <p:spPr bwMode="auto">
              <a:xfrm>
                <a:off x="3290" y="268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91" name="Freeform 250"/>
              <p:cNvSpPr>
                <a:spLocks/>
              </p:cNvSpPr>
              <p:nvPr/>
            </p:nvSpPr>
            <p:spPr bwMode="auto">
              <a:xfrm>
                <a:off x="2833" y="2683"/>
                <a:ext cx="158" cy="2"/>
              </a:xfrm>
              <a:custGeom>
                <a:avLst/>
                <a:gdLst>
                  <a:gd name="T0" fmla="*/ 158 w 158"/>
                  <a:gd name="T1" fmla="*/ 2 h 2"/>
                  <a:gd name="T2" fmla="*/ 158 w 158"/>
                  <a:gd name="T3" fmla="*/ 0 h 2"/>
                  <a:gd name="T4" fmla="*/ 0 w 158"/>
                  <a:gd name="T5" fmla="*/ 2 h 2"/>
                  <a:gd name="T6" fmla="*/ 158 w 158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"/>
                  <a:gd name="T13" fmla="*/ 0 h 2"/>
                  <a:gd name="T14" fmla="*/ 158 w 158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" h="2">
                    <a:moveTo>
                      <a:pt x="158" y="2"/>
                    </a:moveTo>
                    <a:lnTo>
                      <a:pt x="158" y="0"/>
                    </a:lnTo>
                    <a:lnTo>
                      <a:pt x="0" y="2"/>
                    </a:lnTo>
                    <a:lnTo>
                      <a:pt x="15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92" name="Freeform 251"/>
              <p:cNvSpPr>
                <a:spLocks/>
              </p:cNvSpPr>
              <p:nvPr/>
            </p:nvSpPr>
            <p:spPr bwMode="auto">
              <a:xfrm>
                <a:off x="2833" y="2683"/>
                <a:ext cx="158" cy="2"/>
              </a:xfrm>
              <a:custGeom>
                <a:avLst/>
                <a:gdLst>
                  <a:gd name="T0" fmla="*/ 158 w 158"/>
                  <a:gd name="T1" fmla="*/ 0 h 2"/>
                  <a:gd name="T2" fmla="*/ 0 w 158"/>
                  <a:gd name="T3" fmla="*/ 2 h 2"/>
                  <a:gd name="T4" fmla="*/ 0 w 158"/>
                  <a:gd name="T5" fmla="*/ 0 h 2"/>
                  <a:gd name="T6" fmla="*/ 158 w 15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"/>
                  <a:gd name="T13" fmla="*/ 0 h 2"/>
                  <a:gd name="T14" fmla="*/ 158 w 158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" h="2">
                    <a:moveTo>
                      <a:pt x="158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93" name="Rectangle 252"/>
              <p:cNvSpPr>
                <a:spLocks noChangeArrowheads="1"/>
              </p:cNvSpPr>
              <p:nvPr/>
            </p:nvSpPr>
            <p:spPr bwMode="auto">
              <a:xfrm>
                <a:off x="2833" y="2683"/>
                <a:ext cx="158" cy="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394" name="Freeform 253"/>
              <p:cNvSpPr>
                <a:spLocks/>
              </p:cNvSpPr>
              <p:nvPr/>
            </p:nvSpPr>
            <p:spPr bwMode="auto">
              <a:xfrm>
                <a:off x="3072" y="2597"/>
                <a:ext cx="2" cy="122"/>
              </a:xfrm>
              <a:custGeom>
                <a:avLst/>
                <a:gdLst>
                  <a:gd name="T0" fmla="*/ 2 w 2"/>
                  <a:gd name="T1" fmla="*/ 0 h 122"/>
                  <a:gd name="T2" fmla="*/ 0 w 2"/>
                  <a:gd name="T3" fmla="*/ 0 h 122"/>
                  <a:gd name="T4" fmla="*/ 2 w 2"/>
                  <a:gd name="T5" fmla="*/ 122 h 122"/>
                  <a:gd name="T6" fmla="*/ 2 w 2"/>
                  <a:gd name="T7" fmla="*/ 0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22"/>
                  <a:gd name="T14" fmla="*/ 2 w 2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22">
                    <a:moveTo>
                      <a:pt x="2" y="0"/>
                    </a:moveTo>
                    <a:lnTo>
                      <a:pt x="0" y="0"/>
                    </a:lnTo>
                    <a:lnTo>
                      <a:pt x="2" y="12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95" name="Freeform 254"/>
              <p:cNvSpPr>
                <a:spLocks/>
              </p:cNvSpPr>
              <p:nvPr/>
            </p:nvSpPr>
            <p:spPr bwMode="auto">
              <a:xfrm>
                <a:off x="3072" y="2597"/>
                <a:ext cx="2" cy="122"/>
              </a:xfrm>
              <a:custGeom>
                <a:avLst/>
                <a:gdLst>
                  <a:gd name="T0" fmla="*/ 0 w 2"/>
                  <a:gd name="T1" fmla="*/ 0 h 122"/>
                  <a:gd name="T2" fmla="*/ 2 w 2"/>
                  <a:gd name="T3" fmla="*/ 122 h 122"/>
                  <a:gd name="T4" fmla="*/ 0 w 2"/>
                  <a:gd name="T5" fmla="*/ 122 h 122"/>
                  <a:gd name="T6" fmla="*/ 0 w 2"/>
                  <a:gd name="T7" fmla="*/ 0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22"/>
                  <a:gd name="T14" fmla="*/ 2 w 2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22">
                    <a:moveTo>
                      <a:pt x="0" y="0"/>
                    </a:moveTo>
                    <a:lnTo>
                      <a:pt x="2" y="122"/>
                    </a:lnTo>
                    <a:lnTo>
                      <a:pt x="0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96" name="Rectangle 255"/>
              <p:cNvSpPr>
                <a:spLocks noChangeArrowheads="1"/>
              </p:cNvSpPr>
              <p:nvPr/>
            </p:nvSpPr>
            <p:spPr bwMode="auto">
              <a:xfrm>
                <a:off x="3072" y="2597"/>
                <a:ext cx="2" cy="12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397" name="Freeform 256"/>
              <p:cNvSpPr>
                <a:spLocks/>
              </p:cNvSpPr>
              <p:nvPr/>
            </p:nvSpPr>
            <p:spPr bwMode="auto">
              <a:xfrm>
                <a:off x="3072" y="2745"/>
                <a:ext cx="2" cy="26"/>
              </a:xfrm>
              <a:custGeom>
                <a:avLst/>
                <a:gdLst>
                  <a:gd name="T0" fmla="*/ 2 w 2"/>
                  <a:gd name="T1" fmla="*/ 0 h 26"/>
                  <a:gd name="T2" fmla="*/ 0 w 2"/>
                  <a:gd name="T3" fmla="*/ 0 h 26"/>
                  <a:gd name="T4" fmla="*/ 2 w 2"/>
                  <a:gd name="T5" fmla="*/ 26 h 26"/>
                  <a:gd name="T6" fmla="*/ 2 w 2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6"/>
                  <a:gd name="T14" fmla="*/ 2 w 2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6">
                    <a:moveTo>
                      <a:pt x="2" y="0"/>
                    </a:moveTo>
                    <a:lnTo>
                      <a:pt x="0" y="0"/>
                    </a:lnTo>
                    <a:lnTo>
                      <a:pt x="2" y="2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98" name="Freeform 257"/>
              <p:cNvSpPr>
                <a:spLocks/>
              </p:cNvSpPr>
              <p:nvPr/>
            </p:nvSpPr>
            <p:spPr bwMode="auto">
              <a:xfrm>
                <a:off x="3072" y="2745"/>
                <a:ext cx="2" cy="26"/>
              </a:xfrm>
              <a:custGeom>
                <a:avLst/>
                <a:gdLst>
                  <a:gd name="T0" fmla="*/ 0 w 2"/>
                  <a:gd name="T1" fmla="*/ 0 h 26"/>
                  <a:gd name="T2" fmla="*/ 2 w 2"/>
                  <a:gd name="T3" fmla="*/ 26 h 26"/>
                  <a:gd name="T4" fmla="*/ 0 w 2"/>
                  <a:gd name="T5" fmla="*/ 26 h 26"/>
                  <a:gd name="T6" fmla="*/ 0 w 2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6"/>
                  <a:gd name="T14" fmla="*/ 2 w 2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6">
                    <a:moveTo>
                      <a:pt x="0" y="0"/>
                    </a:moveTo>
                    <a:lnTo>
                      <a:pt x="2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99" name="Rectangle 258"/>
              <p:cNvSpPr>
                <a:spLocks noChangeArrowheads="1"/>
              </p:cNvSpPr>
              <p:nvPr/>
            </p:nvSpPr>
            <p:spPr bwMode="auto">
              <a:xfrm>
                <a:off x="3072" y="2745"/>
                <a:ext cx="2" cy="26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400" name="Freeform 259"/>
              <p:cNvSpPr>
                <a:spLocks/>
              </p:cNvSpPr>
              <p:nvPr/>
            </p:nvSpPr>
            <p:spPr bwMode="auto">
              <a:xfrm>
                <a:off x="3072" y="2797"/>
                <a:ext cx="2" cy="123"/>
              </a:xfrm>
              <a:custGeom>
                <a:avLst/>
                <a:gdLst>
                  <a:gd name="T0" fmla="*/ 2 w 2"/>
                  <a:gd name="T1" fmla="*/ 0 h 123"/>
                  <a:gd name="T2" fmla="*/ 0 w 2"/>
                  <a:gd name="T3" fmla="*/ 0 h 123"/>
                  <a:gd name="T4" fmla="*/ 2 w 2"/>
                  <a:gd name="T5" fmla="*/ 123 h 123"/>
                  <a:gd name="T6" fmla="*/ 2 w 2"/>
                  <a:gd name="T7" fmla="*/ 0 h 1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23"/>
                  <a:gd name="T14" fmla="*/ 2 w 2"/>
                  <a:gd name="T15" fmla="*/ 123 h 1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23">
                    <a:moveTo>
                      <a:pt x="2" y="0"/>
                    </a:moveTo>
                    <a:lnTo>
                      <a:pt x="0" y="0"/>
                    </a:lnTo>
                    <a:lnTo>
                      <a:pt x="2" y="12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01" name="Freeform 260"/>
              <p:cNvSpPr>
                <a:spLocks/>
              </p:cNvSpPr>
              <p:nvPr/>
            </p:nvSpPr>
            <p:spPr bwMode="auto">
              <a:xfrm>
                <a:off x="3072" y="2797"/>
                <a:ext cx="2" cy="123"/>
              </a:xfrm>
              <a:custGeom>
                <a:avLst/>
                <a:gdLst>
                  <a:gd name="T0" fmla="*/ 0 w 2"/>
                  <a:gd name="T1" fmla="*/ 0 h 123"/>
                  <a:gd name="T2" fmla="*/ 2 w 2"/>
                  <a:gd name="T3" fmla="*/ 123 h 123"/>
                  <a:gd name="T4" fmla="*/ 0 w 2"/>
                  <a:gd name="T5" fmla="*/ 123 h 123"/>
                  <a:gd name="T6" fmla="*/ 0 w 2"/>
                  <a:gd name="T7" fmla="*/ 0 h 1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23"/>
                  <a:gd name="T14" fmla="*/ 2 w 2"/>
                  <a:gd name="T15" fmla="*/ 123 h 1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23">
                    <a:moveTo>
                      <a:pt x="0" y="0"/>
                    </a:moveTo>
                    <a:lnTo>
                      <a:pt x="2" y="123"/>
                    </a:lnTo>
                    <a:lnTo>
                      <a:pt x="0" y="1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02" name="Rectangle 261"/>
              <p:cNvSpPr>
                <a:spLocks noChangeArrowheads="1"/>
              </p:cNvSpPr>
              <p:nvPr/>
            </p:nvSpPr>
            <p:spPr bwMode="auto">
              <a:xfrm>
                <a:off x="3072" y="2797"/>
                <a:ext cx="2" cy="123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403" name="Line 262"/>
              <p:cNvSpPr>
                <a:spLocks noChangeShapeType="1"/>
              </p:cNvSpPr>
              <p:nvPr/>
            </p:nvSpPr>
            <p:spPr bwMode="auto">
              <a:xfrm flipH="1">
                <a:off x="3072" y="2920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04" name="Freeform 263"/>
              <p:cNvSpPr>
                <a:spLocks/>
              </p:cNvSpPr>
              <p:nvPr/>
            </p:nvSpPr>
            <p:spPr bwMode="auto">
              <a:xfrm>
                <a:off x="3072" y="2427"/>
                <a:ext cx="2" cy="170"/>
              </a:xfrm>
              <a:custGeom>
                <a:avLst/>
                <a:gdLst>
                  <a:gd name="T0" fmla="*/ 0 w 2"/>
                  <a:gd name="T1" fmla="*/ 170 h 170"/>
                  <a:gd name="T2" fmla="*/ 2 w 2"/>
                  <a:gd name="T3" fmla="*/ 170 h 170"/>
                  <a:gd name="T4" fmla="*/ 0 w 2"/>
                  <a:gd name="T5" fmla="*/ 0 h 170"/>
                  <a:gd name="T6" fmla="*/ 0 w 2"/>
                  <a:gd name="T7" fmla="*/ 170 h 1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70"/>
                  <a:gd name="T14" fmla="*/ 2 w 2"/>
                  <a:gd name="T15" fmla="*/ 170 h 1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70">
                    <a:moveTo>
                      <a:pt x="0" y="170"/>
                    </a:moveTo>
                    <a:lnTo>
                      <a:pt x="2" y="170"/>
                    </a:lnTo>
                    <a:lnTo>
                      <a:pt x="0" y="0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05" name="Freeform 264"/>
              <p:cNvSpPr>
                <a:spLocks/>
              </p:cNvSpPr>
              <p:nvPr/>
            </p:nvSpPr>
            <p:spPr bwMode="auto">
              <a:xfrm>
                <a:off x="3072" y="2427"/>
                <a:ext cx="2" cy="170"/>
              </a:xfrm>
              <a:custGeom>
                <a:avLst/>
                <a:gdLst>
                  <a:gd name="T0" fmla="*/ 2 w 2"/>
                  <a:gd name="T1" fmla="*/ 170 h 170"/>
                  <a:gd name="T2" fmla="*/ 0 w 2"/>
                  <a:gd name="T3" fmla="*/ 0 h 170"/>
                  <a:gd name="T4" fmla="*/ 2 w 2"/>
                  <a:gd name="T5" fmla="*/ 0 h 170"/>
                  <a:gd name="T6" fmla="*/ 2 w 2"/>
                  <a:gd name="T7" fmla="*/ 170 h 1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70"/>
                  <a:gd name="T14" fmla="*/ 2 w 2"/>
                  <a:gd name="T15" fmla="*/ 170 h 1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70">
                    <a:moveTo>
                      <a:pt x="2" y="17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06" name="Rectangle 265"/>
              <p:cNvSpPr>
                <a:spLocks noChangeArrowheads="1"/>
              </p:cNvSpPr>
              <p:nvPr/>
            </p:nvSpPr>
            <p:spPr bwMode="auto">
              <a:xfrm>
                <a:off x="3072" y="2427"/>
                <a:ext cx="2" cy="170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407" name="Freeform 266"/>
              <p:cNvSpPr>
                <a:spLocks/>
              </p:cNvSpPr>
              <p:nvPr/>
            </p:nvSpPr>
            <p:spPr bwMode="auto">
              <a:xfrm>
                <a:off x="3071" y="2482"/>
                <a:ext cx="44" cy="48"/>
              </a:xfrm>
              <a:custGeom>
                <a:avLst/>
                <a:gdLst>
                  <a:gd name="T0" fmla="*/ 0 w 44"/>
                  <a:gd name="T1" fmla="*/ 43 h 48"/>
                  <a:gd name="T2" fmla="*/ 5 w 44"/>
                  <a:gd name="T3" fmla="*/ 48 h 48"/>
                  <a:gd name="T4" fmla="*/ 44 w 44"/>
                  <a:gd name="T5" fmla="*/ 0 h 48"/>
                  <a:gd name="T6" fmla="*/ 0 w 44"/>
                  <a:gd name="T7" fmla="*/ 43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48"/>
                  <a:gd name="T14" fmla="*/ 44 w 44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48">
                    <a:moveTo>
                      <a:pt x="0" y="43"/>
                    </a:moveTo>
                    <a:lnTo>
                      <a:pt x="5" y="48"/>
                    </a:lnTo>
                    <a:lnTo>
                      <a:pt x="4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08" name="Freeform 267"/>
              <p:cNvSpPr>
                <a:spLocks/>
              </p:cNvSpPr>
              <p:nvPr/>
            </p:nvSpPr>
            <p:spPr bwMode="auto">
              <a:xfrm>
                <a:off x="3076" y="2482"/>
                <a:ext cx="44" cy="48"/>
              </a:xfrm>
              <a:custGeom>
                <a:avLst/>
                <a:gdLst>
                  <a:gd name="T0" fmla="*/ 0 w 44"/>
                  <a:gd name="T1" fmla="*/ 48 h 48"/>
                  <a:gd name="T2" fmla="*/ 39 w 44"/>
                  <a:gd name="T3" fmla="*/ 0 h 48"/>
                  <a:gd name="T4" fmla="*/ 44 w 44"/>
                  <a:gd name="T5" fmla="*/ 4 h 48"/>
                  <a:gd name="T6" fmla="*/ 0 w 44"/>
                  <a:gd name="T7" fmla="*/ 48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48"/>
                  <a:gd name="T14" fmla="*/ 44 w 44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48">
                    <a:moveTo>
                      <a:pt x="0" y="48"/>
                    </a:moveTo>
                    <a:lnTo>
                      <a:pt x="39" y="0"/>
                    </a:lnTo>
                    <a:lnTo>
                      <a:pt x="44" y="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09" name="Freeform 268"/>
              <p:cNvSpPr>
                <a:spLocks/>
              </p:cNvSpPr>
              <p:nvPr/>
            </p:nvSpPr>
            <p:spPr bwMode="auto">
              <a:xfrm>
                <a:off x="3071" y="2482"/>
                <a:ext cx="49" cy="48"/>
              </a:xfrm>
              <a:custGeom>
                <a:avLst/>
                <a:gdLst>
                  <a:gd name="T0" fmla="*/ 0 w 49"/>
                  <a:gd name="T1" fmla="*/ 43 h 48"/>
                  <a:gd name="T2" fmla="*/ 5 w 49"/>
                  <a:gd name="T3" fmla="*/ 48 h 48"/>
                  <a:gd name="T4" fmla="*/ 49 w 49"/>
                  <a:gd name="T5" fmla="*/ 4 h 48"/>
                  <a:gd name="T6" fmla="*/ 44 w 49"/>
                  <a:gd name="T7" fmla="*/ 0 h 48"/>
                  <a:gd name="T8" fmla="*/ 0 w 49"/>
                  <a:gd name="T9" fmla="*/ 43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48"/>
                  <a:gd name="T17" fmla="*/ 49 w 49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48">
                    <a:moveTo>
                      <a:pt x="0" y="43"/>
                    </a:moveTo>
                    <a:lnTo>
                      <a:pt x="5" y="48"/>
                    </a:lnTo>
                    <a:lnTo>
                      <a:pt x="49" y="4"/>
                    </a:lnTo>
                    <a:lnTo>
                      <a:pt x="44" y="0"/>
                    </a:lnTo>
                    <a:lnTo>
                      <a:pt x="0" y="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10" name="Freeform 269"/>
              <p:cNvSpPr>
                <a:spLocks/>
              </p:cNvSpPr>
              <p:nvPr/>
            </p:nvSpPr>
            <p:spPr bwMode="auto">
              <a:xfrm>
                <a:off x="3027" y="2486"/>
                <a:ext cx="49" cy="44"/>
              </a:xfrm>
              <a:custGeom>
                <a:avLst/>
                <a:gdLst>
                  <a:gd name="T0" fmla="*/ 44 w 49"/>
                  <a:gd name="T1" fmla="*/ 44 h 44"/>
                  <a:gd name="T2" fmla="*/ 49 w 49"/>
                  <a:gd name="T3" fmla="*/ 39 h 44"/>
                  <a:gd name="T4" fmla="*/ 0 w 49"/>
                  <a:gd name="T5" fmla="*/ 0 h 44"/>
                  <a:gd name="T6" fmla="*/ 44 w 49"/>
                  <a:gd name="T7" fmla="*/ 44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44"/>
                  <a:gd name="T14" fmla="*/ 49 w 49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44">
                    <a:moveTo>
                      <a:pt x="44" y="44"/>
                    </a:moveTo>
                    <a:lnTo>
                      <a:pt x="49" y="39"/>
                    </a:lnTo>
                    <a:lnTo>
                      <a:pt x="0" y="0"/>
                    </a:lnTo>
                    <a:lnTo>
                      <a:pt x="44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11" name="Freeform 270"/>
              <p:cNvSpPr>
                <a:spLocks/>
              </p:cNvSpPr>
              <p:nvPr/>
            </p:nvSpPr>
            <p:spPr bwMode="auto">
              <a:xfrm>
                <a:off x="3027" y="2482"/>
                <a:ext cx="49" cy="43"/>
              </a:xfrm>
              <a:custGeom>
                <a:avLst/>
                <a:gdLst>
                  <a:gd name="T0" fmla="*/ 49 w 49"/>
                  <a:gd name="T1" fmla="*/ 43 h 43"/>
                  <a:gd name="T2" fmla="*/ 0 w 49"/>
                  <a:gd name="T3" fmla="*/ 4 h 43"/>
                  <a:gd name="T4" fmla="*/ 4 w 49"/>
                  <a:gd name="T5" fmla="*/ 0 h 43"/>
                  <a:gd name="T6" fmla="*/ 49 w 49"/>
                  <a:gd name="T7" fmla="*/ 43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43"/>
                  <a:gd name="T14" fmla="*/ 49 w 49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43">
                    <a:moveTo>
                      <a:pt x="49" y="43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49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12" name="Freeform 271"/>
              <p:cNvSpPr>
                <a:spLocks/>
              </p:cNvSpPr>
              <p:nvPr/>
            </p:nvSpPr>
            <p:spPr bwMode="auto">
              <a:xfrm>
                <a:off x="3027" y="2482"/>
                <a:ext cx="49" cy="48"/>
              </a:xfrm>
              <a:custGeom>
                <a:avLst/>
                <a:gdLst>
                  <a:gd name="T0" fmla="*/ 44 w 49"/>
                  <a:gd name="T1" fmla="*/ 48 h 48"/>
                  <a:gd name="T2" fmla="*/ 49 w 49"/>
                  <a:gd name="T3" fmla="*/ 43 h 48"/>
                  <a:gd name="T4" fmla="*/ 4 w 49"/>
                  <a:gd name="T5" fmla="*/ 0 h 48"/>
                  <a:gd name="T6" fmla="*/ 0 w 49"/>
                  <a:gd name="T7" fmla="*/ 4 h 48"/>
                  <a:gd name="T8" fmla="*/ 44 w 49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48"/>
                  <a:gd name="T17" fmla="*/ 49 w 49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48">
                    <a:moveTo>
                      <a:pt x="44" y="48"/>
                    </a:moveTo>
                    <a:lnTo>
                      <a:pt x="49" y="43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44" y="4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13" name="Freeform 272"/>
              <p:cNvSpPr>
                <a:spLocks/>
              </p:cNvSpPr>
              <p:nvPr/>
            </p:nvSpPr>
            <p:spPr bwMode="auto">
              <a:xfrm>
                <a:off x="3211" y="2600"/>
                <a:ext cx="53" cy="7"/>
              </a:xfrm>
              <a:custGeom>
                <a:avLst/>
                <a:gdLst>
                  <a:gd name="T0" fmla="*/ 53 w 53"/>
                  <a:gd name="T1" fmla="*/ 7 h 7"/>
                  <a:gd name="T2" fmla="*/ 53 w 53"/>
                  <a:gd name="T3" fmla="*/ 0 h 7"/>
                  <a:gd name="T4" fmla="*/ 0 w 53"/>
                  <a:gd name="T5" fmla="*/ 7 h 7"/>
                  <a:gd name="T6" fmla="*/ 53 w 53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7"/>
                  <a:gd name="T14" fmla="*/ 53 w 53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7">
                    <a:moveTo>
                      <a:pt x="53" y="7"/>
                    </a:moveTo>
                    <a:lnTo>
                      <a:pt x="53" y="0"/>
                    </a:lnTo>
                    <a:lnTo>
                      <a:pt x="0" y="7"/>
                    </a:lnTo>
                    <a:lnTo>
                      <a:pt x="5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14" name="Freeform 273"/>
              <p:cNvSpPr>
                <a:spLocks/>
              </p:cNvSpPr>
              <p:nvPr/>
            </p:nvSpPr>
            <p:spPr bwMode="auto">
              <a:xfrm>
                <a:off x="3205" y="2600"/>
                <a:ext cx="59" cy="7"/>
              </a:xfrm>
              <a:custGeom>
                <a:avLst/>
                <a:gdLst>
                  <a:gd name="T0" fmla="*/ 59 w 59"/>
                  <a:gd name="T1" fmla="*/ 0 h 7"/>
                  <a:gd name="T2" fmla="*/ 6 w 59"/>
                  <a:gd name="T3" fmla="*/ 7 h 7"/>
                  <a:gd name="T4" fmla="*/ 0 w 59"/>
                  <a:gd name="T5" fmla="*/ 0 h 7"/>
                  <a:gd name="T6" fmla="*/ 59 w 59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"/>
                  <a:gd name="T14" fmla="*/ 59 w 59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">
                    <a:moveTo>
                      <a:pt x="59" y="0"/>
                    </a:moveTo>
                    <a:lnTo>
                      <a:pt x="6" y="7"/>
                    </a:lnTo>
                    <a:lnTo>
                      <a:pt x="0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15" name="Freeform 274"/>
              <p:cNvSpPr>
                <a:spLocks/>
              </p:cNvSpPr>
              <p:nvPr/>
            </p:nvSpPr>
            <p:spPr bwMode="auto">
              <a:xfrm>
                <a:off x="3205" y="2600"/>
                <a:ext cx="59" cy="7"/>
              </a:xfrm>
              <a:custGeom>
                <a:avLst/>
                <a:gdLst>
                  <a:gd name="T0" fmla="*/ 59 w 59"/>
                  <a:gd name="T1" fmla="*/ 7 h 7"/>
                  <a:gd name="T2" fmla="*/ 59 w 59"/>
                  <a:gd name="T3" fmla="*/ 0 h 7"/>
                  <a:gd name="T4" fmla="*/ 0 w 59"/>
                  <a:gd name="T5" fmla="*/ 0 h 7"/>
                  <a:gd name="T6" fmla="*/ 6 w 59"/>
                  <a:gd name="T7" fmla="*/ 7 h 7"/>
                  <a:gd name="T8" fmla="*/ 59 w 59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"/>
                  <a:gd name="T17" fmla="*/ 59 w 5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">
                    <a:moveTo>
                      <a:pt x="59" y="7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6" y="7"/>
                    </a:lnTo>
                    <a:lnTo>
                      <a:pt x="59" y="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16" name="Freeform 275"/>
              <p:cNvSpPr>
                <a:spLocks/>
              </p:cNvSpPr>
              <p:nvPr/>
            </p:nvSpPr>
            <p:spPr bwMode="auto">
              <a:xfrm>
                <a:off x="3205" y="2600"/>
                <a:ext cx="6" cy="162"/>
              </a:xfrm>
              <a:custGeom>
                <a:avLst/>
                <a:gdLst>
                  <a:gd name="T0" fmla="*/ 6 w 6"/>
                  <a:gd name="T1" fmla="*/ 7 h 162"/>
                  <a:gd name="T2" fmla="*/ 0 w 6"/>
                  <a:gd name="T3" fmla="*/ 0 h 162"/>
                  <a:gd name="T4" fmla="*/ 6 w 6"/>
                  <a:gd name="T5" fmla="*/ 162 h 162"/>
                  <a:gd name="T6" fmla="*/ 6 w 6"/>
                  <a:gd name="T7" fmla="*/ 7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62"/>
                  <a:gd name="T14" fmla="*/ 6 w 6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62">
                    <a:moveTo>
                      <a:pt x="6" y="7"/>
                    </a:moveTo>
                    <a:lnTo>
                      <a:pt x="0" y="0"/>
                    </a:lnTo>
                    <a:lnTo>
                      <a:pt x="6" y="162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17" name="Freeform 276"/>
              <p:cNvSpPr>
                <a:spLocks/>
              </p:cNvSpPr>
              <p:nvPr/>
            </p:nvSpPr>
            <p:spPr bwMode="auto">
              <a:xfrm>
                <a:off x="3205" y="2600"/>
                <a:ext cx="6" cy="168"/>
              </a:xfrm>
              <a:custGeom>
                <a:avLst/>
                <a:gdLst>
                  <a:gd name="T0" fmla="*/ 0 w 6"/>
                  <a:gd name="T1" fmla="*/ 0 h 168"/>
                  <a:gd name="T2" fmla="*/ 6 w 6"/>
                  <a:gd name="T3" fmla="*/ 162 h 168"/>
                  <a:gd name="T4" fmla="*/ 0 w 6"/>
                  <a:gd name="T5" fmla="*/ 168 h 168"/>
                  <a:gd name="T6" fmla="*/ 0 w 6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68"/>
                  <a:gd name="T14" fmla="*/ 6 w 6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68">
                    <a:moveTo>
                      <a:pt x="0" y="0"/>
                    </a:moveTo>
                    <a:lnTo>
                      <a:pt x="6" y="162"/>
                    </a:lnTo>
                    <a:lnTo>
                      <a:pt x="0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18" name="Freeform 277"/>
              <p:cNvSpPr>
                <a:spLocks/>
              </p:cNvSpPr>
              <p:nvPr/>
            </p:nvSpPr>
            <p:spPr bwMode="auto">
              <a:xfrm>
                <a:off x="3205" y="2600"/>
                <a:ext cx="6" cy="168"/>
              </a:xfrm>
              <a:custGeom>
                <a:avLst/>
                <a:gdLst>
                  <a:gd name="T0" fmla="*/ 6 w 6"/>
                  <a:gd name="T1" fmla="*/ 7 h 168"/>
                  <a:gd name="T2" fmla="*/ 0 w 6"/>
                  <a:gd name="T3" fmla="*/ 0 h 168"/>
                  <a:gd name="T4" fmla="*/ 0 w 6"/>
                  <a:gd name="T5" fmla="*/ 168 h 168"/>
                  <a:gd name="T6" fmla="*/ 6 w 6"/>
                  <a:gd name="T7" fmla="*/ 162 h 168"/>
                  <a:gd name="T8" fmla="*/ 6 w 6"/>
                  <a:gd name="T9" fmla="*/ 7 h 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68"/>
                  <a:gd name="T17" fmla="*/ 6 w 6"/>
                  <a:gd name="T18" fmla="*/ 168 h 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68">
                    <a:moveTo>
                      <a:pt x="6" y="7"/>
                    </a:moveTo>
                    <a:lnTo>
                      <a:pt x="0" y="0"/>
                    </a:lnTo>
                    <a:lnTo>
                      <a:pt x="0" y="168"/>
                    </a:lnTo>
                    <a:lnTo>
                      <a:pt x="6" y="162"/>
                    </a:lnTo>
                    <a:lnTo>
                      <a:pt x="6" y="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19" name="Freeform 278"/>
              <p:cNvSpPr>
                <a:spLocks/>
              </p:cNvSpPr>
              <p:nvPr/>
            </p:nvSpPr>
            <p:spPr bwMode="auto">
              <a:xfrm>
                <a:off x="3205" y="2762"/>
                <a:ext cx="59" cy="6"/>
              </a:xfrm>
              <a:custGeom>
                <a:avLst/>
                <a:gdLst>
                  <a:gd name="T0" fmla="*/ 6 w 59"/>
                  <a:gd name="T1" fmla="*/ 0 h 6"/>
                  <a:gd name="T2" fmla="*/ 0 w 59"/>
                  <a:gd name="T3" fmla="*/ 6 h 6"/>
                  <a:gd name="T4" fmla="*/ 59 w 59"/>
                  <a:gd name="T5" fmla="*/ 0 h 6"/>
                  <a:gd name="T6" fmla="*/ 6 w 59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6"/>
                  <a:gd name="T14" fmla="*/ 59 w 59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6">
                    <a:moveTo>
                      <a:pt x="6" y="0"/>
                    </a:moveTo>
                    <a:lnTo>
                      <a:pt x="0" y="6"/>
                    </a:lnTo>
                    <a:lnTo>
                      <a:pt x="5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20" name="Freeform 279"/>
              <p:cNvSpPr>
                <a:spLocks/>
              </p:cNvSpPr>
              <p:nvPr/>
            </p:nvSpPr>
            <p:spPr bwMode="auto">
              <a:xfrm>
                <a:off x="3205" y="2762"/>
                <a:ext cx="59" cy="6"/>
              </a:xfrm>
              <a:custGeom>
                <a:avLst/>
                <a:gdLst>
                  <a:gd name="T0" fmla="*/ 0 w 59"/>
                  <a:gd name="T1" fmla="*/ 6 h 6"/>
                  <a:gd name="T2" fmla="*/ 59 w 59"/>
                  <a:gd name="T3" fmla="*/ 0 h 6"/>
                  <a:gd name="T4" fmla="*/ 59 w 59"/>
                  <a:gd name="T5" fmla="*/ 6 h 6"/>
                  <a:gd name="T6" fmla="*/ 0 w 59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6"/>
                  <a:gd name="T14" fmla="*/ 59 w 59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6">
                    <a:moveTo>
                      <a:pt x="0" y="6"/>
                    </a:moveTo>
                    <a:lnTo>
                      <a:pt x="59" y="0"/>
                    </a:lnTo>
                    <a:lnTo>
                      <a:pt x="59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21" name="Freeform 280"/>
              <p:cNvSpPr>
                <a:spLocks/>
              </p:cNvSpPr>
              <p:nvPr/>
            </p:nvSpPr>
            <p:spPr bwMode="auto">
              <a:xfrm>
                <a:off x="3205" y="2762"/>
                <a:ext cx="59" cy="6"/>
              </a:xfrm>
              <a:custGeom>
                <a:avLst/>
                <a:gdLst>
                  <a:gd name="T0" fmla="*/ 6 w 59"/>
                  <a:gd name="T1" fmla="*/ 0 h 6"/>
                  <a:gd name="T2" fmla="*/ 0 w 59"/>
                  <a:gd name="T3" fmla="*/ 6 h 6"/>
                  <a:gd name="T4" fmla="*/ 59 w 59"/>
                  <a:gd name="T5" fmla="*/ 6 h 6"/>
                  <a:gd name="T6" fmla="*/ 59 w 59"/>
                  <a:gd name="T7" fmla="*/ 0 h 6"/>
                  <a:gd name="T8" fmla="*/ 6 w 59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"/>
                  <a:gd name="T17" fmla="*/ 59 w 5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">
                    <a:moveTo>
                      <a:pt x="6" y="0"/>
                    </a:moveTo>
                    <a:lnTo>
                      <a:pt x="0" y="6"/>
                    </a:lnTo>
                    <a:lnTo>
                      <a:pt x="59" y="6"/>
                    </a:lnTo>
                    <a:lnTo>
                      <a:pt x="59" y="0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22" name="Freeform 281"/>
              <p:cNvSpPr>
                <a:spLocks/>
              </p:cNvSpPr>
              <p:nvPr/>
            </p:nvSpPr>
            <p:spPr bwMode="auto">
              <a:xfrm>
                <a:off x="3256" y="2579"/>
                <a:ext cx="11" cy="25"/>
              </a:xfrm>
              <a:custGeom>
                <a:avLst/>
                <a:gdLst>
                  <a:gd name="T0" fmla="*/ 11 w 11"/>
                  <a:gd name="T1" fmla="*/ 23 h 25"/>
                  <a:gd name="T2" fmla="*/ 5 w 11"/>
                  <a:gd name="T3" fmla="*/ 25 h 25"/>
                  <a:gd name="T4" fmla="*/ 0 w 11"/>
                  <a:gd name="T5" fmla="*/ 0 h 25"/>
                  <a:gd name="T6" fmla="*/ 11 w 11"/>
                  <a:gd name="T7" fmla="*/ 23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25"/>
                  <a:gd name="T14" fmla="*/ 11 w 11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25">
                    <a:moveTo>
                      <a:pt x="11" y="23"/>
                    </a:moveTo>
                    <a:lnTo>
                      <a:pt x="5" y="25"/>
                    </a:lnTo>
                    <a:lnTo>
                      <a:pt x="0" y="0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23" name="Freeform 282"/>
              <p:cNvSpPr>
                <a:spLocks/>
              </p:cNvSpPr>
              <p:nvPr/>
            </p:nvSpPr>
            <p:spPr bwMode="auto">
              <a:xfrm>
                <a:off x="3250" y="2579"/>
                <a:ext cx="11" cy="25"/>
              </a:xfrm>
              <a:custGeom>
                <a:avLst/>
                <a:gdLst>
                  <a:gd name="T0" fmla="*/ 11 w 11"/>
                  <a:gd name="T1" fmla="*/ 25 h 25"/>
                  <a:gd name="T2" fmla="*/ 6 w 11"/>
                  <a:gd name="T3" fmla="*/ 0 h 25"/>
                  <a:gd name="T4" fmla="*/ 0 w 11"/>
                  <a:gd name="T5" fmla="*/ 4 h 25"/>
                  <a:gd name="T6" fmla="*/ 11 w 11"/>
                  <a:gd name="T7" fmla="*/ 25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25"/>
                  <a:gd name="T14" fmla="*/ 11 w 11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25">
                    <a:moveTo>
                      <a:pt x="11" y="25"/>
                    </a:moveTo>
                    <a:lnTo>
                      <a:pt x="6" y="0"/>
                    </a:lnTo>
                    <a:lnTo>
                      <a:pt x="0" y="4"/>
                    </a:ln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24" name="Freeform 283"/>
              <p:cNvSpPr>
                <a:spLocks/>
              </p:cNvSpPr>
              <p:nvPr/>
            </p:nvSpPr>
            <p:spPr bwMode="auto">
              <a:xfrm>
                <a:off x="3250" y="2579"/>
                <a:ext cx="17" cy="25"/>
              </a:xfrm>
              <a:custGeom>
                <a:avLst/>
                <a:gdLst>
                  <a:gd name="T0" fmla="*/ 17 w 17"/>
                  <a:gd name="T1" fmla="*/ 23 h 25"/>
                  <a:gd name="T2" fmla="*/ 11 w 17"/>
                  <a:gd name="T3" fmla="*/ 25 h 25"/>
                  <a:gd name="T4" fmla="*/ 0 w 17"/>
                  <a:gd name="T5" fmla="*/ 4 h 25"/>
                  <a:gd name="T6" fmla="*/ 6 w 17"/>
                  <a:gd name="T7" fmla="*/ 0 h 25"/>
                  <a:gd name="T8" fmla="*/ 17 w 17"/>
                  <a:gd name="T9" fmla="*/ 2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17" y="23"/>
                    </a:moveTo>
                    <a:lnTo>
                      <a:pt x="11" y="25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17" y="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25" name="Freeform 284"/>
              <p:cNvSpPr>
                <a:spLocks/>
              </p:cNvSpPr>
              <p:nvPr/>
            </p:nvSpPr>
            <p:spPr bwMode="auto">
              <a:xfrm>
                <a:off x="3241" y="2558"/>
                <a:ext cx="15" cy="25"/>
              </a:xfrm>
              <a:custGeom>
                <a:avLst/>
                <a:gdLst>
                  <a:gd name="T0" fmla="*/ 15 w 15"/>
                  <a:gd name="T1" fmla="*/ 21 h 25"/>
                  <a:gd name="T2" fmla="*/ 9 w 15"/>
                  <a:gd name="T3" fmla="*/ 25 h 25"/>
                  <a:gd name="T4" fmla="*/ 0 w 15"/>
                  <a:gd name="T5" fmla="*/ 0 h 25"/>
                  <a:gd name="T6" fmla="*/ 15 w 15"/>
                  <a:gd name="T7" fmla="*/ 21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25"/>
                  <a:gd name="T14" fmla="*/ 15 w 15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25">
                    <a:moveTo>
                      <a:pt x="15" y="21"/>
                    </a:moveTo>
                    <a:lnTo>
                      <a:pt x="9" y="25"/>
                    </a:lnTo>
                    <a:lnTo>
                      <a:pt x="0" y="0"/>
                    </a:lnTo>
                    <a:lnTo>
                      <a:pt x="15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26" name="Freeform 285"/>
              <p:cNvSpPr>
                <a:spLocks/>
              </p:cNvSpPr>
              <p:nvPr/>
            </p:nvSpPr>
            <p:spPr bwMode="auto">
              <a:xfrm>
                <a:off x="3236" y="2558"/>
                <a:ext cx="14" cy="25"/>
              </a:xfrm>
              <a:custGeom>
                <a:avLst/>
                <a:gdLst>
                  <a:gd name="T0" fmla="*/ 14 w 14"/>
                  <a:gd name="T1" fmla="*/ 25 h 25"/>
                  <a:gd name="T2" fmla="*/ 5 w 14"/>
                  <a:gd name="T3" fmla="*/ 0 h 25"/>
                  <a:gd name="T4" fmla="*/ 0 w 14"/>
                  <a:gd name="T5" fmla="*/ 4 h 25"/>
                  <a:gd name="T6" fmla="*/ 14 w 14"/>
                  <a:gd name="T7" fmla="*/ 25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25"/>
                  <a:gd name="T14" fmla="*/ 14 w 14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25">
                    <a:moveTo>
                      <a:pt x="14" y="25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14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27" name="Freeform 286"/>
              <p:cNvSpPr>
                <a:spLocks/>
              </p:cNvSpPr>
              <p:nvPr/>
            </p:nvSpPr>
            <p:spPr bwMode="auto">
              <a:xfrm>
                <a:off x="3236" y="2558"/>
                <a:ext cx="20" cy="25"/>
              </a:xfrm>
              <a:custGeom>
                <a:avLst/>
                <a:gdLst>
                  <a:gd name="T0" fmla="*/ 20 w 20"/>
                  <a:gd name="T1" fmla="*/ 21 h 25"/>
                  <a:gd name="T2" fmla="*/ 14 w 20"/>
                  <a:gd name="T3" fmla="*/ 25 h 25"/>
                  <a:gd name="T4" fmla="*/ 0 w 20"/>
                  <a:gd name="T5" fmla="*/ 4 h 25"/>
                  <a:gd name="T6" fmla="*/ 5 w 20"/>
                  <a:gd name="T7" fmla="*/ 0 h 25"/>
                  <a:gd name="T8" fmla="*/ 20 w 20"/>
                  <a:gd name="T9" fmla="*/ 21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25"/>
                  <a:gd name="T17" fmla="*/ 20 w 2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25">
                    <a:moveTo>
                      <a:pt x="20" y="21"/>
                    </a:moveTo>
                    <a:lnTo>
                      <a:pt x="14" y="25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20" y="2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28" name="Freeform 287"/>
              <p:cNvSpPr>
                <a:spLocks/>
              </p:cNvSpPr>
              <p:nvPr/>
            </p:nvSpPr>
            <p:spPr bwMode="auto">
              <a:xfrm>
                <a:off x="3225" y="2539"/>
                <a:ext cx="16" cy="23"/>
              </a:xfrm>
              <a:custGeom>
                <a:avLst/>
                <a:gdLst>
                  <a:gd name="T0" fmla="*/ 16 w 16"/>
                  <a:gd name="T1" fmla="*/ 19 h 23"/>
                  <a:gd name="T2" fmla="*/ 11 w 16"/>
                  <a:gd name="T3" fmla="*/ 23 h 23"/>
                  <a:gd name="T4" fmla="*/ 0 w 16"/>
                  <a:gd name="T5" fmla="*/ 0 h 23"/>
                  <a:gd name="T6" fmla="*/ 16 w 16"/>
                  <a:gd name="T7" fmla="*/ 19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23"/>
                  <a:gd name="T14" fmla="*/ 16 w 16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23">
                    <a:moveTo>
                      <a:pt x="16" y="19"/>
                    </a:moveTo>
                    <a:lnTo>
                      <a:pt x="11" y="23"/>
                    </a:lnTo>
                    <a:lnTo>
                      <a:pt x="0" y="0"/>
                    </a:lnTo>
                    <a:lnTo>
                      <a:pt x="16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29" name="Freeform 288"/>
              <p:cNvSpPr>
                <a:spLocks/>
              </p:cNvSpPr>
              <p:nvPr/>
            </p:nvSpPr>
            <p:spPr bwMode="auto">
              <a:xfrm>
                <a:off x="3220" y="2539"/>
                <a:ext cx="16" cy="23"/>
              </a:xfrm>
              <a:custGeom>
                <a:avLst/>
                <a:gdLst>
                  <a:gd name="T0" fmla="*/ 16 w 16"/>
                  <a:gd name="T1" fmla="*/ 23 h 23"/>
                  <a:gd name="T2" fmla="*/ 5 w 16"/>
                  <a:gd name="T3" fmla="*/ 0 h 23"/>
                  <a:gd name="T4" fmla="*/ 0 w 16"/>
                  <a:gd name="T5" fmla="*/ 5 h 23"/>
                  <a:gd name="T6" fmla="*/ 16 w 16"/>
                  <a:gd name="T7" fmla="*/ 23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23"/>
                  <a:gd name="T14" fmla="*/ 16 w 16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23">
                    <a:moveTo>
                      <a:pt x="16" y="23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16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30" name="Freeform 289"/>
              <p:cNvSpPr>
                <a:spLocks/>
              </p:cNvSpPr>
              <p:nvPr/>
            </p:nvSpPr>
            <p:spPr bwMode="auto">
              <a:xfrm>
                <a:off x="3220" y="2539"/>
                <a:ext cx="21" cy="23"/>
              </a:xfrm>
              <a:custGeom>
                <a:avLst/>
                <a:gdLst>
                  <a:gd name="T0" fmla="*/ 21 w 21"/>
                  <a:gd name="T1" fmla="*/ 19 h 23"/>
                  <a:gd name="T2" fmla="*/ 16 w 21"/>
                  <a:gd name="T3" fmla="*/ 23 h 23"/>
                  <a:gd name="T4" fmla="*/ 0 w 21"/>
                  <a:gd name="T5" fmla="*/ 5 h 23"/>
                  <a:gd name="T6" fmla="*/ 5 w 21"/>
                  <a:gd name="T7" fmla="*/ 0 h 23"/>
                  <a:gd name="T8" fmla="*/ 21 w 21"/>
                  <a:gd name="T9" fmla="*/ 19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3"/>
                  <a:gd name="T17" fmla="*/ 21 w 2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3">
                    <a:moveTo>
                      <a:pt x="21" y="19"/>
                    </a:moveTo>
                    <a:lnTo>
                      <a:pt x="16" y="23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21" y="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31" name="Freeform 290"/>
              <p:cNvSpPr>
                <a:spLocks/>
              </p:cNvSpPr>
              <p:nvPr/>
            </p:nvSpPr>
            <p:spPr bwMode="auto">
              <a:xfrm>
                <a:off x="3206" y="2522"/>
                <a:ext cx="19" cy="22"/>
              </a:xfrm>
              <a:custGeom>
                <a:avLst/>
                <a:gdLst>
                  <a:gd name="T0" fmla="*/ 19 w 19"/>
                  <a:gd name="T1" fmla="*/ 17 h 22"/>
                  <a:gd name="T2" fmla="*/ 14 w 19"/>
                  <a:gd name="T3" fmla="*/ 22 h 22"/>
                  <a:gd name="T4" fmla="*/ 0 w 19"/>
                  <a:gd name="T5" fmla="*/ 0 h 22"/>
                  <a:gd name="T6" fmla="*/ 19 w 19"/>
                  <a:gd name="T7" fmla="*/ 17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22"/>
                  <a:gd name="T14" fmla="*/ 19 w 19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22">
                    <a:moveTo>
                      <a:pt x="19" y="17"/>
                    </a:moveTo>
                    <a:lnTo>
                      <a:pt x="14" y="22"/>
                    </a:lnTo>
                    <a:lnTo>
                      <a:pt x="0" y="0"/>
                    </a:lnTo>
                    <a:lnTo>
                      <a:pt x="19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32" name="Freeform 291"/>
              <p:cNvSpPr>
                <a:spLocks/>
              </p:cNvSpPr>
              <p:nvPr/>
            </p:nvSpPr>
            <p:spPr bwMode="auto">
              <a:xfrm>
                <a:off x="3202" y="2522"/>
                <a:ext cx="18" cy="22"/>
              </a:xfrm>
              <a:custGeom>
                <a:avLst/>
                <a:gdLst>
                  <a:gd name="T0" fmla="*/ 18 w 18"/>
                  <a:gd name="T1" fmla="*/ 22 h 22"/>
                  <a:gd name="T2" fmla="*/ 4 w 18"/>
                  <a:gd name="T3" fmla="*/ 0 h 22"/>
                  <a:gd name="T4" fmla="*/ 0 w 18"/>
                  <a:gd name="T5" fmla="*/ 5 h 22"/>
                  <a:gd name="T6" fmla="*/ 18 w 18"/>
                  <a:gd name="T7" fmla="*/ 22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22"/>
                  <a:gd name="T14" fmla="*/ 18 w 18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22">
                    <a:moveTo>
                      <a:pt x="18" y="22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18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33" name="Freeform 292"/>
              <p:cNvSpPr>
                <a:spLocks/>
              </p:cNvSpPr>
              <p:nvPr/>
            </p:nvSpPr>
            <p:spPr bwMode="auto">
              <a:xfrm>
                <a:off x="3202" y="2522"/>
                <a:ext cx="23" cy="22"/>
              </a:xfrm>
              <a:custGeom>
                <a:avLst/>
                <a:gdLst>
                  <a:gd name="T0" fmla="*/ 23 w 23"/>
                  <a:gd name="T1" fmla="*/ 17 h 22"/>
                  <a:gd name="T2" fmla="*/ 18 w 23"/>
                  <a:gd name="T3" fmla="*/ 22 h 22"/>
                  <a:gd name="T4" fmla="*/ 0 w 23"/>
                  <a:gd name="T5" fmla="*/ 5 h 22"/>
                  <a:gd name="T6" fmla="*/ 4 w 23"/>
                  <a:gd name="T7" fmla="*/ 0 h 22"/>
                  <a:gd name="T8" fmla="*/ 23 w 23"/>
                  <a:gd name="T9" fmla="*/ 1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2"/>
                  <a:gd name="T17" fmla="*/ 23 w 23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2">
                    <a:moveTo>
                      <a:pt x="23" y="17"/>
                    </a:moveTo>
                    <a:lnTo>
                      <a:pt x="18" y="22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23" y="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34" name="Freeform 293"/>
              <p:cNvSpPr>
                <a:spLocks/>
              </p:cNvSpPr>
              <p:nvPr/>
            </p:nvSpPr>
            <p:spPr bwMode="auto">
              <a:xfrm>
                <a:off x="3185" y="2507"/>
                <a:ext cx="21" cy="20"/>
              </a:xfrm>
              <a:custGeom>
                <a:avLst/>
                <a:gdLst>
                  <a:gd name="T0" fmla="*/ 21 w 21"/>
                  <a:gd name="T1" fmla="*/ 15 h 20"/>
                  <a:gd name="T2" fmla="*/ 17 w 21"/>
                  <a:gd name="T3" fmla="*/ 20 h 20"/>
                  <a:gd name="T4" fmla="*/ 0 w 21"/>
                  <a:gd name="T5" fmla="*/ 0 h 20"/>
                  <a:gd name="T6" fmla="*/ 21 w 21"/>
                  <a:gd name="T7" fmla="*/ 15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20"/>
                  <a:gd name="T14" fmla="*/ 21 w 21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20">
                    <a:moveTo>
                      <a:pt x="21" y="15"/>
                    </a:moveTo>
                    <a:lnTo>
                      <a:pt x="17" y="20"/>
                    </a:lnTo>
                    <a:lnTo>
                      <a:pt x="0" y="0"/>
                    </a:lnTo>
                    <a:lnTo>
                      <a:pt x="2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35" name="Freeform 294"/>
              <p:cNvSpPr>
                <a:spLocks/>
              </p:cNvSpPr>
              <p:nvPr/>
            </p:nvSpPr>
            <p:spPr bwMode="auto">
              <a:xfrm>
                <a:off x="3181" y="2507"/>
                <a:ext cx="21" cy="20"/>
              </a:xfrm>
              <a:custGeom>
                <a:avLst/>
                <a:gdLst>
                  <a:gd name="T0" fmla="*/ 21 w 21"/>
                  <a:gd name="T1" fmla="*/ 20 h 20"/>
                  <a:gd name="T2" fmla="*/ 4 w 21"/>
                  <a:gd name="T3" fmla="*/ 0 h 20"/>
                  <a:gd name="T4" fmla="*/ 0 w 21"/>
                  <a:gd name="T5" fmla="*/ 6 h 20"/>
                  <a:gd name="T6" fmla="*/ 21 w 21"/>
                  <a:gd name="T7" fmla="*/ 20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20"/>
                  <a:gd name="T14" fmla="*/ 21 w 21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20">
                    <a:moveTo>
                      <a:pt x="21" y="20"/>
                    </a:moveTo>
                    <a:lnTo>
                      <a:pt x="4" y="0"/>
                    </a:lnTo>
                    <a:lnTo>
                      <a:pt x="0" y="6"/>
                    </a:lnTo>
                    <a:lnTo>
                      <a:pt x="21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36" name="Freeform 295"/>
              <p:cNvSpPr>
                <a:spLocks/>
              </p:cNvSpPr>
              <p:nvPr/>
            </p:nvSpPr>
            <p:spPr bwMode="auto">
              <a:xfrm>
                <a:off x="3181" y="2507"/>
                <a:ext cx="25" cy="20"/>
              </a:xfrm>
              <a:custGeom>
                <a:avLst/>
                <a:gdLst>
                  <a:gd name="T0" fmla="*/ 25 w 25"/>
                  <a:gd name="T1" fmla="*/ 15 h 20"/>
                  <a:gd name="T2" fmla="*/ 21 w 25"/>
                  <a:gd name="T3" fmla="*/ 20 h 20"/>
                  <a:gd name="T4" fmla="*/ 0 w 25"/>
                  <a:gd name="T5" fmla="*/ 6 h 20"/>
                  <a:gd name="T6" fmla="*/ 4 w 25"/>
                  <a:gd name="T7" fmla="*/ 0 h 20"/>
                  <a:gd name="T8" fmla="*/ 25 w 25"/>
                  <a:gd name="T9" fmla="*/ 1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0"/>
                  <a:gd name="T17" fmla="*/ 25 w 25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0">
                    <a:moveTo>
                      <a:pt x="25" y="15"/>
                    </a:moveTo>
                    <a:lnTo>
                      <a:pt x="21" y="20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25" y="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37" name="Freeform 296"/>
              <p:cNvSpPr>
                <a:spLocks/>
              </p:cNvSpPr>
              <p:nvPr/>
            </p:nvSpPr>
            <p:spPr bwMode="auto">
              <a:xfrm>
                <a:off x="3162" y="2496"/>
                <a:ext cx="23" cy="17"/>
              </a:xfrm>
              <a:custGeom>
                <a:avLst/>
                <a:gdLst>
                  <a:gd name="T0" fmla="*/ 23 w 23"/>
                  <a:gd name="T1" fmla="*/ 11 h 17"/>
                  <a:gd name="T2" fmla="*/ 19 w 23"/>
                  <a:gd name="T3" fmla="*/ 17 h 17"/>
                  <a:gd name="T4" fmla="*/ 0 w 23"/>
                  <a:gd name="T5" fmla="*/ 0 h 17"/>
                  <a:gd name="T6" fmla="*/ 23 w 23"/>
                  <a:gd name="T7" fmla="*/ 11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17"/>
                  <a:gd name="T14" fmla="*/ 23 w 23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17">
                    <a:moveTo>
                      <a:pt x="23" y="11"/>
                    </a:moveTo>
                    <a:lnTo>
                      <a:pt x="19" y="17"/>
                    </a:lnTo>
                    <a:lnTo>
                      <a:pt x="0" y="0"/>
                    </a:lnTo>
                    <a:lnTo>
                      <a:pt x="23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38" name="Freeform 297"/>
              <p:cNvSpPr>
                <a:spLocks/>
              </p:cNvSpPr>
              <p:nvPr/>
            </p:nvSpPr>
            <p:spPr bwMode="auto">
              <a:xfrm>
                <a:off x="3159" y="2496"/>
                <a:ext cx="22" cy="17"/>
              </a:xfrm>
              <a:custGeom>
                <a:avLst/>
                <a:gdLst>
                  <a:gd name="T0" fmla="*/ 22 w 22"/>
                  <a:gd name="T1" fmla="*/ 17 h 17"/>
                  <a:gd name="T2" fmla="*/ 3 w 22"/>
                  <a:gd name="T3" fmla="*/ 0 h 17"/>
                  <a:gd name="T4" fmla="*/ 0 w 22"/>
                  <a:gd name="T5" fmla="*/ 5 h 17"/>
                  <a:gd name="T6" fmla="*/ 22 w 22"/>
                  <a:gd name="T7" fmla="*/ 1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17"/>
                  <a:gd name="T14" fmla="*/ 22 w 22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17">
                    <a:moveTo>
                      <a:pt x="22" y="17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39" name="Freeform 298"/>
              <p:cNvSpPr>
                <a:spLocks/>
              </p:cNvSpPr>
              <p:nvPr/>
            </p:nvSpPr>
            <p:spPr bwMode="auto">
              <a:xfrm>
                <a:off x="3159" y="2496"/>
                <a:ext cx="26" cy="17"/>
              </a:xfrm>
              <a:custGeom>
                <a:avLst/>
                <a:gdLst>
                  <a:gd name="T0" fmla="*/ 26 w 26"/>
                  <a:gd name="T1" fmla="*/ 11 h 17"/>
                  <a:gd name="T2" fmla="*/ 22 w 26"/>
                  <a:gd name="T3" fmla="*/ 17 h 17"/>
                  <a:gd name="T4" fmla="*/ 0 w 26"/>
                  <a:gd name="T5" fmla="*/ 5 h 17"/>
                  <a:gd name="T6" fmla="*/ 3 w 26"/>
                  <a:gd name="T7" fmla="*/ 0 h 17"/>
                  <a:gd name="T8" fmla="*/ 26 w 26"/>
                  <a:gd name="T9" fmla="*/ 11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7"/>
                  <a:gd name="T17" fmla="*/ 26 w 2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7">
                    <a:moveTo>
                      <a:pt x="26" y="11"/>
                    </a:moveTo>
                    <a:lnTo>
                      <a:pt x="22" y="17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2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40" name="Freeform 299"/>
              <p:cNvSpPr>
                <a:spLocks/>
              </p:cNvSpPr>
              <p:nvPr/>
            </p:nvSpPr>
            <p:spPr bwMode="auto">
              <a:xfrm>
                <a:off x="3138" y="2486"/>
                <a:ext cx="24" cy="15"/>
              </a:xfrm>
              <a:custGeom>
                <a:avLst/>
                <a:gdLst>
                  <a:gd name="T0" fmla="*/ 24 w 24"/>
                  <a:gd name="T1" fmla="*/ 10 h 15"/>
                  <a:gd name="T2" fmla="*/ 21 w 24"/>
                  <a:gd name="T3" fmla="*/ 15 h 15"/>
                  <a:gd name="T4" fmla="*/ 0 w 24"/>
                  <a:gd name="T5" fmla="*/ 0 h 15"/>
                  <a:gd name="T6" fmla="*/ 24 w 24"/>
                  <a:gd name="T7" fmla="*/ 1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15"/>
                  <a:gd name="T14" fmla="*/ 24 w 2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15">
                    <a:moveTo>
                      <a:pt x="24" y="10"/>
                    </a:moveTo>
                    <a:lnTo>
                      <a:pt x="21" y="15"/>
                    </a:lnTo>
                    <a:lnTo>
                      <a:pt x="0" y="0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41" name="Freeform 300"/>
              <p:cNvSpPr>
                <a:spLocks/>
              </p:cNvSpPr>
              <p:nvPr/>
            </p:nvSpPr>
            <p:spPr bwMode="auto">
              <a:xfrm>
                <a:off x="3136" y="2486"/>
                <a:ext cx="23" cy="15"/>
              </a:xfrm>
              <a:custGeom>
                <a:avLst/>
                <a:gdLst>
                  <a:gd name="T0" fmla="*/ 23 w 23"/>
                  <a:gd name="T1" fmla="*/ 15 h 15"/>
                  <a:gd name="T2" fmla="*/ 2 w 23"/>
                  <a:gd name="T3" fmla="*/ 0 h 15"/>
                  <a:gd name="T4" fmla="*/ 0 w 23"/>
                  <a:gd name="T5" fmla="*/ 6 h 15"/>
                  <a:gd name="T6" fmla="*/ 23 w 23"/>
                  <a:gd name="T7" fmla="*/ 15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15"/>
                  <a:gd name="T14" fmla="*/ 23 w 23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15">
                    <a:moveTo>
                      <a:pt x="23" y="15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23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42" name="Freeform 301"/>
              <p:cNvSpPr>
                <a:spLocks/>
              </p:cNvSpPr>
              <p:nvPr/>
            </p:nvSpPr>
            <p:spPr bwMode="auto">
              <a:xfrm>
                <a:off x="3136" y="2486"/>
                <a:ext cx="26" cy="15"/>
              </a:xfrm>
              <a:custGeom>
                <a:avLst/>
                <a:gdLst>
                  <a:gd name="T0" fmla="*/ 26 w 26"/>
                  <a:gd name="T1" fmla="*/ 10 h 15"/>
                  <a:gd name="T2" fmla="*/ 23 w 26"/>
                  <a:gd name="T3" fmla="*/ 15 h 15"/>
                  <a:gd name="T4" fmla="*/ 0 w 26"/>
                  <a:gd name="T5" fmla="*/ 6 h 15"/>
                  <a:gd name="T6" fmla="*/ 2 w 26"/>
                  <a:gd name="T7" fmla="*/ 0 h 15"/>
                  <a:gd name="T8" fmla="*/ 26 w 26"/>
                  <a:gd name="T9" fmla="*/ 1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5"/>
                  <a:gd name="T17" fmla="*/ 26 w 2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5">
                    <a:moveTo>
                      <a:pt x="26" y="10"/>
                    </a:moveTo>
                    <a:lnTo>
                      <a:pt x="23" y="15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26" y="1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43" name="Freeform 302"/>
              <p:cNvSpPr>
                <a:spLocks/>
              </p:cNvSpPr>
              <p:nvPr/>
            </p:nvSpPr>
            <p:spPr bwMode="auto">
              <a:xfrm>
                <a:off x="3113" y="2480"/>
                <a:ext cx="25" cy="12"/>
              </a:xfrm>
              <a:custGeom>
                <a:avLst/>
                <a:gdLst>
                  <a:gd name="T0" fmla="*/ 25 w 25"/>
                  <a:gd name="T1" fmla="*/ 6 h 12"/>
                  <a:gd name="T2" fmla="*/ 23 w 25"/>
                  <a:gd name="T3" fmla="*/ 12 h 12"/>
                  <a:gd name="T4" fmla="*/ 0 w 25"/>
                  <a:gd name="T5" fmla="*/ 0 h 12"/>
                  <a:gd name="T6" fmla="*/ 25 w 25"/>
                  <a:gd name="T7" fmla="*/ 6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12"/>
                  <a:gd name="T14" fmla="*/ 25 w 25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12">
                    <a:moveTo>
                      <a:pt x="25" y="6"/>
                    </a:moveTo>
                    <a:lnTo>
                      <a:pt x="23" y="12"/>
                    </a:lnTo>
                    <a:lnTo>
                      <a:pt x="0" y="0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44" name="Freeform 303"/>
              <p:cNvSpPr>
                <a:spLocks/>
              </p:cNvSpPr>
              <p:nvPr/>
            </p:nvSpPr>
            <p:spPr bwMode="auto">
              <a:xfrm>
                <a:off x="3112" y="2480"/>
                <a:ext cx="24" cy="12"/>
              </a:xfrm>
              <a:custGeom>
                <a:avLst/>
                <a:gdLst>
                  <a:gd name="T0" fmla="*/ 24 w 24"/>
                  <a:gd name="T1" fmla="*/ 12 h 12"/>
                  <a:gd name="T2" fmla="*/ 1 w 24"/>
                  <a:gd name="T3" fmla="*/ 0 h 12"/>
                  <a:gd name="T4" fmla="*/ 0 w 24"/>
                  <a:gd name="T5" fmla="*/ 6 h 12"/>
                  <a:gd name="T6" fmla="*/ 24 w 24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12"/>
                  <a:gd name="T14" fmla="*/ 24 w 2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12">
                    <a:moveTo>
                      <a:pt x="24" y="12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45" name="Freeform 304"/>
              <p:cNvSpPr>
                <a:spLocks/>
              </p:cNvSpPr>
              <p:nvPr/>
            </p:nvSpPr>
            <p:spPr bwMode="auto">
              <a:xfrm>
                <a:off x="3112" y="2480"/>
                <a:ext cx="26" cy="12"/>
              </a:xfrm>
              <a:custGeom>
                <a:avLst/>
                <a:gdLst>
                  <a:gd name="T0" fmla="*/ 26 w 26"/>
                  <a:gd name="T1" fmla="*/ 6 h 12"/>
                  <a:gd name="T2" fmla="*/ 24 w 26"/>
                  <a:gd name="T3" fmla="*/ 12 h 12"/>
                  <a:gd name="T4" fmla="*/ 0 w 26"/>
                  <a:gd name="T5" fmla="*/ 6 h 12"/>
                  <a:gd name="T6" fmla="*/ 1 w 26"/>
                  <a:gd name="T7" fmla="*/ 0 h 12"/>
                  <a:gd name="T8" fmla="*/ 26 w 26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2"/>
                  <a:gd name="T17" fmla="*/ 26 w 2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2">
                    <a:moveTo>
                      <a:pt x="26" y="6"/>
                    </a:moveTo>
                    <a:lnTo>
                      <a:pt x="24" y="12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2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46" name="Freeform 305"/>
              <p:cNvSpPr>
                <a:spLocks/>
              </p:cNvSpPr>
              <p:nvPr/>
            </p:nvSpPr>
            <p:spPr bwMode="auto">
              <a:xfrm>
                <a:off x="3088" y="2477"/>
                <a:ext cx="25" cy="9"/>
              </a:xfrm>
              <a:custGeom>
                <a:avLst/>
                <a:gdLst>
                  <a:gd name="T0" fmla="*/ 25 w 25"/>
                  <a:gd name="T1" fmla="*/ 3 h 9"/>
                  <a:gd name="T2" fmla="*/ 24 w 25"/>
                  <a:gd name="T3" fmla="*/ 9 h 9"/>
                  <a:gd name="T4" fmla="*/ 0 w 25"/>
                  <a:gd name="T5" fmla="*/ 0 h 9"/>
                  <a:gd name="T6" fmla="*/ 25 w 25"/>
                  <a:gd name="T7" fmla="*/ 3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9"/>
                  <a:gd name="T14" fmla="*/ 25 w 25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9">
                    <a:moveTo>
                      <a:pt x="25" y="3"/>
                    </a:moveTo>
                    <a:lnTo>
                      <a:pt x="24" y="9"/>
                    </a:lnTo>
                    <a:lnTo>
                      <a:pt x="0" y="0"/>
                    </a:lnTo>
                    <a:lnTo>
                      <a:pt x="25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47" name="Freeform 306"/>
              <p:cNvSpPr>
                <a:spLocks/>
              </p:cNvSpPr>
              <p:nvPr/>
            </p:nvSpPr>
            <p:spPr bwMode="auto">
              <a:xfrm>
                <a:off x="3088" y="2477"/>
                <a:ext cx="24" cy="9"/>
              </a:xfrm>
              <a:custGeom>
                <a:avLst/>
                <a:gdLst>
                  <a:gd name="T0" fmla="*/ 24 w 24"/>
                  <a:gd name="T1" fmla="*/ 9 h 9"/>
                  <a:gd name="T2" fmla="*/ 0 w 24"/>
                  <a:gd name="T3" fmla="*/ 0 h 9"/>
                  <a:gd name="T4" fmla="*/ 0 w 24"/>
                  <a:gd name="T5" fmla="*/ 6 h 9"/>
                  <a:gd name="T6" fmla="*/ 24 w 24"/>
                  <a:gd name="T7" fmla="*/ 9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9"/>
                  <a:gd name="T14" fmla="*/ 24 w 2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9">
                    <a:moveTo>
                      <a:pt x="24" y="9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48" name="Freeform 307"/>
              <p:cNvSpPr>
                <a:spLocks/>
              </p:cNvSpPr>
              <p:nvPr/>
            </p:nvSpPr>
            <p:spPr bwMode="auto">
              <a:xfrm>
                <a:off x="3088" y="2477"/>
                <a:ext cx="25" cy="9"/>
              </a:xfrm>
              <a:custGeom>
                <a:avLst/>
                <a:gdLst>
                  <a:gd name="T0" fmla="*/ 25 w 25"/>
                  <a:gd name="T1" fmla="*/ 3 h 9"/>
                  <a:gd name="T2" fmla="*/ 24 w 25"/>
                  <a:gd name="T3" fmla="*/ 9 h 9"/>
                  <a:gd name="T4" fmla="*/ 0 w 25"/>
                  <a:gd name="T5" fmla="*/ 6 h 9"/>
                  <a:gd name="T6" fmla="*/ 0 w 25"/>
                  <a:gd name="T7" fmla="*/ 0 h 9"/>
                  <a:gd name="T8" fmla="*/ 25 w 25"/>
                  <a:gd name="T9" fmla="*/ 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9"/>
                  <a:gd name="T17" fmla="*/ 25 w 2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9">
                    <a:moveTo>
                      <a:pt x="25" y="3"/>
                    </a:moveTo>
                    <a:lnTo>
                      <a:pt x="24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25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49" name="Freeform 308"/>
              <p:cNvSpPr>
                <a:spLocks/>
              </p:cNvSpPr>
              <p:nvPr/>
            </p:nvSpPr>
            <p:spPr bwMode="auto">
              <a:xfrm>
                <a:off x="3062" y="2476"/>
                <a:ext cx="26" cy="7"/>
              </a:xfrm>
              <a:custGeom>
                <a:avLst/>
                <a:gdLst>
                  <a:gd name="T0" fmla="*/ 26 w 26"/>
                  <a:gd name="T1" fmla="*/ 1 h 7"/>
                  <a:gd name="T2" fmla="*/ 26 w 26"/>
                  <a:gd name="T3" fmla="*/ 7 h 7"/>
                  <a:gd name="T4" fmla="*/ 0 w 26"/>
                  <a:gd name="T5" fmla="*/ 0 h 7"/>
                  <a:gd name="T6" fmla="*/ 26 w 26"/>
                  <a:gd name="T7" fmla="*/ 1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7"/>
                  <a:gd name="T14" fmla="*/ 26 w 26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7">
                    <a:moveTo>
                      <a:pt x="26" y="1"/>
                    </a:moveTo>
                    <a:lnTo>
                      <a:pt x="26" y="7"/>
                    </a:lnTo>
                    <a:lnTo>
                      <a:pt x="0" y="0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50" name="Freeform 309"/>
              <p:cNvSpPr>
                <a:spLocks/>
              </p:cNvSpPr>
              <p:nvPr/>
            </p:nvSpPr>
            <p:spPr bwMode="auto">
              <a:xfrm>
                <a:off x="3062" y="2476"/>
                <a:ext cx="26" cy="7"/>
              </a:xfrm>
              <a:custGeom>
                <a:avLst/>
                <a:gdLst>
                  <a:gd name="T0" fmla="*/ 26 w 26"/>
                  <a:gd name="T1" fmla="*/ 7 h 7"/>
                  <a:gd name="T2" fmla="*/ 0 w 26"/>
                  <a:gd name="T3" fmla="*/ 0 h 7"/>
                  <a:gd name="T4" fmla="*/ 1 w 26"/>
                  <a:gd name="T5" fmla="*/ 7 h 7"/>
                  <a:gd name="T6" fmla="*/ 26 w 26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7"/>
                  <a:gd name="T14" fmla="*/ 26 w 26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7">
                    <a:moveTo>
                      <a:pt x="26" y="7"/>
                    </a:moveTo>
                    <a:lnTo>
                      <a:pt x="0" y="0"/>
                    </a:lnTo>
                    <a:lnTo>
                      <a:pt x="1" y="7"/>
                    </a:lnTo>
                    <a:lnTo>
                      <a:pt x="26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51" name="Freeform 310"/>
              <p:cNvSpPr>
                <a:spLocks/>
              </p:cNvSpPr>
              <p:nvPr/>
            </p:nvSpPr>
            <p:spPr bwMode="auto">
              <a:xfrm>
                <a:off x="3062" y="2476"/>
                <a:ext cx="26" cy="7"/>
              </a:xfrm>
              <a:custGeom>
                <a:avLst/>
                <a:gdLst>
                  <a:gd name="T0" fmla="*/ 26 w 26"/>
                  <a:gd name="T1" fmla="*/ 1 h 7"/>
                  <a:gd name="T2" fmla="*/ 26 w 26"/>
                  <a:gd name="T3" fmla="*/ 7 h 7"/>
                  <a:gd name="T4" fmla="*/ 1 w 26"/>
                  <a:gd name="T5" fmla="*/ 7 h 7"/>
                  <a:gd name="T6" fmla="*/ 0 w 26"/>
                  <a:gd name="T7" fmla="*/ 0 h 7"/>
                  <a:gd name="T8" fmla="*/ 26 w 26"/>
                  <a:gd name="T9" fmla="*/ 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7"/>
                  <a:gd name="T17" fmla="*/ 26 w 2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7">
                    <a:moveTo>
                      <a:pt x="26" y="1"/>
                    </a:moveTo>
                    <a:lnTo>
                      <a:pt x="26" y="7"/>
                    </a:lnTo>
                    <a:lnTo>
                      <a:pt x="1" y="7"/>
                    </a:lnTo>
                    <a:lnTo>
                      <a:pt x="0" y="0"/>
                    </a:lnTo>
                    <a:lnTo>
                      <a:pt x="26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52" name="Freeform 311"/>
              <p:cNvSpPr>
                <a:spLocks/>
              </p:cNvSpPr>
              <p:nvPr/>
            </p:nvSpPr>
            <p:spPr bwMode="auto">
              <a:xfrm>
                <a:off x="3037" y="2476"/>
                <a:ext cx="26" cy="7"/>
              </a:xfrm>
              <a:custGeom>
                <a:avLst/>
                <a:gdLst>
                  <a:gd name="T0" fmla="*/ 25 w 26"/>
                  <a:gd name="T1" fmla="*/ 0 h 7"/>
                  <a:gd name="T2" fmla="*/ 26 w 26"/>
                  <a:gd name="T3" fmla="*/ 7 h 7"/>
                  <a:gd name="T4" fmla="*/ 0 w 26"/>
                  <a:gd name="T5" fmla="*/ 3 h 7"/>
                  <a:gd name="T6" fmla="*/ 25 w 2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7"/>
                  <a:gd name="T14" fmla="*/ 26 w 26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7">
                    <a:moveTo>
                      <a:pt x="25" y="0"/>
                    </a:moveTo>
                    <a:lnTo>
                      <a:pt x="26" y="7"/>
                    </a:lnTo>
                    <a:lnTo>
                      <a:pt x="0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53" name="Freeform 312"/>
              <p:cNvSpPr>
                <a:spLocks/>
              </p:cNvSpPr>
              <p:nvPr/>
            </p:nvSpPr>
            <p:spPr bwMode="auto">
              <a:xfrm>
                <a:off x="3037" y="2479"/>
                <a:ext cx="26" cy="7"/>
              </a:xfrm>
              <a:custGeom>
                <a:avLst/>
                <a:gdLst>
                  <a:gd name="T0" fmla="*/ 26 w 26"/>
                  <a:gd name="T1" fmla="*/ 4 h 7"/>
                  <a:gd name="T2" fmla="*/ 0 w 26"/>
                  <a:gd name="T3" fmla="*/ 0 h 7"/>
                  <a:gd name="T4" fmla="*/ 1 w 26"/>
                  <a:gd name="T5" fmla="*/ 7 h 7"/>
                  <a:gd name="T6" fmla="*/ 26 w 26"/>
                  <a:gd name="T7" fmla="*/ 4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7"/>
                  <a:gd name="T14" fmla="*/ 26 w 26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7">
                    <a:moveTo>
                      <a:pt x="26" y="4"/>
                    </a:moveTo>
                    <a:lnTo>
                      <a:pt x="0" y="0"/>
                    </a:lnTo>
                    <a:lnTo>
                      <a:pt x="1" y="7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54" name="Freeform 313"/>
              <p:cNvSpPr>
                <a:spLocks/>
              </p:cNvSpPr>
              <p:nvPr/>
            </p:nvSpPr>
            <p:spPr bwMode="auto">
              <a:xfrm>
                <a:off x="3037" y="2476"/>
                <a:ext cx="26" cy="10"/>
              </a:xfrm>
              <a:custGeom>
                <a:avLst/>
                <a:gdLst>
                  <a:gd name="T0" fmla="*/ 25 w 26"/>
                  <a:gd name="T1" fmla="*/ 0 h 10"/>
                  <a:gd name="T2" fmla="*/ 26 w 26"/>
                  <a:gd name="T3" fmla="*/ 7 h 10"/>
                  <a:gd name="T4" fmla="*/ 1 w 26"/>
                  <a:gd name="T5" fmla="*/ 10 h 10"/>
                  <a:gd name="T6" fmla="*/ 0 w 26"/>
                  <a:gd name="T7" fmla="*/ 3 h 10"/>
                  <a:gd name="T8" fmla="*/ 25 w 2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0"/>
                  <a:gd name="T17" fmla="*/ 26 w 2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0">
                    <a:moveTo>
                      <a:pt x="25" y="0"/>
                    </a:moveTo>
                    <a:lnTo>
                      <a:pt x="26" y="7"/>
                    </a:lnTo>
                    <a:lnTo>
                      <a:pt x="1" y="10"/>
                    </a:lnTo>
                    <a:lnTo>
                      <a:pt x="0" y="3"/>
                    </a:lnTo>
                    <a:lnTo>
                      <a:pt x="2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55" name="Freeform 314"/>
              <p:cNvSpPr>
                <a:spLocks/>
              </p:cNvSpPr>
              <p:nvPr/>
            </p:nvSpPr>
            <p:spPr bwMode="auto">
              <a:xfrm>
                <a:off x="3012" y="2479"/>
                <a:ext cx="26" cy="7"/>
              </a:xfrm>
              <a:custGeom>
                <a:avLst/>
                <a:gdLst>
                  <a:gd name="T0" fmla="*/ 25 w 26"/>
                  <a:gd name="T1" fmla="*/ 0 h 7"/>
                  <a:gd name="T2" fmla="*/ 26 w 26"/>
                  <a:gd name="T3" fmla="*/ 7 h 7"/>
                  <a:gd name="T4" fmla="*/ 0 w 26"/>
                  <a:gd name="T5" fmla="*/ 6 h 7"/>
                  <a:gd name="T6" fmla="*/ 25 w 2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7"/>
                  <a:gd name="T14" fmla="*/ 26 w 26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7">
                    <a:moveTo>
                      <a:pt x="25" y="0"/>
                    </a:moveTo>
                    <a:lnTo>
                      <a:pt x="26" y="7"/>
                    </a:lnTo>
                    <a:lnTo>
                      <a:pt x="0" y="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56" name="Freeform 315"/>
              <p:cNvSpPr>
                <a:spLocks/>
              </p:cNvSpPr>
              <p:nvPr/>
            </p:nvSpPr>
            <p:spPr bwMode="auto">
              <a:xfrm>
                <a:off x="3012" y="2485"/>
                <a:ext cx="26" cy="6"/>
              </a:xfrm>
              <a:custGeom>
                <a:avLst/>
                <a:gdLst>
                  <a:gd name="T0" fmla="*/ 26 w 26"/>
                  <a:gd name="T1" fmla="*/ 1 h 6"/>
                  <a:gd name="T2" fmla="*/ 0 w 26"/>
                  <a:gd name="T3" fmla="*/ 0 h 6"/>
                  <a:gd name="T4" fmla="*/ 2 w 26"/>
                  <a:gd name="T5" fmla="*/ 6 h 6"/>
                  <a:gd name="T6" fmla="*/ 26 w 26"/>
                  <a:gd name="T7" fmla="*/ 1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6"/>
                  <a:gd name="T14" fmla="*/ 26 w 2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6">
                    <a:moveTo>
                      <a:pt x="26" y="1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57" name="Freeform 316"/>
              <p:cNvSpPr>
                <a:spLocks/>
              </p:cNvSpPr>
              <p:nvPr/>
            </p:nvSpPr>
            <p:spPr bwMode="auto">
              <a:xfrm>
                <a:off x="3012" y="2479"/>
                <a:ext cx="26" cy="12"/>
              </a:xfrm>
              <a:custGeom>
                <a:avLst/>
                <a:gdLst>
                  <a:gd name="T0" fmla="*/ 25 w 26"/>
                  <a:gd name="T1" fmla="*/ 0 h 12"/>
                  <a:gd name="T2" fmla="*/ 26 w 26"/>
                  <a:gd name="T3" fmla="*/ 7 h 12"/>
                  <a:gd name="T4" fmla="*/ 2 w 26"/>
                  <a:gd name="T5" fmla="*/ 12 h 12"/>
                  <a:gd name="T6" fmla="*/ 0 w 26"/>
                  <a:gd name="T7" fmla="*/ 6 h 12"/>
                  <a:gd name="T8" fmla="*/ 25 w 2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2"/>
                  <a:gd name="T17" fmla="*/ 26 w 2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2">
                    <a:moveTo>
                      <a:pt x="25" y="0"/>
                    </a:moveTo>
                    <a:lnTo>
                      <a:pt x="26" y="7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2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58" name="Freeform 317"/>
              <p:cNvSpPr>
                <a:spLocks/>
              </p:cNvSpPr>
              <p:nvPr/>
            </p:nvSpPr>
            <p:spPr bwMode="auto">
              <a:xfrm>
                <a:off x="2988" y="2485"/>
                <a:ext cx="26" cy="9"/>
              </a:xfrm>
              <a:custGeom>
                <a:avLst/>
                <a:gdLst>
                  <a:gd name="T0" fmla="*/ 24 w 26"/>
                  <a:gd name="T1" fmla="*/ 0 h 9"/>
                  <a:gd name="T2" fmla="*/ 26 w 26"/>
                  <a:gd name="T3" fmla="*/ 6 h 9"/>
                  <a:gd name="T4" fmla="*/ 0 w 26"/>
                  <a:gd name="T5" fmla="*/ 9 h 9"/>
                  <a:gd name="T6" fmla="*/ 24 w 2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9"/>
                  <a:gd name="T14" fmla="*/ 26 w 26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9">
                    <a:moveTo>
                      <a:pt x="24" y="0"/>
                    </a:moveTo>
                    <a:lnTo>
                      <a:pt x="26" y="6"/>
                    </a:lnTo>
                    <a:lnTo>
                      <a:pt x="0" y="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59" name="Freeform 318"/>
              <p:cNvSpPr>
                <a:spLocks/>
              </p:cNvSpPr>
              <p:nvPr/>
            </p:nvSpPr>
            <p:spPr bwMode="auto">
              <a:xfrm>
                <a:off x="2988" y="2491"/>
                <a:ext cx="26" cy="9"/>
              </a:xfrm>
              <a:custGeom>
                <a:avLst/>
                <a:gdLst>
                  <a:gd name="T0" fmla="*/ 26 w 26"/>
                  <a:gd name="T1" fmla="*/ 0 h 9"/>
                  <a:gd name="T2" fmla="*/ 0 w 26"/>
                  <a:gd name="T3" fmla="*/ 3 h 9"/>
                  <a:gd name="T4" fmla="*/ 3 w 26"/>
                  <a:gd name="T5" fmla="*/ 9 h 9"/>
                  <a:gd name="T6" fmla="*/ 26 w 2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9"/>
                  <a:gd name="T14" fmla="*/ 26 w 26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9">
                    <a:moveTo>
                      <a:pt x="26" y="0"/>
                    </a:moveTo>
                    <a:lnTo>
                      <a:pt x="0" y="3"/>
                    </a:lnTo>
                    <a:lnTo>
                      <a:pt x="3" y="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60" name="Freeform 319"/>
              <p:cNvSpPr>
                <a:spLocks/>
              </p:cNvSpPr>
              <p:nvPr/>
            </p:nvSpPr>
            <p:spPr bwMode="auto">
              <a:xfrm>
                <a:off x="2988" y="2485"/>
                <a:ext cx="26" cy="15"/>
              </a:xfrm>
              <a:custGeom>
                <a:avLst/>
                <a:gdLst>
                  <a:gd name="T0" fmla="*/ 24 w 26"/>
                  <a:gd name="T1" fmla="*/ 0 h 15"/>
                  <a:gd name="T2" fmla="*/ 26 w 26"/>
                  <a:gd name="T3" fmla="*/ 6 h 15"/>
                  <a:gd name="T4" fmla="*/ 3 w 26"/>
                  <a:gd name="T5" fmla="*/ 15 h 15"/>
                  <a:gd name="T6" fmla="*/ 0 w 26"/>
                  <a:gd name="T7" fmla="*/ 9 h 15"/>
                  <a:gd name="T8" fmla="*/ 24 w 2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5"/>
                  <a:gd name="T17" fmla="*/ 26 w 2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5">
                    <a:moveTo>
                      <a:pt x="24" y="0"/>
                    </a:moveTo>
                    <a:lnTo>
                      <a:pt x="26" y="6"/>
                    </a:lnTo>
                    <a:lnTo>
                      <a:pt x="3" y="15"/>
                    </a:lnTo>
                    <a:lnTo>
                      <a:pt x="0" y="9"/>
                    </a:lnTo>
                    <a:lnTo>
                      <a:pt x="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61" name="Freeform 320"/>
              <p:cNvSpPr>
                <a:spLocks/>
              </p:cNvSpPr>
              <p:nvPr/>
            </p:nvSpPr>
            <p:spPr bwMode="auto">
              <a:xfrm>
                <a:off x="2965" y="2494"/>
                <a:ext cx="26" cy="11"/>
              </a:xfrm>
              <a:custGeom>
                <a:avLst/>
                <a:gdLst>
                  <a:gd name="T0" fmla="*/ 23 w 26"/>
                  <a:gd name="T1" fmla="*/ 0 h 11"/>
                  <a:gd name="T2" fmla="*/ 26 w 26"/>
                  <a:gd name="T3" fmla="*/ 6 h 11"/>
                  <a:gd name="T4" fmla="*/ 0 w 26"/>
                  <a:gd name="T5" fmla="*/ 11 h 11"/>
                  <a:gd name="T6" fmla="*/ 23 w 26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11"/>
                  <a:gd name="T14" fmla="*/ 26 w 26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11">
                    <a:moveTo>
                      <a:pt x="23" y="0"/>
                    </a:moveTo>
                    <a:lnTo>
                      <a:pt x="26" y="6"/>
                    </a:lnTo>
                    <a:lnTo>
                      <a:pt x="0" y="1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62" name="Freeform 321"/>
              <p:cNvSpPr>
                <a:spLocks/>
              </p:cNvSpPr>
              <p:nvPr/>
            </p:nvSpPr>
            <p:spPr bwMode="auto">
              <a:xfrm>
                <a:off x="2965" y="2500"/>
                <a:ext cx="26" cy="11"/>
              </a:xfrm>
              <a:custGeom>
                <a:avLst/>
                <a:gdLst>
                  <a:gd name="T0" fmla="*/ 26 w 26"/>
                  <a:gd name="T1" fmla="*/ 0 h 11"/>
                  <a:gd name="T2" fmla="*/ 0 w 26"/>
                  <a:gd name="T3" fmla="*/ 5 h 11"/>
                  <a:gd name="T4" fmla="*/ 3 w 26"/>
                  <a:gd name="T5" fmla="*/ 11 h 11"/>
                  <a:gd name="T6" fmla="*/ 26 w 26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11"/>
                  <a:gd name="T14" fmla="*/ 26 w 26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11">
                    <a:moveTo>
                      <a:pt x="26" y="0"/>
                    </a:moveTo>
                    <a:lnTo>
                      <a:pt x="0" y="5"/>
                    </a:lnTo>
                    <a:lnTo>
                      <a:pt x="3" y="1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63" name="Freeform 322"/>
              <p:cNvSpPr>
                <a:spLocks/>
              </p:cNvSpPr>
              <p:nvPr/>
            </p:nvSpPr>
            <p:spPr bwMode="auto">
              <a:xfrm>
                <a:off x="2965" y="2494"/>
                <a:ext cx="26" cy="17"/>
              </a:xfrm>
              <a:custGeom>
                <a:avLst/>
                <a:gdLst>
                  <a:gd name="T0" fmla="*/ 23 w 26"/>
                  <a:gd name="T1" fmla="*/ 0 h 17"/>
                  <a:gd name="T2" fmla="*/ 26 w 26"/>
                  <a:gd name="T3" fmla="*/ 6 h 17"/>
                  <a:gd name="T4" fmla="*/ 3 w 26"/>
                  <a:gd name="T5" fmla="*/ 17 h 17"/>
                  <a:gd name="T6" fmla="*/ 0 w 26"/>
                  <a:gd name="T7" fmla="*/ 11 h 17"/>
                  <a:gd name="T8" fmla="*/ 23 w 2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7"/>
                  <a:gd name="T17" fmla="*/ 26 w 2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7">
                    <a:moveTo>
                      <a:pt x="23" y="0"/>
                    </a:moveTo>
                    <a:lnTo>
                      <a:pt x="26" y="6"/>
                    </a:lnTo>
                    <a:lnTo>
                      <a:pt x="3" y="17"/>
                    </a:lnTo>
                    <a:lnTo>
                      <a:pt x="0" y="11"/>
                    </a:lnTo>
                    <a:lnTo>
                      <a:pt x="2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64" name="Freeform 323"/>
              <p:cNvSpPr>
                <a:spLocks/>
              </p:cNvSpPr>
              <p:nvPr/>
            </p:nvSpPr>
            <p:spPr bwMode="auto">
              <a:xfrm>
                <a:off x="2944" y="2505"/>
                <a:ext cx="24" cy="15"/>
              </a:xfrm>
              <a:custGeom>
                <a:avLst/>
                <a:gdLst>
                  <a:gd name="T0" fmla="*/ 21 w 24"/>
                  <a:gd name="T1" fmla="*/ 0 h 15"/>
                  <a:gd name="T2" fmla="*/ 24 w 24"/>
                  <a:gd name="T3" fmla="*/ 6 h 15"/>
                  <a:gd name="T4" fmla="*/ 0 w 24"/>
                  <a:gd name="T5" fmla="*/ 15 h 15"/>
                  <a:gd name="T6" fmla="*/ 21 w 24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15"/>
                  <a:gd name="T14" fmla="*/ 24 w 2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15">
                    <a:moveTo>
                      <a:pt x="21" y="0"/>
                    </a:moveTo>
                    <a:lnTo>
                      <a:pt x="24" y="6"/>
                    </a:lnTo>
                    <a:lnTo>
                      <a:pt x="0" y="1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65" name="Freeform 324"/>
              <p:cNvSpPr>
                <a:spLocks/>
              </p:cNvSpPr>
              <p:nvPr/>
            </p:nvSpPr>
            <p:spPr bwMode="auto">
              <a:xfrm>
                <a:off x="2944" y="2511"/>
                <a:ext cx="24" cy="14"/>
              </a:xfrm>
              <a:custGeom>
                <a:avLst/>
                <a:gdLst>
                  <a:gd name="T0" fmla="*/ 24 w 24"/>
                  <a:gd name="T1" fmla="*/ 0 h 14"/>
                  <a:gd name="T2" fmla="*/ 0 w 24"/>
                  <a:gd name="T3" fmla="*/ 9 h 14"/>
                  <a:gd name="T4" fmla="*/ 4 w 24"/>
                  <a:gd name="T5" fmla="*/ 14 h 14"/>
                  <a:gd name="T6" fmla="*/ 24 w 24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14"/>
                  <a:gd name="T14" fmla="*/ 24 w 2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14">
                    <a:moveTo>
                      <a:pt x="24" y="0"/>
                    </a:moveTo>
                    <a:lnTo>
                      <a:pt x="0" y="9"/>
                    </a:lnTo>
                    <a:lnTo>
                      <a:pt x="4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66" name="Freeform 325"/>
              <p:cNvSpPr>
                <a:spLocks/>
              </p:cNvSpPr>
              <p:nvPr/>
            </p:nvSpPr>
            <p:spPr bwMode="auto">
              <a:xfrm>
                <a:off x="2944" y="2505"/>
                <a:ext cx="24" cy="20"/>
              </a:xfrm>
              <a:custGeom>
                <a:avLst/>
                <a:gdLst>
                  <a:gd name="T0" fmla="*/ 21 w 24"/>
                  <a:gd name="T1" fmla="*/ 0 h 20"/>
                  <a:gd name="T2" fmla="*/ 24 w 24"/>
                  <a:gd name="T3" fmla="*/ 6 h 20"/>
                  <a:gd name="T4" fmla="*/ 4 w 24"/>
                  <a:gd name="T5" fmla="*/ 20 h 20"/>
                  <a:gd name="T6" fmla="*/ 0 w 24"/>
                  <a:gd name="T7" fmla="*/ 15 h 20"/>
                  <a:gd name="T8" fmla="*/ 21 w 24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0"/>
                  <a:gd name="T17" fmla="*/ 24 w 24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0">
                    <a:moveTo>
                      <a:pt x="21" y="0"/>
                    </a:moveTo>
                    <a:lnTo>
                      <a:pt x="24" y="6"/>
                    </a:lnTo>
                    <a:lnTo>
                      <a:pt x="4" y="20"/>
                    </a:lnTo>
                    <a:lnTo>
                      <a:pt x="0" y="15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67" name="Freeform 326"/>
              <p:cNvSpPr>
                <a:spLocks/>
              </p:cNvSpPr>
              <p:nvPr/>
            </p:nvSpPr>
            <p:spPr bwMode="auto">
              <a:xfrm>
                <a:off x="2925" y="2520"/>
                <a:ext cx="23" cy="16"/>
              </a:xfrm>
              <a:custGeom>
                <a:avLst/>
                <a:gdLst>
                  <a:gd name="T0" fmla="*/ 19 w 23"/>
                  <a:gd name="T1" fmla="*/ 0 h 16"/>
                  <a:gd name="T2" fmla="*/ 23 w 23"/>
                  <a:gd name="T3" fmla="*/ 5 h 16"/>
                  <a:gd name="T4" fmla="*/ 0 w 23"/>
                  <a:gd name="T5" fmla="*/ 16 h 16"/>
                  <a:gd name="T6" fmla="*/ 19 w 23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16"/>
                  <a:gd name="T14" fmla="*/ 23 w 23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16">
                    <a:moveTo>
                      <a:pt x="19" y="0"/>
                    </a:moveTo>
                    <a:lnTo>
                      <a:pt x="23" y="5"/>
                    </a:lnTo>
                    <a:lnTo>
                      <a:pt x="0" y="1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68" name="Freeform 327"/>
              <p:cNvSpPr>
                <a:spLocks/>
              </p:cNvSpPr>
              <p:nvPr/>
            </p:nvSpPr>
            <p:spPr bwMode="auto">
              <a:xfrm>
                <a:off x="2925" y="2525"/>
                <a:ext cx="23" cy="16"/>
              </a:xfrm>
              <a:custGeom>
                <a:avLst/>
                <a:gdLst>
                  <a:gd name="T0" fmla="*/ 23 w 23"/>
                  <a:gd name="T1" fmla="*/ 0 h 16"/>
                  <a:gd name="T2" fmla="*/ 0 w 23"/>
                  <a:gd name="T3" fmla="*/ 11 h 16"/>
                  <a:gd name="T4" fmla="*/ 4 w 23"/>
                  <a:gd name="T5" fmla="*/ 16 h 16"/>
                  <a:gd name="T6" fmla="*/ 23 w 23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16"/>
                  <a:gd name="T14" fmla="*/ 23 w 23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16">
                    <a:moveTo>
                      <a:pt x="23" y="0"/>
                    </a:moveTo>
                    <a:lnTo>
                      <a:pt x="0" y="11"/>
                    </a:lnTo>
                    <a:lnTo>
                      <a:pt x="4" y="1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69" name="Freeform 328"/>
              <p:cNvSpPr>
                <a:spLocks/>
              </p:cNvSpPr>
              <p:nvPr/>
            </p:nvSpPr>
            <p:spPr bwMode="auto">
              <a:xfrm>
                <a:off x="2925" y="2520"/>
                <a:ext cx="23" cy="21"/>
              </a:xfrm>
              <a:custGeom>
                <a:avLst/>
                <a:gdLst>
                  <a:gd name="T0" fmla="*/ 19 w 23"/>
                  <a:gd name="T1" fmla="*/ 0 h 21"/>
                  <a:gd name="T2" fmla="*/ 23 w 23"/>
                  <a:gd name="T3" fmla="*/ 5 h 21"/>
                  <a:gd name="T4" fmla="*/ 4 w 23"/>
                  <a:gd name="T5" fmla="*/ 21 h 21"/>
                  <a:gd name="T6" fmla="*/ 0 w 23"/>
                  <a:gd name="T7" fmla="*/ 16 h 21"/>
                  <a:gd name="T8" fmla="*/ 19 w 23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1"/>
                  <a:gd name="T17" fmla="*/ 23 w 2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1">
                    <a:moveTo>
                      <a:pt x="19" y="0"/>
                    </a:moveTo>
                    <a:lnTo>
                      <a:pt x="23" y="5"/>
                    </a:lnTo>
                    <a:lnTo>
                      <a:pt x="4" y="21"/>
                    </a:lnTo>
                    <a:lnTo>
                      <a:pt x="0" y="16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70" name="Freeform 329"/>
              <p:cNvSpPr>
                <a:spLocks/>
              </p:cNvSpPr>
              <p:nvPr/>
            </p:nvSpPr>
            <p:spPr bwMode="auto">
              <a:xfrm>
                <a:off x="2907" y="2536"/>
                <a:ext cx="22" cy="19"/>
              </a:xfrm>
              <a:custGeom>
                <a:avLst/>
                <a:gdLst>
                  <a:gd name="T0" fmla="*/ 18 w 22"/>
                  <a:gd name="T1" fmla="*/ 0 h 19"/>
                  <a:gd name="T2" fmla="*/ 22 w 22"/>
                  <a:gd name="T3" fmla="*/ 5 h 19"/>
                  <a:gd name="T4" fmla="*/ 0 w 22"/>
                  <a:gd name="T5" fmla="*/ 19 h 19"/>
                  <a:gd name="T6" fmla="*/ 18 w 22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19"/>
                  <a:gd name="T14" fmla="*/ 22 w 22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19">
                    <a:moveTo>
                      <a:pt x="18" y="0"/>
                    </a:moveTo>
                    <a:lnTo>
                      <a:pt x="22" y="5"/>
                    </a:lnTo>
                    <a:lnTo>
                      <a:pt x="0" y="1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71" name="Freeform 330"/>
              <p:cNvSpPr>
                <a:spLocks/>
              </p:cNvSpPr>
              <p:nvPr/>
            </p:nvSpPr>
            <p:spPr bwMode="auto">
              <a:xfrm>
                <a:off x="2907" y="2541"/>
                <a:ext cx="22" cy="18"/>
              </a:xfrm>
              <a:custGeom>
                <a:avLst/>
                <a:gdLst>
                  <a:gd name="T0" fmla="*/ 22 w 22"/>
                  <a:gd name="T1" fmla="*/ 0 h 18"/>
                  <a:gd name="T2" fmla="*/ 0 w 22"/>
                  <a:gd name="T3" fmla="*/ 14 h 18"/>
                  <a:gd name="T4" fmla="*/ 6 w 22"/>
                  <a:gd name="T5" fmla="*/ 18 h 18"/>
                  <a:gd name="T6" fmla="*/ 22 w 22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18"/>
                  <a:gd name="T14" fmla="*/ 22 w 22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18">
                    <a:moveTo>
                      <a:pt x="22" y="0"/>
                    </a:moveTo>
                    <a:lnTo>
                      <a:pt x="0" y="14"/>
                    </a:lnTo>
                    <a:lnTo>
                      <a:pt x="6" y="1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72" name="Freeform 331"/>
              <p:cNvSpPr>
                <a:spLocks/>
              </p:cNvSpPr>
              <p:nvPr/>
            </p:nvSpPr>
            <p:spPr bwMode="auto">
              <a:xfrm>
                <a:off x="2907" y="2536"/>
                <a:ext cx="22" cy="23"/>
              </a:xfrm>
              <a:custGeom>
                <a:avLst/>
                <a:gdLst>
                  <a:gd name="T0" fmla="*/ 18 w 22"/>
                  <a:gd name="T1" fmla="*/ 0 h 23"/>
                  <a:gd name="T2" fmla="*/ 22 w 22"/>
                  <a:gd name="T3" fmla="*/ 5 h 23"/>
                  <a:gd name="T4" fmla="*/ 6 w 22"/>
                  <a:gd name="T5" fmla="*/ 23 h 23"/>
                  <a:gd name="T6" fmla="*/ 0 w 22"/>
                  <a:gd name="T7" fmla="*/ 19 h 23"/>
                  <a:gd name="T8" fmla="*/ 18 w 22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18" y="0"/>
                    </a:moveTo>
                    <a:lnTo>
                      <a:pt x="22" y="5"/>
                    </a:lnTo>
                    <a:lnTo>
                      <a:pt x="6" y="23"/>
                    </a:lnTo>
                    <a:lnTo>
                      <a:pt x="0" y="19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73" name="Freeform 332"/>
              <p:cNvSpPr>
                <a:spLocks/>
              </p:cNvSpPr>
              <p:nvPr/>
            </p:nvSpPr>
            <p:spPr bwMode="auto">
              <a:xfrm>
                <a:off x="2893" y="2555"/>
                <a:ext cx="20" cy="21"/>
              </a:xfrm>
              <a:custGeom>
                <a:avLst/>
                <a:gdLst>
                  <a:gd name="T0" fmla="*/ 14 w 20"/>
                  <a:gd name="T1" fmla="*/ 0 h 21"/>
                  <a:gd name="T2" fmla="*/ 20 w 20"/>
                  <a:gd name="T3" fmla="*/ 4 h 21"/>
                  <a:gd name="T4" fmla="*/ 0 w 20"/>
                  <a:gd name="T5" fmla="*/ 21 h 21"/>
                  <a:gd name="T6" fmla="*/ 14 w 20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21"/>
                  <a:gd name="T14" fmla="*/ 20 w 20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21">
                    <a:moveTo>
                      <a:pt x="14" y="0"/>
                    </a:moveTo>
                    <a:lnTo>
                      <a:pt x="20" y="4"/>
                    </a:lnTo>
                    <a:lnTo>
                      <a:pt x="0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74" name="Freeform 333"/>
              <p:cNvSpPr>
                <a:spLocks/>
              </p:cNvSpPr>
              <p:nvPr/>
            </p:nvSpPr>
            <p:spPr bwMode="auto">
              <a:xfrm>
                <a:off x="2893" y="2559"/>
                <a:ext cx="20" cy="20"/>
              </a:xfrm>
              <a:custGeom>
                <a:avLst/>
                <a:gdLst>
                  <a:gd name="T0" fmla="*/ 20 w 20"/>
                  <a:gd name="T1" fmla="*/ 0 h 20"/>
                  <a:gd name="T2" fmla="*/ 0 w 20"/>
                  <a:gd name="T3" fmla="*/ 17 h 20"/>
                  <a:gd name="T4" fmla="*/ 5 w 20"/>
                  <a:gd name="T5" fmla="*/ 20 h 20"/>
                  <a:gd name="T6" fmla="*/ 20 w 20"/>
                  <a:gd name="T7" fmla="*/ 0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20"/>
                  <a:gd name="T14" fmla="*/ 20 w 20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20">
                    <a:moveTo>
                      <a:pt x="20" y="0"/>
                    </a:moveTo>
                    <a:lnTo>
                      <a:pt x="0" y="17"/>
                    </a:lnTo>
                    <a:lnTo>
                      <a:pt x="5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75" name="Freeform 334"/>
              <p:cNvSpPr>
                <a:spLocks/>
              </p:cNvSpPr>
              <p:nvPr/>
            </p:nvSpPr>
            <p:spPr bwMode="auto">
              <a:xfrm>
                <a:off x="2893" y="2555"/>
                <a:ext cx="20" cy="24"/>
              </a:xfrm>
              <a:custGeom>
                <a:avLst/>
                <a:gdLst>
                  <a:gd name="T0" fmla="*/ 14 w 20"/>
                  <a:gd name="T1" fmla="*/ 0 h 24"/>
                  <a:gd name="T2" fmla="*/ 20 w 20"/>
                  <a:gd name="T3" fmla="*/ 4 h 24"/>
                  <a:gd name="T4" fmla="*/ 5 w 20"/>
                  <a:gd name="T5" fmla="*/ 24 h 24"/>
                  <a:gd name="T6" fmla="*/ 0 w 20"/>
                  <a:gd name="T7" fmla="*/ 21 h 24"/>
                  <a:gd name="T8" fmla="*/ 14 w 20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24"/>
                  <a:gd name="T17" fmla="*/ 20 w 20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24">
                    <a:moveTo>
                      <a:pt x="14" y="0"/>
                    </a:moveTo>
                    <a:lnTo>
                      <a:pt x="20" y="4"/>
                    </a:lnTo>
                    <a:lnTo>
                      <a:pt x="5" y="24"/>
                    </a:lnTo>
                    <a:lnTo>
                      <a:pt x="0" y="21"/>
                    </a:lnTo>
                    <a:lnTo>
                      <a:pt x="1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76" name="Freeform 335"/>
              <p:cNvSpPr>
                <a:spLocks/>
              </p:cNvSpPr>
              <p:nvPr/>
            </p:nvSpPr>
            <p:spPr bwMode="auto">
              <a:xfrm>
                <a:off x="2881" y="2576"/>
                <a:ext cx="17" cy="22"/>
              </a:xfrm>
              <a:custGeom>
                <a:avLst/>
                <a:gdLst>
                  <a:gd name="T0" fmla="*/ 12 w 17"/>
                  <a:gd name="T1" fmla="*/ 0 h 22"/>
                  <a:gd name="T2" fmla="*/ 17 w 17"/>
                  <a:gd name="T3" fmla="*/ 3 h 22"/>
                  <a:gd name="T4" fmla="*/ 0 w 17"/>
                  <a:gd name="T5" fmla="*/ 22 h 22"/>
                  <a:gd name="T6" fmla="*/ 12 w 17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22"/>
                  <a:gd name="T14" fmla="*/ 17 w 17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22">
                    <a:moveTo>
                      <a:pt x="12" y="0"/>
                    </a:moveTo>
                    <a:lnTo>
                      <a:pt x="17" y="3"/>
                    </a:lnTo>
                    <a:lnTo>
                      <a:pt x="0" y="2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77" name="Freeform 336"/>
              <p:cNvSpPr>
                <a:spLocks/>
              </p:cNvSpPr>
              <p:nvPr/>
            </p:nvSpPr>
            <p:spPr bwMode="auto">
              <a:xfrm>
                <a:off x="2881" y="2579"/>
                <a:ext cx="17" cy="22"/>
              </a:xfrm>
              <a:custGeom>
                <a:avLst/>
                <a:gdLst>
                  <a:gd name="T0" fmla="*/ 17 w 17"/>
                  <a:gd name="T1" fmla="*/ 0 h 22"/>
                  <a:gd name="T2" fmla="*/ 0 w 17"/>
                  <a:gd name="T3" fmla="*/ 19 h 22"/>
                  <a:gd name="T4" fmla="*/ 6 w 17"/>
                  <a:gd name="T5" fmla="*/ 22 h 22"/>
                  <a:gd name="T6" fmla="*/ 17 w 17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22"/>
                  <a:gd name="T14" fmla="*/ 17 w 17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22">
                    <a:moveTo>
                      <a:pt x="17" y="0"/>
                    </a:moveTo>
                    <a:lnTo>
                      <a:pt x="0" y="19"/>
                    </a:lnTo>
                    <a:lnTo>
                      <a:pt x="6" y="2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78" name="Freeform 337"/>
              <p:cNvSpPr>
                <a:spLocks/>
              </p:cNvSpPr>
              <p:nvPr/>
            </p:nvSpPr>
            <p:spPr bwMode="auto">
              <a:xfrm>
                <a:off x="2881" y="2576"/>
                <a:ext cx="17" cy="25"/>
              </a:xfrm>
              <a:custGeom>
                <a:avLst/>
                <a:gdLst>
                  <a:gd name="T0" fmla="*/ 12 w 17"/>
                  <a:gd name="T1" fmla="*/ 0 h 25"/>
                  <a:gd name="T2" fmla="*/ 17 w 17"/>
                  <a:gd name="T3" fmla="*/ 3 h 25"/>
                  <a:gd name="T4" fmla="*/ 6 w 17"/>
                  <a:gd name="T5" fmla="*/ 25 h 25"/>
                  <a:gd name="T6" fmla="*/ 0 w 17"/>
                  <a:gd name="T7" fmla="*/ 22 h 25"/>
                  <a:gd name="T8" fmla="*/ 12 w 17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12" y="0"/>
                    </a:moveTo>
                    <a:lnTo>
                      <a:pt x="17" y="3"/>
                    </a:lnTo>
                    <a:lnTo>
                      <a:pt x="6" y="25"/>
                    </a:lnTo>
                    <a:lnTo>
                      <a:pt x="0" y="22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79" name="Freeform 338"/>
              <p:cNvSpPr>
                <a:spLocks/>
              </p:cNvSpPr>
              <p:nvPr/>
            </p:nvSpPr>
            <p:spPr bwMode="auto">
              <a:xfrm>
                <a:off x="2872" y="2598"/>
                <a:ext cx="15" cy="24"/>
              </a:xfrm>
              <a:custGeom>
                <a:avLst/>
                <a:gdLst>
                  <a:gd name="T0" fmla="*/ 9 w 15"/>
                  <a:gd name="T1" fmla="*/ 0 h 24"/>
                  <a:gd name="T2" fmla="*/ 15 w 15"/>
                  <a:gd name="T3" fmla="*/ 3 h 24"/>
                  <a:gd name="T4" fmla="*/ 0 w 15"/>
                  <a:gd name="T5" fmla="*/ 24 h 24"/>
                  <a:gd name="T6" fmla="*/ 9 w 15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24"/>
                  <a:gd name="T14" fmla="*/ 15 w 15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24">
                    <a:moveTo>
                      <a:pt x="9" y="0"/>
                    </a:moveTo>
                    <a:lnTo>
                      <a:pt x="15" y="3"/>
                    </a:lnTo>
                    <a:lnTo>
                      <a:pt x="0" y="2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80" name="Freeform 339"/>
              <p:cNvSpPr>
                <a:spLocks/>
              </p:cNvSpPr>
              <p:nvPr/>
            </p:nvSpPr>
            <p:spPr bwMode="auto">
              <a:xfrm>
                <a:off x="2872" y="2601"/>
                <a:ext cx="15" cy="23"/>
              </a:xfrm>
              <a:custGeom>
                <a:avLst/>
                <a:gdLst>
                  <a:gd name="T0" fmla="*/ 15 w 15"/>
                  <a:gd name="T1" fmla="*/ 0 h 23"/>
                  <a:gd name="T2" fmla="*/ 0 w 15"/>
                  <a:gd name="T3" fmla="*/ 21 h 23"/>
                  <a:gd name="T4" fmla="*/ 6 w 15"/>
                  <a:gd name="T5" fmla="*/ 23 h 23"/>
                  <a:gd name="T6" fmla="*/ 15 w 15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23"/>
                  <a:gd name="T14" fmla="*/ 15 w 15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23">
                    <a:moveTo>
                      <a:pt x="15" y="0"/>
                    </a:moveTo>
                    <a:lnTo>
                      <a:pt x="0" y="21"/>
                    </a:lnTo>
                    <a:lnTo>
                      <a:pt x="6" y="2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81" name="Freeform 340"/>
              <p:cNvSpPr>
                <a:spLocks/>
              </p:cNvSpPr>
              <p:nvPr/>
            </p:nvSpPr>
            <p:spPr bwMode="auto">
              <a:xfrm>
                <a:off x="2872" y="2598"/>
                <a:ext cx="15" cy="26"/>
              </a:xfrm>
              <a:custGeom>
                <a:avLst/>
                <a:gdLst>
                  <a:gd name="T0" fmla="*/ 9 w 15"/>
                  <a:gd name="T1" fmla="*/ 0 h 26"/>
                  <a:gd name="T2" fmla="*/ 15 w 15"/>
                  <a:gd name="T3" fmla="*/ 3 h 26"/>
                  <a:gd name="T4" fmla="*/ 6 w 15"/>
                  <a:gd name="T5" fmla="*/ 26 h 26"/>
                  <a:gd name="T6" fmla="*/ 0 w 15"/>
                  <a:gd name="T7" fmla="*/ 24 h 26"/>
                  <a:gd name="T8" fmla="*/ 9 w 15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26"/>
                  <a:gd name="T17" fmla="*/ 15 w 15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26">
                    <a:moveTo>
                      <a:pt x="9" y="0"/>
                    </a:moveTo>
                    <a:lnTo>
                      <a:pt x="15" y="3"/>
                    </a:lnTo>
                    <a:lnTo>
                      <a:pt x="6" y="26"/>
                    </a:lnTo>
                    <a:lnTo>
                      <a:pt x="0" y="24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82" name="Freeform 341"/>
              <p:cNvSpPr>
                <a:spLocks/>
              </p:cNvSpPr>
              <p:nvPr/>
            </p:nvSpPr>
            <p:spPr bwMode="auto">
              <a:xfrm>
                <a:off x="2865" y="2622"/>
                <a:ext cx="13" cy="24"/>
              </a:xfrm>
              <a:custGeom>
                <a:avLst/>
                <a:gdLst>
                  <a:gd name="T0" fmla="*/ 7 w 13"/>
                  <a:gd name="T1" fmla="*/ 0 h 24"/>
                  <a:gd name="T2" fmla="*/ 13 w 13"/>
                  <a:gd name="T3" fmla="*/ 2 h 24"/>
                  <a:gd name="T4" fmla="*/ 0 w 13"/>
                  <a:gd name="T5" fmla="*/ 24 h 24"/>
                  <a:gd name="T6" fmla="*/ 7 w 1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4"/>
                  <a:gd name="T14" fmla="*/ 13 w 1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4">
                    <a:moveTo>
                      <a:pt x="7" y="0"/>
                    </a:moveTo>
                    <a:lnTo>
                      <a:pt x="13" y="2"/>
                    </a:lnTo>
                    <a:lnTo>
                      <a:pt x="0" y="2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83" name="Freeform 342"/>
              <p:cNvSpPr>
                <a:spLocks/>
              </p:cNvSpPr>
              <p:nvPr/>
            </p:nvSpPr>
            <p:spPr bwMode="auto">
              <a:xfrm>
                <a:off x="2865" y="2624"/>
                <a:ext cx="13" cy="23"/>
              </a:xfrm>
              <a:custGeom>
                <a:avLst/>
                <a:gdLst>
                  <a:gd name="T0" fmla="*/ 13 w 13"/>
                  <a:gd name="T1" fmla="*/ 0 h 23"/>
                  <a:gd name="T2" fmla="*/ 0 w 13"/>
                  <a:gd name="T3" fmla="*/ 22 h 23"/>
                  <a:gd name="T4" fmla="*/ 7 w 13"/>
                  <a:gd name="T5" fmla="*/ 23 h 23"/>
                  <a:gd name="T6" fmla="*/ 13 w 13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3"/>
                  <a:gd name="T14" fmla="*/ 13 w 13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3">
                    <a:moveTo>
                      <a:pt x="13" y="0"/>
                    </a:moveTo>
                    <a:lnTo>
                      <a:pt x="0" y="22"/>
                    </a:lnTo>
                    <a:lnTo>
                      <a:pt x="7" y="2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84" name="Freeform 343"/>
              <p:cNvSpPr>
                <a:spLocks/>
              </p:cNvSpPr>
              <p:nvPr/>
            </p:nvSpPr>
            <p:spPr bwMode="auto">
              <a:xfrm>
                <a:off x="2865" y="2622"/>
                <a:ext cx="13" cy="25"/>
              </a:xfrm>
              <a:custGeom>
                <a:avLst/>
                <a:gdLst>
                  <a:gd name="T0" fmla="*/ 7 w 13"/>
                  <a:gd name="T1" fmla="*/ 0 h 25"/>
                  <a:gd name="T2" fmla="*/ 13 w 13"/>
                  <a:gd name="T3" fmla="*/ 2 h 25"/>
                  <a:gd name="T4" fmla="*/ 7 w 13"/>
                  <a:gd name="T5" fmla="*/ 25 h 25"/>
                  <a:gd name="T6" fmla="*/ 0 w 13"/>
                  <a:gd name="T7" fmla="*/ 24 h 25"/>
                  <a:gd name="T8" fmla="*/ 7 w 1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5"/>
                  <a:gd name="T17" fmla="*/ 13 w 1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5">
                    <a:moveTo>
                      <a:pt x="7" y="0"/>
                    </a:moveTo>
                    <a:lnTo>
                      <a:pt x="13" y="2"/>
                    </a:lnTo>
                    <a:lnTo>
                      <a:pt x="7" y="25"/>
                    </a:lnTo>
                    <a:lnTo>
                      <a:pt x="0" y="24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85" name="Freeform 344"/>
              <p:cNvSpPr>
                <a:spLocks/>
              </p:cNvSpPr>
              <p:nvPr/>
            </p:nvSpPr>
            <p:spPr bwMode="auto">
              <a:xfrm>
                <a:off x="2862" y="2646"/>
                <a:ext cx="10" cy="25"/>
              </a:xfrm>
              <a:custGeom>
                <a:avLst/>
                <a:gdLst>
                  <a:gd name="T0" fmla="*/ 3 w 10"/>
                  <a:gd name="T1" fmla="*/ 0 h 25"/>
                  <a:gd name="T2" fmla="*/ 10 w 10"/>
                  <a:gd name="T3" fmla="*/ 1 h 25"/>
                  <a:gd name="T4" fmla="*/ 0 w 10"/>
                  <a:gd name="T5" fmla="*/ 25 h 25"/>
                  <a:gd name="T6" fmla="*/ 3 w 10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25"/>
                  <a:gd name="T14" fmla="*/ 10 w 10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25">
                    <a:moveTo>
                      <a:pt x="3" y="0"/>
                    </a:moveTo>
                    <a:lnTo>
                      <a:pt x="10" y="1"/>
                    </a:lnTo>
                    <a:lnTo>
                      <a:pt x="0" y="2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86" name="Freeform 345"/>
              <p:cNvSpPr>
                <a:spLocks/>
              </p:cNvSpPr>
              <p:nvPr/>
            </p:nvSpPr>
            <p:spPr bwMode="auto">
              <a:xfrm>
                <a:off x="2862" y="2647"/>
                <a:ext cx="10" cy="25"/>
              </a:xfrm>
              <a:custGeom>
                <a:avLst/>
                <a:gdLst>
                  <a:gd name="T0" fmla="*/ 10 w 10"/>
                  <a:gd name="T1" fmla="*/ 0 h 25"/>
                  <a:gd name="T2" fmla="*/ 0 w 10"/>
                  <a:gd name="T3" fmla="*/ 24 h 25"/>
                  <a:gd name="T4" fmla="*/ 7 w 10"/>
                  <a:gd name="T5" fmla="*/ 25 h 25"/>
                  <a:gd name="T6" fmla="*/ 10 w 10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25"/>
                  <a:gd name="T14" fmla="*/ 10 w 10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25">
                    <a:moveTo>
                      <a:pt x="10" y="0"/>
                    </a:moveTo>
                    <a:lnTo>
                      <a:pt x="0" y="24"/>
                    </a:lnTo>
                    <a:lnTo>
                      <a:pt x="7" y="2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87" name="Freeform 346"/>
              <p:cNvSpPr>
                <a:spLocks/>
              </p:cNvSpPr>
              <p:nvPr/>
            </p:nvSpPr>
            <p:spPr bwMode="auto">
              <a:xfrm>
                <a:off x="2862" y="2646"/>
                <a:ext cx="10" cy="26"/>
              </a:xfrm>
              <a:custGeom>
                <a:avLst/>
                <a:gdLst>
                  <a:gd name="T0" fmla="*/ 3 w 10"/>
                  <a:gd name="T1" fmla="*/ 0 h 26"/>
                  <a:gd name="T2" fmla="*/ 10 w 10"/>
                  <a:gd name="T3" fmla="*/ 1 h 26"/>
                  <a:gd name="T4" fmla="*/ 7 w 10"/>
                  <a:gd name="T5" fmla="*/ 26 h 26"/>
                  <a:gd name="T6" fmla="*/ 0 w 10"/>
                  <a:gd name="T7" fmla="*/ 25 h 26"/>
                  <a:gd name="T8" fmla="*/ 3 w 10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6"/>
                  <a:gd name="T17" fmla="*/ 10 w 10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6">
                    <a:moveTo>
                      <a:pt x="3" y="0"/>
                    </a:moveTo>
                    <a:lnTo>
                      <a:pt x="10" y="1"/>
                    </a:lnTo>
                    <a:lnTo>
                      <a:pt x="7" y="26"/>
                    </a:lnTo>
                    <a:lnTo>
                      <a:pt x="0" y="2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88" name="Freeform 347"/>
              <p:cNvSpPr>
                <a:spLocks/>
              </p:cNvSpPr>
              <p:nvPr/>
            </p:nvSpPr>
            <p:spPr bwMode="auto">
              <a:xfrm>
                <a:off x="2862" y="2671"/>
                <a:ext cx="7" cy="26"/>
              </a:xfrm>
              <a:custGeom>
                <a:avLst/>
                <a:gdLst>
                  <a:gd name="T0" fmla="*/ 0 w 7"/>
                  <a:gd name="T1" fmla="*/ 0 h 26"/>
                  <a:gd name="T2" fmla="*/ 7 w 7"/>
                  <a:gd name="T3" fmla="*/ 1 h 26"/>
                  <a:gd name="T4" fmla="*/ 0 w 7"/>
                  <a:gd name="T5" fmla="*/ 26 h 26"/>
                  <a:gd name="T6" fmla="*/ 0 w 7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26"/>
                  <a:gd name="T14" fmla="*/ 7 w 7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26">
                    <a:moveTo>
                      <a:pt x="0" y="0"/>
                    </a:moveTo>
                    <a:lnTo>
                      <a:pt x="7" y="1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89" name="Freeform 348"/>
              <p:cNvSpPr>
                <a:spLocks/>
              </p:cNvSpPr>
              <p:nvPr/>
            </p:nvSpPr>
            <p:spPr bwMode="auto">
              <a:xfrm>
                <a:off x="2862" y="2672"/>
                <a:ext cx="7" cy="25"/>
              </a:xfrm>
              <a:custGeom>
                <a:avLst/>
                <a:gdLst>
                  <a:gd name="T0" fmla="*/ 7 w 7"/>
                  <a:gd name="T1" fmla="*/ 0 h 25"/>
                  <a:gd name="T2" fmla="*/ 0 w 7"/>
                  <a:gd name="T3" fmla="*/ 25 h 25"/>
                  <a:gd name="T4" fmla="*/ 7 w 7"/>
                  <a:gd name="T5" fmla="*/ 24 h 25"/>
                  <a:gd name="T6" fmla="*/ 7 w 7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25"/>
                  <a:gd name="T14" fmla="*/ 7 w 7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25">
                    <a:moveTo>
                      <a:pt x="7" y="0"/>
                    </a:moveTo>
                    <a:lnTo>
                      <a:pt x="0" y="25"/>
                    </a:lnTo>
                    <a:lnTo>
                      <a:pt x="7" y="2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90" name="Freeform 349"/>
              <p:cNvSpPr>
                <a:spLocks/>
              </p:cNvSpPr>
              <p:nvPr/>
            </p:nvSpPr>
            <p:spPr bwMode="auto">
              <a:xfrm>
                <a:off x="2862" y="2671"/>
                <a:ext cx="7" cy="26"/>
              </a:xfrm>
              <a:custGeom>
                <a:avLst/>
                <a:gdLst>
                  <a:gd name="T0" fmla="*/ 0 w 7"/>
                  <a:gd name="T1" fmla="*/ 0 h 26"/>
                  <a:gd name="T2" fmla="*/ 7 w 7"/>
                  <a:gd name="T3" fmla="*/ 1 h 26"/>
                  <a:gd name="T4" fmla="*/ 7 w 7"/>
                  <a:gd name="T5" fmla="*/ 25 h 26"/>
                  <a:gd name="T6" fmla="*/ 0 w 7"/>
                  <a:gd name="T7" fmla="*/ 26 h 26"/>
                  <a:gd name="T8" fmla="*/ 0 w 7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6"/>
                  <a:gd name="T17" fmla="*/ 7 w 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6">
                    <a:moveTo>
                      <a:pt x="0" y="0"/>
                    </a:moveTo>
                    <a:lnTo>
                      <a:pt x="7" y="1"/>
                    </a:lnTo>
                    <a:lnTo>
                      <a:pt x="7" y="25"/>
                    </a:lnTo>
                    <a:lnTo>
                      <a:pt x="0" y="2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91" name="Freeform 350"/>
              <p:cNvSpPr>
                <a:spLocks/>
              </p:cNvSpPr>
              <p:nvPr/>
            </p:nvSpPr>
            <p:spPr bwMode="auto">
              <a:xfrm>
                <a:off x="2862" y="2696"/>
                <a:ext cx="7" cy="26"/>
              </a:xfrm>
              <a:custGeom>
                <a:avLst/>
                <a:gdLst>
                  <a:gd name="T0" fmla="*/ 0 w 7"/>
                  <a:gd name="T1" fmla="*/ 1 h 26"/>
                  <a:gd name="T2" fmla="*/ 7 w 7"/>
                  <a:gd name="T3" fmla="*/ 0 h 26"/>
                  <a:gd name="T4" fmla="*/ 3 w 7"/>
                  <a:gd name="T5" fmla="*/ 26 h 26"/>
                  <a:gd name="T6" fmla="*/ 0 w 7"/>
                  <a:gd name="T7" fmla="*/ 1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26"/>
                  <a:gd name="T14" fmla="*/ 7 w 7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26">
                    <a:moveTo>
                      <a:pt x="0" y="1"/>
                    </a:moveTo>
                    <a:lnTo>
                      <a:pt x="7" y="0"/>
                    </a:lnTo>
                    <a:lnTo>
                      <a:pt x="3" y="2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92" name="Freeform 351"/>
              <p:cNvSpPr>
                <a:spLocks/>
              </p:cNvSpPr>
              <p:nvPr/>
            </p:nvSpPr>
            <p:spPr bwMode="auto">
              <a:xfrm>
                <a:off x="2865" y="2696"/>
                <a:ext cx="7" cy="26"/>
              </a:xfrm>
              <a:custGeom>
                <a:avLst/>
                <a:gdLst>
                  <a:gd name="T0" fmla="*/ 4 w 7"/>
                  <a:gd name="T1" fmla="*/ 0 h 26"/>
                  <a:gd name="T2" fmla="*/ 0 w 7"/>
                  <a:gd name="T3" fmla="*/ 26 h 26"/>
                  <a:gd name="T4" fmla="*/ 7 w 7"/>
                  <a:gd name="T5" fmla="*/ 24 h 26"/>
                  <a:gd name="T6" fmla="*/ 4 w 7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26"/>
                  <a:gd name="T14" fmla="*/ 7 w 7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26">
                    <a:moveTo>
                      <a:pt x="4" y="0"/>
                    </a:moveTo>
                    <a:lnTo>
                      <a:pt x="0" y="26"/>
                    </a:lnTo>
                    <a:lnTo>
                      <a:pt x="7" y="2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93" name="Freeform 352"/>
              <p:cNvSpPr>
                <a:spLocks/>
              </p:cNvSpPr>
              <p:nvPr/>
            </p:nvSpPr>
            <p:spPr bwMode="auto">
              <a:xfrm>
                <a:off x="2862" y="2696"/>
                <a:ext cx="10" cy="26"/>
              </a:xfrm>
              <a:custGeom>
                <a:avLst/>
                <a:gdLst>
                  <a:gd name="T0" fmla="*/ 0 w 10"/>
                  <a:gd name="T1" fmla="*/ 1 h 26"/>
                  <a:gd name="T2" fmla="*/ 7 w 10"/>
                  <a:gd name="T3" fmla="*/ 0 h 26"/>
                  <a:gd name="T4" fmla="*/ 10 w 10"/>
                  <a:gd name="T5" fmla="*/ 24 h 26"/>
                  <a:gd name="T6" fmla="*/ 3 w 10"/>
                  <a:gd name="T7" fmla="*/ 26 h 26"/>
                  <a:gd name="T8" fmla="*/ 0 w 10"/>
                  <a:gd name="T9" fmla="*/ 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6"/>
                  <a:gd name="T17" fmla="*/ 10 w 10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6">
                    <a:moveTo>
                      <a:pt x="0" y="1"/>
                    </a:moveTo>
                    <a:lnTo>
                      <a:pt x="7" y="0"/>
                    </a:lnTo>
                    <a:lnTo>
                      <a:pt x="10" y="24"/>
                    </a:lnTo>
                    <a:lnTo>
                      <a:pt x="3" y="26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94" name="Freeform 353"/>
              <p:cNvSpPr>
                <a:spLocks/>
              </p:cNvSpPr>
              <p:nvPr/>
            </p:nvSpPr>
            <p:spPr bwMode="auto">
              <a:xfrm>
                <a:off x="2865" y="2720"/>
                <a:ext cx="7" cy="26"/>
              </a:xfrm>
              <a:custGeom>
                <a:avLst/>
                <a:gdLst>
                  <a:gd name="T0" fmla="*/ 0 w 7"/>
                  <a:gd name="T1" fmla="*/ 2 h 26"/>
                  <a:gd name="T2" fmla="*/ 7 w 7"/>
                  <a:gd name="T3" fmla="*/ 0 h 26"/>
                  <a:gd name="T4" fmla="*/ 7 w 7"/>
                  <a:gd name="T5" fmla="*/ 26 h 26"/>
                  <a:gd name="T6" fmla="*/ 0 w 7"/>
                  <a:gd name="T7" fmla="*/ 2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26"/>
                  <a:gd name="T14" fmla="*/ 7 w 7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26">
                    <a:moveTo>
                      <a:pt x="0" y="2"/>
                    </a:moveTo>
                    <a:lnTo>
                      <a:pt x="7" y="0"/>
                    </a:lnTo>
                    <a:lnTo>
                      <a:pt x="7" y="2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95" name="Freeform 354"/>
              <p:cNvSpPr>
                <a:spLocks/>
              </p:cNvSpPr>
              <p:nvPr/>
            </p:nvSpPr>
            <p:spPr bwMode="auto">
              <a:xfrm>
                <a:off x="2872" y="2720"/>
                <a:ext cx="6" cy="26"/>
              </a:xfrm>
              <a:custGeom>
                <a:avLst/>
                <a:gdLst>
                  <a:gd name="T0" fmla="*/ 0 w 6"/>
                  <a:gd name="T1" fmla="*/ 0 h 26"/>
                  <a:gd name="T2" fmla="*/ 0 w 6"/>
                  <a:gd name="T3" fmla="*/ 26 h 26"/>
                  <a:gd name="T4" fmla="*/ 6 w 6"/>
                  <a:gd name="T5" fmla="*/ 24 h 26"/>
                  <a:gd name="T6" fmla="*/ 0 w 6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26"/>
                  <a:gd name="T14" fmla="*/ 6 w 6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26">
                    <a:moveTo>
                      <a:pt x="0" y="0"/>
                    </a:moveTo>
                    <a:lnTo>
                      <a:pt x="0" y="26"/>
                    </a:lnTo>
                    <a:lnTo>
                      <a:pt x="6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96" name="Freeform 355"/>
              <p:cNvSpPr>
                <a:spLocks/>
              </p:cNvSpPr>
              <p:nvPr/>
            </p:nvSpPr>
            <p:spPr bwMode="auto">
              <a:xfrm>
                <a:off x="2865" y="2720"/>
                <a:ext cx="13" cy="26"/>
              </a:xfrm>
              <a:custGeom>
                <a:avLst/>
                <a:gdLst>
                  <a:gd name="T0" fmla="*/ 0 w 13"/>
                  <a:gd name="T1" fmla="*/ 2 h 26"/>
                  <a:gd name="T2" fmla="*/ 7 w 13"/>
                  <a:gd name="T3" fmla="*/ 0 h 26"/>
                  <a:gd name="T4" fmla="*/ 13 w 13"/>
                  <a:gd name="T5" fmla="*/ 24 h 26"/>
                  <a:gd name="T6" fmla="*/ 7 w 13"/>
                  <a:gd name="T7" fmla="*/ 26 h 26"/>
                  <a:gd name="T8" fmla="*/ 0 w 13"/>
                  <a:gd name="T9" fmla="*/ 2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6"/>
                  <a:gd name="T17" fmla="*/ 13 w 13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6">
                    <a:moveTo>
                      <a:pt x="0" y="2"/>
                    </a:moveTo>
                    <a:lnTo>
                      <a:pt x="7" y="0"/>
                    </a:lnTo>
                    <a:lnTo>
                      <a:pt x="13" y="24"/>
                    </a:lnTo>
                    <a:lnTo>
                      <a:pt x="7" y="26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97" name="Freeform 356"/>
              <p:cNvSpPr>
                <a:spLocks/>
              </p:cNvSpPr>
              <p:nvPr/>
            </p:nvSpPr>
            <p:spPr bwMode="auto">
              <a:xfrm>
                <a:off x="2872" y="2744"/>
                <a:ext cx="9" cy="26"/>
              </a:xfrm>
              <a:custGeom>
                <a:avLst/>
                <a:gdLst>
                  <a:gd name="T0" fmla="*/ 0 w 9"/>
                  <a:gd name="T1" fmla="*/ 2 h 26"/>
                  <a:gd name="T2" fmla="*/ 6 w 9"/>
                  <a:gd name="T3" fmla="*/ 0 h 26"/>
                  <a:gd name="T4" fmla="*/ 9 w 9"/>
                  <a:gd name="T5" fmla="*/ 26 h 26"/>
                  <a:gd name="T6" fmla="*/ 0 w 9"/>
                  <a:gd name="T7" fmla="*/ 2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6"/>
                  <a:gd name="T14" fmla="*/ 9 w 9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6">
                    <a:moveTo>
                      <a:pt x="0" y="2"/>
                    </a:moveTo>
                    <a:lnTo>
                      <a:pt x="6" y="0"/>
                    </a:lnTo>
                    <a:lnTo>
                      <a:pt x="9" y="2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98" name="Freeform 357"/>
              <p:cNvSpPr>
                <a:spLocks/>
              </p:cNvSpPr>
              <p:nvPr/>
            </p:nvSpPr>
            <p:spPr bwMode="auto">
              <a:xfrm>
                <a:off x="2878" y="2744"/>
                <a:ext cx="9" cy="26"/>
              </a:xfrm>
              <a:custGeom>
                <a:avLst/>
                <a:gdLst>
                  <a:gd name="T0" fmla="*/ 0 w 9"/>
                  <a:gd name="T1" fmla="*/ 0 h 26"/>
                  <a:gd name="T2" fmla="*/ 3 w 9"/>
                  <a:gd name="T3" fmla="*/ 26 h 26"/>
                  <a:gd name="T4" fmla="*/ 9 w 9"/>
                  <a:gd name="T5" fmla="*/ 23 h 26"/>
                  <a:gd name="T6" fmla="*/ 0 w 9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6"/>
                  <a:gd name="T14" fmla="*/ 9 w 9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6">
                    <a:moveTo>
                      <a:pt x="0" y="0"/>
                    </a:moveTo>
                    <a:lnTo>
                      <a:pt x="3" y="26"/>
                    </a:lnTo>
                    <a:lnTo>
                      <a:pt x="9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99" name="Freeform 358"/>
              <p:cNvSpPr>
                <a:spLocks/>
              </p:cNvSpPr>
              <p:nvPr/>
            </p:nvSpPr>
            <p:spPr bwMode="auto">
              <a:xfrm>
                <a:off x="2872" y="2744"/>
                <a:ext cx="15" cy="26"/>
              </a:xfrm>
              <a:custGeom>
                <a:avLst/>
                <a:gdLst>
                  <a:gd name="T0" fmla="*/ 0 w 15"/>
                  <a:gd name="T1" fmla="*/ 2 h 26"/>
                  <a:gd name="T2" fmla="*/ 6 w 15"/>
                  <a:gd name="T3" fmla="*/ 0 h 26"/>
                  <a:gd name="T4" fmla="*/ 15 w 15"/>
                  <a:gd name="T5" fmla="*/ 23 h 26"/>
                  <a:gd name="T6" fmla="*/ 9 w 15"/>
                  <a:gd name="T7" fmla="*/ 26 h 26"/>
                  <a:gd name="T8" fmla="*/ 0 w 15"/>
                  <a:gd name="T9" fmla="*/ 2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26"/>
                  <a:gd name="T17" fmla="*/ 15 w 15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26">
                    <a:moveTo>
                      <a:pt x="0" y="2"/>
                    </a:moveTo>
                    <a:lnTo>
                      <a:pt x="6" y="0"/>
                    </a:lnTo>
                    <a:lnTo>
                      <a:pt x="15" y="23"/>
                    </a:lnTo>
                    <a:lnTo>
                      <a:pt x="9" y="26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00" name="Freeform 359"/>
              <p:cNvSpPr>
                <a:spLocks/>
              </p:cNvSpPr>
              <p:nvPr/>
            </p:nvSpPr>
            <p:spPr bwMode="auto">
              <a:xfrm>
                <a:off x="2881" y="2767"/>
                <a:ext cx="12" cy="25"/>
              </a:xfrm>
              <a:custGeom>
                <a:avLst/>
                <a:gdLst>
                  <a:gd name="T0" fmla="*/ 0 w 12"/>
                  <a:gd name="T1" fmla="*/ 3 h 25"/>
                  <a:gd name="T2" fmla="*/ 6 w 12"/>
                  <a:gd name="T3" fmla="*/ 0 h 25"/>
                  <a:gd name="T4" fmla="*/ 12 w 12"/>
                  <a:gd name="T5" fmla="*/ 25 h 25"/>
                  <a:gd name="T6" fmla="*/ 0 w 12"/>
                  <a:gd name="T7" fmla="*/ 3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25"/>
                  <a:gd name="T14" fmla="*/ 12 w 12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25">
                    <a:moveTo>
                      <a:pt x="0" y="3"/>
                    </a:moveTo>
                    <a:lnTo>
                      <a:pt x="6" y="0"/>
                    </a:lnTo>
                    <a:lnTo>
                      <a:pt x="12" y="2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01" name="Freeform 360"/>
              <p:cNvSpPr>
                <a:spLocks/>
              </p:cNvSpPr>
              <p:nvPr/>
            </p:nvSpPr>
            <p:spPr bwMode="auto">
              <a:xfrm>
                <a:off x="2887" y="2767"/>
                <a:ext cx="11" cy="25"/>
              </a:xfrm>
              <a:custGeom>
                <a:avLst/>
                <a:gdLst>
                  <a:gd name="T0" fmla="*/ 0 w 11"/>
                  <a:gd name="T1" fmla="*/ 0 h 25"/>
                  <a:gd name="T2" fmla="*/ 6 w 11"/>
                  <a:gd name="T3" fmla="*/ 25 h 25"/>
                  <a:gd name="T4" fmla="*/ 11 w 11"/>
                  <a:gd name="T5" fmla="*/ 22 h 25"/>
                  <a:gd name="T6" fmla="*/ 0 w 11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25"/>
                  <a:gd name="T14" fmla="*/ 11 w 11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25">
                    <a:moveTo>
                      <a:pt x="0" y="0"/>
                    </a:moveTo>
                    <a:lnTo>
                      <a:pt x="6" y="25"/>
                    </a:lnTo>
                    <a:lnTo>
                      <a:pt x="11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02" name="Freeform 361"/>
              <p:cNvSpPr>
                <a:spLocks/>
              </p:cNvSpPr>
              <p:nvPr/>
            </p:nvSpPr>
            <p:spPr bwMode="auto">
              <a:xfrm>
                <a:off x="2881" y="2767"/>
                <a:ext cx="17" cy="25"/>
              </a:xfrm>
              <a:custGeom>
                <a:avLst/>
                <a:gdLst>
                  <a:gd name="T0" fmla="*/ 0 w 17"/>
                  <a:gd name="T1" fmla="*/ 3 h 25"/>
                  <a:gd name="T2" fmla="*/ 6 w 17"/>
                  <a:gd name="T3" fmla="*/ 0 h 25"/>
                  <a:gd name="T4" fmla="*/ 17 w 17"/>
                  <a:gd name="T5" fmla="*/ 22 h 25"/>
                  <a:gd name="T6" fmla="*/ 12 w 17"/>
                  <a:gd name="T7" fmla="*/ 25 h 25"/>
                  <a:gd name="T8" fmla="*/ 0 w 17"/>
                  <a:gd name="T9" fmla="*/ 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3"/>
                    </a:moveTo>
                    <a:lnTo>
                      <a:pt x="6" y="0"/>
                    </a:lnTo>
                    <a:lnTo>
                      <a:pt x="17" y="22"/>
                    </a:lnTo>
                    <a:lnTo>
                      <a:pt x="12" y="25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03" name="Freeform 362"/>
              <p:cNvSpPr>
                <a:spLocks/>
              </p:cNvSpPr>
              <p:nvPr/>
            </p:nvSpPr>
            <p:spPr bwMode="auto">
              <a:xfrm>
                <a:off x="2893" y="2789"/>
                <a:ext cx="14" cy="24"/>
              </a:xfrm>
              <a:custGeom>
                <a:avLst/>
                <a:gdLst>
                  <a:gd name="T0" fmla="*/ 0 w 14"/>
                  <a:gd name="T1" fmla="*/ 3 h 24"/>
                  <a:gd name="T2" fmla="*/ 5 w 14"/>
                  <a:gd name="T3" fmla="*/ 0 h 24"/>
                  <a:gd name="T4" fmla="*/ 14 w 14"/>
                  <a:gd name="T5" fmla="*/ 24 h 24"/>
                  <a:gd name="T6" fmla="*/ 0 w 14"/>
                  <a:gd name="T7" fmla="*/ 3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24"/>
                  <a:gd name="T14" fmla="*/ 14 w 1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24">
                    <a:moveTo>
                      <a:pt x="0" y="3"/>
                    </a:moveTo>
                    <a:lnTo>
                      <a:pt x="5" y="0"/>
                    </a:lnTo>
                    <a:lnTo>
                      <a:pt x="14" y="2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04" name="Freeform 363"/>
              <p:cNvSpPr>
                <a:spLocks/>
              </p:cNvSpPr>
              <p:nvPr/>
            </p:nvSpPr>
            <p:spPr bwMode="auto">
              <a:xfrm>
                <a:off x="2898" y="2789"/>
                <a:ext cx="15" cy="24"/>
              </a:xfrm>
              <a:custGeom>
                <a:avLst/>
                <a:gdLst>
                  <a:gd name="T0" fmla="*/ 0 w 15"/>
                  <a:gd name="T1" fmla="*/ 0 h 24"/>
                  <a:gd name="T2" fmla="*/ 9 w 15"/>
                  <a:gd name="T3" fmla="*/ 24 h 24"/>
                  <a:gd name="T4" fmla="*/ 15 w 15"/>
                  <a:gd name="T5" fmla="*/ 20 h 24"/>
                  <a:gd name="T6" fmla="*/ 0 w 15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24"/>
                  <a:gd name="T14" fmla="*/ 15 w 15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24">
                    <a:moveTo>
                      <a:pt x="0" y="0"/>
                    </a:moveTo>
                    <a:lnTo>
                      <a:pt x="9" y="24"/>
                    </a:lnTo>
                    <a:lnTo>
                      <a:pt x="15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05" name="Freeform 364"/>
              <p:cNvSpPr>
                <a:spLocks/>
              </p:cNvSpPr>
              <p:nvPr/>
            </p:nvSpPr>
            <p:spPr bwMode="auto">
              <a:xfrm>
                <a:off x="2893" y="2789"/>
                <a:ext cx="20" cy="24"/>
              </a:xfrm>
              <a:custGeom>
                <a:avLst/>
                <a:gdLst>
                  <a:gd name="T0" fmla="*/ 0 w 20"/>
                  <a:gd name="T1" fmla="*/ 3 h 24"/>
                  <a:gd name="T2" fmla="*/ 5 w 20"/>
                  <a:gd name="T3" fmla="*/ 0 h 24"/>
                  <a:gd name="T4" fmla="*/ 20 w 20"/>
                  <a:gd name="T5" fmla="*/ 20 h 24"/>
                  <a:gd name="T6" fmla="*/ 14 w 20"/>
                  <a:gd name="T7" fmla="*/ 24 h 24"/>
                  <a:gd name="T8" fmla="*/ 0 w 20"/>
                  <a:gd name="T9" fmla="*/ 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24"/>
                  <a:gd name="T17" fmla="*/ 20 w 20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24">
                    <a:moveTo>
                      <a:pt x="0" y="3"/>
                    </a:moveTo>
                    <a:lnTo>
                      <a:pt x="5" y="0"/>
                    </a:lnTo>
                    <a:lnTo>
                      <a:pt x="20" y="20"/>
                    </a:lnTo>
                    <a:lnTo>
                      <a:pt x="14" y="24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06" name="Freeform 365"/>
              <p:cNvSpPr>
                <a:spLocks/>
              </p:cNvSpPr>
              <p:nvPr/>
            </p:nvSpPr>
            <p:spPr bwMode="auto">
              <a:xfrm>
                <a:off x="2907" y="2809"/>
                <a:ext cx="18" cy="23"/>
              </a:xfrm>
              <a:custGeom>
                <a:avLst/>
                <a:gdLst>
                  <a:gd name="T0" fmla="*/ 0 w 18"/>
                  <a:gd name="T1" fmla="*/ 4 h 23"/>
                  <a:gd name="T2" fmla="*/ 6 w 18"/>
                  <a:gd name="T3" fmla="*/ 0 h 23"/>
                  <a:gd name="T4" fmla="*/ 18 w 18"/>
                  <a:gd name="T5" fmla="*/ 23 h 23"/>
                  <a:gd name="T6" fmla="*/ 0 w 18"/>
                  <a:gd name="T7" fmla="*/ 4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23"/>
                  <a:gd name="T14" fmla="*/ 18 w 18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23">
                    <a:moveTo>
                      <a:pt x="0" y="4"/>
                    </a:moveTo>
                    <a:lnTo>
                      <a:pt x="6" y="0"/>
                    </a:lnTo>
                    <a:lnTo>
                      <a:pt x="18" y="2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07" name="Freeform 366"/>
              <p:cNvSpPr>
                <a:spLocks/>
              </p:cNvSpPr>
              <p:nvPr/>
            </p:nvSpPr>
            <p:spPr bwMode="auto">
              <a:xfrm>
                <a:off x="2913" y="2809"/>
                <a:ext cx="16" cy="23"/>
              </a:xfrm>
              <a:custGeom>
                <a:avLst/>
                <a:gdLst>
                  <a:gd name="T0" fmla="*/ 0 w 16"/>
                  <a:gd name="T1" fmla="*/ 0 h 23"/>
                  <a:gd name="T2" fmla="*/ 12 w 16"/>
                  <a:gd name="T3" fmla="*/ 23 h 23"/>
                  <a:gd name="T4" fmla="*/ 16 w 16"/>
                  <a:gd name="T5" fmla="*/ 18 h 23"/>
                  <a:gd name="T6" fmla="*/ 0 w 16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23"/>
                  <a:gd name="T14" fmla="*/ 16 w 16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23">
                    <a:moveTo>
                      <a:pt x="0" y="0"/>
                    </a:moveTo>
                    <a:lnTo>
                      <a:pt x="12" y="23"/>
                    </a:lnTo>
                    <a:lnTo>
                      <a:pt x="16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08" name="Freeform 367"/>
              <p:cNvSpPr>
                <a:spLocks/>
              </p:cNvSpPr>
              <p:nvPr/>
            </p:nvSpPr>
            <p:spPr bwMode="auto">
              <a:xfrm>
                <a:off x="2907" y="2809"/>
                <a:ext cx="22" cy="23"/>
              </a:xfrm>
              <a:custGeom>
                <a:avLst/>
                <a:gdLst>
                  <a:gd name="T0" fmla="*/ 0 w 22"/>
                  <a:gd name="T1" fmla="*/ 4 h 23"/>
                  <a:gd name="T2" fmla="*/ 6 w 22"/>
                  <a:gd name="T3" fmla="*/ 0 h 23"/>
                  <a:gd name="T4" fmla="*/ 22 w 22"/>
                  <a:gd name="T5" fmla="*/ 18 h 23"/>
                  <a:gd name="T6" fmla="*/ 18 w 22"/>
                  <a:gd name="T7" fmla="*/ 23 h 23"/>
                  <a:gd name="T8" fmla="*/ 0 w 22"/>
                  <a:gd name="T9" fmla="*/ 4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0" y="4"/>
                    </a:moveTo>
                    <a:lnTo>
                      <a:pt x="6" y="0"/>
                    </a:lnTo>
                    <a:lnTo>
                      <a:pt x="22" y="18"/>
                    </a:lnTo>
                    <a:lnTo>
                      <a:pt x="18" y="23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09" name="Freeform 368"/>
              <p:cNvSpPr>
                <a:spLocks/>
              </p:cNvSpPr>
              <p:nvPr/>
            </p:nvSpPr>
            <p:spPr bwMode="auto">
              <a:xfrm>
                <a:off x="2925" y="2827"/>
                <a:ext cx="19" cy="21"/>
              </a:xfrm>
              <a:custGeom>
                <a:avLst/>
                <a:gdLst>
                  <a:gd name="T0" fmla="*/ 0 w 19"/>
                  <a:gd name="T1" fmla="*/ 5 h 21"/>
                  <a:gd name="T2" fmla="*/ 4 w 19"/>
                  <a:gd name="T3" fmla="*/ 0 h 21"/>
                  <a:gd name="T4" fmla="*/ 19 w 19"/>
                  <a:gd name="T5" fmla="*/ 21 h 21"/>
                  <a:gd name="T6" fmla="*/ 0 w 19"/>
                  <a:gd name="T7" fmla="*/ 5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21"/>
                  <a:gd name="T14" fmla="*/ 19 w 19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21">
                    <a:moveTo>
                      <a:pt x="0" y="5"/>
                    </a:moveTo>
                    <a:lnTo>
                      <a:pt x="4" y="0"/>
                    </a:lnTo>
                    <a:lnTo>
                      <a:pt x="19" y="2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10" name="Freeform 369"/>
              <p:cNvSpPr>
                <a:spLocks/>
              </p:cNvSpPr>
              <p:nvPr/>
            </p:nvSpPr>
            <p:spPr bwMode="auto">
              <a:xfrm>
                <a:off x="2929" y="2827"/>
                <a:ext cx="19" cy="21"/>
              </a:xfrm>
              <a:custGeom>
                <a:avLst/>
                <a:gdLst>
                  <a:gd name="T0" fmla="*/ 0 w 19"/>
                  <a:gd name="T1" fmla="*/ 0 h 21"/>
                  <a:gd name="T2" fmla="*/ 15 w 19"/>
                  <a:gd name="T3" fmla="*/ 21 h 21"/>
                  <a:gd name="T4" fmla="*/ 19 w 19"/>
                  <a:gd name="T5" fmla="*/ 16 h 21"/>
                  <a:gd name="T6" fmla="*/ 0 w 19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21"/>
                  <a:gd name="T14" fmla="*/ 19 w 19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21">
                    <a:moveTo>
                      <a:pt x="0" y="0"/>
                    </a:moveTo>
                    <a:lnTo>
                      <a:pt x="15" y="21"/>
                    </a:lnTo>
                    <a:lnTo>
                      <a:pt x="19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11" name="Freeform 370"/>
              <p:cNvSpPr>
                <a:spLocks/>
              </p:cNvSpPr>
              <p:nvPr/>
            </p:nvSpPr>
            <p:spPr bwMode="auto">
              <a:xfrm>
                <a:off x="2925" y="2827"/>
                <a:ext cx="23" cy="21"/>
              </a:xfrm>
              <a:custGeom>
                <a:avLst/>
                <a:gdLst>
                  <a:gd name="T0" fmla="*/ 0 w 23"/>
                  <a:gd name="T1" fmla="*/ 5 h 21"/>
                  <a:gd name="T2" fmla="*/ 4 w 23"/>
                  <a:gd name="T3" fmla="*/ 0 h 21"/>
                  <a:gd name="T4" fmla="*/ 23 w 23"/>
                  <a:gd name="T5" fmla="*/ 16 h 21"/>
                  <a:gd name="T6" fmla="*/ 19 w 23"/>
                  <a:gd name="T7" fmla="*/ 21 h 21"/>
                  <a:gd name="T8" fmla="*/ 0 w 23"/>
                  <a:gd name="T9" fmla="*/ 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1"/>
                  <a:gd name="T17" fmla="*/ 23 w 2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1">
                    <a:moveTo>
                      <a:pt x="0" y="5"/>
                    </a:moveTo>
                    <a:lnTo>
                      <a:pt x="4" y="0"/>
                    </a:lnTo>
                    <a:lnTo>
                      <a:pt x="23" y="16"/>
                    </a:lnTo>
                    <a:lnTo>
                      <a:pt x="19" y="21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12" name="Freeform 371"/>
              <p:cNvSpPr>
                <a:spLocks/>
              </p:cNvSpPr>
              <p:nvPr/>
            </p:nvSpPr>
            <p:spPr bwMode="auto">
              <a:xfrm>
                <a:off x="2944" y="2843"/>
                <a:ext cx="21" cy="20"/>
              </a:xfrm>
              <a:custGeom>
                <a:avLst/>
                <a:gdLst>
                  <a:gd name="T0" fmla="*/ 0 w 21"/>
                  <a:gd name="T1" fmla="*/ 5 h 20"/>
                  <a:gd name="T2" fmla="*/ 4 w 21"/>
                  <a:gd name="T3" fmla="*/ 0 h 20"/>
                  <a:gd name="T4" fmla="*/ 21 w 21"/>
                  <a:gd name="T5" fmla="*/ 20 h 20"/>
                  <a:gd name="T6" fmla="*/ 0 w 21"/>
                  <a:gd name="T7" fmla="*/ 5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20"/>
                  <a:gd name="T14" fmla="*/ 21 w 21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20">
                    <a:moveTo>
                      <a:pt x="0" y="5"/>
                    </a:moveTo>
                    <a:lnTo>
                      <a:pt x="4" y="0"/>
                    </a:lnTo>
                    <a:lnTo>
                      <a:pt x="21" y="2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13" name="Freeform 372"/>
              <p:cNvSpPr>
                <a:spLocks/>
              </p:cNvSpPr>
              <p:nvPr/>
            </p:nvSpPr>
            <p:spPr bwMode="auto">
              <a:xfrm>
                <a:off x="2948" y="2843"/>
                <a:ext cx="20" cy="20"/>
              </a:xfrm>
              <a:custGeom>
                <a:avLst/>
                <a:gdLst>
                  <a:gd name="T0" fmla="*/ 0 w 20"/>
                  <a:gd name="T1" fmla="*/ 0 h 20"/>
                  <a:gd name="T2" fmla="*/ 17 w 20"/>
                  <a:gd name="T3" fmla="*/ 20 h 20"/>
                  <a:gd name="T4" fmla="*/ 20 w 20"/>
                  <a:gd name="T5" fmla="*/ 14 h 20"/>
                  <a:gd name="T6" fmla="*/ 0 w 20"/>
                  <a:gd name="T7" fmla="*/ 0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20"/>
                  <a:gd name="T14" fmla="*/ 20 w 20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20">
                    <a:moveTo>
                      <a:pt x="0" y="0"/>
                    </a:moveTo>
                    <a:lnTo>
                      <a:pt x="17" y="20"/>
                    </a:lnTo>
                    <a:lnTo>
                      <a:pt x="2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14" name="Freeform 373"/>
              <p:cNvSpPr>
                <a:spLocks/>
              </p:cNvSpPr>
              <p:nvPr/>
            </p:nvSpPr>
            <p:spPr bwMode="auto">
              <a:xfrm>
                <a:off x="2944" y="2843"/>
                <a:ext cx="24" cy="20"/>
              </a:xfrm>
              <a:custGeom>
                <a:avLst/>
                <a:gdLst>
                  <a:gd name="T0" fmla="*/ 0 w 24"/>
                  <a:gd name="T1" fmla="*/ 5 h 20"/>
                  <a:gd name="T2" fmla="*/ 4 w 24"/>
                  <a:gd name="T3" fmla="*/ 0 h 20"/>
                  <a:gd name="T4" fmla="*/ 24 w 24"/>
                  <a:gd name="T5" fmla="*/ 14 h 20"/>
                  <a:gd name="T6" fmla="*/ 21 w 24"/>
                  <a:gd name="T7" fmla="*/ 20 h 20"/>
                  <a:gd name="T8" fmla="*/ 0 w 24"/>
                  <a:gd name="T9" fmla="*/ 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0"/>
                  <a:gd name="T17" fmla="*/ 24 w 24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0">
                    <a:moveTo>
                      <a:pt x="0" y="5"/>
                    </a:moveTo>
                    <a:lnTo>
                      <a:pt x="4" y="0"/>
                    </a:lnTo>
                    <a:lnTo>
                      <a:pt x="24" y="14"/>
                    </a:lnTo>
                    <a:lnTo>
                      <a:pt x="21" y="20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15" name="Freeform 374"/>
              <p:cNvSpPr>
                <a:spLocks/>
              </p:cNvSpPr>
              <p:nvPr/>
            </p:nvSpPr>
            <p:spPr bwMode="auto">
              <a:xfrm>
                <a:off x="2965" y="2857"/>
                <a:ext cx="23" cy="17"/>
              </a:xfrm>
              <a:custGeom>
                <a:avLst/>
                <a:gdLst>
                  <a:gd name="T0" fmla="*/ 0 w 23"/>
                  <a:gd name="T1" fmla="*/ 6 h 17"/>
                  <a:gd name="T2" fmla="*/ 3 w 23"/>
                  <a:gd name="T3" fmla="*/ 0 h 17"/>
                  <a:gd name="T4" fmla="*/ 23 w 23"/>
                  <a:gd name="T5" fmla="*/ 17 h 17"/>
                  <a:gd name="T6" fmla="*/ 0 w 23"/>
                  <a:gd name="T7" fmla="*/ 6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17"/>
                  <a:gd name="T14" fmla="*/ 23 w 23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17">
                    <a:moveTo>
                      <a:pt x="0" y="6"/>
                    </a:moveTo>
                    <a:lnTo>
                      <a:pt x="3" y="0"/>
                    </a:lnTo>
                    <a:lnTo>
                      <a:pt x="23" y="1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16" name="Freeform 375"/>
              <p:cNvSpPr>
                <a:spLocks/>
              </p:cNvSpPr>
              <p:nvPr/>
            </p:nvSpPr>
            <p:spPr bwMode="auto">
              <a:xfrm>
                <a:off x="2968" y="2857"/>
                <a:ext cx="23" cy="17"/>
              </a:xfrm>
              <a:custGeom>
                <a:avLst/>
                <a:gdLst>
                  <a:gd name="T0" fmla="*/ 0 w 23"/>
                  <a:gd name="T1" fmla="*/ 0 h 17"/>
                  <a:gd name="T2" fmla="*/ 20 w 23"/>
                  <a:gd name="T3" fmla="*/ 17 h 17"/>
                  <a:gd name="T4" fmla="*/ 23 w 23"/>
                  <a:gd name="T5" fmla="*/ 11 h 17"/>
                  <a:gd name="T6" fmla="*/ 0 w 23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17"/>
                  <a:gd name="T14" fmla="*/ 23 w 23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17">
                    <a:moveTo>
                      <a:pt x="0" y="0"/>
                    </a:moveTo>
                    <a:lnTo>
                      <a:pt x="20" y="17"/>
                    </a:lnTo>
                    <a:lnTo>
                      <a:pt x="23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17" name="Freeform 376"/>
              <p:cNvSpPr>
                <a:spLocks/>
              </p:cNvSpPr>
              <p:nvPr/>
            </p:nvSpPr>
            <p:spPr bwMode="auto">
              <a:xfrm>
                <a:off x="2965" y="2857"/>
                <a:ext cx="26" cy="17"/>
              </a:xfrm>
              <a:custGeom>
                <a:avLst/>
                <a:gdLst>
                  <a:gd name="T0" fmla="*/ 0 w 26"/>
                  <a:gd name="T1" fmla="*/ 6 h 17"/>
                  <a:gd name="T2" fmla="*/ 3 w 26"/>
                  <a:gd name="T3" fmla="*/ 0 h 17"/>
                  <a:gd name="T4" fmla="*/ 26 w 26"/>
                  <a:gd name="T5" fmla="*/ 11 h 17"/>
                  <a:gd name="T6" fmla="*/ 23 w 26"/>
                  <a:gd name="T7" fmla="*/ 17 h 17"/>
                  <a:gd name="T8" fmla="*/ 0 w 26"/>
                  <a:gd name="T9" fmla="*/ 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7"/>
                  <a:gd name="T17" fmla="*/ 26 w 2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7">
                    <a:moveTo>
                      <a:pt x="0" y="6"/>
                    </a:moveTo>
                    <a:lnTo>
                      <a:pt x="3" y="0"/>
                    </a:lnTo>
                    <a:lnTo>
                      <a:pt x="26" y="11"/>
                    </a:lnTo>
                    <a:lnTo>
                      <a:pt x="23" y="17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18" name="Freeform 377"/>
              <p:cNvSpPr>
                <a:spLocks/>
              </p:cNvSpPr>
              <p:nvPr/>
            </p:nvSpPr>
            <p:spPr bwMode="auto">
              <a:xfrm>
                <a:off x="2988" y="2868"/>
                <a:ext cx="24" cy="15"/>
              </a:xfrm>
              <a:custGeom>
                <a:avLst/>
                <a:gdLst>
                  <a:gd name="T0" fmla="*/ 0 w 24"/>
                  <a:gd name="T1" fmla="*/ 6 h 15"/>
                  <a:gd name="T2" fmla="*/ 3 w 24"/>
                  <a:gd name="T3" fmla="*/ 0 h 15"/>
                  <a:gd name="T4" fmla="*/ 24 w 24"/>
                  <a:gd name="T5" fmla="*/ 15 h 15"/>
                  <a:gd name="T6" fmla="*/ 0 w 24"/>
                  <a:gd name="T7" fmla="*/ 6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15"/>
                  <a:gd name="T14" fmla="*/ 24 w 2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15">
                    <a:moveTo>
                      <a:pt x="0" y="6"/>
                    </a:moveTo>
                    <a:lnTo>
                      <a:pt x="3" y="0"/>
                    </a:lnTo>
                    <a:lnTo>
                      <a:pt x="24" y="1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19" name="Freeform 378"/>
              <p:cNvSpPr>
                <a:spLocks/>
              </p:cNvSpPr>
              <p:nvPr/>
            </p:nvSpPr>
            <p:spPr bwMode="auto">
              <a:xfrm>
                <a:off x="2991" y="2868"/>
                <a:ext cx="23" cy="15"/>
              </a:xfrm>
              <a:custGeom>
                <a:avLst/>
                <a:gdLst>
                  <a:gd name="T0" fmla="*/ 0 w 23"/>
                  <a:gd name="T1" fmla="*/ 0 h 15"/>
                  <a:gd name="T2" fmla="*/ 21 w 23"/>
                  <a:gd name="T3" fmla="*/ 15 h 15"/>
                  <a:gd name="T4" fmla="*/ 23 w 23"/>
                  <a:gd name="T5" fmla="*/ 9 h 15"/>
                  <a:gd name="T6" fmla="*/ 0 w 23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15"/>
                  <a:gd name="T14" fmla="*/ 23 w 23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15">
                    <a:moveTo>
                      <a:pt x="0" y="0"/>
                    </a:moveTo>
                    <a:lnTo>
                      <a:pt x="21" y="15"/>
                    </a:lnTo>
                    <a:lnTo>
                      <a:pt x="2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20" name="Freeform 379"/>
              <p:cNvSpPr>
                <a:spLocks/>
              </p:cNvSpPr>
              <p:nvPr/>
            </p:nvSpPr>
            <p:spPr bwMode="auto">
              <a:xfrm>
                <a:off x="2988" y="2868"/>
                <a:ext cx="26" cy="15"/>
              </a:xfrm>
              <a:custGeom>
                <a:avLst/>
                <a:gdLst>
                  <a:gd name="T0" fmla="*/ 0 w 26"/>
                  <a:gd name="T1" fmla="*/ 6 h 15"/>
                  <a:gd name="T2" fmla="*/ 3 w 26"/>
                  <a:gd name="T3" fmla="*/ 0 h 15"/>
                  <a:gd name="T4" fmla="*/ 26 w 26"/>
                  <a:gd name="T5" fmla="*/ 9 h 15"/>
                  <a:gd name="T6" fmla="*/ 24 w 26"/>
                  <a:gd name="T7" fmla="*/ 15 h 15"/>
                  <a:gd name="T8" fmla="*/ 0 w 26"/>
                  <a:gd name="T9" fmla="*/ 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5"/>
                  <a:gd name="T17" fmla="*/ 26 w 2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5">
                    <a:moveTo>
                      <a:pt x="0" y="6"/>
                    </a:moveTo>
                    <a:lnTo>
                      <a:pt x="3" y="0"/>
                    </a:lnTo>
                    <a:lnTo>
                      <a:pt x="26" y="9"/>
                    </a:lnTo>
                    <a:lnTo>
                      <a:pt x="24" y="15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21" name="Freeform 380"/>
              <p:cNvSpPr>
                <a:spLocks/>
              </p:cNvSpPr>
              <p:nvPr/>
            </p:nvSpPr>
            <p:spPr bwMode="auto">
              <a:xfrm>
                <a:off x="3012" y="2877"/>
                <a:ext cx="25" cy="12"/>
              </a:xfrm>
              <a:custGeom>
                <a:avLst/>
                <a:gdLst>
                  <a:gd name="T0" fmla="*/ 0 w 25"/>
                  <a:gd name="T1" fmla="*/ 6 h 12"/>
                  <a:gd name="T2" fmla="*/ 2 w 25"/>
                  <a:gd name="T3" fmla="*/ 0 h 12"/>
                  <a:gd name="T4" fmla="*/ 25 w 25"/>
                  <a:gd name="T5" fmla="*/ 12 h 12"/>
                  <a:gd name="T6" fmla="*/ 0 w 25"/>
                  <a:gd name="T7" fmla="*/ 6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12"/>
                  <a:gd name="T14" fmla="*/ 25 w 25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12">
                    <a:moveTo>
                      <a:pt x="0" y="6"/>
                    </a:moveTo>
                    <a:lnTo>
                      <a:pt x="2" y="0"/>
                    </a:lnTo>
                    <a:lnTo>
                      <a:pt x="25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22" name="Freeform 381"/>
              <p:cNvSpPr>
                <a:spLocks/>
              </p:cNvSpPr>
              <p:nvPr/>
            </p:nvSpPr>
            <p:spPr bwMode="auto">
              <a:xfrm>
                <a:off x="3014" y="2877"/>
                <a:ext cx="24" cy="12"/>
              </a:xfrm>
              <a:custGeom>
                <a:avLst/>
                <a:gdLst>
                  <a:gd name="T0" fmla="*/ 0 w 24"/>
                  <a:gd name="T1" fmla="*/ 0 h 12"/>
                  <a:gd name="T2" fmla="*/ 23 w 24"/>
                  <a:gd name="T3" fmla="*/ 12 h 12"/>
                  <a:gd name="T4" fmla="*/ 24 w 24"/>
                  <a:gd name="T5" fmla="*/ 5 h 12"/>
                  <a:gd name="T6" fmla="*/ 0 w 24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12"/>
                  <a:gd name="T14" fmla="*/ 24 w 2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12">
                    <a:moveTo>
                      <a:pt x="0" y="0"/>
                    </a:moveTo>
                    <a:lnTo>
                      <a:pt x="23" y="12"/>
                    </a:lnTo>
                    <a:lnTo>
                      <a:pt x="2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23" name="Freeform 382"/>
              <p:cNvSpPr>
                <a:spLocks/>
              </p:cNvSpPr>
              <p:nvPr/>
            </p:nvSpPr>
            <p:spPr bwMode="auto">
              <a:xfrm>
                <a:off x="3012" y="2877"/>
                <a:ext cx="26" cy="12"/>
              </a:xfrm>
              <a:custGeom>
                <a:avLst/>
                <a:gdLst>
                  <a:gd name="T0" fmla="*/ 0 w 26"/>
                  <a:gd name="T1" fmla="*/ 6 h 12"/>
                  <a:gd name="T2" fmla="*/ 2 w 26"/>
                  <a:gd name="T3" fmla="*/ 0 h 12"/>
                  <a:gd name="T4" fmla="*/ 26 w 26"/>
                  <a:gd name="T5" fmla="*/ 5 h 12"/>
                  <a:gd name="T6" fmla="*/ 25 w 26"/>
                  <a:gd name="T7" fmla="*/ 12 h 12"/>
                  <a:gd name="T8" fmla="*/ 0 w 26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2"/>
                  <a:gd name="T17" fmla="*/ 26 w 2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2">
                    <a:moveTo>
                      <a:pt x="0" y="6"/>
                    </a:moveTo>
                    <a:lnTo>
                      <a:pt x="2" y="0"/>
                    </a:lnTo>
                    <a:lnTo>
                      <a:pt x="26" y="5"/>
                    </a:lnTo>
                    <a:lnTo>
                      <a:pt x="25" y="12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24" name="Freeform 383"/>
              <p:cNvSpPr>
                <a:spLocks/>
              </p:cNvSpPr>
              <p:nvPr/>
            </p:nvSpPr>
            <p:spPr bwMode="auto">
              <a:xfrm>
                <a:off x="3037" y="2882"/>
                <a:ext cx="25" cy="10"/>
              </a:xfrm>
              <a:custGeom>
                <a:avLst/>
                <a:gdLst>
                  <a:gd name="T0" fmla="*/ 0 w 25"/>
                  <a:gd name="T1" fmla="*/ 7 h 10"/>
                  <a:gd name="T2" fmla="*/ 1 w 25"/>
                  <a:gd name="T3" fmla="*/ 0 h 10"/>
                  <a:gd name="T4" fmla="*/ 25 w 25"/>
                  <a:gd name="T5" fmla="*/ 10 h 10"/>
                  <a:gd name="T6" fmla="*/ 0 w 25"/>
                  <a:gd name="T7" fmla="*/ 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10"/>
                  <a:gd name="T14" fmla="*/ 25 w 25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10">
                    <a:moveTo>
                      <a:pt x="0" y="7"/>
                    </a:moveTo>
                    <a:lnTo>
                      <a:pt x="1" y="0"/>
                    </a:lnTo>
                    <a:lnTo>
                      <a:pt x="25" y="1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25" name="Freeform 384"/>
              <p:cNvSpPr>
                <a:spLocks/>
              </p:cNvSpPr>
              <p:nvPr/>
            </p:nvSpPr>
            <p:spPr bwMode="auto">
              <a:xfrm>
                <a:off x="3038" y="2882"/>
                <a:ext cx="25" cy="10"/>
              </a:xfrm>
              <a:custGeom>
                <a:avLst/>
                <a:gdLst>
                  <a:gd name="T0" fmla="*/ 0 w 25"/>
                  <a:gd name="T1" fmla="*/ 0 h 10"/>
                  <a:gd name="T2" fmla="*/ 24 w 25"/>
                  <a:gd name="T3" fmla="*/ 10 h 10"/>
                  <a:gd name="T4" fmla="*/ 25 w 25"/>
                  <a:gd name="T5" fmla="*/ 3 h 10"/>
                  <a:gd name="T6" fmla="*/ 0 w 25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10"/>
                  <a:gd name="T14" fmla="*/ 25 w 25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10">
                    <a:moveTo>
                      <a:pt x="0" y="0"/>
                    </a:moveTo>
                    <a:lnTo>
                      <a:pt x="24" y="10"/>
                    </a:lnTo>
                    <a:lnTo>
                      <a:pt x="2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26" name="Freeform 385"/>
              <p:cNvSpPr>
                <a:spLocks/>
              </p:cNvSpPr>
              <p:nvPr/>
            </p:nvSpPr>
            <p:spPr bwMode="auto">
              <a:xfrm>
                <a:off x="3037" y="2882"/>
                <a:ext cx="26" cy="10"/>
              </a:xfrm>
              <a:custGeom>
                <a:avLst/>
                <a:gdLst>
                  <a:gd name="T0" fmla="*/ 0 w 26"/>
                  <a:gd name="T1" fmla="*/ 7 h 10"/>
                  <a:gd name="T2" fmla="*/ 1 w 26"/>
                  <a:gd name="T3" fmla="*/ 0 h 10"/>
                  <a:gd name="T4" fmla="*/ 26 w 26"/>
                  <a:gd name="T5" fmla="*/ 3 h 10"/>
                  <a:gd name="T6" fmla="*/ 25 w 26"/>
                  <a:gd name="T7" fmla="*/ 10 h 10"/>
                  <a:gd name="T8" fmla="*/ 0 w 26"/>
                  <a:gd name="T9" fmla="*/ 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0"/>
                  <a:gd name="T17" fmla="*/ 26 w 2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0">
                    <a:moveTo>
                      <a:pt x="0" y="7"/>
                    </a:moveTo>
                    <a:lnTo>
                      <a:pt x="1" y="0"/>
                    </a:lnTo>
                    <a:lnTo>
                      <a:pt x="26" y="3"/>
                    </a:lnTo>
                    <a:lnTo>
                      <a:pt x="25" y="10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27" name="Freeform 386"/>
              <p:cNvSpPr>
                <a:spLocks/>
              </p:cNvSpPr>
              <p:nvPr/>
            </p:nvSpPr>
            <p:spPr bwMode="auto">
              <a:xfrm>
                <a:off x="3062" y="2885"/>
                <a:ext cx="26" cy="7"/>
              </a:xfrm>
              <a:custGeom>
                <a:avLst/>
                <a:gdLst>
                  <a:gd name="T0" fmla="*/ 0 w 26"/>
                  <a:gd name="T1" fmla="*/ 7 h 7"/>
                  <a:gd name="T2" fmla="*/ 1 w 26"/>
                  <a:gd name="T3" fmla="*/ 0 h 7"/>
                  <a:gd name="T4" fmla="*/ 26 w 26"/>
                  <a:gd name="T5" fmla="*/ 6 h 7"/>
                  <a:gd name="T6" fmla="*/ 0 w 26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7"/>
                  <a:gd name="T14" fmla="*/ 26 w 26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7">
                    <a:moveTo>
                      <a:pt x="0" y="7"/>
                    </a:moveTo>
                    <a:lnTo>
                      <a:pt x="1" y="0"/>
                    </a:lnTo>
                    <a:lnTo>
                      <a:pt x="26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28" name="Freeform 387"/>
              <p:cNvSpPr>
                <a:spLocks/>
              </p:cNvSpPr>
              <p:nvPr/>
            </p:nvSpPr>
            <p:spPr bwMode="auto">
              <a:xfrm>
                <a:off x="3063" y="2885"/>
                <a:ext cx="25" cy="6"/>
              </a:xfrm>
              <a:custGeom>
                <a:avLst/>
                <a:gdLst>
                  <a:gd name="T0" fmla="*/ 0 w 25"/>
                  <a:gd name="T1" fmla="*/ 0 h 6"/>
                  <a:gd name="T2" fmla="*/ 25 w 25"/>
                  <a:gd name="T3" fmla="*/ 6 h 6"/>
                  <a:gd name="T4" fmla="*/ 25 w 25"/>
                  <a:gd name="T5" fmla="*/ 0 h 6"/>
                  <a:gd name="T6" fmla="*/ 0 w 25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6"/>
                  <a:gd name="T14" fmla="*/ 25 w 25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6">
                    <a:moveTo>
                      <a:pt x="0" y="0"/>
                    </a:moveTo>
                    <a:lnTo>
                      <a:pt x="25" y="6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29" name="Freeform 388"/>
              <p:cNvSpPr>
                <a:spLocks/>
              </p:cNvSpPr>
              <p:nvPr/>
            </p:nvSpPr>
            <p:spPr bwMode="auto">
              <a:xfrm>
                <a:off x="3062" y="2885"/>
                <a:ext cx="26" cy="7"/>
              </a:xfrm>
              <a:custGeom>
                <a:avLst/>
                <a:gdLst>
                  <a:gd name="T0" fmla="*/ 0 w 26"/>
                  <a:gd name="T1" fmla="*/ 7 h 7"/>
                  <a:gd name="T2" fmla="*/ 1 w 26"/>
                  <a:gd name="T3" fmla="*/ 0 h 7"/>
                  <a:gd name="T4" fmla="*/ 26 w 26"/>
                  <a:gd name="T5" fmla="*/ 0 h 7"/>
                  <a:gd name="T6" fmla="*/ 26 w 26"/>
                  <a:gd name="T7" fmla="*/ 6 h 7"/>
                  <a:gd name="T8" fmla="*/ 0 w 26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7"/>
                  <a:gd name="T17" fmla="*/ 26 w 2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7">
                    <a:moveTo>
                      <a:pt x="0" y="7"/>
                    </a:moveTo>
                    <a:lnTo>
                      <a:pt x="1" y="0"/>
                    </a:lnTo>
                    <a:lnTo>
                      <a:pt x="26" y="0"/>
                    </a:lnTo>
                    <a:lnTo>
                      <a:pt x="26" y="6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30" name="Freeform 389"/>
              <p:cNvSpPr>
                <a:spLocks/>
              </p:cNvSpPr>
              <p:nvPr/>
            </p:nvSpPr>
            <p:spPr bwMode="auto">
              <a:xfrm>
                <a:off x="3088" y="2885"/>
                <a:ext cx="25" cy="6"/>
              </a:xfrm>
              <a:custGeom>
                <a:avLst/>
                <a:gdLst>
                  <a:gd name="T0" fmla="*/ 0 w 25"/>
                  <a:gd name="T1" fmla="*/ 6 h 6"/>
                  <a:gd name="T2" fmla="*/ 0 w 25"/>
                  <a:gd name="T3" fmla="*/ 0 h 6"/>
                  <a:gd name="T4" fmla="*/ 25 w 25"/>
                  <a:gd name="T5" fmla="*/ 3 h 6"/>
                  <a:gd name="T6" fmla="*/ 0 w 25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6"/>
                  <a:gd name="T14" fmla="*/ 25 w 25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6">
                    <a:moveTo>
                      <a:pt x="0" y="6"/>
                    </a:moveTo>
                    <a:lnTo>
                      <a:pt x="0" y="0"/>
                    </a:lnTo>
                    <a:lnTo>
                      <a:pt x="25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31" name="Freeform 390"/>
              <p:cNvSpPr>
                <a:spLocks/>
              </p:cNvSpPr>
              <p:nvPr/>
            </p:nvSpPr>
            <p:spPr bwMode="auto">
              <a:xfrm>
                <a:off x="3088" y="2882"/>
                <a:ext cx="25" cy="6"/>
              </a:xfrm>
              <a:custGeom>
                <a:avLst/>
                <a:gdLst>
                  <a:gd name="T0" fmla="*/ 0 w 25"/>
                  <a:gd name="T1" fmla="*/ 3 h 6"/>
                  <a:gd name="T2" fmla="*/ 25 w 25"/>
                  <a:gd name="T3" fmla="*/ 6 h 6"/>
                  <a:gd name="T4" fmla="*/ 24 w 25"/>
                  <a:gd name="T5" fmla="*/ 0 h 6"/>
                  <a:gd name="T6" fmla="*/ 0 w 25"/>
                  <a:gd name="T7" fmla="*/ 3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6"/>
                  <a:gd name="T14" fmla="*/ 25 w 25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6">
                    <a:moveTo>
                      <a:pt x="0" y="3"/>
                    </a:moveTo>
                    <a:lnTo>
                      <a:pt x="25" y="6"/>
                    </a:lnTo>
                    <a:lnTo>
                      <a:pt x="2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32" name="Freeform 391"/>
              <p:cNvSpPr>
                <a:spLocks/>
              </p:cNvSpPr>
              <p:nvPr/>
            </p:nvSpPr>
            <p:spPr bwMode="auto">
              <a:xfrm>
                <a:off x="3088" y="2882"/>
                <a:ext cx="25" cy="9"/>
              </a:xfrm>
              <a:custGeom>
                <a:avLst/>
                <a:gdLst>
                  <a:gd name="T0" fmla="*/ 0 w 25"/>
                  <a:gd name="T1" fmla="*/ 9 h 9"/>
                  <a:gd name="T2" fmla="*/ 0 w 25"/>
                  <a:gd name="T3" fmla="*/ 3 h 9"/>
                  <a:gd name="T4" fmla="*/ 24 w 25"/>
                  <a:gd name="T5" fmla="*/ 0 h 9"/>
                  <a:gd name="T6" fmla="*/ 25 w 25"/>
                  <a:gd name="T7" fmla="*/ 6 h 9"/>
                  <a:gd name="T8" fmla="*/ 0 w 25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9"/>
                  <a:gd name="T17" fmla="*/ 25 w 2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9">
                    <a:moveTo>
                      <a:pt x="0" y="9"/>
                    </a:moveTo>
                    <a:lnTo>
                      <a:pt x="0" y="3"/>
                    </a:lnTo>
                    <a:lnTo>
                      <a:pt x="24" y="0"/>
                    </a:lnTo>
                    <a:lnTo>
                      <a:pt x="25" y="6"/>
                    </a:lnTo>
                    <a:lnTo>
                      <a:pt x="0" y="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33" name="Freeform 392"/>
              <p:cNvSpPr>
                <a:spLocks/>
              </p:cNvSpPr>
              <p:nvPr/>
            </p:nvSpPr>
            <p:spPr bwMode="auto">
              <a:xfrm>
                <a:off x="3112" y="2882"/>
                <a:ext cx="26" cy="6"/>
              </a:xfrm>
              <a:custGeom>
                <a:avLst/>
                <a:gdLst>
                  <a:gd name="T0" fmla="*/ 1 w 26"/>
                  <a:gd name="T1" fmla="*/ 6 h 6"/>
                  <a:gd name="T2" fmla="*/ 0 w 26"/>
                  <a:gd name="T3" fmla="*/ 0 h 6"/>
                  <a:gd name="T4" fmla="*/ 26 w 26"/>
                  <a:gd name="T5" fmla="*/ 0 h 6"/>
                  <a:gd name="T6" fmla="*/ 1 w 2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6"/>
                  <a:gd name="T14" fmla="*/ 26 w 2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6">
                    <a:moveTo>
                      <a:pt x="1" y="6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34" name="Freeform 393"/>
              <p:cNvSpPr>
                <a:spLocks/>
              </p:cNvSpPr>
              <p:nvPr/>
            </p:nvSpPr>
            <p:spPr bwMode="auto">
              <a:xfrm>
                <a:off x="3112" y="2875"/>
                <a:ext cx="26" cy="7"/>
              </a:xfrm>
              <a:custGeom>
                <a:avLst/>
                <a:gdLst>
                  <a:gd name="T0" fmla="*/ 0 w 26"/>
                  <a:gd name="T1" fmla="*/ 7 h 7"/>
                  <a:gd name="T2" fmla="*/ 26 w 26"/>
                  <a:gd name="T3" fmla="*/ 7 h 7"/>
                  <a:gd name="T4" fmla="*/ 24 w 26"/>
                  <a:gd name="T5" fmla="*/ 0 h 7"/>
                  <a:gd name="T6" fmla="*/ 0 w 26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7"/>
                  <a:gd name="T14" fmla="*/ 26 w 26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7">
                    <a:moveTo>
                      <a:pt x="0" y="7"/>
                    </a:moveTo>
                    <a:lnTo>
                      <a:pt x="26" y="7"/>
                    </a:lnTo>
                    <a:lnTo>
                      <a:pt x="2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35" name="Freeform 394"/>
              <p:cNvSpPr>
                <a:spLocks/>
              </p:cNvSpPr>
              <p:nvPr/>
            </p:nvSpPr>
            <p:spPr bwMode="auto">
              <a:xfrm>
                <a:off x="3112" y="2875"/>
                <a:ext cx="26" cy="13"/>
              </a:xfrm>
              <a:custGeom>
                <a:avLst/>
                <a:gdLst>
                  <a:gd name="T0" fmla="*/ 1 w 26"/>
                  <a:gd name="T1" fmla="*/ 13 h 13"/>
                  <a:gd name="T2" fmla="*/ 0 w 26"/>
                  <a:gd name="T3" fmla="*/ 7 h 13"/>
                  <a:gd name="T4" fmla="*/ 24 w 26"/>
                  <a:gd name="T5" fmla="*/ 0 h 13"/>
                  <a:gd name="T6" fmla="*/ 26 w 26"/>
                  <a:gd name="T7" fmla="*/ 7 h 13"/>
                  <a:gd name="T8" fmla="*/ 1 w 26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3"/>
                  <a:gd name="T17" fmla="*/ 26 w 2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3">
                    <a:moveTo>
                      <a:pt x="1" y="13"/>
                    </a:moveTo>
                    <a:lnTo>
                      <a:pt x="0" y="7"/>
                    </a:lnTo>
                    <a:lnTo>
                      <a:pt x="24" y="0"/>
                    </a:lnTo>
                    <a:lnTo>
                      <a:pt x="26" y="7"/>
                    </a:lnTo>
                    <a:lnTo>
                      <a:pt x="1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36" name="Freeform 395"/>
              <p:cNvSpPr>
                <a:spLocks/>
              </p:cNvSpPr>
              <p:nvPr/>
            </p:nvSpPr>
            <p:spPr bwMode="auto">
              <a:xfrm>
                <a:off x="3136" y="2873"/>
                <a:ext cx="26" cy="9"/>
              </a:xfrm>
              <a:custGeom>
                <a:avLst/>
                <a:gdLst>
                  <a:gd name="T0" fmla="*/ 2 w 26"/>
                  <a:gd name="T1" fmla="*/ 9 h 9"/>
                  <a:gd name="T2" fmla="*/ 0 w 26"/>
                  <a:gd name="T3" fmla="*/ 2 h 9"/>
                  <a:gd name="T4" fmla="*/ 26 w 26"/>
                  <a:gd name="T5" fmla="*/ 0 h 9"/>
                  <a:gd name="T6" fmla="*/ 2 w 26"/>
                  <a:gd name="T7" fmla="*/ 9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9"/>
                  <a:gd name="T14" fmla="*/ 26 w 26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9">
                    <a:moveTo>
                      <a:pt x="2" y="9"/>
                    </a:moveTo>
                    <a:lnTo>
                      <a:pt x="0" y="2"/>
                    </a:lnTo>
                    <a:lnTo>
                      <a:pt x="26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37" name="Freeform 396"/>
              <p:cNvSpPr>
                <a:spLocks/>
              </p:cNvSpPr>
              <p:nvPr/>
            </p:nvSpPr>
            <p:spPr bwMode="auto">
              <a:xfrm>
                <a:off x="3136" y="2867"/>
                <a:ext cx="26" cy="8"/>
              </a:xfrm>
              <a:custGeom>
                <a:avLst/>
                <a:gdLst>
                  <a:gd name="T0" fmla="*/ 0 w 26"/>
                  <a:gd name="T1" fmla="*/ 8 h 8"/>
                  <a:gd name="T2" fmla="*/ 26 w 26"/>
                  <a:gd name="T3" fmla="*/ 6 h 8"/>
                  <a:gd name="T4" fmla="*/ 23 w 26"/>
                  <a:gd name="T5" fmla="*/ 0 h 8"/>
                  <a:gd name="T6" fmla="*/ 0 w 26"/>
                  <a:gd name="T7" fmla="*/ 8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8"/>
                  <a:gd name="T14" fmla="*/ 26 w 26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8">
                    <a:moveTo>
                      <a:pt x="0" y="8"/>
                    </a:moveTo>
                    <a:lnTo>
                      <a:pt x="26" y="6"/>
                    </a:lnTo>
                    <a:lnTo>
                      <a:pt x="23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38" name="Freeform 397"/>
              <p:cNvSpPr>
                <a:spLocks/>
              </p:cNvSpPr>
              <p:nvPr/>
            </p:nvSpPr>
            <p:spPr bwMode="auto">
              <a:xfrm>
                <a:off x="3136" y="2867"/>
                <a:ext cx="26" cy="15"/>
              </a:xfrm>
              <a:custGeom>
                <a:avLst/>
                <a:gdLst>
                  <a:gd name="T0" fmla="*/ 2 w 26"/>
                  <a:gd name="T1" fmla="*/ 15 h 15"/>
                  <a:gd name="T2" fmla="*/ 0 w 26"/>
                  <a:gd name="T3" fmla="*/ 8 h 15"/>
                  <a:gd name="T4" fmla="*/ 23 w 26"/>
                  <a:gd name="T5" fmla="*/ 0 h 15"/>
                  <a:gd name="T6" fmla="*/ 26 w 26"/>
                  <a:gd name="T7" fmla="*/ 6 h 15"/>
                  <a:gd name="T8" fmla="*/ 2 w 26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5"/>
                  <a:gd name="T17" fmla="*/ 26 w 2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5">
                    <a:moveTo>
                      <a:pt x="2" y="15"/>
                    </a:moveTo>
                    <a:lnTo>
                      <a:pt x="0" y="8"/>
                    </a:lnTo>
                    <a:lnTo>
                      <a:pt x="23" y="0"/>
                    </a:lnTo>
                    <a:lnTo>
                      <a:pt x="26" y="6"/>
                    </a:lnTo>
                    <a:lnTo>
                      <a:pt x="2" y="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39" name="Freeform 398"/>
              <p:cNvSpPr>
                <a:spLocks/>
              </p:cNvSpPr>
              <p:nvPr/>
            </p:nvSpPr>
            <p:spPr bwMode="auto">
              <a:xfrm>
                <a:off x="3159" y="2861"/>
                <a:ext cx="26" cy="12"/>
              </a:xfrm>
              <a:custGeom>
                <a:avLst/>
                <a:gdLst>
                  <a:gd name="T0" fmla="*/ 3 w 26"/>
                  <a:gd name="T1" fmla="*/ 12 h 12"/>
                  <a:gd name="T2" fmla="*/ 0 w 26"/>
                  <a:gd name="T3" fmla="*/ 6 h 12"/>
                  <a:gd name="T4" fmla="*/ 26 w 26"/>
                  <a:gd name="T5" fmla="*/ 0 h 12"/>
                  <a:gd name="T6" fmla="*/ 3 w 26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12"/>
                  <a:gd name="T14" fmla="*/ 26 w 26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12">
                    <a:moveTo>
                      <a:pt x="3" y="12"/>
                    </a:moveTo>
                    <a:lnTo>
                      <a:pt x="0" y="6"/>
                    </a:lnTo>
                    <a:lnTo>
                      <a:pt x="26" y="0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40" name="Freeform 399"/>
              <p:cNvSpPr>
                <a:spLocks/>
              </p:cNvSpPr>
              <p:nvPr/>
            </p:nvSpPr>
            <p:spPr bwMode="auto">
              <a:xfrm>
                <a:off x="3159" y="2855"/>
                <a:ext cx="26" cy="12"/>
              </a:xfrm>
              <a:custGeom>
                <a:avLst/>
                <a:gdLst>
                  <a:gd name="T0" fmla="*/ 0 w 26"/>
                  <a:gd name="T1" fmla="*/ 12 h 12"/>
                  <a:gd name="T2" fmla="*/ 26 w 26"/>
                  <a:gd name="T3" fmla="*/ 6 h 12"/>
                  <a:gd name="T4" fmla="*/ 22 w 26"/>
                  <a:gd name="T5" fmla="*/ 0 h 12"/>
                  <a:gd name="T6" fmla="*/ 0 w 26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12"/>
                  <a:gd name="T14" fmla="*/ 26 w 26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12">
                    <a:moveTo>
                      <a:pt x="0" y="12"/>
                    </a:moveTo>
                    <a:lnTo>
                      <a:pt x="26" y="6"/>
                    </a:lnTo>
                    <a:lnTo>
                      <a:pt x="2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41" name="Freeform 400"/>
              <p:cNvSpPr>
                <a:spLocks/>
              </p:cNvSpPr>
              <p:nvPr/>
            </p:nvSpPr>
            <p:spPr bwMode="auto">
              <a:xfrm>
                <a:off x="3159" y="2855"/>
                <a:ext cx="26" cy="18"/>
              </a:xfrm>
              <a:custGeom>
                <a:avLst/>
                <a:gdLst>
                  <a:gd name="T0" fmla="*/ 3 w 26"/>
                  <a:gd name="T1" fmla="*/ 18 h 18"/>
                  <a:gd name="T2" fmla="*/ 0 w 26"/>
                  <a:gd name="T3" fmla="*/ 12 h 18"/>
                  <a:gd name="T4" fmla="*/ 22 w 26"/>
                  <a:gd name="T5" fmla="*/ 0 h 18"/>
                  <a:gd name="T6" fmla="*/ 26 w 26"/>
                  <a:gd name="T7" fmla="*/ 6 h 18"/>
                  <a:gd name="T8" fmla="*/ 3 w 26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8"/>
                  <a:gd name="T17" fmla="*/ 26 w 2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8">
                    <a:moveTo>
                      <a:pt x="3" y="18"/>
                    </a:moveTo>
                    <a:lnTo>
                      <a:pt x="0" y="12"/>
                    </a:lnTo>
                    <a:lnTo>
                      <a:pt x="22" y="0"/>
                    </a:lnTo>
                    <a:lnTo>
                      <a:pt x="26" y="6"/>
                    </a:lnTo>
                    <a:lnTo>
                      <a:pt x="3" y="1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42" name="Freeform 401"/>
              <p:cNvSpPr>
                <a:spLocks/>
              </p:cNvSpPr>
              <p:nvPr/>
            </p:nvSpPr>
            <p:spPr bwMode="auto">
              <a:xfrm>
                <a:off x="3181" y="2846"/>
                <a:ext cx="25" cy="15"/>
              </a:xfrm>
              <a:custGeom>
                <a:avLst/>
                <a:gdLst>
                  <a:gd name="T0" fmla="*/ 4 w 25"/>
                  <a:gd name="T1" fmla="*/ 15 h 15"/>
                  <a:gd name="T2" fmla="*/ 0 w 25"/>
                  <a:gd name="T3" fmla="*/ 9 h 15"/>
                  <a:gd name="T4" fmla="*/ 25 w 25"/>
                  <a:gd name="T5" fmla="*/ 0 h 15"/>
                  <a:gd name="T6" fmla="*/ 4 w 25"/>
                  <a:gd name="T7" fmla="*/ 15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15"/>
                  <a:gd name="T14" fmla="*/ 25 w 25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15">
                    <a:moveTo>
                      <a:pt x="4" y="15"/>
                    </a:moveTo>
                    <a:lnTo>
                      <a:pt x="0" y="9"/>
                    </a:lnTo>
                    <a:lnTo>
                      <a:pt x="25" y="0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43" name="Freeform 402"/>
              <p:cNvSpPr>
                <a:spLocks/>
              </p:cNvSpPr>
              <p:nvPr/>
            </p:nvSpPr>
            <p:spPr bwMode="auto">
              <a:xfrm>
                <a:off x="3181" y="2841"/>
                <a:ext cx="25" cy="14"/>
              </a:xfrm>
              <a:custGeom>
                <a:avLst/>
                <a:gdLst>
                  <a:gd name="T0" fmla="*/ 0 w 25"/>
                  <a:gd name="T1" fmla="*/ 14 h 14"/>
                  <a:gd name="T2" fmla="*/ 25 w 25"/>
                  <a:gd name="T3" fmla="*/ 5 h 14"/>
                  <a:gd name="T4" fmla="*/ 21 w 25"/>
                  <a:gd name="T5" fmla="*/ 0 h 14"/>
                  <a:gd name="T6" fmla="*/ 0 w 25"/>
                  <a:gd name="T7" fmla="*/ 14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14"/>
                  <a:gd name="T14" fmla="*/ 25 w 25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14">
                    <a:moveTo>
                      <a:pt x="0" y="14"/>
                    </a:moveTo>
                    <a:lnTo>
                      <a:pt x="25" y="5"/>
                    </a:lnTo>
                    <a:lnTo>
                      <a:pt x="21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44" name="Freeform 403"/>
              <p:cNvSpPr>
                <a:spLocks/>
              </p:cNvSpPr>
              <p:nvPr/>
            </p:nvSpPr>
            <p:spPr bwMode="auto">
              <a:xfrm>
                <a:off x="3181" y="2841"/>
                <a:ext cx="25" cy="20"/>
              </a:xfrm>
              <a:custGeom>
                <a:avLst/>
                <a:gdLst>
                  <a:gd name="T0" fmla="*/ 4 w 25"/>
                  <a:gd name="T1" fmla="*/ 20 h 20"/>
                  <a:gd name="T2" fmla="*/ 0 w 25"/>
                  <a:gd name="T3" fmla="*/ 14 h 20"/>
                  <a:gd name="T4" fmla="*/ 21 w 25"/>
                  <a:gd name="T5" fmla="*/ 0 h 20"/>
                  <a:gd name="T6" fmla="*/ 25 w 25"/>
                  <a:gd name="T7" fmla="*/ 5 h 20"/>
                  <a:gd name="T8" fmla="*/ 4 w 25"/>
                  <a:gd name="T9" fmla="*/ 2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0"/>
                  <a:gd name="T17" fmla="*/ 25 w 25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0">
                    <a:moveTo>
                      <a:pt x="4" y="20"/>
                    </a:moveTo>
                    <a:lnTo>
                      <a:pt x="0" y="14"/>
                    </a:lnTo>
                    <a:lnTo>
                      <a:pt x="21" y="0"/>
                    </a:lnTo>
                    <a:lnTo>
                      <a:pt x="25" y="5"/>
                    </a:lnTo>
                    <a:lnTo>
                      <a:pt x="4" y="2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45" name="Freeform 404"/>
              <p:cNvSpPr>
                <a:spLocks/>
              </p:cNvSpPr>
              <p:nvPr/>
            </p:nvSpPr>
            <p:spPr bwMode="auto">
              <a:xfrm>
                <a:off x="3202" y="2829"/>
                <a:ext cx="23" cy="17"/>
              </a:xfrm>
              <a:custGeom>
                <a:avLst/>
                <a:gdLst>
                  <a:gd name="T0" fmla="*/ 4 w 23"/>
                  <a:gd name="T1" fmla="*/ 17 h 17"/>
                  <a:gd name="T2" fmla="*/ 0 w 23"/>
                  <a:gd name="T3" fmla="*/ 12 h 17"/>
                  <a:gd name="T4" fmla="*/ 23 w 23"/>
                  <a:gd name="T5" fmla="*/ 0 h 17"/>
                  <a:gd name="T6" fmla="*/ 4 w 23"/>
                  <a:gd name="T7" fmla="*/ 1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17"/>
                  <a:gd name="T14" fmla="*/ 23 w 23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17">
                    <a:moveTo>
                      <a:pt x="4" y="17"/>
                    </a:moveTo>
                    <a:lnTo>
                      <a:pt x="0" y="12"/>
                    </a:lnTo>
                    <a:lnTo>
                      <a:pt x="23" y="0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46" name="Freeform 405"/>
              <p:cNvSpPr>
                <a:spLocks/>
              </p:cNvSpPr>
              <p:nvPr/>
            </p:nvSpPr>
            <p:spPr bwMode="auto">
              <a:xfrm>
                <a:off x="3202" y="2824"/>
                <a:ext cx="23" cy="17"/>
              </a:xfrm>
              <a:custGeom>
                <a:avLst/>
                <a:gdLst>
                  <a:gd name="T0" fmla="*/ 0 w 23"/>
                  <a:gd name="T1" fmla="*/ 17 h 17"/>
                  <a:gd name="T2" fmla="*/ 23 w 23"/>
                  <a:gd name="T3" fmla="*/ 5 h 17"/>
                  <a:gd name="T4" fmla="*/ 18 w 23"/>
                  <a:gd name="T5" fmla="*/ 0 h 17"/>
                  <a:gd name="T6" fmla="*/ 0 w 23"/>
                  <a:gd name="T7" fmla="*/ 1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17"/>
                  <a:gd name="T14" fmla="*/ 23 w 23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17">
                    <a:moveTo>
                      <a:pt x="0" y="17"/>
                    </a:moveTo>
                    <a:lnTo>
                      <a:pt x="23" y="5"/>
                    </a:lnTo>
                    <a:lnTo>
                      <a:pt x="18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47" name="Freeform 406"/>
              <p:cNvSpPr>
                <a:spLocks/>
              </p:cNvSpPr>
              <p:nvPr/>
            </p:nvSpPr>
            <p:spPr bwMode="auto">
              <a:xfrm>
                <a:off x="3202" y="2824"/>
                <a:ext cx="23" cy="22"/>
              </a:xfrm>
              <a:custGeom>
                <a:avLst/>
                <a:gdLst>
                  <a:gd name="T0" fmla="*/ 4 w 23"/>
                  <a:gd name="T1" fmla="*/ 22 h 22"/>
                  <a:gd name="T2" fmla="*/ 0 w 23"/>
                  <a:gd name="T3" fmla="*/ 17 h 22"/>
                  <a:gd name="T4" fmla="*/ 18 w 23"/>
                  <a:gd name="T5" fmla="*/ 0 h 22"/>
                  <a:gd name="T6" fmla="*/ 23 w 23"/>
                  <a:gd name="T7" fmla="*/ 5 h 22"/>
                  <a:gd name="T8" fmla="*/ 4 w 23"/>
                  <a:gd name="T9" fmla="*/ 22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2"/>
                  <a:gd name="T17" fmla="*/ 23 w 23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2">
                    <a:moveTo>
                      <a:pt x="4" y="22"/>
                    </a:moveTo>
                    <a:lnTo>
                      <a:pt x="0" y="17"/>
                    </a:lnTo>
                    <a:lnTo>
                      <a:pt x="18" y="0"/>
                    </a:lnTo>
                    <a:lnTo>
                      <a:pt x="23" y="5"/>
                    </a:lnTo>
                    <a:lnTo>
                      <a:pt x="4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48" name="Freeform 407"/>
              <p:cNvSpPr>
                <a:spLocks/>
              </p:cNvSpPr>
              <p:nvPr/>
            </p:nvSpPr>
            <p:spPr bwMode="auto">
              <a:xfrm>
                <a:off x="3220" y="2810"/>
                <a:ext cx="21" cy="19"/>
              </a:xfrm>
              <a:custGeom>
                <a:avLst/>
                <a:gdLst>
                  <a:gd name="T0" fmla="*/ 5 w 21"/>
                  <a:gd name="T1" fmla="*/ 19 h 19"/>
                  <a:gd name="T2" fmla="*/ 0 w 21"/>
                  <a:gd name="T3" fmla="*/ 14 h 19"/>
                  <a:gd name="T4" fmla="*/ 21 w 21"/>
                  <a:gd name="T5" fmla="*/ 0 h 19"/>
                  <a:gd name="T6" fmla="*/ 5 w 21"/>
                  <a:gd name="T7" fmla="*/ 19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19"/>
                  <a:gd name="T14" fmla="*/ 21 w 21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19">
                    <a:moveTo>
                      <a:pt x="5" y="19"/>
                    </a:moveTo>
                    <a:lnTo>
                      <a:pt x="0" y="14"/>
                    </a:lnTo>
                    <a:lnTo>
                      <a:pt x="21" y="0"/>
                    </a:lnTo>
                    <a:lnTo>
                      <a:pt x="5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49" name="Freeform 408"/>
              <p:cNvSpPr>
                <a:spLocks/>
              </p:cNvSpPr>
              <p:nvPr/>
            </p:nvSpPr>
            <p:spPr bwMode="auto">
              <a:xfrm>
                <a:off x="3220" y="2806"/>
                <a:ext cx="21" cy="18"/>
              </a:xfrm>
              <a:custGeom>
                <a:avLst/>
                <a:gdLst>
                  <a:gd name="T0" fmla="*/ 0 w 21"/>
                  <a:gd name="T1" fmla="*/ 18 h 18"/>
                  <a:gd name="T2" fmla="*/ 21 w 21"/>
                  <a:gd name="T3" fmla="*/ 4 h 18"/>
                  <a:gd name="T4" fmla="*/ 16 w 21"/>
                  <a:gd name="T5" fmla="*/ 0 h 18"/>
                  <a:gd name="T6" fmla="*/ 0 w 21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18"/>
                  <a:gd name="T14" fmla="*/ 21 w 21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18">
                    <a:moveTo>
                      <a:pt x="0" y="18"/>
                    </a:moveTo>
                    <a:lnTo>
                      <a:pt x="21" y="4"/>
                    </a:lnTo>
                    <a:lnTo>
                      <a:pt x="1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50" name="Freeform 409"/>
              <p:cNvSpPr>
                <a:spLocks/>
              </p:cNvSpPr>
              <p:nvPr/>
            </p:nvSpPr>
            <p:spPr bwMode="auto">
              <a:xfrm>
                <a:off x="3220" y="2806"/>
                <a:ext cx="21" cy="23"/>
              </a:xfrm>
              <a:custGeom>
                <a:avLst/>
                <a:gdLst>
                  <a:gd name="T0" fmla="*/ 5 w 21"/>
                  <a:gd name="T1" fmla="*/ 23 h 23"/>
                  <a:gd name="T2" fmla="*/ 0 w 21"/>
                  <a:gd name="T3" fmla="*/ 18 h 23"/>
                  <a:gd name="T4" fmla="*/ 16 w 21"/>
                  <a:gd name="T5" fmla="*/ 0 h 23"/>
                  <a:gd name="T6" fmla="*/ 21 w 21"/>
                  <a:gd name="T7" fmla="*/ 4 h 23"/>
                  <a:gd name="T8" fmla="*/ 5 w 21"/>
                  <a:gd name="T9" fmla="*/ 2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3"/>
                  <a:gd name="T17" fmla="*/ 21 w 2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3">
                    <a:moveTo>
                      <a:pt x="5" y="23"/>
                    </a:moveTo>
                    <a:lnTo>
                      <a:pt x="0" y="18"/>
                    </a:lnTo>
                    <a:lnTo>
                      <a:pt x="16" y="0"/>
                    </a:lnTo>
                    <a:lnTo>
                      <a:pt x="21" y="4"/>
                    </a:lnTo>
                    <a:lnTo>
                      <a:pt x="5" y="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551" name="Freeform 411"/>
            <p:cNvSpPr>
              <a:spLocks/>
            </p:cNvSpPr>
            <p:nvPr/>
          </p:nvSpPr>
          <p:spPr bwMode="auto">
            <a:xfrm>
              <a:off x="3236" y="2789"/>
              <a:ext cx="20" cy="21"/>
            </a:xfrm>
            <a:custGeom>
              <a:avLst/>
              <a:gdLst>
                <a:gd name="T0" fmla="*/ 5 w 20"/>
                <a:gd name="T1" fmla="*/ 21 h 21"/>
                <a:gd name="T2" fmla="*/ 0 w 20"/>
                <a:gd name="T3" fmla="*/ 17 h 21"/>
                <a:gd name="T4" fmla="*/ 20 w 20"/>
                <a:gd name="T5" fmla="*/ 0 h 21"/>
                <a:gd name="T6" fmla="*/ 5 w 20"/>
                <a:gd name="T7" fmla="*/ 21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1"/>
                <a:gd name="T14" fmla="*/ 20 w 20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1">
                  <a:moveTo>
                    <a:pt x="5" y="21"/>
                  </a:moveTo>
                  <a:lnTo>
                    <a:pt x="0" y="17"/>
                  </a:lnTo>
                  <a:lnTo>
                    <a:pt x="20" y="0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52" name="Freeform 412"/>
            <p:cNvSpPr>
              <a:spLocks/>
            </p:cNvSpPr>
            <p:nvPr/>
          </p:nvSpPr>
          <p:spPr bwMode="auto">
            <a:xfrm>
              <a:off x="3236" y="2785"/>
              <a:ext cx="20" cy="21"/>
            </a:xfrm>
            <a:custGeom>
              <a:avLst/>
              <a:gdLst>
                <a:gd name="T0" fmla="*/ 0 w 20"/>
                <a:gd name="T1" fmla="*/ 21 h 21"/>
                <a:gd name="T2" fmla="*/ 20 w 20"/>
                <a:gd name="T3" fmla="*/ 4 h 21"/>
                <a:gd name="T4" fmla="*/ 14 w 20"/>
                <a:gd name="T5" fmla="*/ 0 h 21"/>
                <a:gd name="T6" fmla="*/ 0 w 20"/>
                <a:gd name="T7" fmla="*/ 21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1"/>
                <a:gd name="T14" fmla="*/ 20 w 20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1">
                  <a:moveTo>
                    <a:pt x="0" y="21"/>
                  </a:moveTo>
                  <a:lnTo>
                    <a:pt x="20" y="4"/>
                  </a:lnTo>
                  <a:lnTo>
                    <a:pt x="14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53" name="Freeform 413"/>
            <p:cNvSpPr>
              <a:spLocks/>
            </p:cNvSpPr>
            <p:nvPr/>
          </p:nvSpPr>
          <p:spPr bwMode="auto">
            <a:xfrm>
              <a:off x="3236" y="2785"/>
              <a:ext cx="20" cy="25"/>
            </a:xfrm>
            <a:custGeom>
              <a:avLst/>
              <a:gdLst>
                <a:gd name="T0" fmla="*/ 5 w 20"/>
                <a:gd name="T1" fmla="*/ 25 h 25"/>
                <a:gd name="T2" fmla="*/ 0 w 20"/>
                <a:gd name="T3" fmla="*/ 21 h 25"/>
                <a:gd name="T4" fmla="*/ 14 w 20"/>
                <a:gd name="T5" fmla="*/ 0 h 25"/>
                <a:gd name="T6" fmla="*/ 20 w 20"/>
                <a:gd name="T7" fmla="*/ 4 h 25"/>
                <a:gd name="T8" fmla="*/ 5 w 20"/>
                <a:gd name="T9" fmla="*/ 2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5"/>
                <a:gd name="T17" fmla="*/ 20 w 20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5">
                  <a:moveTo>
                    <a:pt x="5" y="25"/>
                  </a:moveTo>
                  <a:lnTo>
                    <a:pt x="0" y="21"/>
                  </a:lnTo>
                  <a:lnTo>
                    <a:pt x="14" y="0"/>
                  </a:lnTo>
                  <a:lnTo>
                    <a:pt x="20" y="4"/>
                  </a:lnTo>
                  <a:lnTo>
                    <a:pt x="5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54" name="Freeform 414"/>
            <p:cNvSpPr>
              <a:spLocks/>
            </p:cNvSpPr>
            <p:nvPr/>
          </p:nvSpPr>
          <p:spPr bwMode="auto">
            <a:xfrm>
              <a:off x="3250" y="2766"/>
              <a:ext cx="17" cy="23"/>
            </a:xfrm>
            <a:custGeom>
              <a:avLst/>
              <a:gdLst>
                <a:gd name="T0" fmla="*/ 6 w 17"/>
                <a:gd name="T1" fmla="*/ 23 h 23"/>
                <a:gd name="T2" fmla="*/ 0 w 17"/>
                <a:gd name="T3" fmla="*/ 19 h 23"/>
                <a:gd name="T4" fmla="*/ 17 w 17"/>
                <a:gd name="T5" fmla="*/ 0 h 23"/>
                <a:gd name="T6" fmla="*/ 6 w 17"/>
                <a:gd name="T7" fmla="*/ 23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3"/>
                <a:gd name="T14" fmla="*/ 17 w 17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3">
                  <a:moveTo>
                    <a:pt x="6" y="23"/>
                  </a:moveTo>
                  <a:lnTo>
                    <a:pt x="0" y="19"/>
                  </a:lnTo>
                  <a:lnTo>
                    <a:pt x="17" y="0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55" name="Freeform 415"/>
            <p:cNvSpPr>
              <a:spLocks/>
            </p:cNvSpPr>
            <p:nvPr/>
          </p:nvSpPr>
          <p:spPr bwMode="auto">
            <a:xfrm>
              <a:off x="3250" y="2763"/>
              <a:ext cx="17" cy="22"/>
            </a:xfrm>
            <a:custGeom>
              <a:avLst/>
              <a:gdLst>
                <a:gd name="T0" fmla="*/ 0 w 17"/>
                <a:gd name="T1" fmla="*/ 22 h 22"/>
                <a:gd name="T2" fmla="*/ 17 w 17"/>
                <a:gd name="T3" fmla="*/ 3 h 22"/>
                <a:gd name="T4" fmla="*/ 11 w 17"/>
                <a:gd name="T5" fmla="*/ 0 h 22"/>
                <a:gd name="T6" fmla="*/ 0 w 17"/>
                <a:gd name="T7" fmla="*/ 2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2"/>
                <a:gd name="T14" fmla="*/ 17 w 1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2">
                  <a:moveTo>
                    <a:pt x="0" y="22"/>
                  </a:moveTo>
                  <a:lnTo>
                    <a:pt x="17" y="3"/>
                  </a:lnTo>
                  <a:lnTo>
                    <a:pt x="1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56" name="Freeform 416"/>
            <p:cNvSpPr>
              <a:spLocks/>
            </p:cNvSpPr>
            <p:nvPr/>
          </p:nvSpPr>
          <p:spPr bwMode="auto">
            <a:xfrm>
              <a:off x="3250" y="2763"/>
              <a:ext cx="17" cy="26"/>
            </a:xfrm>
            <a:custGeom>
              <a:avLst/>
              <a:gdLst>
                <a:gd name="T0" fmla="*/ 6 w 17"/>
                <a:gd name="T1" fmla="*/ 26 h 26"/>
                <a:gd name="T2" fmla="*/ 0 w 17"/>
                <a:gd name="T3" fmla="*/ 22 h 26"/>
                <a:gd name="T4" fmla="*/ 11 w 17"/>
                <a:gd name="T5" fmla="*/ 0 h 26"/>
                <a:gd name="T6" fmla="*/ 17 w 17"/>
                <a:gd name="T7" fmla="*/ 3 h 26"/>
                <a:gd name="T8" fmla="*/ 6 w 17"/>
                <a:gd name="T9" fmla="*/ 26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6"/>
                <a:gd name="T17" fmla="*/ 17 w 1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6">
                  <a:moveTo>
                    <a:pt x="6" y="26"/>
                  </a:moveTo>
                  <a:lnTo>
                    <a:pt x="0" y="22"/>
                  </a:lnTo>
                  <a:lnTo>
                    <a:pt x="11" y="0"/>
                  </a:lnTo>
                  <a:lnTo>
                    <a:pt x="17" y="3"/>
                  </a:lnTo>
                  <a:lnTo>
                    <a:pt x="6" y="2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57" name="Freeform 417"/>
            <p:cNvSpPr>
              <a:spLocks/>
            </p:cNvSpPr>
            <p:nvPr/>
          </p:nvSpPr>
          <p:spPr bwMode="auto">
            <a:xfrm>
              <a:off x="2917" y="2530"/>
              <a:ext cx="18" cy="19"/>
            </a:xfrm>
            <a:custGeom>
              <a:avLst/>
              <a:gdLst>
                <a:gd name="T0" fmla="*/ 0 w 18"/>
                <a:gd name="T1" fmla="*/ 18 h 19"/>
                <a:gd name="T2" fmla="*/ 1 w 18"/>
                <a:gd name="T3" fmla="*/ 19 h 19"/>
                <a:gd name="T4" fmla="*/ 18 w 18"/>
                <a:gd name="T5" fmla="*/ 0 h 19"/>
                <a:gd name="T6" fmla="*/ 0 w 18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9"/>
                <a:gd name="T14" fmla="*/ 18 w 1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9">
                  <a:moveTo>
                    <a:pt x="0" y="18"/>
                  </a:moveTo>
                  <a:lnTo>
                    <a:pt x="1" y="19"/>
                  </a:lnTo>
                  <a:lnTo>
                    <a:pt x="1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58" name="Freeform 418"/>
            <p:cNvSpPr>
              <a:spLocks/>
            </p:cNvSpPr>
            <p:nvPr/>
          </p:nvSpPr>
          <p:spPr bwMode="auto">
            <a:xfrm>
              <a:off x="2918" y="2530"/>
              <a:ext cx="18" cy="19"/>
            </a:xfrm>
            <a:custGeom>
              <a:avLst/>
              <a:gdLst>
                <a:gd name="T0" fmla="*/ 0 w 18"/>
                <a:gd name="T1" fmla="*/ 19 h 19"/>
                <a:gd name="T2" fmla="*/ 17 w 18"/>
                <a:gd name="T3" fmla="*/ 0 h 19"/>
                <a:gd name="T4" fmla="*/ 18 w 18"/>
                <a:gd name="T5" fmla="*/ 1 h 19"/>
                <a:gd name="T6" fmla="*/ 0 w 18"/>
                <a:gd name="T7" fmla="*/ 19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9"/>
                <a:gd name="T14" fmla="*/ 18 w 1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9">
                  <a:moveTo>
                    <a:pt x="0" y="19"/>
                  </a:moveTo>
                  <a:lnTo>
                    <a:pt x="17" y="0"/>
                  </a:lnTo>
                  <a:lnTo>
                    <a:pt x="18" y="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59" name="Freeform 419"/>
            <p:cNvSpPr>
              <a:spLocks/>
            </p:cNvSpPr>
            <p:nvPr/>
          </p:nvSpPr>
          <p:spPr bwMode="auto">
            <a:xfrm>
              <a:off x="2917" y="2530"/>
              <a:ext cx="19" cy="19"/>
            </a:xfrm>
            <a:custGeom>
              <a:avLst/>
              <a:gdLst>
                <a:gd name="T0" fmla="*/ 0 w 19"/>
                <a:gd name="T1" fmla="*/ 18 h 19"/>
                <a:gd name="T2" fmla="*/ 1 w 19"/>
                <a:gd name="T3" fmla="*/ 19 h 19"/>
                <a:gd name="T4" fmla="*/ 19 w 19"/>
                <a:gd name="T5" fmla="*/ 1 h 19"/>
                <a:gd name="T6" fmla="*/ 18 w 19"/>
                <a:gd name="T7" fmla="*/ 0 h 19"/>
                <a:gd name="T8" fmla="*/ 0 w 19"/>
                <a:gd name="T9" fmla="*/ 1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9"/>
                <a:gd name="T17" fmla="*/ 19 w 1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9">
                  <a:moveTo>
                    <a:pt x="0" y="18"/>
                  </a:moveTo>
                  <a:lnTo>
                    <a:pt x="1" y="19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0" y="1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60" name="Freeform 420"/>
            <p:cNvSpPr>
              <a:spLocks/>
            </p:cNvSpPr>
            <p:nvPr/>
          </p:nvSpPr>
          <p:spPr bwMode="auto">
            <a:xfrm>
              <a:off x="2865" y="2496"/>
              <a:ext cx="176" cy="174"/>
            </a:xfrm>
            <a:custGeom>
              <a:avLst/>
              <a:gdLst>
                <a:gd name="T0" fmla="*/ 0 w 176"/>
                <a:gd name="T1" fmla="*/ 173 h 174"/>
                <a:gd name="T2" fmla="*/ 1 w 176"/>
                <a:gd name="T3" fmla="*/ 174 h 174"/>
                <a:gd name="T4" fmla="*/ 176 w 176"/>
                <a:gd name="T5" fmla="*/ 0 h 174"/>
                <a:gd name="T6" fmla="*/ 0 w 176"/>
                <a:gd name="T7" fmla="*/ 173 h 1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174"/>
                <a:gd name="T14" fmla="*/ 176 w 176"/>
                <a:gd name="T15" fmla="*/ 174 h 1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174">
                  <a:moveTo>
                    <a:pt x="0" y="173"/>
                  </a:moveTo>
                  <a:lnTo>
                    <a:pt x="1" y="174"/>
                  </a:lnTo>
                  <a:lnTo>
                    <a:pt x="176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61" name="Freeform 421"/>
            <p:cNvSpPr>
              <a:spLocks/>
            </p:cNvSpPr>
            <p:nvPr/>
          </p:nvSpPr>
          <p:spPr bwMode="auto">
            <a:xfrm>
              <a:off x="2866" y="2496"/>
              <a:ext cx="176" cy="174"/>
            </a:xfrm>
            <a:custGeom>
              <a:avLst/>
              <a:gdLst>
                <a:gd name="T0" fmla="*/ 0 w 176"/>
                <a:gd name="T1" fmla="*/ 174 h 174"/>
                <a:gd name="T2" fmla="*/ 175 w 176"/>
                <a:gd name="T3" fmla="*/ 0 h 174"/>
                <a:gd name="T4" fmla="*/ 176 w 176"/>
                <a:gd name="T5" fmla="*/ 1 h 174"/>
                <a:gd name="T6" fmla="*/ 0 w 176"/>
                <a:gd name="T7" fmla="*/ 174 h 1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174"/>
                <a:gd name="T14" fmla="*/ 176 w 176"/>
                <a:gd name="T15" fmla="*/ 174 h 1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174">
                  <a:moveTo>
                    <a:pt x="0" y="174"/>
                  </a:moveTo>
                  <a:lnTo>
                    <a:pt x="175" y="0"/>
                  </a:lnTo>
                  <a:lnTo>
                    <a:pt x="176" y="1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62" name="Freeform 422"/>
            <p:cNvSpPr>
              <a:spLocks/>
            </p:cNvSpPr>
            <p:nvPr/>
          </p:nvSpPr>
          <p:spPr bwMode="auto">
            <a:xfrm>
              <a:off x="2865" y="2496"/>
              <a:ext cx="177" cy="174"/>
            </a:xfrm>
            <a:custGeom>
              <a:avLst/>
              <a:gdLst>
                <a:gd name="T0" fmla="*/ 0 w 177"/>
                <a:gd name="T1" fmla="*/ 173 h 174"/>
                <a:gd name="T2" fmla="*/ 1 w 177"/>
                <a:gd name="T3" fmla="*/ 174 h 174"/>
                <a:gd name="T4" fmla="*/ 177 w 177"/>
                <a:gd name="T5" fmla="*/ 1 h 174"/>
                <a:gd name="T6" fmla="*/ 176 w 177"/>
                <a:gd name="T7" fmla="*/ 0 h 174"/>
                <a:gd name="T8" fmla="*/ 0 w 177"/>
                <a:gd name="T9" fmla="*/ 173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174"/>
                <a:gd name="T17" fmla="*/ 177 w 177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174">
                  <a:moveTo>
                    <a:pt x="0" y="173"/>
                  </a:moveTo>
                  <a:lnTo>
                    <a:pt x="1" y="174"/>
                  </a:lnTo>
                  <a:lnTo>
                    <a:pt x="177" y="1"/>
                  </a:lnTo>
                  <a:lnTo>
                    <a:pt x="176" y="0"/>
                  </a:lnTo>
                  <a:lnTo>
                    <a:pt x="0" y="17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63" name="Freeform 423"/>
            <p:cNvSpPr>
              <a:spLocks/>
            </p:cNvSpPr>
            <p:nvPr/>
          </p:nvSpPr>
          <p:spPr bwMode="auto">
            <a:xfrm>
              <a:off x="2871" y="2683"/>
              <a:ext cx="50" cy="51"/>
            </a:xfrm>
            <a:custGeom>
              <a:avLst/>
              <a:gdLst>
                <a:gd name="T0" fmla="*/ 0 w 50"/>
                <a:gd name="T1" fmla="*/ 50 h 51"/>
                <a:gd name="T2" fmla="*/ 1 w 50"/>
                <a:gd name="T3" fmla="*/ 51 h 51"/>
                <a:gd name="T4" fmla="*/ 50 w 50"/>
                <a:gd name="T5" fmla="*/ 0 h 51"/>
                <a:gd name="T6" fmla="*/ 0 w 50"/>
                <a:gd name="T7" fmla="*/ 5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51"/>
                <a:gd name="T14" fmla="*/ 50 w 50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51">
                  <a:moveTo>
                    <a:pt x="0" y="50"/>
                  </a:moveTo>
                  <a:lnTo>
                    <a:pt x="1" y="51"/>
                  </a:lnTo>
                  <a:lnTo>
                    <a:pt x="50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64" name="Freeform 424"/>
            <p:cNvSpPr>
              <a:spLocks/>
            </p:cNvSpPr>
            <p:nvPr/>
          </p:nvSpPr>
          <p:spPr bwMode="auto">
            <a:xfrm>
              <a:off x="2872" y="2683"/>
              <a:ext cx="50" cy="51"/>
            </a:xfrm>
            <a:custGeom>
              <a:avLst/>
              <a:gdLst>
                <a:gd name="T0" fmla="*/ 0 w 50"/>
                <a:gd name="T1" fmla="*/ 51 h 51"/>
                <a:gd name="T2" fmla="*/ 49 w 50"/>
                <a:gd name="T3" fmla="*/ 0 h 51"/>
                <a:gd name="T4" fmla="*/ 50 w 50"/>
                <a:gd name="T5" fmla="*/ 2 h 51"/>
                <a:gd name="T6" fmla="*/ 0 w 50"/>
                <a:gd name="T7" fmla="*/ 51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51"/>
                <a:gd name="T14" fmla="*/ 50 w 50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51">
                  <a:moveTo>
                    <a:pt x="0" y="51"/>
                  </a:moveTo>
                  <a:lnTo>
                    <a:pt x="49" y="0"/>
                  </a:lnTo>
                  <a:lnTo>
                    <a:pt x="50" y="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65" name="Freeform 425"/>
            <p:cNvSpPr>
              <a:spLocks/>
            </p:cNvSpPr>
            <p:nvPr/>
          </p:nvSpPr>
          <p:spPr bwMode="auto">
            <a:xfrm>
              <a:off x="2871" y="2683"/>
              <a:ext cx="51" cy="51"/>
            </a:xfrm>
            <a:custGeom>
              <a:avLst/>
              <a:gdLst>
                <a:gd name="T0" fmla="*/ 0 w 51"/>
                <a:gd name="T1" fmla="*/ 50 h 51"/>
                <a:gd name="T2" fmla="*/ 1 w 51"/>
                <a:gd name="T3" fmla="*/ 51 h 51"/>
                <a:gd name="T4" fmla="*/ 51 w 51"/>
                <a:gd name="T5" fmla="*/ 2 h 51"/>
                <a:gd name="T6" fmla="*/ 50 w 51"/>
                <a:gd name="T7" fmla="*/ 0 h 51"/>
                <a:gd name="T8" fmla="*/ 0 w 51"/>
                <a:gd name="T9" fmla="*/ 5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51"/>
                <a:gd name="T17" fmla="*/ 51 w 5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51">
                  <a:moveTo>
                    <a:pt x="0" y="50"/>
                  </a:moveTo>
                  <a:lnTo>
                    <a:pt x="1" y="51"/>
                  </a:lnTo>
                  <a:lnTo>
                    <a:pt x="51" y="2"/>
                  </a:lnTo>
                  <a:lnTo>
                    <a:pt x="50" y="0"/>
                  </a:lnTo>
                  <a:lnTo>
                    <a:pt x="0" y="5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66" name="Freeform 426"/>
            <p:cNvSpPr>
              <a:spLocks/>
            </p:cNvSpPr>
            <p:nvPr/>
          </p:nvSpPr>
          <p:spPr bwMode="auto">
            <a:xfrm>
              <a:off x="3073" y="2485"/>
              <a:ext cx="50" cy="51"/>
            </a:xfrm>
            <a:custGeom>
              <a:avLst/>
              <a:gdLst>
                <a:gd name="T0" fmla="*/ 0 w 50"/>
                <a:gd name="T1" fmla="*/ 49 h 51"/>
                <a:gd name="T2" fmla="*/ 1 w 50"/>
                <a:gd name="T3" fmla="*/ 51 h 51"/>
                <a:gd name="T4" fmla="*/ 50 w 50"/>
                <a:gd name="T5" fmla="*/ 0 h 51"/>
                <a:gd name="T6" fmla="*/ 0 w 50"/>
                <a:gd name="T7" fmla="*/ 49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51"/>
                <a:gd name="T14" fmla="*/ 50 w 50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51">
                  <a:moveTo>
                    <a:pt x="0" y="49"/>
                  </a:moveTo>
                  <a:lnTo>
                    <a:pt x="1" y="51"/>
                  </a:lnTo>
                  <a:lnTo>
                    <a:pt x="50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67" name="Freeform 427"/>
            <p:cNvSpPr>
              <a:spLocks/>
            </p:cNvSpPr>
            <p:nvPr/>
          </p:nvSpPr>
          <p:spPr bwMode="auto">
            <a:xfrm>
              <a:off x="3074" y="2485"/>
              <a:ext cx="50" cy="51"/>
            </a:xfrm>
            <a:custGeom>
              <a:avLst/>
              <a:gdLst>
                <a:gd name="T0" fmla="*/ 0 w 50"/>
                <a:gd name="T1" fmla="*/ 51 h 51"/>
                <a:gd name="T2" fmla="*/ 49 w 50"/>
                <a:gd name="T3" fmla="*/ 0 h 51"/>
                <a:gd name="T4" fmla="*/ 50 w 50"/>
                <a:gd name="T5" fmla="*/ 1 h 51"/>
                <a:gd name="T6" fmla="*/ 0 w 50"/>
                <a:gd name="T7" fmla="*/ 51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51"/>
                <a:gd name="T14" fmla="*/ 50 w 50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51">
                  <a:moveTo>
                    <a:pt x="0" y="51"/>
                  </a:moveTo>
                  <a:lnTo>
                    <a:pt x="49" y="0"/>
                  </a:lnTo>
                  <a:lnTo>
                    <a:pt x="50" y="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68" name="Freeform 428"/>
            <p:cNvSpPr>
              <a:spLocks/>
            </p:cNvSpPr>
            <p:nvPr/>
          </p:nvSpPr>
          <p:spPr bwMode="auto">
            <a:xfrm>
              <a:off x="3073" y="2485"/>
              <a:ext cx="51" cy="51"/>
            </a:xfrm>
            <a:custGeom>
              <a:avLst/>
              <a:gdLst>
                <a:gd name="T0" fmla="*/ 0 w 51"/>
                <a:gd name="T1" fmla="*/ 49 h 51"/>
                <a:gd name="T2" fmla="*/ 1 w 51"/>
                <a:gd name="T3" fmla="*/ 51 h 51"/>
                <a:gd name="T4" fmla="*/ 51 w 51"/>
                <a:gd name="T5" fmla="*/ 1 h 51"/>
                <a:gd name="T6" fmla="*/ 50 w 51"/>
                <a:gd name="T7" fmla="*/ 0 h 51"/>
                <a:gd name="T8" fmla="*/ 0 w 51"/>
                <a:gd name="T9" fmla="*/ 49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51"/>
                <a:gd name="T17" fmla="*/ 51 w 5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51">
                  <a:moveTo>
                    <a:pt x="0" y="49"/>
                  </a:moveTo>
                  <a:lnTo>
                    <a:pt x="1" y="51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0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69" name="Freeform 429"/>
            <p:cNvSpPr>
              <a:spLocks/>
            </p:cNvSpPr>
            <p:nvPr/>
          </p:nvSpPr>
          <p:spPr bwMode="auto">
            <a:xfrm>
              <a:off x="2921" y="2534"/>
              <a:ext cx="152" cy="151"/>
            </a:xfrm>
            <a:custGeom>
              <a:avLst/>
              <a:gdLst>
                <a:gd name="T0" fmla="*/ 0 w 152"/>
                <a:gd name="T1" fmla="*/ 149 h 151"/>
                <a:gd name="T2" fmla="*/ 1 w 152"/>
                <a:gd name="T3" fmla="*/ 151 h 151"/>
                <a:gd name="T4" fmla="*/ 152 w 152"/>
                <a:gd name="T5" fmla="*/ 0 h 151"/>
                <a:gd name="T6" fmla="*/ 0 w 152"/>
                <a:gd name="T7" fmla="*/ 149 h 1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51"/>
                <a:gd name="T14" fmla="*/ 152 w 152"/>
                <a:gd name="T15" fmla="*/ 151 h 1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51">
                  <a:moveTo>
                    <a:pt x="0" y="149"/>
                  </a:moveTo>
                  <a:lnTo>
                    <a:pt x="1" y="151"/>
                  </a:lnTo>
                  <a:lnTo>
                    <a:pt x="152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70" name="Freeform 430"/>
            <p:cNvSpPr>
              <a:spLocks/>
            </p:cNvSpPr>
            <p:nvPr/>
          </p:nvSpPr>
          <p:spPr bwMode="auto">
            <a:xfrm>
              <a:off x="2922" y="2534"/>
              <a:ext cx="152" cy="151"/>
            </a:xfrm>
            <a:custGeom>
              <a:avLst/>
              <a:gdLst>
                <a:gd name="T0" fmla="*/ 0 w 152"/>
                <a:gd name="T1" fmla="*/ 151 h 151"/>
                <a:gd name="T2" fmla="*/ 151 w 152"/>
                <a:gd name="T3" fmla="*/ 0 h 151"/>
                <a:gd name="T4" fmla="*/ 152 w 152"/>
                <a:gd name="T5" fmla="*/ 2 h 151"/>
                <a:gd name="T6" fmla="*/ 0 w 152"/>
                <a:gd name="T7" fmla="*/ 151 h 1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51"/>
                <a:gd name="T14" fmla="*/ 152 w 152"/>
                <a:gd name="T15" fmla="*/ 151 h 1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51">
                  <a:moveTo>
                    <a:pt x="0" y="151"/>
                  </a:moveTo>
                  <a:lnTo>
                    <a:pt x="151" y="0"/>
                  </a:lnTo>
                  <a:lnTo>
                    <a:pt x="152" y="2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71" name="Freeform 431"/>
            <p:cNvSpPr>
              <a:spLocks/>
            </p:cNvSpPr>
            <p:nvPr/>
          </p:nvSpPr>
          <p:spPr bwMode="auto">
            <a:xfrm>
              <a:off x="2921" y="2534"/>
              <a:ext cx="153" cy="151"/>
            </a:xfrm>
            <a:custGeom>
              <a:avLst/>
              <a:gdLst>
                <a:gd name="T0" fmla="*/ 0 w 153"/>
                <a:gd name="T1" fmla="*/ 149 h 151"/>
                <a:gd name="T2" fmla="*/ 1 w 153"/>
                <a:gd name="T3" fmla="*/ 151 h 151"/>
                <a:gd name="T4" fmla="*/ 153 w 153"/>
                <a:gd name="T5" fmla="*/ 2 h 151"/>
                <a:gd name="T6" fmla="*/ 152 w 153"/>
                <a:gd name="T7" fmla="*/ 0 h 151"/>
                <a:gd name="T8" fmla="*/ 0 w 153"/>
                <a:gd name="T9" fmla="*/ 149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151"/>
                <a:gd name="T17" fmla="*/ 153 w 153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151">
                  <a:moveTo>
                    <a:pt x="0" y="149"/>
                  </a:moveTo>
                  <a:lnTo>
                    <a:pt x="1" y="151"/>
                  </a:lnTo>
                  <a:lnTo>
                    <a:pt x="153" y="2"/>
                  </a:lnTo>
                  <a:lnTo>
                    <a:pt x="152" y="0"/>
                  </a:lnTo>
                  <a:lnTo>
                    <a:pt x="0" y="1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72" name="Freeform 432"/>
            <p:cNvSpPr>
              <a:spLocks/>
            </p:cNvSpPr>
            <p:nvPr/>
          </p:nvSpPr>
          <p:spPr bwMode="auto">
            <a:xfrm>
              <a:off x="2891" y="2683"/>
              <a:ext cx="101" cy="101"/>
            </a:xfrm>
            <a:custGeom>
              <a:avLst/>
              <a:gdLst>
                <a:gd name="T0" fmla="*/ 0 w 101"/>
                <a:gd name="T1" fmla="*/ 100 h 101"/>
                <a:gd name="T2" fmla="*/ 1 w 101"/>
                <a:gd name="T3" fmla="*/ 101 h 101"/>
                <a:gd name="T4" fmla="*/ 101 w 101"/>
                <a:gd name="T5" fmla="*/ 0 h 101"/>
                <a:gd name="T6" fmla="*/ 0 w 101"/>
                <a:gd name="T7" fmla="*/ 100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"/>
                <a:gd name="T13" fmla="*/ 0 h 101"/>
                <a:gd name="T14" fmla="*/ 101 w 101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" h="101">
                  <a:moveTo>
                    <a:pt x="0" y="100"/>
                  </a:moveTo>
                  <a:lnTo>
                    <a:pt x="1" y="101"/>
                  </a:lnTo>
                  <a:lnTo>
                    <a:pt x="101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73" name="Freeform 433"/>
            <p:cNvSpPr>
              <a:spLocks/>
            </p:cNvSpPr>
            <p:nvPr/>
          </p:nvSpPr>
          <p:spPr bwMode="auto">
            <a:xfrm>
              <a:off x="2892" y="2683"/>
              <a:ext cx="101" cy="101"/>
            </a:xfrm>
            <a:custGeom>
              <a:avLst/>
              <a:gdLst>
                <a:gd name="T0" fmla="*/ 0 w 101"/>
                <a:gd name="T1" fmla="*/ 101 h 101"/>
                <a:gd name="T2" fmla="*/ 100 w 101"/>
                <a:gd name="T3" fmla="*/ 0 h 101"/>
                <a:gd name="T4" fmla="*/ 101 w 101"/>
                <a:gd name="T5" fmla="*/ 2 h 101"/>
                <a:gd name="T6" fmla="*/ 0 w 101"/>
                <a:gd name="T7" fmla="*/ 101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"/>
                <a:gd name="T13" fmla="*/ 0 h 101"/>
                <a:gd name="T14" fmla="*/ 101 w 101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" h="101">
                  <a:moveTo>
                    <a:pt x="0" y="101"/>
                  </a:moveTo>
                  <a:lnTo>
                    <a:pt x="100" y="0"/>
                  </a:lnTo>
                  <a:lnTo>
                    <a:pt x="101" y="2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74" name="Freeform 434"/>
            <p:cNvSpPr>
              <a:spLocks/>
            </p:cNvSpPr>
            <p:nvPr/>
          </p:nvSpPr>
          <p:spPr bwMode="auto">
            <a:xfrm>
              <a:off x="2891" y="2683"/>
              <a:ext cx="102" cy="101"/>
            </a:xfrm>
            <a:custGeom>
              <a:avLst/>
              <a:gdLst>
                <a:gd name="T0" fmla="*/ 0 w 102"/>
                <a:gd name="T1" fmla="*/ 100 h 101"/>
                <a:gd name="T2" fmla="*/ 1 w 102"/>
                <a:gd name="T3" fmla="*/ 101 h 101"/>
                <a:gd name="T4" fmla="*/ 102 w 102"/>
                <a:gd name="T5" fmla="*/ 2 h 101"/>
                <a:gd name="T6" fmla="*/ 101 w 102"/>
                <a:gd name="T7" fmla="*/ 0 h 101"/>
                <a:gd name="T8" fmla="*/ 0 w 102"/>
                <a:gd name="T9" fmla="*/ 10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01"/>
                <a:gd name="T17" fmla="*/ 102 w 102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01">
                  <a:moveTo>
                    <a:pt x="0" y="100"/>
                  </a:moveTo>
                  <a:lnTo>
                    <a:pt x="1" y="101"/>
                  </a:lnTo>
                  <a:lnTo>
                    <a:pt x="102" y="2"/>
                  </a:lnTo>
                  <a:lnTo>
                    <a:pt x="101" y="0"/>
                  </a:lnTo>
                  <a:lnTo>
                    <a:pt x="0" y="10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75" name="Freeform 435"/>
            <p:cNvSpPr>
              <a:spLocks/>
            </p:cNvSpPr>
            <p:nvPr/>
          </p:nvSpPr>
          <p:spPr bwMode="auto">
            <a:xfrm>
              <a:off x="3073" y="2505"/>
              <a:ext cx="101" cy="100"/>
            </a:xfrm>
            <a:custGeom>
              <a:avLst/>
              <a:gdLst>
                <a:gd name="T0" fmla="*/ 0 w 101"/>
                <a:gd name="T1" fmla="*/ 99 h 100"/>
                <a:gd name="T2" fmla="*/ 1 w 101"/>
                <a:gd name="T3" fmla="*/ 100 h 100"/>
                <a:gd name="T4" fmla="*/ 101 w 101"/>
                <a:gd name="T5" fmla="*/ 0 h 100"/>
                <a:gd name="T6" fmla="*/ 0 w 101"/>
                <a:gd name="T7" fmla="*/ 99 h 1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"/>
                <a:gd name="T13" fmla="*/ 0 h 100"/>
                <a:gd name="T14" fmla="*/ 101 w 101"/>
                <a:gd name="T15" fmla="*/ 100 h 1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" h="100">
                  <a:moveTo>
                    <a:pt x="0" y="99"/>
                  </a:moveTo>
                  <a:lnTo>
                    <a:pt x="1" y="100"/>
                  </a:lnTo>
                  <a:lnTo>
                    <a:pt x="101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76" name="Freeform 436"/>
            <p:cNvSpPr>
              <a:spLocks/>
            </p:cNvSpPr>
            <p:nvPr/>
          </p:nvSpPr>
          <p:spPr bwMode="auto">
            <a:xfrm>
              <a:off x="3074" y="2505"/>
              <a:ext cx="101" cy="100"/>
            </a:xfrm>
            <a:custGeom>
              <a:avLst/>
              <a:gdLst>
                <a:gd name="T0" fmla="*/ 0 w 101"/>
                <a:gd name="T1" fmla="*/ 100 h 100"/>
                <a:gd name="T2" fmla="*/ 100 w 101"/>
                <a:gd name="T3" fmla="*/ 0 h 100"/>
                <a:gd name="T4" fmla="*/ 101 w 101"/>
                <a:gd name="T5" fmla="*/ 1 h 100"/>
                <a:gd name="T6" fmla="*/ 0 w 101"/>
                <a:gd name="T7" fmla="*/ 100 h 1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"/>
                <a:gd name="T13" fmla="*/ 0 h 100"/>
                <a:gd name="T14" fmla="*/ 101 w 101"/>
                <a:gd name="T15" fmla="*/ 100 h 1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" h="100">
                  <a:moveTo>
                    <a:pt x="0" y="100"/>
                  </a:moveTo>
                  <a:lnTo>
                    <a:pt x="100" y="0"/>
                  </a:lnTo>
                  <a:lnTo>
                    <a:pt x="101" y="1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77" name="Freeform 437"/>
            <p:cNvSpPr>
              <a:spLocks/>
            </p:cNvSpPr>
            <p:nvPr/>
          </p:nvSpPr>
          <p:spPr bwMode="auto">
            <a:xfrm>
              <a:off x="3073" y="2505"/>
              <a:ext cx="102" cy="100"/>
            </a:xfrm>
            <a:custGeom>
              <a:avLst/>
              <a:gdLst>
                <a:gd name="T0" fmla="*/ 0 w 102"/>
                <a:gd name="T1" fmla="*/ 99 h 100"/>
                <a:gd name="T2" fmla="*/ 1 w 102"/>
                <a:gd name="T3" fmla="*/ 100 h 100"/>
                <a:gd name="T4" fmla="*/ 102 w 102"/>
                <a:gd name="T5" fmla="*/ 1 h 100"/>
                <a:gd name="T6" fmla="*/ 101 w 102"/>
                <a:gd name="T7" fmla="*/ 0 h 100"/>
                <a:gd name="T8" fmla="*/ 0 w 102"/>
                <a:gd name="T9" fmla="*/ 99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00"/>
                <a:gd name="T17" fmla="*/ 102 w 102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00">
                  <a:moveTo>
                    <a:pt x="0" y="99"/>
                  </a:moveTo>
                  <a:lnTo>
                    <a:pt x="1" y="100"/>
                  </a:lnTo>
                  <a:lnTo>
                    <a:pt x="102" y="1"/>
                  </a:lnTo>
                  <a:lnTo>
                    <a:pt x="101" y="0"/>
                  </a:lnTo>
                  <a:lnTo>
                    <a:pt x="0" y="9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78" name="Freeform 438"/>
            <p:cNvSpPr>
              <a:spLocks/>
            </p:cNvSpPr>
            <p:nvPr/>
          </p:nvSpPr>
          <p:spPr bwMode="auto">
            <a:xfrm>
              <a:off x="2992" y="2604"/>
              <a:ext cx="81" cy="81"/>
            </a:xfrm>
            <a:custGeom>
              <a:avLst/>
              <a:gdLst>
                <a:gd name="T0" fmla="*/ 0 w 81"/>
                <a:gd name="T1" fmla="*/ 79 h 81"/>
                <a:gd name="T2" fmla="*/ 1 w 81"/>
                <a:gd name="T3" fmla="*/ 81 h 81"/>
                <a:gd name="T4" fmla="*/ 81 w 81"/>
                <a:gd name="T5" fmla="*/ 0 h 81"/>
                <a:gd name="T6" fmla="*/ 0 w 81"/>
                <a:gd name="T7" fmla="*/ 79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81"/>
                <a:gd name="T14" fmla="*/ 81 w 81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81">
                  <a:moveTo>
                    <a:pt x="0" y="79"/>
                  </a:moveTo>
                  <a:lnTo>
                    <a:pt x="1" y="81"/>
                  </a:lnTo>
                  <a:lnTo>
                    <a:pt x="81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79" name="Freeform 439"/>
            <p:cNvSpPr>
              <a:spLocks/>
            </p:cNvSpPr>
            <p:nvPr/>
          </p:nvSpPr>
          <p:spPr bwMode="auto">
            <a:xfrm>
              <a:off x="2993" y="2604"/>
              <a:ext cx="81" cy="81"/>
            </a:xfrm>
            <a:custGeom>
              <a:avLst/>
              <a:gdLst>
                <a:gd name="T0" fmla="*/ 0 w 81"/>
                <a:gd name="T1" fmla="*/ 81 h 81"/>
                <a:gd name="T2" fmla="*/ 80 w 81"/>
                <a:gd name="T3" fmla="*/ 0 h 81"/>
                <a:gd name="T4" fmla="*/ 81 w 81"/>
                <a:gd name="T5" fmla="*/ 1 h 81"/>
                <a:gd name="T6" fmla="*/ 0 w 81"/>
                <a:gd name="T7" fmla="*/ 81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81"/>
                <a:gd name="T14" fmla="*/ 81 w 81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81">
                  <a:moveTo>
                    <a:pt x="0" y="81"/>
                  </a:moveTo>
                  <a:lnTo>
                    <a:pt x="80" y="0"/>
                  </a:lnTo>
                  <a:lnTo>
                    <a:pt x="81" y="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80" name="Freeform 440"/>
            <p:cNvSpPr>
              <a:spLocks/>
            </p:cNvSpPr>
            <p:nvPr/>
          </p:nvSpPr>
          <p:spPr bwMode="auto">
            <a:xfrm>
              <a:off x="2992" y="2604"/>
              <a:ext cx="82" cy="81"/>
            </a:xfrm>
            <a:custGeom>
              <a:avLst/>
              <a:gdLst>
                <a:gd name="T0" fmla="*/ 0 w 82"/>
                <a:gd name="T1" fmla="*/ 79 h 81"/>
                <a:gd name="T2" fmla="*/ 1 w 82"/>
                <a:gd name="T3" fmla="*/ 81 h 81"/>
                <a:gd name="T4" fmla="*/ 82 w 82"/>
                <a:gd name="T5" fmla="*/ 1 h 81"/>
                <a:gd name="T6" fmla="*/ 81 w 82"/>
                <a:gd name="T7" fmla="*/ 0 h 81"/>
                <a:gd name="T8" fmla="*/ 0 w 82"/>
                <a:gd name="T9" fmla="*/ 79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81"/>
                <a:gd name="T17" fmla="*/ 82 w 82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81">
                  <a:moveTo>
                    <a:pt x="0" y="79"/>
                  </a:moveTo>
                  <a:lnTo>
                    <a:pt x="1" y="81"/>
                  </a:lnTo>
                  <a:lnTo>
                    <a:pt x="82" y="1"/>
                  </a:lnTo>
                  <a:lnTo>
                    <a:pt x="81" y="0"/>
                  </a:lnTo>
                  <a:lnTo>
                    <a:pt x="0" y="7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81" name="Freeform 441"/>
            <p:cNvSpPr>
              <a:spLocks/>
            </p:cNvSpPr>
            <p:nvPr/>
          </p:nvSpPr>
          <p:spPr bwMode="auto">
            <a:xfrm>
              <a:off x="2921" y="2683"/>
              <a:ext cx="142" cy="142"/>
            </a:xfrm>
            <a:custGeom>
              <a:avLst/>
              <a:gdLst>
                <a:gd name="T0" fmla="*/ 0 w 142"/>
                <a:gd name="T1" fmla="*/ 140 h 142"/>
                <a:gd name="T2" fmla="*/ 1 w 142"/>
                <a:gd name="T3" fmla="*/ 142 h 142"/>
                <a:gd name="T4" fmla="*/ 142 w 142"/>
                <a:gd name="T5" fmla="*/ 0 h 142"/>
                <a:gd name="T6" fmla="*/ 0 w 142"/>
                <a:gd name="T7" fmla="*/ 140 h 1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"/>
                <a:gd name="T13" fmla="*/ 0 h 142"/>
                <a:gd name="T14" fmla="*/ 142 w 142"/>
                <a:gd name="T15" fmla="*/ 142 h 1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" h="142">
                  <a:moveTo>
                    <a:pt x="0" y="140"/>
                  </a:moveTo>
                  <a:lnTo>
                    <a:pt x="1" y="142"/>
                  </a:lnTo>
                  <a:lnTo>
                    <a:pt x="142" y="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82" name="Freeform 442"/>
            <p:cNvSpPr>
              <a:spLocks/>
            </p:cNvSpPr>
            <p:nvPr/>
          </p:nvSpPr>
          <p:spPr bwMode="auto">
            <a:xfrm>
              <a:off x="2922" y="2683"/>
              <a:ext cx="142" cy="142"/>
            </a:xfrm>
            <a:custGeom>
              <a:avLst/>
              <a:gdLst>
                <a:gd name="T0" fmla="*/ 0 w 142"/>
                <a:gd name="T1" fmla="*/ 142 h 142"/>
                <a:gd name="T2" fmla="*/ 141 w 142"/>
                <a:gd name="T3" fmla="*/ 0 h 142"/>
                <a:gd name="T4" fmla="*/ 142 w 142"/>
                <a:gd name="T5" fmla="*/ 2 h 142"/>
                <a:gd name="T6" fmla="*/ 0 w 142"/>
                <a:gd name="T7" fmla="*/ 142 h 1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"/>
                <a:gd name="T13" fmla="*/ 0 h 142"/>
                <a:gd name="T14" fmla="*/ 142 w 142"/>
                <a:gd name="T15" fmla="*/ 142 h 1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" h="142">
                  <a:moveTo>
                    <a:pt x="0" y="142"/>
                  </a:moveTo>
                  <a:lnTo>
                    <a:pt x="141" y="0"/>
                  </a:lnTo>
                  <a:lnTo>
                    <a:pt x="142" y="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83" name="Freeform 443"/>
            <p:cNvSpPr>
              <a:spLocks/>
            </p:cNvSpPr>
            <p:nvPr/>
          </p:nvSpPr>
          <p:spPr bwMode="auto">
            <a:xfrm>
              <a:off x="2921" y="2683"/>
              <a:ext cx="143" cy="142"/>
            </a:xfrm>
            <a:custGeom>
              <a:avLst/>
              <a:gdLst>
                <a:gd name="T0" fmla="*/ 0 w 143"/>
                <a:gd name="T1" fmla="*/ 140 h 142"/>
                <a:gd name="T2" fmla="*/ 1 w 143"/>
                <a:gd name="T3" fmla="*/ 142 h 142"/>
                <a:gd name="T4" fmla="*/ 143 w 143"/>
                <a:gd name="T5" fmla="*/ 2 h 142"/>
                <a:gd name="T6" fmla="*/ 142 w 143"/>
                <a:gd name="T7" fmla="*/ 0 h 142"/>
                <a:gd name="T8" fmla="*/ 0 w 143"/>
                <a:gd name="T9" fmla="*/ 140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142"/>
                <a:gd name="T17" fmla="*/ 143 w 143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142">
                  <a:moveTo>
                    <a:pt x="0" y="140"/>
                  </a:moveTo>
                  <a:lnTo>
                    <a:pt x="1" y="142"/>
                  </a:lnTo>
                  <a:lnTo>
                    <a:pt x="143" y="2"/>
                  </a:lnTo>
                  <a:lnTo>
                    <a:pt x="142" y="0"/>
                  </a:lnTo>
                  <a:lnTo>
                    <a:pt x="0" y="14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84" name="Freeform 444"/>
            <p:cNvSpPr>
              <a:spLocks/>
            </p:cNvSpPr>
            <p:nvPr/>
          </p:nvSpPr>
          <p:spPr bwMode="auto">
            <a:xfrm>
              <a:off x="3073" y="2534"/>
              <a:ext cx="142" cy="141"/>
            </a:xfrm>
            <a:custGeom>
              <a:avLst/>
              <a:gdLst>
                <a:gd name="T0" fmla="*/ 0 w 142"/>
                <a:gd name="T1" fmla="*/ 140 h 141"/>
                <a:gd name="T2" fmla="*/ 1 w 142"/>
                <a:gd name="T3" fmla="*/ 141 h 141"/>
                <a:gd name="T4" fmla="*/ 142 w 142"/>
                <a:gd name="T5" fmla="*/ 0 h 141"/>
                <a:gd name="T6" fmla="*/ 0 w 142"/>
                <a:gd name="T7" fmla="*/ 140 h 1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"/>
                <a:gd name="T13" fmla="*/ 0 h 141"/>
                <a:gd name="T14" fmla="*/ 142 w 142"/>
                <a:gd name="T15" fmla="*/ 141 h 1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" h="141">
                  <a:moveTo>
                    <a:pt x="0" y="140"/>
                  </a:moveTo>
                  <a:lnTo>
                    <a:pt x="1" y="141"/>
                  </a:lnTo>
                  <a:lnTo>
                    <a:pt x="142" y="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85" name="Freeform 445"/>
            <p:cNvSpPr>
              <a:spLocks/>
            </p:cNvSpPr>
            <p:nvPr/>
          </p:nvSpPr>
          <p:spPr bwMode="auto">
            <a:xfrm>
              <a:off x="3074" y="2534"/>
              <a:ext cx="142" cy="141"/>
            </a:xfrm>
            <a:custGeom>
              <a:avLst/>
              <a:gdLst>
                <a:gd name="T0" fmla="*/ 0 w 142"/>
                <a:gd name="T1" fmla="*/ 141 h 141"/>
                <a:gd name="T2" fmla="*/ 141 w 142"/>
                <a:gd name="T3" fmla="*/ 0 h 141"/>
                <a:gd name="T4" fmla="*/ 142 w 142"/>
                <a:gd name="T5" fmla="*/ 1 h 141"/>
                <a:gd name="T6" fmla="*/ 0 w 142"/>
                <a:gd name="T7" fmla="*/ 141 h 1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"/>
                <a:gd name="T13" fmla="*/ 0 h 141"/>
                <a:gd name="T14" fmla="*/ 142 w 142"/>
                <a:gd name="T15" fmla="*/ 141 h 1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" h="141">
                  <a:moveTo>
                    <a:pt x="0" y="141"/>
                  </a:moveTo>
                  <a:lnTo>
                    <a:pt x="141" y="0"/>
                  </a:lnTo>
                  <a:lnTo>
                    <a:pt x="142" y="1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86" name="Freeform 446"/>
            <p:cNvSpPr>
              <a:spLocks/>
            </p:cNvSpPr>
            <p:nvPr/>
          </p:nvSpPr>
          <p:spPr bwMode="auto">
            <a:xfrm>
              <a:off x="3073" y="2534"/>
              <a:ext cx="143" cy="141"/>
            </a:xfrm>
            <a:custGeom>
              <a:avLst/>
              <a:gdLst>
                <a:gd name="T0" fmla="*/ 0 w 143"/>
                <a:gd name="T1" fmla="*/ 140 h 141"/>
                <a:gd name="T2" fmla="*/ 1 w 143"/>
                <a:gd name="T3" fmla="*/ 141 h 141"/>
                <a:gd name="T4" fmla="*/ 143 w 143"/>
                <a:gd name="T5" fmla="*/ 1 h 141"/>
                <a:gd name="T6" fmla="*/ 142 w 143"/>
                <a:gd name="T7" fmla="*/ 0 h 141"/>
                <a:gd name="T8" fmla="*/ 0 w 143"/>
                <a:gd name="T9" fmla="*/ 140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141"/>
                <a:gd name="T17" fmla="*/ 143 w 143"/>
                <a:gd name="T18" fmla="*/ 141 h 1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141">
                  <a:moveTo>
                    <a:pt x="0" y="140"/>
                  </a:moveTo>
                  <a:lnTo>
                    <a:pt x="1" y="141"/>
                  </a:lnTo>
                  <a:lnTo>
                    <a:pt x="143" y="1"/>
                  </a:lnTo>
                  <a:lnTo>
                    <a:pt x="142" y="0"/>
                  </a:lnTo>
                  <a:lnTo>
                    <a:pt x="0" y="14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87" name="Freeform 447"/>
            <p:cNvSpPr>
              <a:spLocks/>
            </p:cNvSpPr>
            <p:nvPr/>
          </p:nvSpPr>
          <p:spPr bwMode="auto">
            <a:xfrm>
              <a:off x="3063" y="2674"/>
              <a:ext cx="10" cy="11"/>
            </a:xfrm>
            <a:custGeom>
              <a:avLst/>
              <a:gdLst>
                <a:gd name="T0" fmla="*/ 0 w 10"/>
                <a:gd name="T1" fmla="*/ 9 h 11"/>
                <a:gd name="T2" fmla="*/ 1 w 10"/>
                <a:gd name="T3" fmla="*/ 11 h 11"/>
                <a:gd name="T4" fmla="*/ 10 w 10"/>
                <a:gd name="T5" fmla="*/ 0 h 11"/>
                <a:gd name="T6" fmla="*/ 0 w 10"/>
                <a:gd name="T7" fmla="*/ 9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1"/>
                <a:gd name="T14" fmla="*/ 10 w 10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1">
                  <a:moveTo>
                    <a:pt x="0" y="9"/>
                  </a:moveTo>
                  <a:lnTo>
                    <a:pt x="1" y="11"/>
                  </a:lnTo>
                  <a:lnTo>
                    <a:pt x="1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88" name="Freeform 448"/>
            <p:cNvSpPr>
              <a:spLocks/>
            </p:cNvSpPr>
            <p:nvPr/>
          </p:nvSpPr>
          <p:spPr bwMode="auto">
            <a:xfrm>
              <a:off x="3064" y="2674"/>
              <a:ext cx="10" cy="11"/>
            </a:xfrm>
            <a:custGeom>
              <a:avLst/>
              <a:gdLst>
                <a:gd name="T0" fmla="*/ 0 w 10"/>
                <a:gd name="T1" fmla="*/ 11 h 11"/>
                <a:gd name="T2" fmla="*/ 9 w 10"/>
                <a:gd name="T3" fmla="*/ 0 h 11"/>
                <a:gd name="T4" fmla="*/ 10 w 10"/>
                <a:gd name="T5" fmla="*/ 1 h 11"/>
                <a:gd name="T6" fmla="*/ 0 w 10"/>
                <a:gd name="T7" fmla="*/ 11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1"/>
                <a:gd name="T14" fmla="*/ 10 w 10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1">
                  <a:moveTo>
                    <a:pt x="0" y="11"/>
                  </a:moveTo>
                  <a:lnTo>
                    <a:pt x="9" y="0"/>
                  </a:lnTo>
                  <a:lnTo>
                    <a:pt x="10" y="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89" name="Freeform 449"/>
            <p:cNvSpPr>
              <a:spLocks/>
            </p:cNvSpPr>
            <p:nvPr/>
          </p:nvSpPr>
          <p:spPr bwMode="auto">
            <a:xfrm>
              <a:off x="3063" y="2674"/>
              <a:ext cx="11" cy="11"/>
            </a:xfrm>
            <a:custGeom>
              <a:avLst/>
              <a:gdLst>
                <a:gd name="T0" fmla="*/ 0 w 11"/>
                <a:gd name="T1" fmla="*/ 9 h 11"/>
                <a:gd name="T2" fmla="*/ 1 w 11"/>
                <a:gd name="T3" fmla="*/ 11 h 11"/>
                <a:gd name="T4" fmla="*/ 11 w 11"/>
                <a:gd name="T5" fmla="*/ 1 h 11"/>
                <a:gd name="T6" fmla="*/ 10 w 11"/>
                <a:gd name="T7" fmla="*/ 0 h 11"/>
                <a:gd name="T8" fmla="*/ 0 w 11"/>
                <a:gd name="T9" fmla="*/ 9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0" y="9"/>
                  </a:moveTo>
                  <a:lnTo>
                    <a:pt x="1" y="1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90" name="Freeform 450"/>
            <p:cNvSpPr>
              <a:spLocks/>
            </p:cNvSpPr>
            <p:nvPr/>
          </p:nvSpPr>
          <p:spPr bwMode="auto">
            <a:xfrm>
              <a:off x="2960" y="2744"/>
              <a:ext cx="113" cy="112"/>
            </a:xfrm>
            <a:custGeom>
              <a:avLst/>
              <a:gdLst>
                <a:gd name="T0" fmla="*/ 0 w 113"/>
                <a:gd name="T1" fmla="*/ 111 h 112"/>
                <a:gd name="T2" fmla="*/ 1 w 113"/>
                <a:gd name="T3" fmla="*/ 112 h 112"/>
                <a:gd name="T4" fmla="*/ 113 w 113"/>
                <a:gd name="T5" fmla="*/ 0 h 112"/>
                <a:gd name="T6" fmla="*/ 0 w 113"/>
                <a:gd name="T7" fmla="*/ 111 h 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12"/>
                <a:gd name="T14" fmla="*/ 113 w 113"/>
                <a:gd name="T15" fmla="*/ 112 h 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12">
                  <a:moveTo>
                    <a:pt x="0" y="111"/>
                  </a:moveTo>
                  <a:lnTo>
                    <a:pt x="1" y="112"/>
                  </a:lnTo>
                  <a:lnTo>
                    <a:pt x="113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91" name="Freeform 451"/>
            <p:cNvSpPr>
              <a:spLocks/>
            </p:cNvSpPr>
            <p:nvPr/>
          </p:nvSpPr>
          <p:spPr bwMode="auto">
            <a:xfrm>
              <a:off x="2961" y="2744"/>
              <a:ext cx="113" cy="112"/>
            </a:xfrm>
            <a:custGeom>
              <a:avLst/>
              <a:gdLst>
                <a:gd name="T0" fmla="*/ 0 w 113"/>
                <a:gd name="T1" fmla="*/ 112 h 112"/>
                <a:gd name="T2" fmla="*/ 112 w 113"/>
                <a:gd name="T3" fmla="*/ 0 h 112"/>
                <a:gd name="T4" fmla="*/ 113 w 113"/>
                <a:gd name="T5" fmla="*/ 1 h 112"/>
                <a:gd name="T6" fmla="*/ 0 w 113"/>
                <a:gd name="T7" fmla="*/ 112 h 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12"/>
                <a:gd name="T14" fmla="*/ 113 w 113"/>
                <a:gd name="T15" fmla="*/ 112 h 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12">
                  <a:moveTo>
                    <a:pt x="0" y="112"/>
                  </a:moveTo>
                  <a:lnTo>
                    <a:pt x="112" y="0"/>
                  </a:lnTo>
                  <a:lnTo>
                    <a:pt x="113" y="1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92" name="Freeform 452"/>
            <p:cNvSpPr>
              <a:spLocks/>
            </p:cNvSpPr>
            <p:nvPr/>
          </p:nvSpPr>
          <p:spPr bwMode="auto">
            <a:xfrm>
              <a:off x="2960" y="2744"/>
              <a:ext cx="114" cy="112"/>
            </a:xfrm>
            <a:custGeom>
              <a:avLst/>
              <a:gdLst>
                <a:gd name="T0" fmla="*/ 0 w 114"/>
                <a:gd name="T1" fmla="*/ 111 h 112"/>
                <a:gd name="T2" fmla="*/ 1 w 114"/>
                <a:gd name="T3" fmla="*/ 112 h 112"/>
                <a:gd name="T4" fmla="*/ 114 w 114"/>
                <a:gd name="T5" fmla="*/ 1 h 112"/>
                <a:gd name="T6" fmla="*/ 113 w 114"/>
                <a:gd name="T7" fmla="*/ 0 h 112"/>
                <a:gd name="T8" fmla="*/ 0 w 114"/>
                <a:gd name="T9" fmla="*/ 111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12"/>
                <a:gd name="T17" fmla="*/ 114 w 114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12">
                  <a:moveTo>
                    <a:pt x="0" y="111"/>
                  </a:moveTo>
                  <a:lnTo>
                    <a:pt x="1" y="112"/>
                  </a:lnTo>
                  <a:lnTo>
                    <a:pt x="114" y="1"/>
                  </a:lnTo>
                  <a:lnTo>
                    <a:pt x="113" y="0"/>
                  </a:lnTo>
                  <a:lnTo>
                    <a:pt x="0" y="1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93" name="Freeform 453"/>
            <p:cNvSpPr>
              <a:spLocks/>
            </p:cNvSpPr>
            <p:nvPr/>
          </p:nvSpPr>
          <p:spPr bwMode="auto">
            <a:xfrm>
              <a:off x="3216" y="2572"/>
              <a:ext cx="31" cy="32"/>
            </a:xfrm>
            <a:custGeom>
              <a:avLst/>
              <a:gdLst>
                <a:gd name="T0" fmla="*/ 0 w 31"/>
                <a:gd name="T1" fmla="*/ 31 h 32"/>
                <a:gd name="T2" fmla="*/ 1 w 31"/>
                <a:gd name="T3" fmla="*/ 32 h 32"/>
                <a:gd name="T4" fmla="*/ 31 w 31"/>
                <a:gd name="T5" fmla="*/ 0 h 32"/>
                <a:gd name="T6" fmla="*/ 0 w 31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32"/>
                <a:gd name="T14" fmla="*/ 31 w 31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32">
                  <a:moveTo>
                    <a:pt x="0" y="31"/>
                  </a:moveTo>
                  <a:lnTo>
                    <a:pt x="1" y="32"/>
                  </a:lnTo>
                  <a:lnTo>
                    <a:pt x="31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94" name="Freeform 454"/>
            <p:cNvSpPr>
              <a:spLocks/>
            </p:cNvSpPr>
            <p:nvPr/>
          </p:nvSpPr>
          <p:spPr bwMode="auto">
            <a:xfrm>
              <a:off x="3217" y="2572"/>
              <a:ext cx="31" cy="32"/>
            </a:xfrm>
            <a:custGeom>
              <a:avLst/>
              <a:gdLst>
                <a:gd name="T0" fmla="*/ 0 w 31"/>
                <a:gd name="T1" fmla="*/ 32 h 32"/>
                <a:gd name="T2" fmla="*/ 30 w 31"/>
                <a:gd name="T3" fmla="*/ 0 h 32"/>
                <a:gd name="T4" fmla="*/ 31 w 31"/>
                <a:gd name="T5" fmla="*/ 1 h 32"/>
                <a:gd name="T6" fmla="*/ 0 w 31"/>
                <a:gd name="T7" fmla="*/ 32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32"/>
                <a:gd name="T14" fmla="*/ 31 w 31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32">
                  <a:moveTo>
                    <a:pt x="0" y="32"/>
                  </a:moveTo>
                  <a:lnTo>
                    <a:pt x="30" y="0"/>
                  </a:lnTo>
                  <a:lnTo>
                    <a:pt x="31" y="1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95" name="Freeform 455"/>
            <p:cNvSpPr>
              <a:spLocks/>
            </p:cNvSpPr>
            <p:nvPr/>
          </p:nvSpPr>
          <p:spPr bwMode="auto">
            <a:xfrm>
              <a:off x="3216" y="2572"/>
              <a:ext cx="32" cy="32"/>
            </a:xfrm>
            <a:custGeom>
              <a:avLst/>
              <a:gdLst>
                <a:gd name="T0" fmla="*/ 0 w 32"/>
                <a:gd name="T1" fmla="*/ 31 h 32"/>
                <a:gd name="T2" fmla="*/ 1 w 32"/>
                <a:gd name="T3" fmla="*/ 32 h 32"/>
                <a:gd name="T4" fmla="*/ 32 w 32"/>
                <a:gd name="T5" fmla="*/ 1 h 32"/>
                <a:gd name="T6" fmla="*/ 31 w 32"/>
                <a:gd name="T7" fmla="*/ 0 h 32"/>
                <a:gd name="T8" fmla="*/ 0 w 32"/>
                <a:gd name="T9" fmla="*/ 3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2"/>
                <a:gd name="T17" fmla="*/ 32 w 3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2">
                  <a:moveTo>
                    <a:pt x="0" y="31"/>
                  </a:moveTo>
                  <a:lnTo>
                    <a:pt x="1" y="32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0" y="3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96" name="Freeform 456"/>
            <p:cNvSpPr>
              <a:spLocks/>
            </p:cNvSpPr>
            <p:nvPr/>
          </p:nvSpPr>
          <p:spPr bwMode="auto">
            <a:xfrm>
              <a:off x="3073" y="2683"/>
              <a:ext cx="61" cy="62"/>
            </a:xfrm>
            <a:custGeom>
              <a:avLst/>
              <a:gdLst>
                <a:gd name="T0" fmla="*/ 0 w 61"/>
                <a:gd name="T1" fmla="*/ 61 h 62"/>
                <a:gd name="T2" fmla="*/ 1 w 61"/>
                <a:gd name="T3" fmla="*/ 62 h 62"/>
                <a:gd name="T4" fmla="*/ 61 w 61"/>
                <a:gd name="T5" fmla="*/ 0 h 62"/>
                <a:gd name="T6" fmla="*/ 0 w 61"/>
                <a:gd name="T7" fmla="*/ 61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62"/>
                <a:gd name="T14" fmla="*/ 61 w 61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62">
                  <a:moveTo>
                    <a:pt x="0" y="61"/>
                  </a:moveTo>
                  <a:lnTo>
                    <a:pt x="1" y="62"/>
                  </a:lnTo>
                  <a:lnTo>
                    <a:pt x="61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97" name="Freeform 457"/>
            <p:cNvSpPr>
              <a:spLocks/>
            </p:cNvSpPr>
            <p:nvPr/>
          </p:nvSpPr>
          <p:spPr bwMode="auto">
            <a:xfrm>
              <a:off x="3074" y="2683"/>
              <a:ext cx="61" cy="62"/>
            </a:xfrm>
            <a:custGeom>
              <a:avLst/>
              <a:gdLst>
                <a:gd name="T0" fmla="*/ 0 w 61"/>
                <a:gd name="T1" fmla="*/ 62 h 62"/>
                <a:gd name="T2" fmla="*/ 60 w 61"/>
                <a:gd name="T3" fmla="*/ 0 h 62"/>
                <a:gd name="T4" fmla="*/ 61 w 61"/>
                <a:gd name="T5" fmla="*/ 2 h 62"/>
                <a:gd name="T6" fmla="*/ 0 w 61"/>
                <a:gd name="T7" fmla="*/ 62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62"/>
                <a:gd name="T14" fmla="*/ 61 w 61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62">
                  <a:moveTo>
                    <a:pt x="0" y="62"/>
                  </a:moveTo>
                  <a:lnTo>
                    <a:pt x="60" y="0"/>
                  </a:lnTo>
                  <a:lnTo>
                    <a:pt x="61" y="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98" name="Freeform 458"/>
            <p:cNvSpPr>
              <a:spLocks/>
            </p:cNvSpPr>
            <p:nvPr/>
          </p:nvSpPr>
          <p:spPr bwMode="auto">
            <a:xfrm>
              <a:off x="3073" y="2683"/>
              <a:ext cx="62" cy="62"/>
            </a:xfrm>
            <a:custGeom>
              <a:avLst/>
              <a:gdLst>
                <a:gd name="T0" fmla="*/ 0 w 62"/>
                <a:gd name="T1" fmla="*/ 61 h 62"/>
                <a:gd name="T2" fmla="*/ 1 w 62"/>
                <a:gd name="T3" fmla="*/ 62 h 62"/>
                <a:gd name="T4" fmla="*/ 62 w 62"/>
                <a:gd name="T5" fmla="*/ 2 h 62"/>
                <a:gd name="T6" fmla="*/ 61 w 62"/>
                <a:gd name="T7" fmla="*/ 0 h 62"/>
                <a:gd name="T8" fmla="*/ 0 w 62"/>
                <a:gd name="T9" fmla="*/ 6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62"/>
                <a:gd name="T17" fmla="*/ 62 w 6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62">
                  <a:moveTo>
                    <a:pt x="0" y="61"/>
                  </a:moveTo>
                  <a:lnTo>
                    <a:pt x="1" y="62"/>
                  </a:lnTo>
                  <a:lnTo>
                    <a:pt x="62" y="2"/>
                  </a:lnTo>
                  <a:lnTo>
                    <a:pt x="61" y="0"/>
                  </a:lnTo>
                  <a:lnTo>
                    <a:pt x="0" y="6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99" name="Freeform 459"/>
            <p:cNvSpPr>
              <a:spLocks/>
            </p:cNvSpPr>
            <p:nvPr/>
          </p:nvSpPr>
          <p:spPr bwMode="auto">
            <a:xfrm>
              <a:off x="3134" y="2611"/>
              <a:ext cx="74" cy="74"/>
            </a:xfrm>
            <a:custGeom>
              <a:avLst/>
              <a:gdLst>
                <a:gd name="T0" fmla="*/ 0 w 74"/>
                <a:gd name="T1" fmla="*/ 72 h 74"/>
                <a:gd name="T2" fmla="*/ 1 w 74"/>
                <a:gd name="T3" fmla="*/ 74 h 74"/>
                <a:gd name="T4" fmla="*/ 74 w 74"/>
                <a:gd name="T5" fmla="*/ 0 h 74"/>
                <a:gd name="T6" fmla="*/ 0 w 74"/>
                <a:gd name="T7" fmla="*/ 72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74"/>
                <a:gd name="T14" fmla="*/ 74 w 74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74">
                  <a:moveTo>
                    <a:pt x="0" y="72"/>
                  </a:moveTo>
                  <a:lnTo>
                    <a:pt x="1" y="74"/>
                  </a:lnTo>
                  <a:lnTo>
                    <a:pt x="74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00" name="Freeform 460"/>
            <p:cNvSpPr>
              <a:spLocks/>
            </p:cNvSpPr>
            <p:nvPr/>
          </p:nvSpPr>
          <p:spPr bwMode="auto">
            <a:xfrm>
              <a:off x="3135" y="2611"/>
              <a:ext cx="74" cy="74"/>
            </a:xfrm>
            <a:custGeom>
              <a:avLst/>
              <a:gdLst>
                <a:gd name="T0" fmla="*/ 0 w 74"/>
                <a:gd name="T1" fmla="*/ 74 h 74"/>
                <a:gd name="T2" fmla="*/ 73 w 74"/>
                <a:gd name="T3" fmla="*/ 0 h 74"/>
                <a:gd name="T4" fmla="*/ 74 w 74"/>
                <a:gd name="T5" fmla="*/ 2 h 74"/>
                <a:gd name="T6" fmla="*/ 0 w 74"/>
                <a:gd name="T7" fmla="*/ 7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74"/>
                <a:gd name="T14" fmla="*/ 74 w 74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74">
                  <a:moveTo>
                    <a:pt x="0" y="74"/>
                  </a:moveTo>
                  <a:lnTo>
                    <a:pt x="73" y="0"/>
                  </a:lnTo>
                  <a:lnTo>
                    <a:pt x="74" y="2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01" name="Freeform 461"/>
            <p:cNvSpPr>
              <a:spLocks/>
            </p:cNvSpPr>
            <p:nvPr/>
          </p:nvSpPr>
          <p:spPr bwMode="auto">
            <a:xfrm>
              <a:off x="3134" y="2611"/>
              <a:ext cx="75" cy="74"/>
            </a:xfrm>
            <a:custGeom>
              <a:avLst/>
              <a:gdLst>
                <a:gd name="T0" fmla="*/ 0 w 75"/>
                <a:gd name="T1" fmla="*/ 72 h 74"/>
                <a:gd name="T2" fmla="*/ 1 w 75"/>
                <a:gd name="T3" fmla="*/ 74 h 74"/>
                <a:gd name="T4" fmla="*/ 75 w 75"/>
                <a:gd name="T5" fmla="*/ 2 h 74"/>
                <a:gd name="T6" fmla="*/ 74 w 75"/>
                <a:gd name="T7" fmla="*/ 0 h 74"/>
                <a:gd name="T8" fmla="*/ 0 w 75"/>
                <a:gd name="T9" fmla="*/ 72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4"/>
                <a:gd name="T17" fmla="*/ 75 w 75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4">
                  <a:moveTo>
                    <a:pt x="0" y="72"/>
                  </a:moveTo>
                  <a:lnTo>
                    <a:pt x="1" y="74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0" y="7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02" name="Freeform 462"/>
            <p:cNvSpPr>
              <a:spLocks/>
            </p:cNvSpPr>
            <p:nvPr/>
          </p:nvSpPr>
          <p:spPr bwMode="auto">
            <a:xfrm>
              <a:off x="3008" y="2814"/>
              <a:ext cx="65" cy="65"/>
            </a:xfrm>
            <a:custGeom>
              <a:avLst/>
              <a:gdLst>
                <a:gd name="T0" fmla="*/ 0 w 65"/>
                <a:gd name="T1" fmla="*/ 64 h 65"/>
                <a:gd name="T2" fmla="*/ 1 w 65"/>
                <a:gd name="T3" fmla="*/ 65 h 65"/>
                <a:gd name="T4" fmla="*/ 65 w 65"/>
                <a:gd name="T5" fmla="*/ 0 h 65"/>
                <a:gd name="T6" fmla="*/ 0 w 65"/>
                <a:gd name="T7" fmla="*/ 64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65"/>
                <a:gd name="T14" fmla="*/ 65 w 65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65">
                  <a:moveTo>
                    <a:pt x="0" y="64"/>
                  </a:moveTo>
                  <a:lnTo>
                    <a:pt x="1" y="65"/>
                  </a:lnTo>
                  <a:lnTo>
                    <a:pt x="65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03" name="Freeform 463"/>
            <p:cNvSpPr>
              <a:spLocks/>
            </p:cNvSpPr>
            <p:nvPr/>
          </p:nvSpPr>
          <p:spPr bwMode="auto">
            <a:xfrm>
              <a:off x="3009" y="2814"/>
              <a:ext cx="65" cy="65"/>
            </a:xfrm>
            <a:custGeom>
              <a:avLst/>
              <a:gdLst>
                <a:gd name="T0" fmla="*/ 0 w 65"/>
                <a:gd name="T1" fmla="*/ 65 h 65"/>
                <a:gd name="T2" fmla="*/ 64 w 65"/>
                <a:gd name="T3" fmla="*/ 0 h 65"/>
                <a:gd name="T4" fmla="*/ 65 w 65"/>
                <a:gd name="T5" fmla="*/ 1 h 65"/>
                <a:gd name="T6" fmla="*/ 0 w 65"/>
                <a:gd name="T7" fmla="*/ 65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65"/>
                <a:gd name="T14" fmla="*/ 65 w 65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65">
                  <a:moveTo>
                    <a:pt x="0" y="65"/>
                  </a:moveTo>
                  <a:lnTo>
                    <a:pt x="64" y="0"/>
                  </a:lnTo>
                  <a:lnTo>
                    <a:pt x="65" y="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04" name="Freeform 464"/>
            <p:cNvSpPr>
              <a:spLocks/>
            </p:cNvSpPr>
            <p:nvPr/>
          </p:nvSpPr>
          <p:spPr bwMode="auto">
            <a:xfrm>
              <a:off x="3008" y="2814"/>
              <a:ext cx="66" cy="65"/>
            </a:xfrm>
            <a:custGeom>
              <a:avLst/>
              <a:gdLst>
                <a:gd name="T0" fmla="*/ 0 w 66"/>
                <a:gd name="T1" fmla="*/ 64 h 65"/>
                <a:gd name="T2" fmla="*/ 1 w 66"/>
                <a:gd name="T3" fmla="*/ 65 h 65"/>
                <a:gd name="T4" fmla="*/ 66 w 66"/>
                <a:gd name="T5" fmla="*/ 1 h 65"/>
                <a:gd name="T6" fmla="*/ 65 w 66"/>
                <a:gd name="T7" fmla="*/ 0 h 65"/>
                <a:gd name="T8" fmla="*/ 0 w 66"/>
                <a:gd name="T9" fmla="*/ 64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65"/>
                <a:gd name="T17" fmla="*/ 66 w 66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65">
                  <a:moveTo>
                    <a:pt x="0" y="64"/>
                  </a:moveTo>
                  <a:lnTo>
                    <a:pt x="1" y="65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0" y="6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05" name="Freeform 465"/>
            <p:cNvSpPr>
              <a:spLocks/>
            </p:cNvSpPr>
            <p:nvPr/>
          </p:nvSpPr>
          <p:spPr bwMode="auto">
            <a:xfrm>
              <a:off x="3205" y="2681"/>
              <a:ext cx="3" cy="4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4 h 4"/>
                <a:gd name="T4" fmla="*/ 3 w 3"/>
                <a:gd name="T5" fmla="*/ 0 h 4"/>
                <a:gd name="T6" fmla="*/ 0 w 3"/>
                <a:gd name="T7" fmla="*/ 2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0" y="2"/>
                  </a:moveTo>
                  <a:lnTo>
                    <a:pt x="1" y="4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06" name="Freeform 466"/>
            <p:cNvSpPr>
              <a:spLocks/>
            </p:cNvSpPr>
            <p:nvPr/>
          </p:nvSpPr>
          <p:spPr bwMode="auto">
            <a:xfrm>
              <a:off x="3206" y="2681"/>
              <a:ext cx="3" cy="4"/>
            </a:xfrm>
            <a:custGeom>
              <a:avLst/>
              <a:gdLst>
                <a:gd name="T0" fmla="*/ 0 w 3"/>
                <a:gd name="T1" fmla="*/ 4 h 4"/>
                <a:gd name="T2" fmla="*/ 2 w 3"/>
                <a:gd name="T3" fmla="*/ 0 h 4"/>
                <a:gd name="T4" fmla="*/ 3 w 3"/>
                <a:gd name="T5" fmla="*/ 1 h 4"/>
                <a:gd name="T6" fmla="*/ 0 w 3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0" y="4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07" name="Freeform 467"/>
            <p:cNvSpPr>
              <a:spLocks/>
            </p:cNvSpPr>
            <p:nvPr/>
          </p:nvSpPr>
          <p:spPr bwMode="auto">
            <a:xfrm>
              <a:off x="3205" y="2681"/>
              <a:ext cx="4" cy="4"/>
            </a:xfrm>
            <a:custGeom>
              <a:avLst/>
              <a:gdLst>
                <a:gd name="T0" fmla="*/ 0 w 4"/>
                <a:gd name="T1" fmla="*/ 2 h 4"/>
                <a:gd name="T2" fmla="*/ 1 w 4"/>
                <a:gd name="T3" fmla="*/ 4 h 4"/>
                <a:gd name="T4" fmla="*/ 4 w 4"/>
                <a:gd name="T5" fmla="*/ 1 h 4"/>
                <a:gd name="T6" fmla="*/ 3 w 4"/>
                <a:gd name="T7" fmla="*/ 0 h 4"/>
                <a:gd name="T8" fmla="*/ 0 w 4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0" y="2"/>
                  </a:moveTo>
                  <a:lnTo>
                    <a:pt x="1" y="4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08" name="Freeform 468"/>
            <p:cNvSpPr>
              <a:spLocks/>
            </p:cNvSpPr>
            <p:nvPr/>
          </p:nvSpPr>
          <p:spPr bwMode="auto">
            <a:xfrm>
              <a:off x="3073" y="2683"/>
              <a:ext cx="132" cy="132"/>
            </a:xfrm>
            <a:custGeom>
              <a:avLst/>
              <a:gdLst>
                <a:gd name="T0" fmla="*/ 0 w 132"/>
                <a:gd name="T1" fmla="*/ 131 h 132"/>
                <a:gd name="T2" fmla="*/ 1 w 132"/>
                <a:gd name="T3" fmla="*/ 132 h 132"/>
                <a:gd name="T4" fmla="*/ 132 w 132"/>
                <a:gd name="T5" fmla="*/ 0 h 132"/>
                <a:gd name="T6" fmla="*/ 0 w 132"/>
                <a:gd name="T7" fmla="*/ 131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132"/>
                <a:gd name="T14" fmla="*/ 132 w 132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132">
                  <a:moveTo>
                    <a:pt x="0" y="131"/>
                  </a:moveTo>
                  <a:lnTo>
                    <a:pt x="1" y="132"/>
                  </a:lnTo>
                  <a:lnTo>
                    <a:pt x="132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09" name="Freeform 469"/>
            <p:cNvSpPr>
              <a:spLocks/>
            </p:cNvSpPr>
            <p:nvPr/>
          </p:nvSpPr>
          <p:spPr bwMode="auto">
            <a:xfrm>
              <a:off x="3074" y="2683"/>
              <a:ext cx="132" cy="132"/>
            </a:xfrm>
            <a:custGeom>
              <a:avLst/>
              <a:gdLst>
                <a:gd name="T0" fmla="*/ 0 w 132"/>
                <a:gd name="T1" fmla="*/ 132 h 132"/>
                <a:gd name="T2" fmla="*/ 131 w 132"/>
                <a:gd name="T3" fmla="*/ 0 h 132"/>
                <a:gd name="T4" fmla="*/ 132 w 132"/>
                <a:gd name="T5" fmla="*/ 2 h 132"/>
                <a:gd name="T6" fmla="*/ 0 w 132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132"/>
                <a:gd name="T14" fmla="*/ 132 w 132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132">
                  <a:moveTo>
                    <a:pt x="0" y="132"/>
                  </a:moveTo>
                  <a:lnTo>
                    <a:pt x="131" y="0"/>
                  </a:lnTo>
                  <a:lnTo>
                    <a:pt x="132" y="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10" name="Freeform 470"/>
            <p:cNvSpPr>
              <a:spLocks/>
            </p:cNvSpPr>
            <p:nvPr/>
          </p:nvSpPr>
          <p:spPr bwMode="auto">
            <a:xfrm>
              <a:off x="3073" y="2683"/>
              <a:ext cx="133" cy="132"/>
            </a:xfrm>
            <a:custGeom>
              <a:avLst/>
              <a:gdLst>
                <a:gd name="T0" fmla="*/ 0 w 133"/>
                <a:gd name="T1" fmla="*/ 131 h 132"/>
                <a:gd name="T2" fmla="*/ 1 w 133"/>
                <a:gd name="T3" fmla="*/ 132 h 132"/>
                <a:gd name="T4" fmla="*/ 133 w 133"/>
                <a:gd name="T5" fmla="*/ 2 h 132"/>
                <a:gd name="T6" fmla="*/ 132 w 133"/>
                <a:gd name="T7" fmla="*/ 0 h 132"/>
                <a:gd name="T8" fmla="*/ 0 w 133"/>
                <a:gd name="T9" fmla="*/ 131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132"/>
                <a:gd name="T17" fmla="*/ 133 w 133"/>
                <a:gd name="T18" fmla="*/ 132 h 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132">
                  <a:moveTo>
                    <a:pt x="0" y="131"/>
                  </a:moveTo>
                  <a:lnTo>
                    <a:pt x="1" y="132"/>
                  </a:lnTo>
                  <a:lnTo>
                    <a:pt x="133" y="2"/>
                  </a:lnTo>
                  <a:lnTo>
                    <a:pt x="132" y="0"/>
                  </a:lnTo>
                  <a:lnTo>
                    <a:pt x="0" y="13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11" name="Freeform 471"/>
            <p:cNvSpPr>
              <a:spLocks/>
            </p:cNvSpPr>
            <p:nvPr/>
          </p:nvSpPr>
          <p:spPr bwMode="auto">
            <a:xfrm>
              <a:off x="3068" y="2884"/>
              <a:ext cx="5" cy="5"/>
            </a:xfrm>
            <a:custGeom>
              <a:avLst/>
              <a:gdLst>
                <a:gd name="T0" fmla="*/ 0 w 5"/>
                <a:gd name="T1" fmla="*/ 4 h 5"/>
                <a:gd name="T2" fmla="*/ 2 w 5"/>
                <a:gd name="T3" fmla="*/ 5 h 5"/>
                <a:gd name="T4" fmla="*/ 5 w 5"/>
                <a:gd name="T5" fmla="*/ 0 h 5"/>
                <a:gd name="T6" fmla="*/ 0 w 5"/>
                <a:gd name="T7" fmla="*/ 4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0" y="4"/>
                  </a:moveTo>
                  <a:lnTo>
                    <a:pt x="2" y="5"/>
                  </a:lnTo>
                  <a:lnTo>
                    <a:pt x="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12" name="Freeform 472"/>
            <p:cNvSpPr>
              <a:spLocks/>
            </p:cNvSpPr>
            <p:nvPr/>
          </p:nvSpPr>
          <p:spPr bwMode="auto">
            <a:xfrm>
              <a:off x="3070" y="2884"/>
              <a:ext cx="4" cy="5"/>
            </a:xfrm>
            <a:custGeom>
              <a:avLst/>
              <a:gdLst>
                <a:gd name="T0" fmla="*/ 0 w 4"/>
                <a:gd name="T1" fmla="*/ 5 h 5"/>
                <a:gd name="T2" fmla="*/ 3 w 4"/>
                <a:gd name="T3" fmla="*/ 0 h 5"/>
                <a:gd name="T4" fmla="*/ 4 w 4"/>
                <a:gd name="T5" fmla="*/ 1 h 5"/>
                <a:gd name="T6" fmla="*/ 0 w 4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0" y="5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13" name="Freeform 473"/>
            <p:cNvSpPr>
              <a:spLocks/>
            </p:cNvSpPr>
            <p:nvPr/>
          </p:nvSpPr>
          <p:spPr bwMode="auto">
            <a:xfrm>
              <a:off x="3068" y="2884"/>
              <a:ext cx="6" cy="5"/>
            </a:xfrm>
            <a:custGeom>
              <a:avLst/>
              <a:gdLst>
                <a:gd name="T0" fmla="*/ 0 w 6"/>
                <a:gd name="T1" fmla="*/ 4 h 5"/>
                <a:gd name="T2" fmla="*/ 2 w 6"/>
                <a:gd name="T3" fmla="*/ 5 h 5"/>
                <a:gd name="T4" fmla="*/ 6 w 6"/>
                <a:gd name="T5" fmla="*/ 1 h 5"/>
                <a:gd name="T6" fmla="*/ 5 w 6"/>
                <a:gd name="T7" fmla="*/ 0 h 5"/>
                <a:gd name="T8" fmla="*/ 0 w 6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0" y="4"/>
                  </a:moveTo>
                  <a:lnTo>
                    <a:pt x="2" y="5"/>
                  </a:lnTo>
                  <a:lnTo>
                    <a:pt x="6" y="1"/>
                  </a:lnTo>
                  <a:lnTo>
                    <a:pt x="5" y="0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14" name="Freeform 474"/>
            <p:cNvSpPr>
              <a:spLocks/>
            </p:cNvSpPr>
            <p:nvPr/>
          </p:nvSpPr>
          <p:spPr bwMode="auto">
            <a:xfrm>
              <a:off x="3073" y="2751"/>
              <a:ext cx="135" cy="134"/>
            </a:xfrm>
            <a:custGeom>
              <a:avLst/>
              <a:gdLst>
                <a:gd name="T0" fmla="*/ 0 w 135"/>
                <a:gd name="T1" fmla="*/ 133 h 134"/>
                <a:gd name="T2" fmla="*/ 1 w 135"/>
                <a:gd name="T3" fmla="*/ 134 h 134"/>
                <a:gd name="T4" fmla="*/ 135 w 135"/>
                <a:gd name="T5" fmla="*/ 0 h 134"/>
                <a:gd name="T6" fmla="*/ 0 w 135"/>
                <a:gd name="T7" fmla="*/ 133 h 1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134"/>
                <a:gd name="T14" fmla="*/ 135 w 135"/>
                <a:gd name="T15" fmla="*/ 134 h 1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134">
                  <a:moveTo>
                    <a:pt x="0" y="133"/>
                  </a:moveTo>
                  <a:lnTo>
                    <a:pt x="1" y="134"/>
                  </a:lnTo>
                  <a:lnTo>
                    <a:pt x="135" y="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15" name="Freeform 475"/>
            <p:cNvSpPr>
              <a:spLocks/>
            </p:cNvSpPr>
            <p:nvPr/>
          </p:nvSpPr>
          <p:spPr bwMode="auto">
            <a:xfrm>
              <a:off x="3074" y="2751"/>
              <a:ext cx="135" cy="134"/>
            </a:xfrm>
            <a:custGeom>
              <a:avLst/>
              <a:gdLst>
                <a:gd name="T0" fmla="*/ 0 w 135"/>
                <a:gd name="T1" fmla="*/ 134 h 134"/>
                <a:gd name="T2" fmla="*/ 134 w 135"/>
                <a:gd name="T3" fmla="*/ 0 h 134"/>
                <a:gd name="T4" fmla="*/ 135 w 135"/>
                <a:gd name="T5" fmla="*/ 1 h 134"/>
                <a:gd name="T6" fmla="*/ 0 w 135"/>
                <a:gd name="T7" fmla="*/ 134 h 1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134"/>
                <a:gd name="T14" fmla="*/ 135 w 135"/>
                <a:gd name="T15" fmla="*/ 134 h 1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134">
                  <a:moveTo>
                    <a:pt x="0" y="134"/>
                  </a:moveTo>
                  <a:lnTo>
                    <a:pt x="134" y="0"/>
                  </a:lnTo>
                  <a:lnTo>
                    <a:pt x="135" y="1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16" name="Freeform 476"/>
            <p:cNvSpPr>
              <a:spLocks/>
            </p:cNvSpPr>
            <p:nvPr/>
          </p:nvSpPr>
          <p:spPr bwMode="auto">
            <a:xfrm>
              <a:off x="3073" y="2751"/>
              <a:ext cx="136" cy="134"/>
            </a:xfrm>
            <a:custGeom>
              <a:avLst/>
              <a:gdLst>
                <a:gd name="T0" fmla="*/ 0 w 136"/>
                <a:gd name="T1" fmla="*/ 133 h 134"/>
                <a:gd name="T2" fmla="*/ 1 w 136"/>
                <a:gd name="T3" fmla="*/ 134 h 134"/>
                <a:gd name="T4" fmla="*/ 136 w 136"/>
                <a:gd name="T5" fmla="*/ 1 h 134"/>
                <a:gd name="T6" fmla="*/ 135 w 136"/>
                <a:gd name="T7" fmla="*/ 0 h 134"/>
                <a:gd name="T8" fmla="*/ 0 w 136"/>
                <a:gd name="T9" fmla="*/ 133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134"/>
                <a:gd name="T17" fmla="*/ 136 w 136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134">
                  <a:moveTo>
                    <a:pt x="0" y="133"/>
                  </a:moveTo>
                  <a:lnTo>
                    <a:pt x="1" y="134"/>
                  </a:lnTo>
                  <a:lnTo>
                    <a:pt x="136" y="1"/>
                  </a:lnTo>
                  <a:lnTo>
                    <a:pt x="135" y="0"/>
                  </a:lnTo>
                  <a:lnTo>
                    <a:pt x="0" y="13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17" name="Freeform 477"/>
            <p:cNvSpPr>
              <a:spLocks/>
            </p:cNvSpPr>
            <p:nvPr/>
          </p:nvSpPr>
          <p:spPr bwMode="auto">
            <a:xfrm>
              <a:off x="3158" y="2767"/>
              <a:ext cx="104" cy="104"/>
            </a:xfrm>
            <a:custGeom>
              <a:avLst/>
              <a:gdLst>
                <a:gd name="T0" fmla="*/ 0 w 104"/>
                <a:gd name="T1" fmla="*/ 103 h 104"/>
                <a:gd name="T2" fmla="*/ 1 w 104"/>
                <a:gd name="T3" fmla="*/ 104 h 104"/>
                <a:gd name="T4" fmla="*/ 104 w 104"/>
                <a:gd name="T5" fmla="*/ 0 h 104"/>
                <a:gd name="T6" fmla="*/ 0 w 104"/>
                <a:gd name="T7" fmla="*/ 103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104"/>
                <a:gd name="T14" fmla="*/ 104 w 104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104">
                  <a:moveTo>
                    <a:pt x="0" y="103"/>
                  </a:moveTo>
                  <a:lnTo>
                    <a:pt x="1" y="104"/>
                  </a:lnTo>
                  <a:lnTo>
                    <a:pt x="104" y="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18" name="Freeform 478"/>
            <p:cNvSpPr>
              <a:spLocks/>
            </p:cNvSpPr>
            <p:nvPr/>
          </p:nvSpPr>
          <p:spPr bwMode="auto">
            <a:xfrm>
              <a:off x="3159" y="2767"/>
              <a:ext cx="105" cy="104"/>
            </a:xfrm>
            <a:custGeom>
              <a:avLst/>
              <a:gdLst>
                <a:gd name="T0" fmla="*/ 0 w 105"/>
                <a:gd name="T1" fmla="*/ 104 h 104"/>
                <a:gd name="T2" fmla="*/ 103 w 105"/>
                <a:gd name="T3" fmla="*/ 0 h 104"/>
                <a:gd name="T4" fmla="*/ 105 w 105"/>
                <a:gd name="T5" fmla="*/ 1 h 104"/>
                <a:gd name="T6" fmla="*/ 0 w 105"/>
                <a:gd name="T7" fmla="*/ 104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104"/>
                <a:gd name="T14" fmla="*/ 105 w 105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104">
                  <a:moveTo>
                    <a:pt x="0" y="104"/>
                  </a:moveTo>
                  <a:lnTo>
                    <a:pt x="103" y="0"/>
                  </a:lnTo>
                  <a:lnTo>
                    <a:pt x="105" y="1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19" name="Freeform 479"/>
            <p:cNvSpPr>
              <a:spLocks/>
            </p:cNvSpPr>
            <p:nvPr/>
          </p:nvSpPr>
          <p:spPr bwMode="auto">
            <a:xfrm>
              <a:off x="3158" y="2767"/>
              <a:ext cx="106" cy="104"/>
            </a:xfrm>
            <a:custGeom>
              <a:avLst/>
              <a:gdLst>
                <a:gd name="T0" fmla="*/ 0 w 106"/>
                <a:gd name="T1" fmla="*/ 103 h 104"/>
                <a:gd name="T2" fmla="*/ 1 w 106"/>
                <a:gd name="T3" fmla="*/ 104 h 104"/>
                <a:gd name="T4" fmla="*/ 106 w 106"/>
                <a:gd name="T5" fmla="*/ 1 h 104"/>
                <a:gd name="T6" fmla="*/ 104 w 106"/>
                <a:gd name="T7" fmla="*/ 0 h 104"/>
                <a:gd name="T8" fmla="*/ 0 w 106"/>
                <a:gd name="T9" fmla="*/ 103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104"/>
                <a:gd name="T17" fmla="*/ 106 w 106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104">
                  <a:moveTo>
                    <a:pt x="0" y="103"/>
                  </a:moveTo>
                  <a:lnTo>
                    <a:pt x="1" y="104"/>
                  </a:lnTo>
                  <a:lnTo>
                    <a:pt x="106" y="1"/>
                  </a:lnTo>
                  <a:lnTo>
                    <a:pt x="104" y="0"/>
                  </a:lnTo>
                  <a:lnTo>
                    <a:pt x="0" y="10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20" name="Freeform 480"/>
            <p:cNvSpPr>
              <a:spLocks/>
            </p:cNvSpPr>
            <p:nvPr/>
          </p:nvSpPr>
          <p:spPr bwMode="auto">
            <a:xfrm>
              <a:off x="2967" y="2353"/>
              <a:ext cx="28" cy="25"/>
            </a:xfrm>
            <a:custGeom>
              <a:avLst/>
              <a:gdLst>
                <a:gd name="T0" fmla="*/ 28 w 28"/>
                <a:gd name="T1" fmla="*/ 0 h 25"/>
                <a:gd name="T2" fmla="*/ 12 w 28"/>
                <a:gd name="T3" fmla="*/ 25 h 25"/>
                <a:gd name="T4" fmla="*/ 0 w 28"/>
                <a:gd name="T5" fmla="*/ 25 h 25"/>
                <a:gd name="T6" fmla="*/ 28 w 28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5"/>
                <a:gd name="T14" fmla="*/ 28 w 2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5">
                  <a:moveTo>
                    <a:pt x="28" y="0"/>
                  </a:moveTo>
                  <a:lnTo>
                    <a:pt x="12" y="25"/>
                  </a:lnTo>
                  <a:lnTo>
                    <a:pt x="0" y="2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21" name="Freeform 481"/>
            <p:cNvSpPr>
              <a:spLocks/>
            </p:cNvSpPr>
            <p:nvPr/>
          </p:nvSpPr>
          <p:spPr bwMode="auto">
            <a:xfrm>
              <a:off x="3001" y="2344"/>
              <a:ext cx="28" cy="1"/>
            </a:xfrm>
            <a:custGeom>
              <a:avLst/>
              <a:gdLst>
                <a:gd name="T0" fmla="*/ 28 w 28"/>
                <a:gd name="T1" fmla="*/ 0 h 1"/>
                <a:gd name="T2" fmla="*/ 0 w 28"/>
                <a:gd name="T3" fmla="*/ 0 h 1"/>
                <a:gd name="T4" fmla="*/ 28 w 28"/>
                <a:gd name="T5" fmla="*/ 0 h 1"/>
                <a:gd name="T6" fmla="*/ 0 60000 65536"/>
                <a:gd name="T7" fmla="*/ 0 60000 65536"/>
                <a:gd name="T8" fmla="*/ 0 60000 65536"/>
                <a:gd name="T9" fmla="*/ 0 w 28"/>
                <a:gd name="T10" fmla="*/ 0 h 1"/>
                <a:gd name="T11" fmla="*/ 28 w 2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1">
                  <a:moveTo>
                    <a:pt x="28" y="0"/>
                  </a:move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22" name="Freeform 482"/>
            <p:cNvSpPr>
              <a:spLocks/>
            </p:cNvSpPr>
            <p:nvPr/>
          </p:nvSpPr>
          <p:spPr bwMode="auto">
            <a:xfrm>
              <a:off x="2995" y="2344"/>
              <a:ext cx="34" cy="9"/>
            </a:xfrm>
            <a:custGeom>
              <a:avLst/>
              <a:gdLst>
                <a:gd name="T0" fmla="*/ 6 w 34"/>
                <a:gd name="T1" fmla="*/ 0 h 9"/>
                <a:gd name="T2" fmla="*/ 34 w 34"/>
                <a:gd name="T3" fmla="*/ 0 h 9"/>
                <a:gd name="T4" fmla="*/ 0 w 34"/>
                <a:gd name="T5" fmla="*/ 9 h 9"/>
                <a:gd name="T6" fmla="*/ 6 w 34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9"/>
                <a:gd name="T14" fmla="*/ 34 w 34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9">
                  <a:moveTo>
                    <a:pt x="6" y="0"/>
                  </a:moveTo>
                  <a:lnTo>
                    <a:pt x="34" y="0"/>
                  </a:lnTo>
                  <a:lnTo>
                    <a:pt x="0" y="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23" name="Freeform 483"/>
            <p:cNvSpPr>
              <a:spLocks/>
            </p:cNvSpPr>
            <p:nvPr/>
          </p:nvSpPr>
          <p:spPr bwMode="auto">
            <a:xfrm>
              <a:off x="2967" y="2344"/>
              <a:ext cx="34" cy="34"/>
            </a:xfrm>
            <a:custGeom>
              <a:avLst/>
              <a:gdLst>
                <a:gd name="T0" fmla="*/ 34 w 34"/>
                <a:gd name="T1" fmla="*/ 0 h 34"/>
                <a:gd name="T2" fmla="*/ 28 w 34"/>
                <a:gd name="T3" fmla="*/ 9 h 34"/>
                <a:gd name="T4" fmla="*/ 0 w 34"/>
                <a:gd name="T5" fmla="*/ 34 h 34"/>
                <a:gd name="T6" fmla="*/ 34 w 34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4"/>
                <a:gd name="T14" fmla="*/ 34 w 34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4">
                  <a:moveTo>
                    <a:pt x="34" y="0"/>
                  </a:moveTo>
                  <a:lnTo>
                    <a:pt x="28" y="9"/>
                  </a:lnTo>
                  <a:lnTo>
                    <a:pt x="0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24" name="Freeform 484"/>
            <p:cNvSpPr>
              <a:spLocks/>
            </p:cNvSpPr>
            <p:nvPr/>
          </p:nvSpPr>
          <p:spPr bwMode="auto">
            <a:xfrm>
              <a:off x="2967" y="2320"/>
              <a:ext cx="49" cy="58"/>
            </a:xfrm>
            <a:custGeom>
              <a:avLst/>
              <a:gdLst>
                <a:gd name="T0" fmla="*/ 49 w 49"/>
                <a:gd name="T1" fmla="*/ 0 h 58"/>
                <a:gd name="T2" fmla="*/ 34 w 49"/>
                <a:gd name="T3" fmla="*/ 24 h 58"/>
                <a:gd name="T4" fmla="*/ 0 w 49"/>
                <a:gd name="T5" fmla="*/ 58 h 58"/>
                <a:gd name="T6" fmla="*/ 49 w 49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58"/>
                <a:gd name="T14" fmla="*/ 49 w 49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58">
                  <a:moveTo>
                    <a:pt x="49" y="0"/>
                  </a:moveTo>
                  <a:lnTo>
                    <a:pt x="34" y="24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25" name="Freeform 485"/>
            <p:cNvSpPr>
              <a:spLocks/>
            </p:cNvSpPr>
            <p:nvPr/>
          </p:nvSpPr>
          <p:spPr bwMode="auto">
            <a:xfrm>
              <a:off x="2967" y="2318"/>
              <a:ext cx="51" cy="60"/>
            </a:xfrm>
            <a:custGeom>
              <a:avLst/>
              <a:gdLst>
                <a:gd name="T0" fmla="*/ 51 w 51"/>
                <a:gd name="T1" fmla="*/ 0 h 60"/>
                <a:gd name="T2" fmla="*/ 49 w 51"/>
                <a:gd name="T3" fmla="*/ 2 h 60"/>
                <a:gd name="T4" fmla="*/ 0 w 51"/>
                <a:gd name="T5" fmla="*/ 60 h 60"/>
                <a:gd name="T6" fmla="*/ 51 w 51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60"/>
                <a:gd name="T14" fmla="*/ 51 w 51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60">
                  <a:moveTo>
                    <a:pt x="51" y="0"/>
                  </a:moveTo>
                  <a:lnTo>
                    <a:pt x="49" y="2"/>
                  </a:lnTo>
                  <a:lnTo>
                    <a:pt x="0" y="6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26" name="Freeform 486"/>
            <p:cNvSpPr>
              <a:spLocks/>
            </p:cNvSpPr>
            <p:nvPr/>
          </p:nvSpPr>
          <p:spPr bwMode="auto">
            <a:xfrm>
              <a:off x="2967" y="2313"/>
              <a:ext cx="53" cy="65"/>
            </a:xfrm>
            <a:custGeom>
              <a:avLst/>
              <a:gdLst>
                <a:gd name="T0" fmla="*/ 53 w 53"/>
                <a:gd name="T1" fmla="*/ 0 h 65"/>
                <a:gd name="T2" fmla="*/ 51 w 53"/>
                <a:gd name="T3" fmla="*/ 5 h 65"/>
                <a:gd name="T4" fmla="*/ 0 w 53"/>
                <a:gd name="T5" fmla="*/ 65 h 65"/>
                <a:gd name="T6" fmla="*/ 53 w 5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65"/>
                <a:gd name="T14" fmla="*/ 53 w 5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65">
                  <a:moveTo>
                    <a:pt x="53" y="0"/>
                  </a:moveTo>
                  <a:lnTo>
                    <a:pt x="51" y="5"/>
                  </a:lnTo>
                  <a:lnTo>
                    <a:pt x="0" y="6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27" name="Freeform 487"/>
            <p:cNvSpPr>
              <a:spLocks/>
            </p:cNvSpPr>
            <p:nvPr/>
          </p:nvSpPr>
          <p:spPr bwMode="auto">
            <a:xfrm>
              <a:off x="2967" y="2309"/>
              <a:ext cx="56" cy="69"/>
            </a:xfrm>
            <a:custGeom>
              <a:avLst/>
              <a:gdLst>
                <a:gd name="T0" fmla="*/ 56 w 56"/>
                <a:gd name="T1" fmla="*/ 0 h 69"/>
                <a:gd name="T2" fmla="*/ 53 w 56"/>
                <a:gd name="T3" fmla="*/ 4 h 69"/>
                <a:gd name="T4" fmla="*/ 0 w 56"/>
                <a:gd name="T5" fmla="*/ 69 h 69"/>
                <a:gd name="T6" fmla="*/ 56 w 56"/>
                <a:gd name="T7" fmla="*/ 0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69"/>
                <a:gd name="T14" fmla="*/ 56 w 56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69">
                  <a:moveTo>
                    <a:pt x="56" y="0"/>
                  </a:moveTo>
                  <a:lnTo>
                    <a:pt x="53" y="4"/>
                  </a:lnTo>
                  <a:lnTo>
                    <a:pt x="0" y="69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28" name="Freeform 488"/>
            <p:cNvSpPr>
              <a:spLocks/>
            </p:cNvSpPr>
            <p:nvPr/>
          </p:nvSpPr>
          <p:spPr bwMode="auto">
            <a:xfrm>
              <a:off x="2967" y="2304"/>
              <a:ext cx="58" cy="74"/>
            </a:xfrm>
            <a:custGeom>
              <a:avLst/>
              <a:gdLst>
                <a:gd name="T0" fmla="*/ 58 w 58"/>
                <a:gd name="T1" fmla="*/ 0 h 74"/>
                <a:gd name="T2" fmla="*/ 56 w 58"/>
                <a:gd name="T3" fmla="*/ 5 h 74"/>
                <a:gd name="T4" fmla="*/ 0 w 58"/>
                <a:gd name="T5" fmla="*/ 74 h 74"/>
                <a:gd name="T6" fmla="*/ 58 w 58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74"/>
                <a:gd name="T14" fmla="*/ 58 w 5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74">
                  <a:moveTo>
                    <a:pt x="58" y="0"/>
                  </a:moveTo>
                  <a:lnTo>
                    <a:pt x="56" y="5"/>
                  </a:lnTo>
                  <a:lnTo>
                    <a:pt x="0" y="7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29" name="Freeform 489"/>
            <p:cNvSpPr>
              <a:spLocks/>
            </p:cNvSpPr>
            <p:nvPr/>
          </p:nvSpPr>
          <p:spPr bwMode="auto">
            <a:xfrm>
              <a:off x="2967" y="2295"/>
              <a:ext cx="58" cy="83"/>
            </a:xfrm>
            <a:custGeom>
              <a:avLst/>
              <a:gdLst>
                <a:gd name="T0" fmla="*/ 55 w 58"/>
                <a:gd name="T1" fmla="*/ 0 h 83"/>
                <a:gd name="T2" fmla="*/ 58 w 58"/>
                <a:gd name="T3" fmla="*/ 9 h 83"/>
                <a:gd name="T4" fmla="*/ 0 w 58"/>
                <a:gd name="T5" fmla="*/ 83 h 83"/>
                <a:gd name="T6" fmla="*/ 55 w 58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83"/>
                <a:gd name="T14" fmla="*/ 58 w 58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83">
                  <a:moveTo>
                    <a:pt x="55" y="0"/>
                  </a:moveTo>
                  <a:lnTo>
                    <a:pt x="58" y="9"/>
                  </a:lnTo>
                  <a:lnTo>
                    <a:pt x="0" y="8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30" name="Freeform 490"/>
            <p:cNvSpPr>
              <a:spLocks/>
            </p:cNvSpPr>
            <p:nvPr/>
          </p:nvSpPr>
          <p:spPr bwMode="auto">
            <a:xfrm>
              <a:off x="3030" y="2353"/>
              <a:ext cx="16" cy="25"/>
            </a:xfrm>
            <a:custGeom>
              <a:avLst/>
              <a:gdLst>
                <a:gd name="T0" fmla="*/ 0 w 16"/>
                <a:gd name="T1" fmla="*/ 0 h 25"/>
                <a:gd name="T2" fmla="*/ 16 w 16"/>
                <a:gd name="T3" fmla="*/ 25 h 25"/>
                <a:gd name="T4" fmla="*/ 3 w 16"/>
                <a:gd name="T5" fmla="*/ 25 h 25"/>
                <a:gd name="T6" fmla="*/ 0 w 16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25"/>
                <a:gd name="T14" fmla="*/ 16 w 16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25">
                  <a:moveTo>
                    <a:pt x="0" y="0"/>
                  </a:moveTo>
                  <a:lnTo>
                    <a:pt x="16" y="25"/>
                  </a:lnTo>
                  <a:lnTo>
                    <a:pt x="3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31" name="Freeform 491"/>
            <p:cNvSpPr>
              <a:spLocks/>
            </p:cNvSpPr>
            <p:nvPr/>
          </p:nvSpPr>
          <p:spPr bwMode="auto">
            <a:xfrm>
              <a:off x="2995" y="2344"/>
              <a:ext cx="35" cy="9"/>
            </a:xfrm>
            <a:custGeom>
              <a:avLst/>
              <a:gdLst>
                <a:gd name="T0" fmla="*/ 34 w 35"/>
                <a:gd name="T1" fmla="*/ 0 h 9"/>
                <a:gd name="T2" fmla="*/ 0 w 35"/>
                <a:gd name="T3" fmla="*/ 9 h 9"/>
                <a:gd name="T4" fmla="*/ 35 w 35"/>
                <a:gd name="T5" fmla="*/ 9 h 9"/>
                <a:gd name="T6" fmla="*/ 34 w 35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9"/>
                <a:gd name="T14" fmla="*/ 35 w 35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9">
                  <a:moveTo>
                    <a:pt x="34" y="0"/>
                  </a:moveTo>
                  <a:lnTo>
                    <a:pt x="0" y="9"/>
                  </a:lnTo>
                  <a:lnTo>
                    <a:pt x="35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32" name="Freeform 492"/>
            <p:cNvSpPr>
              <a:spLocks/>
            </p:cNvSpPr>
            <p:nvPr/>
          </p:nvSpPr>
          <p:spPr bwMode="auto">
            <a:xfrm>
              <a:off x="3029" y="2344"/>
              <a:ext cx="17" cy="34"/>
            </a:xfrm>
            <a:custGeom>
              <a:avLst/>
              <a:gdLst>
                <a:gd name="T0" fmla="*/ 0 w 17"/>
                <a:gd name="T1" fmla="*/ 0 h 34"/>
                <a:gd name="T2" fmla="*/ 1 w 17"/>
                <a:gd name="T3" fmla="*/ 9 h 34"/>
                <a:gd name="T4" fmla="*/ 17 w 17"/>
                <a:gd name="T5" fmla="*/ 34 h 34"/>
                <a:gd name="T6" fmla="*/ 0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0" y="0"/>
                  </a:moveTo>
                  <a:lnTo>
                    <a:pt x="1" y="9"/>
                  </a:lnTo>
                  <a:lnTo>
                    <a:pt x="17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33" name="Freeform 493"/>
            <p:cNvSpPr>
              <a:spLocks/>
            </p:cNvSpPr>
            <p:nvPr/>
          </p:nvSpPr>
          <p:spPr bwMode="auto">
            <a:xfrm>
              <a:off x="3027" y="2321"/>
              <a:ext cx="19" cy="57"/>
            </a:xfrm>
            <a:custGeom>
              <a:avLst/>
              <a:gdLst>
                <a:gd name="T0" fmla="*/ 0 w 19"/>
                <a:gd name="T1" fmla="*/ 0 h 57"/>
                <a:gd name="T2" fmla="*/ 2 w 19"/>
                <a:gd name="T3" fmla="*/ 23 h 57"/>
                <a:gd name="T4" fmla="*/ 19 w 19"/>
                <a:gd name="T5" fmla="*/ 57 h 57"/>
                <a:gd name="T6" fmla="*/ 0 w 19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57"/>
                <a:gd name="T14" fmla="*/ 19 w 19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57">
                  <a:moveTo>
                    <a:pt x="0" y="0"/>
                  </a:moveTo>
                  <a:lnTo>
                    <a:pt x="2" y="23"/>
                  </a:lnTo>
                  <a:lnTo>
                    <a:pt x="19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34" name="Freeform 494"/>
            <p:cNvSpPr>
              <a:spLocks/>
            </p:cNvSpPr>
            <p:nvPr/>
          </p:nvSpPr>
          <p:spPr bwMode="auto">
            <a:xfrm>
              <a:off x="3026" y="2316"/>
              <a:ext cx="20" cy="62"/>
            </a:xfrm>
            <a:custGeom>
              <a:avLst/>
              <a:gdLst>
                <a:gd name="T0" fmla="*/ 0 w 20"/>
                <a:gd name="T1" fmla="*/ 0 h 62"/>
                <a:gd name="T2" fmla="*/ 1 w 20"/>
                <a:gd name="T3" fmla="*/ 5 h 62"/>
                <a:gd name="T4" fmla="*/ 20 w 20"/>
                <a:gd name="T5" fmla="*/ 62 h 62"/>
                <a:gd name="T6" fmla="*/ 0 w 20"/>
                <a:gd name="T7" fmla="*/ 0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62"/>
                <a:gd name="T14" fmla="*/ 20 w 20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62">
                  <a:moveTo>
                    <a:pt x="0" y="0"/>
                  </a:moveTo>
                  <a:lnTo>
                    <a:pt x="1" y="5"/>
                  </a:lnTo>
                  <a:lnTo>
                    <a:pt x="2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35" name="Freeform 495"/>
            <p:cNvSpPr>
              <a:spLocks/>
            </p:cNvSpPr>
            <p:nvPr/>
          </p:nvSpPr>
          <p:spPr bwMode="auto">
            <a:xfrm>
              <a:off x="3026" y="2311"/>
              <a:ext cx="20" cy="67"/>
            </a:xfrm>
            <a:custGeom>
              <a:avLst/>
              <a:gdLst>
                <a:gd name="T0" fmla="*/ 0 w 20"/>
                <a:gd name="T1" fmla="*/ 0 h 67"/>
                <a:gd name="T2" fmla="*/ 0 w 20"/>
                <a:gd name="T3" fmla="*/ 5 h 67"/>
                <a:gd name="T4" fmla="*/ 20 w 20"/>
                <a:gd name="T5" fmla="*/ 67 h 67"/>
                <a:gd name="T6" fmla="*/ 0 w 20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67"/>
                <a:gd name="T14" fmla="*/ 20 w 20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67">
                  <a:moveTo>
                    <a:pt x="0" y="0"/>
                  </a:moveTo>
                  <a:lnTo>
                    <a:pt x="0" y="5"/>
                  </a:lnTo>
                  <a:lnTo>
                    <a:pt x="2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36" name="Freeform 496"/>
            <p:cNvSpPr>
              <a:spLocks/>
            </p:cNvSpPr>
            <p:nvPr/>
          </p:nvSpPr>
          <p:spPr bwMode="auto">
            <a:xfrm>
              <a:off x="3025" y="2307"/>
              <a:ext cx="21" cy="71"/>
            </a:xfrm>
            <a:custGeom>
              <a:avLst/>
              <a:gdLst>
                <a:gd name="T0" fmla="*/ 0 w 21"/>
                <a:gd name="T1" fmla="*/ 0 h 71"/>
                <a:gd name="T2" fmla="*/ 1 w 21"/>
                <a:gd name="T3" fmla="*/ 4 h 71"/>
                <a:gd name="T4" fmla="*/ 21 w 21"/>
                <a:gd name="T5" fmla="*/ 71 h 71"/>
                <a:gd name="T6" fmla="*/ 0 w 21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71"/>
                <a:gd name="T14" fmla="*/ 21 w 21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71">
                  <a:moveTo>
                    <a:pt x="0" y="0"/>
                  </a:moveTo>
                  <a:lnTo>
                    <a:pt x="1" y="4"/>
                  </a:lnTo>
                  <a:lnTo>
                    <a:pt x="21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37" name="Freeform 497"/>
            <p:cNvSpPr>
              <a:spLocks/>
            </p:cNvSpPr>
            <p:nvPr/>
          </p:nvSpPr>
          <p:spPr bwMode="auto">
            <a:xfrm>
              <a:off x="3025" y="2304"/>
              <a:ext cx="21" cy="74"/>
            </a:xfrm>
            <a:custGeom>
              <a:avLst/>
              <a:gdLst>
                <a:gd name="T0" fmla="*/ 0 w 21"/>
                <a:gd name="T1" fmla="*/ 0 h 74"/>
                <a:gd name="T2" fmla="*/ 0 w 21"/>
                <a:gd name="T3" fmla="*/ 3 h 74"/>
                <a:gd name="T4" fmla="*/ 21 w 21"/>
                <a:gd name="T5" fmla="*/ 74 h 74"/>
                <a:gd name="T6" fmla="*/ 0 w 21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74"/>
                <a:gd name="T14" fmla="*/ 21 w 2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74">
                  <a:moveTo>
                    <a:pt x="0" y="0"/>
                  </a:moveTo>
                  <a:lnTo>
                    <a:pt x="0" y="3"/>
                  </a:lnTo>
                  <a:lnTo>
                    <a:pt x="21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38" name="Freeform 498"/>
            <p:cNvSpPr>
              <a:spLocks/>
            </p:cNvSpPr>
            <p:nvPr/>
          </p:nvSpPr>
          <p:spPr bwMode="auto">
            <a:xfrm>
              <a:off x="3022" y="2295"/>
              <a:ext cx="12" cy="9"/>
            </a:xfrm>
            <a:custGeom>
              <a:avLst/>
              <a:gdLst>
                <a:gd name="T0" fmla="*/ 3 w 12"/>
                <a:gd name="T1" fmla="*/ 9 h 9"/>
                <a:gd name="T2" fmla="*/ 0 w 12"/>
                <a:gd name="T3" fmla="*/ 0 h 9"/>
                <a:gd name="T4" fmla="*/ 12 w 12"/>
                <a:gd name="T5" fmla="*/ 0 h 9"/>
                <a:gd name="T6" fmla="*/ 3 w 12"/>
                <a:gd name="T7" fmla="*/ 9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9"/>
                <a:gd name="T14" fmla="*/ 12 w 12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9">
                  <a:moveTo>
                    <a:pt x="3" y="9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39" name="Freeform 499"/>
            <p:cNvSpPr>
              <a:spLocks/>
            </p:cNvSpPr>
            <p:nvPr/>
          </p:nvSpPr>
          <p:spPr bwMode="auto">
            <a:xfrm>
              <a:off x="3025" y="2295"/>
              <a:ext cx="21" cy="83"/>
            </a:xfrm>
            <a:custGeom>
              <a:avLst/>
              <a:gdLst>
                <a:gd name="T0" fmla="*/ 9 w 21"/>
                <a:gd name="T1" fmla="*/ 0 h 83"/>
                <a:gd name="T2" fmla="*/ 0 w 21"/>
                <a:gd name="T3" fmla="*/ 9 h 83"/>
                <a:gd name="T4" fmla="*/ 21 w 21"/>
                <a:gd name="T5" fmla="*/ 83 h 83"/>
                <a:gd name="T6" fmla="*/ 9 w 21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83"/>
                <a:gd name="T14" fmla="*/ 21 w 21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83">
                  <a:moveTo>
                    <a:pt x="9" y="0"/>
                  </a:moveTo>
                  <a:lnTo>
                    <a:pt x="0" y="9"/>
                  </a:lnTo>
                  <a:lnTo>
                    <a:pt x="21" y="8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40" name="Freeform 500"/>
            <p:cNvSpPr>
              <a:spLocks/>
            </p:cNvSpPr>
            <p:nvPr/>
          </p:nvSpPr>
          <p:spPr bwMode="auto">
            <a:xfrm>
              <a:off x="3056" y="2343"/>
              <a:ext cx="3" cy="10"/>
            </a:xfrm>
            <a:custGeom>
              <a:avLst/>
              <a:gdLst>
                <a:gd name="T0" fmla="*/ 0 w 3"/>
                <a:gd name="T1" fmla="*/ 10 h 10"/>
                <a:gd name="T2" fmla="*/ 3 w 3"/>
                <a:gd name="T3" fmla="*/ 0 h 10"/>
                <a:gd name="T4" fmla="*/ 0 w 3"/>
                <a:gd name="T5" fmla="*/ 10 h 10"/>
                <a:gd name="T6" fmla="*/ 0 60000 65536"/>
                <a:gd name="T7" fmla="*/ 0 60000 65536"/>
                <a:gd name="T8" fmla="*/ 0 60000 65536"/>
                <a:gd name="T9" fmla="*/ 0 w 3"/>
                <a:gd name="T10" fmla="*/ 0 h 10"/>
                <a:gd name="T11" fmla="*/ 3 w 3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0">
                  <a:moveTo>
                    <a:pt x="0" y="10"/>
                  </a:moveTo>
                  <a:lnTo>
                    <a:pt x="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41" name="Freeform 501"/>
            <p:cNvSpPr>
              <a:spLocks/>
            </p:cNvSpPr>
            <p:nvPr/>
          </p:nvSpPr>
          <p:spPr bwMode="auto">
            <a:xfrm>
              <a:off x="3056" y="2343"/>
              <a:ext cx="34" cy="10"/>
            </a:xfrm>
            <a:custGeom>
              <a:avLst/>
              <a:gdLst>
                <a:gd name="T0" fmla="*/ 3 w 34"/>
                <a:gd name="T1" fmla="*/ 0 h 10"/>
                <a:gd name="T2" fmla="*/ 0 w 34"/>
                <a:gd name="T3" fmla="*/ 10 h 10"/>
                <a:gd name="T4" fmla="*/ 34 w 34"/>
                <a:gd name="T5" fmla="*/ 0 h 10"/>
                <a:gd name="T6" fmla="*/ 3 w 34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10"/>
                <a:gd name="T14" fmla="*/ 34 w 34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10">
                  <a:moveTo>
                    <a:pt x="3" y="0"/>
                  </a:moveTo>
                  <a:lnTo>
                    <a:pt x="0" y="10"/>
                  </a:lnTo>
                  <a:lnTo>
                    <a:pt x="3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42" name="Freeform 502"/>
            <p:cNvSpPr>
              <a:spLocks/>
            </p:cNvSpPr>
            <p:nvPr/>
          </p:nvSpPr>
          <p:spPr bwMode="auto">
            <a:xfrm>
              <a:off x="3056" y="2343"/>
              <a:ext cx="34" cy="10"/>
            </a:xfrm>
            <a:custGeom>
              <a:avLst/>
              <a:gdLst>
                <a:gd name="T0" fmla="*/ 0 w 34"/>
                <a:gd name="T1" fmla="*/ 10 h 10"/>
                <a:gd name="T2" fmla="*/ 34 w 34"/>
                <a:gd name="T3" fmla="*/ 0 h 10"/>
                <a:gd name="T4" fmla="*/ 32 w 34"/>
                <a:gd name="T5" fmla="*/ 10 h 10"/>
                <a:gd name="T6" fmla="*/ 0 w 34"/>
                <a:gd name="T7" fmla="*/ 1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10"/>
                <a:gd name="T14" fmla="*/ 34 w 34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10">
                  <a:moveTo>
                    <a:pt x="0" y="10"/>
                  </a:moveTo>
                  <a:lnTo>
                    <a:pt x="34" y="0"/>
                  </a:lnTo>
                  <a:lnTo>
                    <a:pt x="32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43" name="Freeform 503"/>
            <p:cNvSpPr>
              <a:spLocks/>
            </p:cNvSpPr>
            <p:nvPr/>
          </p:nvSpPr>
          <p:spPr bwMode="auto">
            <a:xfrm>
              <a:off x="3084" y="2353"/>
              <a:ext cx="28" cy="25"/>
            </a:xfrm>
            <a:custGeom>
              <a:avLst/>
              <a:gdLst>
                <a:gd name="T0" fmla="*/ 28 w 28"/>
                <a:gd name="T1" fmla="*/ 0 h 25"/>
                <a:gd name="T2" fmla="*/ 12 w 28"/>
                <a:gd name="T3" fmla="*/ 25 h 25"/>
                <a:gd name="T4" fmla="*/ 0 w 28"/>
                <a:gd name="T5" fmla="*/ 25 h 25"/>
                <a:gd name="T6" fmla="*/ 28 w 28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5"/>
                <a:gd name="T14" fmla="*/ 28 w 2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5">
                  <a:moveTo>
                    <a:pt x="28" y="0"/>
                  </a:moveTo>
                  <a:lnTo>
                    <a:pt x="12" y="25"/>
                  </a:lnTo>
                  <a:lnTo>
                    <a:pt x="0" y="2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44" name="Freeform 504"/>
            <p:cNvSpPr>
              <a:spLocks/>
            </p:cNvSpPr>
            <p:nvPr/>
          </p:nvSpPr>
          <p:spPr bwMode="auto">
            <a:xfrm>
              <a:off x="3118" y="2344"/>
              <a:ext cx="28" cy="1"/>
            </a:xfrm>
            <a:custGeom>
              <a:avLst/>
              <a:gdLst>
                <a:gd name="T0" fmla="*/ 28 w 28"/>
                <a:gd name="T1" fmla="*/ 0 h 1"/>
                <a:gd name="T2" fmla="*/ 0 w 28"/>
                <a:gd name="T3" fmla="*/ 0 h 1"/>
                <a:gd name="T4" fmla="*/ 28 w 28"/>
                <a:gd name="T5" fmla="*/ 0 h 1"/>
                <a:gd name="T6" fmla="*/ 0 60000 65536"/>
                <a:gd name="T7" fmla="*/ 0 60000 65536"/>
                <a:gd name="T8" fmla="*/ 0 60000 65536"/>
                <a:gd name="T9" fmla="*/ 0 w 28"/>
                <a:gd name="T10" fmla="*/ 0 h 1"/>
                <a:gd name="T11" fmla="*/ 28 w 2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1">
                  <a:moveTo>
                    <a:pt x="28" y="0"/>
                  </a:move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45" name="Freeform 505"/>
            <p:cNvSpPr>
              <a:spLocks/>
            </p:cNvSpPr>
            <p:nvPr/>
          </p:nvSpPr>
          <p:spPr bwMode="auto">
            <a:xfrm>
              <a:off x="3112" y="2344"/>
              <a:ext cx="34" cy="9"/>
            </a:xfrm>
            <a:custGeom>
              <a:avLst/>
              <a:gdLst>
                <a:gd name="T0" fmla="*/ 6 w 34"/>
                <a:gd name="T1" fmla="*/ 0 h 9"/>
                <a:gd name="T2" fmla="*/ 34 w 34"/>
                <a:gd name="T3" fmla="*/ 0 h 9"/>
                <a:gd name="T4" fmla="*/ 0 w 34"/>
                <a:gd name="T5" fmla="*/ 9 h 9"/>
                <a:gd name="T6" fmla="*/ 6 w 34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9"/>
                <a:gd name="T14" fmla="*/ 34 w 34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9">
                  <a:moveTo>
                    <a:pt x="6" y="0"/>
                  </a:moveTo>
                  <a:lnTo>
                    <a:pt x="34" y="0"/>
                  </a:lnTo>
                  <a:lnTo>
                    <a:pt x="0" y="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46" name="Freeform 506"/>
            <p:cNvSpPr>
              <a:spLocks/>
            </p:cNvSpPr>
            <p:nvPr/>
          </p:nvSpPr>
          <p:spPr bwMode="auto">
            <a:xfrm>
              <a:off x="3084" y="2344"/>
              <a:ext cx="34" cy="34"/>
            </a:xfrm>
            <a:custGeom>
              <a:avLst/>
              <a:gdLst>
                <a:gd name="T0" fmla="*/ 34 w 34"/>
                <a:gd name="T1" fmla="*/ 0 h 34"/>
                <a:gd name="T2" fmla="*/ 28 w 34"/>
                <a:gd name="T3" fmla="*/ 9 h 34"/>
                <a:gd name="T4" fmla="*/ 0 w 34"/>
                <a:gd name="T5" fmla="*/ 34 h 34"/>
                <a:gd name="T6" fmla="*/ 34 w 34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4"/>
                <a:gd name="T14" fmla="*/ 34 w 34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4">
                  <a:moveTo>
                    <a:pt x="34" y="0"/>
                  </a:moveTo>
                  <a:lnTo>
                    <a:pt x="28" y="9"/>
                  </a:lnTo>
                  <a:lnTo>
                    <a:pt x="0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47" name="Freeform 507"/>
            <p:cNvSpPr>
              <a:spLocks/>
            </p:cNvSpPr>
            <p:nvPr/>
          </p:nvSpPr>
          <p:spPr bwMode="auto">
            <a:xfrm>
              <a:off x="3084" y="2320"/>
              <a:ext cx="50" cy="58"/>
            </a:xfrm>
            <a:custGeom>
              <a:avLst/>
              <a:gdLst>
                <a:gd name="T0" fmla="*/ 50 w 50"/>
                <a:gd name="T1" fmla="*/ 0 h 58"/>
                <a:gd name="T2" fmla="*/ 34 w 50"/>
                <a:gd name="T3" fmla="*/ 24 h 58"/>
                <a:gd name="T4" fmla="*/ 0 w 50"/>
                <a:gd name="T5" fmla="*/ 58 h 58"/>
                <a:gd name="T6" fmla="*/ 50 w 50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58"/>
                <a:gd name="T14" fmla="*/ 50 w 50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58">
                  <a:moveTo>
                    <a:pt x="50" y="0"/>
                  </a:moveTo>
                  <a:lnTo>
                    <a:pt x="34" y="24"/>
                  </a:lnTo>
                  <a:lnTo>
                    <a:pt x="0" y="5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48" name="Freeform 508"/>
            <p:cNvSpPr>
              <a:spLocks/>
            </p:cNvSpPr>
            <p:nvPr/>
          </p:nvSpPr>
          <p:spPr bwMode="auto">
            <a:xfrm>
              <a:off x="3084" y="2318"/>
              <a:ext cx="51" cy="60"/>
            </a:xfrm>
            <a:custGeom>
              <a:avLst/>
              <a:gdLst>
                <a:gd name="T0" fmla="*/ 51 w 51"/>
                <a:gd name="T1" fmla="*/ 0 h 60"/>
                <a:gd name="T2" fmla="*/ 50 w 51"/>
                <a:gd name="T3" fmla="*/ 2 h 60"/>
                <a:gd name="T4" fmla="*/ 0 w 51"/>
                <a:gd name="T5" fmla="*/ 60 h 60"/>
                <a:gd name="T6" fmla="*/ 51 w 51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60"/>
                <a:gd name="T14" fmla="*/ 51 w 51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60">
                  <a:moveTo>
                    <a:pt x="51" y="0"/>
                  </a:moveTo>
                  <a:lnTo>
                    <a:pt x="50" y="2"/>
                  </a:lnTo>
                  <a:lnTo>
                    <a:pt x="0" y="6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49" name="Freeform 509"/>
            <p:cNvSpPr>
              <a:spLocks/>
            </p:cNvSpPr>
            <p:nvPr/>
          </p:nvSpPr>
          <p:spPr bwMode="auto">
            <a:xfrm>
              <a:off x="3084" y="2313"/>
              <a:ext cx="53" cy="65"/>
            </a:xfrm>
            <a:custGeom>
              <a:avLst/>
              <a:gdLst>
                <a:gd name="T0" fmla="*/ 53 w 53"/>
                <a:gd name="T1" fmla="*/ 0 h 65"/>
                <a:gd name="T2" fmla="*/ 51 w 53"/>
                <a:gd name="T3" fmla="*/ 5 h 65"/>
                <a:gd name="T4" fmla="*/ 0 w 53"/>
                <a:gd name="T5" fmla="*/ 65 h 65"/>
                <a:gd name="T6" fmla="*/ 53 w 5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65"/>
                <a:gd name="T14" fmla="*/ 53 w 5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65">
                  <a:moveTo>
                    <a:pt x="53" y="0"/>
                  </a:moveTo>
                  <a:lnTo>
                    <a:pt x="51" y="5"/>
                  </a:lnTo>
                  <a:lnTo>
                    <a:pt x="0" y="6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50" name="Freeform 510"/>
            <p:cNvSpPr>
              <a:spLocks/>
            </p:cNvSpPr>
            <p:nvPr/>
          </p:nvSpPr>
          <p:spPr bwMode="auto">
            <a:xfrm>
              <a:off x="3084" y="2309"/>
              <a:ext cx="56" cy="69"/>
            </a:xfrm>
            <a:custGeom>
              <a:avLst/>
              <a:gdLst>
                <a:gd name="T0" fmla="*/ 56 w 56"/>
                <a:gd name="T1" fmla="*/ 0 h 69"/>
                <a:gd name="T2" fmla="*/ 53 w 56"/>
                <a:gd name="T3" fmla="*/ 4 h 69"/>
                <a:gd name="T4" fmla="*/ 0 w 56"/>
                <a:gd name="T5" fmla="*/ 69 h 69"/>
                <a:gd name="T6" fmla="*/ 56 w 56"/>
                <a:gd name="T7" fmla="*/ 0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69"/>
                <a:gd name="T14" fmla="*/ 56 w 56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69">
                  <a:moveTo>
                    <a:pt x="56" y="0"/>
                  </a:moveTo>
                  <a:lnTo>
                    <a:pt x="53" y="4"/>
                  </a:lnTo>
                  <a:lnTo>
                    <a:pt x="0" y="69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51" name="Freeform 511"/>
            <p:cNvSpPr>
              <a:spLocks/>
            </p:cNvSpPr>
            <p:nvPr/>
          </p:nvSpPr>
          <p:spPr bwMode="auto">
            <a:xfrm>
              <a:off x="3084" y="2304"/>
              <a:ext cx="58" cy="74"/>
            </a:xfrm>
            <a:custGeom>
              <a:avLst/>
              <a:gdLst>
                <a:gd name="T0" fmla="*/ 58 w 58"/>
                <a:gd name="T1" fmla="*/ 0 h 74"/>
                <a:gd name="T2" fmla="*/ 56 w 58"/>
                <a:gd name="T3" fmla="*/ 5 h 74"/>
                <a:gd name="T4" fmla="*/ 0 w 58"/>
                <a:gd name="T5" fmla="*/ 74 h 74"/>
                <a:gd name="T6" fmla="*/ 58 w 58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74"/>
                <a:gd name="T14" fmla="*/ 58 w 5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74">
                  <a:moveTo>
                    <a:pt x="58" y="0"/>
                  </a:moveTo>
                  <a:lnTo>
                    <a:pt x="56" y="5"/>
                  </a:lnTo>
                  <a:lnTo>
                    <a:pt x="0" y="7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52" name="Freeform 512"/>
            <p:cNvSpPr>
              <a:spLocks/>
            </p:cNvSpPr>
            <p:nvPr/>
          </p:nvSpPr>
          <p:spPr bwMode="auto">
            <a:xfrm>
              <a:off x="3084" y="2295"/>
              <a:ext cx="58" cy="83"/>
            </a:xfrm>
            <a:custGeom>
              <a:avLst/>
              <a:gdLst>
                <a:gd name="T0" fmla="*/ 55 w 58"/>
                <a:gd name="T1" fmla="*/ 0 h 83"/>
                <a:gd name="T2" fmla="*/ 58 w 58"/>
                <a:gd name="T3" fmla="*/ 9 h 83"/>
                <a:gd name="T4" fmla="*/ 0 w 58"/>
                <a:gd name="T5" fmla="*/ 83 h 83"/>
                <a:gd name="T6" fmla="*/ 55 w 58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83"/>
                <a:gd name="T14" fmla="*/ 58 w 58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83">
                  <a:moveTo>
                    <a:pt x="55" y="0"/>
                  </a:moveTo>
                  <a:lnTo>
                    <a:pt x="58" y="9"/>
                  </a:lnTo>
                  <a:lnTo>
                    <a:pt x="0" y="8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53" name="Freeform 513"/>
            <p:cNvSpPr>
              <a:spLocks/>
            </p:cNvSpPr>
            <p:nvPr/>
          </p:nvSpPr>
          <p:spPr bwMode="auto">
            <a:xfrm>
              <a:off x="3147" y="2353"/>
              <a:ext cx="16" cy="25"/>
            </a:xfrm>
            <a:custGeom>
              <a:avLst/>
              <a:gdLst>
                <a:gd name="T0" fmla="*/ 0 w 16"/>
                <a:gd name="T1" fmla="*/ 0 h 25"/>
                <a:gd name="T2" fmla="*/ 16 w 16"/>
                <a:gd name="T3" fmla="*/ 25 h 25"/>
                <a:gd name="T4" fmla="*/ 3 w 16"/>
                <a:gd name="T5" fmla="*/ 25 h 25"/>
                <a:gd name="T6" fmla="*/ 0 w 16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25"/>
                <a:gd name="T14" fmla="*/ 16 w 16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25">
                  <a:moveTo>
                    <a:pt x="0" y="0"/>
                  </a:moveTo>
                  <a:lnTo>
                    <a:pt x="16" y="25"/>
                  </a:lnTo>
                  <a:lnTo>
                    <a:pt x="3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54" name="Freeform 514"/>
            <p:cNvSpPr>
              <a:spLocks/>
            </p:cNvSpPr>
            <p:nvPr/>
          </p:nvSpPr>
          <p:spPr bwMode="auto">
            <a:xfrm>
              <a:off x="3112" y="2344"/>
              <a:ext cx="35" cy="9"/>
            </a:xfrm>
            <a:custGeom>
              <a:avLst/>
              <a:gdLst>
                <a:gd name="T0" fmla="*/ 34 w 35"/>
                <a:gd name="T1" fmla="*/ 0 h 9"/>
                <a:gd name="T2" fmla="*/ 0 w 35"/>
                <a:gd name="T3" fmla="*/ 9 h 9"/>
                <a:gd name="T4" fmla="*/ 35 w 35"/>
                <a:gd name="T5" fmla="*/ 9 h 9"/>
                <a:gd name="T6" fmla="*/ 34 w 35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9"/>
                <a:gd name="T14" fmla="*/ 35 w 35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9">
                  <a:moveTo>
                    <a:pt x="34" y="0"/>
                  </a:moveTo>
                  <a:lnTo>
                    <a:pt x="0" y="9"/>
                  </a:lnTo>
                  <a:lnTo>
                    <a:pt x="35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55" name="Freeform 515"/>
            <p:cNvSpPr>
              <a:spLocks/>
            </p:cNvSpPr>
            <p:nvPr/>
          </p:nvSpPr>
          <p:spPr bwMode="auto">
            <a:xfrm>
              <a:off x="3146" y="2344"/>
              <a:ext cx="17" cy="34"/>
            </a:xfrm>
            <a:custGeom>
              <a:avLst/>
              <a:gdLst>
                <a:gd name="T0" fmla="*/ 0 w 17"/>
                <a:gd name="T1" fmla="*/ 0 h 34"/>
                <a:gd name="T2" fmla="*/ 1 w 17"/>
                <a:gd name="T3" fmla="*/ 9 h 34"/>
                <a:gd name="T4" fmla="*/ 17 w 17"/>
                <a:gd name="T5" fmla="*/ 34 h 34"/>
                <a:gd name="T6" fmla="*/ 0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0" y="0"/>
                  </a:moveTo>
                  <a:lnTo>
                    <a:pt x="1" y="9"/>
                  </a:lnTo>
                  <a:lnTo>
                    <a:pt x="17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56" name="Freeform 516"/>
            <p:cNvSpPr>
              <a:spLocks/>
            </p:cNvSpPr>
            <p:nvPr/>
          </p:nvSpPr>
          <p:spPr bwMode="auto">
            <a:xfrm>
              <a:off x="3144" y="2321"/>
              <a:ext cx="19" cy="57"/>
            </a:xfrm>
            <a:custGeom>
              <a:avLst/>
              <a:gdLst>
                <a:gd name="T0" fmla="*/ 0 w 19"/>
                <a:gd name="T1" fmla="*/ 0 h 57"/>
                <a:gd name="T2" fmla="*/ 2 w 19"/>
                <a:gd name="T3" fmla="*/ 23 h 57"/>
                <a:gd name="T4" fmla="*/ 19 w 19"/>
                <a:gd name="T5" fmla="*/ 57 h 57"/>
                <a:gd name="T6" fmla="*/ 0 w 19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57"/>
                <a:gd name="T14" fmla="*/ 19 w 19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57">
                  <a:moveTo>
                    <a:pt x="0" y="0"/>
                  </a:moveTo>
                  <a:lnTo>
                    <a:pt x="2" y="23"/>
                  </a:lnTo>
                  <a:lnTo>
                    <a:pt x="19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57" name="Freeform 517"/>
            <p:cNvSpPr>
              <a:spLocks/>
            </p:cNvSpPr>
            <p:nvPr/>
          </p:nvSpPr>
          <p:spPr bwMode="auto">
            <a:xfrm>
              <a:off x="3143" y="2316"/>
              <a:ext cx="20" cy="62"/>
            </a:xfrm>
            <a:custGeom>
              <a:avLst/>
              <a:gdLst>
                <a:gd name="T0" fmla="*/ 0 w 20"/>
                <a:gd name="T1" fmla="*/ 0 h 62"/>
                <a:gd name="T2" fmla="*/ 1 w 20"/>
                <a:gd name="T3" fmla="*/ 5 h 62"/>
                <a:gd name="T4" fmla="*/ 20 w 20"/>
                <a:gd name="T5" fmla="*/ 62 h 62"/>
                <a:gd name="T6" fmla="*/ 0 w 20"/>
                <a:gd name="T7" fmla="*/ 0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62"/>
                <a:gd name="T14" fmla="*/ 20 w 20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62">
                  <a:moveTo>
                    <a:pt x="0" y="0"/>
                  </a:moveTo>
                  <a:lnTo>
                    <a:pt x="1" y="5"/>
                  </a:lnTo>
                  <a:lnTo>
                    <a:pt x="2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58" name="Freeform 518"/>
            <p:cNvSpPr>
              <a:spLocks/>
            </p:cNvSpPr>
            <p:nvPr/>
          </p:nvSpPr>
          <p:spPr bwMode="auto">
            <a:xfrm>
              <a:off x="3143" y="2311"/>
              <a:ext cx="20" cy="67"/>
            </a:xfrm>
            <a:custGeom>
              <a:avLst/>
              <a:gdLst>
                <a:gd name="T0" fmla="*/ 0 w 20"/>
                <a:gd name="T1" fmla="*/ 0 h 67"/>
                <a:gd name="T2" fmla="*/ 0 w 20"/>
                <a:gd name="T3" fmla="*/ 5 h 67"/>
                <a:gd name="T4" fmla="*/ 20 w 20"/>
                <a:gd name="T5" fmla="*/ 67 h 67"/>
                <a:gd name="T6" fmla="*/ 0 w 20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67"/>
                <a:gd name="T14" fmla="*/ 20 w 20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67">
                  <a:moveTo>
                    <a:pt x="0" y="0"/>
                  </a:moveTo>
                  <a:lnTo>
                    <a:pt x="0" y="5"/>
                  </a:lnTo>
                  <a:lnTo>
                    <a:pt x="2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59" name="Freeform 519"/>
            <p:cNvSpPr>
              <a:spLocks/>
            </p:cNvSpPr>
            <p:nvPr/>
          </p:nvSpPr>
          <p:spPr bwMode="auto">
            <a:xfrm>
              <a:off x="3142" y="2307"/>
              <a:ext cx="21" cy="71"/>
            </a:xfrm>
            <a:custGeom>
              <a:avLst/>
              <a:gdLst>
                <a:gd name="T0" fmla="*/ 0 w 21"/>
                <a:gd name="T1" fmla="*/ 0 h 71"/>
                <a:gd name="T2" fmla="*/ 1 w 21"/>
                <a:gd name="T3" fmla="*/ 4 h 71"/>
                <a:gd name="T4" fmla="*/ 21 w 21"/>
                <a:gd name="T5" fmla="*/ 71 h 71"/>
                <a:gd name="T6" fmla="*/ 0 w 21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71"/>
                <a:gd name="T14" fmla="*/ 21 w 21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71">
                  <a:moveTo>
                    <a:pt x="0" y="0"/>
                  </a:moveTo>
                  <a:lnTo>
                    <a:pt x="1" y="4"/>
                  </a:lnTo>
                  <a:lnTo>
                    <a:pt x="21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60" name="Freeform 520"/>
            <p:cNvSpPr>
              <a:spLocks/>
            </p:cNvSpPr>
            <p:nvPr/>
          </p:nvSpPr>
          <p:spPr bwMode="auto">
            <a:xfrm>
              <a:off x="3142" y="2304"/>
              <a:ext cx="21" cy="74"/>
            </a:xfrm>
            <a:custGeom>
              <a:avLst/>
              <a:gdLst>
                <a:gd name="T0" fmla="*/ 0 w 21"/>
                <a:gd name="T1" fmla="*/ 0 h 74"/>
                <a:gd name="T2" fmla="*/ 0 w 21"/>
                <a:gd name="T3" fmla="*/ 3 h 74"/>
                <a:gd name="T4" fmla="*/ 21 w 21"/>
                <a:gd name="T5" fmla="*/ 74 h 74"/>
                <a:gd name="T6" fmla="*/ 0 w 21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74"/>
                <a:gd name="T14" fmla="*/ 21 w 2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74">
                  <a:moveTo>
                    <a:pt x="0" y="0"/>
                  </a:moveTo>
                  <a:lnTo>
                    <a:pt x="0" y="3"/>
                  </a:lnTo>
                  <a:lnTo>
                    <a:pt x="21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61" name="Freeform 521"/>
            <p:cNvSpPr>
              <a:spLocks/>
            </p:cNvSpPr>
            <p:nvPr/>
          </p:nvSpPr>
          <p:spPr bwMode="auto">
            <a:xfrm>
              <a:off x="3139" y="2295"/>
              <a:ext cx="12" cy="9"/>
            </a:xfrm>
            <a:custGeom>
              <a:avLst/>
              <a:gdLst>
                <a:gd name="T0" fmla="*/ 3 w 12"/>
                <a:gd name="T1" fmla="*/ 9 h 9"/>
                <a:gd name="T2" fmla="*/ 0 w 12"/>
                <a:gd name="T3" fmla="*/ 0 h 9"/>
                <a:gd name="T4" fmla="*/ 12 w 12"/>
                <a:gd name="T5" fmla="*/ 0 h 9"/>
                <a:gd name="T6" fmla="*/ 3 w 12"/>
                <a:gd name="T7" fmla="*/ 9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9"/>
                <a:gd name="T14" fmla="*/ 12 w 12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9">
                  <a:moveTo>
                    <a:pt x="3" y="9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62" name="Freeform 522"/>
            <p:cNvSpPr>
              <a:spLocks/>
            </p:cNvSpPr>
            <p:nvPr/>
          </p:nvSpPr>
          <p:spPr bwMode="auto">
            <a:xfrm>
              <a:off x="3142" y="2295"/>
              <a:ext cx="21" cy="83"/>
            </a:xfrm>
            <a:custGeom>
              <a:avLst/>
              <a:gdLst>
                <a:gd name="T0" fmla="*/ 9 w 21"/>
                <a:gd name="T1" fmla="*/ 0 h 83"/>
                <a:gd name="T2" fmla="*/ 0 w 21"/>
                <a:gd name="T3" fmla="*/ 9 h 83"/>
                <a:gd name="T4" fmla="*/ 21 w 21"/>
                <a:gd name="T5" fmla="*/ 83 h 83"/>
                <a:gd name="T6" fmla="*/ 9 w 21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83"/>
                <a:gd name="T14" fmla="*/ 21 w 21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83">
                  <a:moveTo>
                    <a:pt x="9" y="0"/>
                  </a:moveTo>
                  <a:lnTo>
                    <a:pt x="0" y="9"/>
                  </a:lnTo>
                  <a:lnTo>
                    <a:pt x="21" y="8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63" name="Freeform 523"/>
            <p:cNvSpPr>
              <a:spLocks/>
            </p:cNvSpPr>
            <p:nvPr/>
          </p:nvSpPr>
          <p:spPr bwMode="auto">
            <a:xfrm>
              <a:off x="2063" y="3230"/>
              <a:ext cx="28" cy="25"/>
            </a:xfrm>
            <a:custGeom>
              <a:avLst/>
              <a:gdLst>
                <a:gd name="T0" fmla="*/ 28 w 28"/>
                <a:gd name="T1" fmla="*/ 0 h 25"/>
                <a:gd name="T2" fmla="*/ 11 w 28"/>
                <a:gd name="T3" fmla="*/ 25 h 25"/>
                <a:gd name="T4" fmla="*/ 0 w 28"/>
                <a:gd name="T5" fmla="*/ 25 h 25"/>
                <a:gd name="T6" fmla="*/ 28 w 28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5"/>
                <a:gd name="T14" fmla="*/ 28 w 2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5">
                  <a:moveTo>
                    <a:pt x="28" y="0"/>
                  </a:moveTo>
                  <a:lnTo>
                    <a:pt x="11" y="25"/>
                  </a:lnTo>
                  <a:lnTo>
                    <a:pt x="0" y="2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64" name="Freeform 524"/>
            <p:cNvSpPr>
              <a:spLocks/>
            </p:cNvSpPr>
            <p:nvPr/>
          </p:nvSpPr>
          <p:spPr bwMode="auto">
            <a:xfrm>
              <a:off x="2096" y="3221"/>
              <a:ext cx="28" cy="1"/>
            </a:xfrm>
            <a:custGeom>
              <a:avLst/>
              <a:gdLst>
                <a:gd name="T0" fmla="*/ 28 w 28"/>
                <a:gd name="T1" fmla="*/ 0 h 1"/>
                <a:gd name="T2" fmla="*/ 0 w 28"/>
                <a:gd name="T3" fmla="*/ 0 h 1"/>
                <a:gd name="T4" fmla="*/ 28 w 28"/>
                <a:gd name="T5" fmla="*/ 0 h 1"/>
                <a:gd name="T6" fmla="*/ 0 60000 65536"/>
                <a:gd name="T7" fmla="*/ 0 60000 65536"/>
                <a:gd name="T8" fmla="*/ 0 60000 65536"/>
                <a:gd name="T9" fmla="*/ 0 w 28"/>
                <a:gd name="T10" fmla="*/ 0 h 1"/>
                <a:gd name="T11" fmla="*/ 28 w 2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1">
                  <a:moveTo>
                    <a:pt x="28" y="0"/>
                  </a:move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65" name="Freeform 525"/>
            <p:cNvSpPr>
              <a:spLocks/>
            </p:cNvSpPr>
            <p:nvPr/>
          </p:nvSpPr>
          <p:spPr bwMode="auto">
            <a:xfrm>
              <a:off x="2091" y="3221"/>
              <a:ext cx="33" cy="9"/>
            </a:xfrm>
            <a:custGeom>
              <a:avLst/>
              <a:gdLst>
                <a:gd name="T0" fmla="*/ 5 w 33"/>
                <a:gd name="T1" fmla="*/ 0 h 9"/>
                <a:gd name="T2" fmla="*/ 33 w 33"/>
                <a:gd name="T3" fmla="*/ 0 h 9"/>
                <a:gd name="T4" fmla="*/ 0 w 33"/>
                <a:gd name="T5" fmla="*/ 9 h 9"/>
                <a:gd name="T6" fmla="*/ 5 w 33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9"/>
                <a:gd name="T14" fmla="*/ 33 w 33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9">
                  <a:moveTo>
                    <a:pt x="5" y="0"/>
                  </a:moveTo>
                  <a:lnTo>
                    <a:pt x="33" y="0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66" name="Freeform 526"/>
            <p:cNvSpPr>
              <a:spLocks/>
            </p:cNvSpPr>
            <p:nvPr/>
          </p:nvSpPr>
          <p:spPr bwMode="auto">
            <a:xfrm>
              <a:off x="2063" y="3221"/>
              <a:ext cx="33" cy="34"/>
            </a:xfrm>
            <a:custGeom>
              <a:avLst/>
              <a:gdLst>
                <a:gd name="T0" fmla="*/ 33 w 33"/>
                <a:gd name="T1" fmla="*/ 0 h 34"/>
                <a:gd name="T2" fmla="*/ 28 w 33"/>
                <a:gd name="T3" fmla="*/ 9 h 34"/>
                <a:gd name="T4" fmla="*/ 0 w 33"/>
                <a:gd name="T5" fmla="*/ 34 h 34"/>
                <a:gd name="T6" fmla="*/ 33 w 33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4"/>
                <a:gd name="T14" fmla="*/ 33 w 33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4">
                  <a:moveTo>
                    <a:pt x="33" y="0"/>
                  </a:moveTo>
                  <a:lnTo>
                    <a:pt x="28" y="9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67" name="Freeform 527"/>
            <p:cNvSpPr>
              <a:spLocks/>
            </p:cNvSpPr>
            <p:nvPr/>
          </p:nvSpPr>
          <p:spPr bwMode="auto">
            <a:xfrm>
              <a:off x="2063" y="3197"/>
              <a:ext cx="49" cy="58"/>
            </a:xfrm>
            <a:custGeom>
              <a:avLst/>
              <a:gdLst>
                <a:gd name="T0" fmla="*/ 49 w 49"/>
                <a:gd name="T1" fmla="*/ 0 h 58"/>
                <a:gd name="T2" fmla="*/ 33 w 49"/>
                <a:gd name="T3" fmla="*/ 24 h 58"/>
                <a:gd name="T4" fmla="*/ 0 w 49"/>
                <a:gd name="T5" fmla="*/ 58 h 58"/>
                <a:gd name="T6" fmla="*/ 49 w 49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58"/>
                <a:gd name="T14" fmla="*/ 49 w 49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58">
                  <a:moveTo>
                    <a:pt x="49" y="0"/>
                  </a:moveTo>
                  <a:lnTo>
                    <a:pt x="33" y="24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68" name="Freeform 528"/>
            <p:cNvSpPr>
              <a:spLocks/>
            </p:cNvSpPr>
            <p:nvPr/>
          </p:nvSpPr>
          <p:spPr bwMode="auto">
            <a:xfrm>
              <a:off x="2063" y="3195"/>
              <a:ext cx="50" cy="60"/>
            </a:xfrm>
            <a:custGeom>
              <a:avLst/>
              <a:gdLst>
                <a:gd name="T0" fmla="*/ 50 w 50"/>
                <a:gd name="T1" fmla="*/ 0 h 60"/>
                <a:gd name="T2" fmla="*/ 49 w 50"/>
                <a:gd name="T3" fmla="*/ 2 h 60"/>
                <a:gd name="T4" fmla="*/ 0 w 50"/>
                <a:gd name="T5" fmla="*/ 60 h 60"/>
                <a:gd name="T6" fmla="*/ 50 w 5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60"/>
                <a:gd name="T14" fmla="*/ 50 w 50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60">
                  <a:moveTo>
                    <a:pt x="50" y="0"/>
                  </a:moveTo>
                  <a:lnTo>
                    <a:pt x="49" y="2"/>
                  </a:lnTo>
                  <a:lnTo>
                    <a:pt x="0" y="6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69" name="Freeform 529"/>
            <p:cNvSpPr>
              <a:spLocks/>
            </p:cNvSpPr>
            <p:nvPr/>
          </p:nvSpPr>
          <p:spPr bwMode="auto">
            <a:xfrm>
              <a:off x="2063" y="3190"/>
              <a:ext cx="53" cy="65"/>
            </a:xfrm>
            <a:custGeom>
              <a:avLst/>
              <a:gdLst>
                <a:gd name="T0" fmla="*/ 53 w 53"/>
                <a:gd name="T1" fmla="*/ 0 h 65"/>
                <a:gd name="T2" fmla="*/ 50 w 53"/>
                <a:gd name="T3" fmla="*/ 5 h 65"/>
                <a:gd name="T4" fmla="*/ 0 w 53"/>
                <a:gd name="T5" fmla="*/ 65 h 65"/>
                <a:gd name="T6" fmla="*/ 53 w 5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65"/>
                <a:gd name="T14" fmla="*/ 53 w 5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65">
                  <a:moveTo>
                    <a:pt x="53" y="0"/>
                  </a:moveTo>
                  <a:lnTo>
                    <a:pt x="50" y="5"/>
                  </a:lnTo>
                  <a:lnTo>
                    <a:pt x="0" y="6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70" name="Freeform 530"/>
            <p:cNvSpPr>
              <a:spLocks/>
            </p:cNvSpPr>
            <p:nvPr/>
          </p:nvSpPr>
          <p:spPr bwMode="auto">
            <a:xfrm>
              <a:off x="2063" y="3186"/>
              <a:ext cx="55" cy="69"/>
            </a:xfrm>
            <a:custGeom>
              <a:avLst/>
              <a:gdLst>
                <a:gd name="T0" fmla="*/ 55 w 55"/>
                <a:gd name="T1" fmla="*/ 0 h 69"/>
                <a:gd name="T2" fmla="*/ 53 w 55"/>
                <a:gd name="T3" fmla="*/ 4 h 69"/>
                <a:gd name="T4" fmla="*/ 0 w 55"/>
                <a:gd name="T5" fmla="*/ 69 h 69"/>
                <a:gd name="T6" fmla="*/ 55 w 55"/>
                <a:gd name="T7" fmla="*/ 0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69"/>
                <a:gd name="T14" fmla="*/ 55 w 55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69">
                  <a:moveTo>
                    <a:pt x="55" y="0"/>
                  </a:moveTo>
                  <a:lnTo>
                    <a:pt x="53" y="4"/>
                  </a:lnTo>
                  <a:lnTo>
                    <a:pt x="0" y="6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71" name="Freeform 531"/>
            <p:cNvSpPr>
              <a:spLocks/>
            </p:cNvSpPr>
            <p:nvPr/>
          </p:nvSpPr>
          <p:spPr bwMode="auto">
            <a:xfrm>
              <a:off x="2063" y="3181"/>
              <a:ext cx="58" cy="74"/>
            </a:xfrm>
            <a:custGeom>
              <a:avLst/>
              <a:gdLst>
                <a:gd name="T0" fmla="*/ 58 w 58"/>
                <a:gd name="T1" fmla="*/ 0 h 74"/>
                <a:gd name="T2" fmla="*/ 55 w 58"/>
                <a:gd name="T3" fmla="*/ 5 h 74"/>
                <a:gd name="T4" fmla="*/ 0 w 58"/>
                <a:gd name="T5" fmla="*/ 74 h 74"/>
                <a:gd name="T6" fmla="*/ 58 w 58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74"/>
                <a:gd name="T14" fmla="*/ 58 w 5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74">
                  <a:moveTo>
                    <a:pt x="58" y="0"/>
                  </a:moveTo>
                  <a:lnTo>
                    <a:pt x="55" y="5"/>
                  </a:lnTo>
                  <a:lnTo>
                    <a:pt x="0" y="7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72" name="Freeform 532"/>
            <p:cNvSpPr>
              <a:spLocks/>
            </p:cNvSpPr>
            <p:nvPr/>
          </p:nvSpPr>
          <p:spPr bwMode="auto">
            <a:xfrm>
              <a:off x="2063" y="3173"/>
              <a:ext cx="58" cy="82"/>
            </a:xfrm>
            <a:custGeom>
              <a:avLst/>
              <a:gdLst>
                <a:gd name="T0" fmla="*/ 54 w 58"/>
                <a:gd name="T1" fmla="*/ 0 h 82"/>
                <a:gd name="T2" fmla="*/ 58 w 58"/>
                <a:gd name="T3" fmla="*/ 8 h 82"/>
                <a:gd name="T4" fmla="*/ 0 w 58"/>
                <a:gd name="T5" fmla="*/ 82 h 82"/>
                <a:gd name="T6" fmla="*/ 54 w 58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82"/>
                <a:gd name="T14" fmla="*/ 58 w 58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82">
                  <a:moveTo>
                    <a:pt x="54" y="0"/>
                  </a:moveTo>
                  <a:lnTo>
                    <a:pt x="58" y="8"/>
                  </a:lnTo>
                  <a:lnTo>
                    <a:pt x="0" y="8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73" name="Freeform 533"/>
            <p:cNvSpPr>
              <a:spLocks/>
            </p:cNvSpPr>
            <p:nvPr/>
          </p:nvSpPr>
          <p:spPr bwMode="auto">
            <a:xfrm>
              <a:off x="2125" y="3230"/>
              <a:ext cx="16" cy="25"/>
            </a:xfrm>
            <a:custGeom>
              <a:avLst/>
              <a:gdLst>
                <a:gd name="T0" fmla="*/ 0 w 16"/>
                <a:gd name="T1" fmla="*/ 0 h 25"/>
                <a:gd name="T2" fmla="*/ 16 w 16"/>
                <a:gd name="T3" fmla="*/ 25 h 25"/>
                <a:gd name="T4" fmla="*/ 3 w 16"/>
                <a:gd name="T5" fmla="*/ 25 h 25"/>
                <a:gd name="T6" fmla="*/ 0 w 16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25"/>
                <a:gd name="T14" fmla="*/ 16 w 16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25">
                  <a:moveTo>
                    <a:pt x="0" y="0"/>
                  </a:moveTo>
                  <a:lnTo>
                    <a:pt x="16" y="25"/>
                  </a:lnTo>
                  <a:lnTo>
                    <a:pt x="3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74" name="Freeform 534"/>
            <p:cNvSpPr>
              <a:spLocks/>
            </p:cNvSpPr>
            <p:nvPr/>
          </p:nvSpPr>
          <p:spPr bwMode="auto">
            <a:xfrm>
              <a:off x="2091" y="3221"/>
              <a:ext cx="34" cy="9"/>
            </a:xfrm>
            <a:custGeom>
              <a:avLst/>
              <a:gdLst>
                <a:gd name="T0" fmla="*/ 33 w 34"/>
                <a:gd name="T1" fmla="*/ 0 h 9"/>
                <a:gd name="T2" fmla="*/ 0 w 34"/>
                <a:gd name="T3" fmla="*/ 9 h 9"/>
                <a:gd name="T4" fmla="*/ 34 w 34"/>
                <a:gd name="T5" fmla="*/ 9 h 9"/>
                <a:gd name="T6" fmla="*/ 33 w 34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9"/>
                <a:gd name="T14" fmla="*/ 34 w 34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9">
                  <a:moveTo>
                    <a:pt x="33" y="0"/>
                  </a:moveTo>
                  <a:lnTo>
                    <a:pt x="0" y="9"/>
                  </a:lnTo>
                  <a:lnTo>
                    <a:pt x="34" y="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75" name="Freeform 535"/>
            <p:cNvSpPr>
              <a:spLocks/>
            </p:cNvSpPr>
            <p:nvPr/>
          </p:nvSpPr>
          <p:spPr bwMode="auto">
            <a:xfrm>
              <a:off x="2124" y="3221"/>
              <a:ext cx="17" cy="34"/>
            </a:xfrm>
            <a:custGeom>
              <a:avLst/>
              <a:gdLst>
                <a:gd name="T0" fmla="*/ 0 w 17"/>
                <a:gd name="T1" fmla="*/ 0 h 34"/>
                <a:gd name="T2" fmla="*/ 1 w 17"/>
                <a:gd name="T3" fmla="*/ 9 h 34"/>
                <a:gd name="T4" fmla="*/ 17 w 17"/>
                <a:gd name="T5" fmla="*/ 34 h 34"/>
                <a:gd name="T6" fmla="*/ 0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0" y="0"/>
                  </a:moveTo>
                  <a:lnTo>
                    <a:pt x="1" y="9"/>
                  </a:lnTo>
                  <a:lnTo>
                    <a:pt x="17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76" name="Freeform 536"/>
            <p:cNvSpPr>
              <a:spLocks/>
            </p:cNvSpPr>
            <p:nvPr/>
          </p:nvSpPr>
          <p:spPr bwMode="auto">
            <a:xfrm>
              <a:off x="2122" y="3198"/>
              <a:ext cx="19" cy="57"/>
            </a:xfrm>
            <a:custGeom>
              <a:avLst/>
              <a:gdLst>
                <a:gd name="T0" fmla="*/ 0 w 19"/>
                <a:gd name="T1" fmla="*/ 0 h 57"/>
                <a:gd name="T2" fmla="*/ 2 w 19"/>
                <a:gd name="T3" fmla="*/ 23 h 57"/>
                <a:gd name="T4" fmla="*/ 19 w 19"/>
                <a:gd name="T5" fmla="*/ 57 h 57"/>
                <a:gd name="T6" fmla="*/ 0 w 19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57"/>
                <a:gd name="T14" fmla="*/ 19 w 19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57">
                  <a:moveTo>
                    <a:pt x="0" y="0"/>
                  </a:moveTo>
                  <a:lnTo>
                    <a:pt x="2" y="23"/>
                  </a:lnTo>
                  <a:lnTo>
                    <a:pt x="19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77" name="Freeform 537"/>
            <p:cNvSpPr>
              <a:spLocks/>
            </p:cNvSpPr>
            <p:nvPr/>
          </p:nvSpPr>
          <p:spPr bwMode="auto">
            <a:xfrm>
              <a:off x="2121" y="3193"/>
              <a:ext cx="20" cy="62"/>
            </a:xfrm>
            <a:custGeom>
              <a:avLst/>
              <a:gdLst>
                <a:gd name="T0" fmla="*/ 0 w 20"/>
                <a:gd name="T1" fmla="*/ 0 h 62"/>
                <a:gd name="T2" fmla="*/ 1 w 20"/>
                <a:gd name="T3" fmla="*/ 5 h 62"/>
                <a:gd name="T4" fmla="*/ 20 w 20"/>
                <a:gd name="T5" fmla="*/ 62 h 62"/>
                <a:gd name="T6" fmla="*/ 0 w 20"/>
                <a:gd name="T7" fmla="*/ 0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62"/>
                <a:gd name="T14" fmla="*/ 20 w 20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62">
                  <a:moveTo>
                    <a:pt x="0" y="0"/>
                  </a:moveTo>
                  <a:lnTo>
                    <a:pt x="1" y="5"/>
                  </a:lnTo>
                  <a:lnTo>
                    <a:pt x="2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78" name="Freeform 538"/>
            <p:cNvSpPr>
              <a:spLocks/>
            </p:cNvSpPr>
            <p:nvPr/>
          </p:nvSpPr>
          <p:spPr bwMode="auto">
            <a:xfrm>
              <a:off x="2121" y="3188"/>
              <a:ext cx="20" cy="67"/>
            </a:xfrm>
            <a:custGeom>
              <a:avLst/>
              <a:gdLst>
                <a:gd name="T0" fmla="*/ 0 w 20"/>
                <a:gd name="T1" fmla="*/ 0 h 67"/>
                <a:gd name="T2" fmla="*/ 0 w 20"/>
                <a:gd name="T3" fmla="*/ 5 h 67"/>
                <a:gd name="T4" fmla="*/ 20 w 20"/>
                <a:gd name="T5" fmla="*/ 67 h 67"/>
                <a:gd name="T6" fmla="*/ 0 w 20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67"/>
                <a:gd name="T14" fmla="*/ 20 w 20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67">
                  <a:moveTo>
                    <a:pt x="0" y="0"/>
                  </a:moveTo>
                  <a:lnTo>
                    <a:pt x="0" y="5"/>
                  </a:lnTo>
                  <a:lnTo>
                    <a:pt x="2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79" name="Freeform 539"/>
            <p:cNvSpPr>
              <a:spLocks/>
            </p:cNvSpPr>
            <p:nvPr/>
          </p:nvSpPr>
          <p:spPr bwMode="auto">
            <a:xfrm>
              <a:off x="2121" y="3184"/>
              <a:ext cx="20" cy="71"/>
            </a:xfrm>
            <a:custGeom>
              <a:avLst/>
              <a:gdLst>
                <a:gd name="T0" fmla="*/ 0 w 20"/>
                <a:gd name="T1" fmla="*/ 0 h 71"/>
                <a:gd name="T2" fmla="*/ 0 w 20"/>
                <a:gd name="T3" fmla="*/ 4 h 71"/>
                <a:gd name="T4" fmla="*/ 20 w 20"/>
                <a:gd name="T5" fmla="*/ 71 h 71"/>
                <a:gd name="T6" fmla="*/ 0 w 20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71"/>
                <a:gd name="T14" fmla="*/ 20 w 20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71">
                  <a:moveTo>
                    <a:pt x="0" y="0"/>
                  </a:moveTo>
                  <a:lnTo>
                    <a:pt x="0" y="4"/>
                  </a:lnTo>
                  <a:lnTo>
                    <a:pt x="20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80" name="Freeform 540"/>
            <p:cNvSpPr>
              <a:spLocks/>
            </p:cNvSpPr>
            <p:nvPr/>
          </p:nvSpPr>
          <p:spPr bwMode="auto">
            <a:xfrm>
              <a:off x="2121" y="3181"/>
              <a:ext cx="20" cy="74"/>
            </a:xfrm>
            <a:custGeom>
              <a:avLst/>
              <a:gdLst>
                <a:gd name="T0" fmla="*/ 0 w 20"/>
                <a:gd name="T1" fmla="*/ 0 h 74"/>
                <a:gd name="T2" fmla="*/ 0 w 20"/>
                <a:gd name="T3" fmla="*/ 3 h 74"/>
                <a:gd name="T4" fmla="*/ 20 w 20"/>
                <a:gd name="T5" fmla="*/ 74 h 74"/>
                <a:gd name="T6" fmla="*/ 0 w 20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74"/>
                <a:gd name="T14" fmla="*/ 20 w 2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74">
                  <a:moveTo>
                    <a:pt x="0" y="0"/>
                  </a:moveTo>
                  <a:lnTo>
                    <a:pt x="0" y="3"/>
                  </a:lnTo>
                  <a:lnTo>
                    <a:pt x="20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81" name="Freeform 541"/>
            <p:cNvSpPr>
              <a:spLocks/>
            </p:cNvSpPr>
            <p:nvPr/>
          </p:nvSpPr>
          <p:spPr bwMode="auto">
            <a:xfrm>
              <a:off x="2117" y="3173"/>
              <a:ext cx="12" cy="8"/>
            </a:xfrm>
            <a:custGeom>
              <a:avLst/>
              <a:gdLst>
                <a:gd name="T0" fmla="*/ 4 w 12"/>
                <a:gd name="T1" fmla="*/ 8 h 8"/>
                <a:gd name="T2" fmla="*/ 0 w 12"/>
                <a:gd name="T3" fmla="*/ 0 h 8"/>
                <a:gd name="T4" fmla="*/ 12 w 12"/>
                <a:gd name="T5" fmla="*/ 0 h 8"/>
                <a:gd name="T6" fmla="*/ 4 w 12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8"/>
                <a:gd name="T14" fmla="*/ 12 w 1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8">
                  <a:moveTo>
                    <a:pt x="4" y="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82" name="Freeform 542"/>
            <p:cNvSpPr>
              <a:spLocks/>
            </p:cNvSpPr>
            <p:nvPr/>
          </p:nvSpPr>
          <p:spPr bwMode="auto">
            <a:xfrm>
              <a:off x="2121" y="3173"/>
              <a:ext cx="20" cy="82"/>
            </a:xfrm>
            <a:custGeom>
              <a:avLst/>
              <a:gdLst>
                <a:gd name="T0" fmla="*/ 8 w 20"/>
                <a:gd name="T1" fmla="*/ 0 h 82"/>
                <a:gd name="T2" fmla="*/ 0 w 20"/>
                <a:gd name="T3" fmla="*/ 8 h 82"/>
                <a:gd name="T4" fmla="*/ 20 w 20"/>
                <a:gd name="T5" fmla="*/ 82 h 82"/>
                <a:gd name="T6" fmla="*/ 8 w 20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82"/>
                <a:gd name="T14" fmla="*/ 20 w 20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82">
                  <a:moveTo>
                    <a:pt x="8" y="0"/>
                  </a:moveTo>
                  <a:lnTo>
                    <a:pt x="0" y="8"/>
                  </a:lnTo>
                  <a:lnTo>
                    <a:pt x="20" y="8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2223" name="AutoShape 543"/>
          <p:cNvSpPr>
            <a:spLocks noChangeArrowheads="1"/>
          </p:cNvSpPr>
          <p:nvPr/>
        </p:nvSpPr>
        <p:spPr bwMode="auto">
          <a:xfrm rot="1917697">
            <a:off x="3911203" y="2516188"/>
            <a:ext cx="2062163" cy="101600"/>
          </a:xfrm>
          <a:prstGeom prst="rightArrow">
            <a:avLst>
              <a:gd name="adj1" fmla="val 50000"/>
              <a:gd name="adj2" fmla="val 68295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34684" name="TextBox 539"/>
          <p:cNvSpPr txBox="1">
            <a:spLocks noChangeArrowheads="1"/>
          </p:cNvSpPr>
          <p:nvPr/>
        </p:nvSpPr>
        <p:spPr bwMode="auto">
          <a:xfrm>
            <a:off x="2199086" y="115890"/>
            <a:ext cx="64034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ru-RU" altLang="ru-RU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Условности при выполнении сечений:</a:t>
            </a:r>
          </a:p>
        </p:txBody>
      </p:sp>
      <p:sp>
        <p:nvSpPr>
          <p:cNvPr id="134685" name="TextBox 540"/>
          <p:cNvSpPr txBox="1">
            <a:spLocks noChangeArrowheads="1"/>
          </p:cNvSpPr>
          <p:nvPr/>
        </p:nvSpPr>
        <p:spPr bwMode="auto">
          <a:xfrm>
            <a:off x="1432784" y="5648325"/>
            <a:ext cx="607576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ru-RU" altLang="ru-RU" sz="2400" b="1">
                <a:latin typeface="Times New Roman" panose="02020603050405020304" pitchFamily="18" charset="0"/>
              </a:rPr>
              <a:t>2. </a:t>
            </a:r>
            <a:r>
              <a:rPr lang="ru-RU" altLang="ru-RU" sz="2000">
                <a:latin typeface="Arial Unicode MS" panose="020B0604020202020204" pitchFamily="34" charset="-128"/>
              </a:rPr>
              <a:t>Если сечение </a:t>
            </a:r>
            <a:r>
              <a:rPr lang="ru-RU" altLang="ru-RU" sz="2000">
                <a:solidFill>
                  <a:schemeClr val="accent2"/>
                </a:solidFill>
                <a:latin typeface="Arial Unicode MS" panose="020B0604020202020204" pitchFamily="34" charset="-128"/>
              </a:rPr>
              <a:t>распадается на отдельные части</a:t>
            </a:r>
            <a:r>
              <a:rPr lang="ru-RU" altLang="ru-RU" sz="2000">
                <a:latin typeface="Arial Unicode MS" panose="020B0604020202020204" pitchFamily="34" charset="-128"/>
              </a:rPr>
              <a:t>, то его</a:t>
            </a:r>
            <a:r>
              <a:rPr lang="ru-RU" altLang="ru-RU" sz="2000"/>
              <a:t> </a:t>
            </a:r>
            <a:r>
              <a:rPr lang="ru-RU" altLang="ru-RU" sz="2000">
                <a:latin typeface="Arial Unicode MS" panose="020B0604020202020204" pitchFamily="34" charset="-128"/>
              </a:rPr>
              <a:t>заменяют </a:t>
            </a:r>
            <a:r>
              <a:rPr lang="ru-RU" altLang="ru-RU" sz="2000">
                <a:solidFill>
                  <a:schemeClr val="accent2"/>
                </a:solidFill>
                <a:latin typeface="Arial Unicode MS" panose="020B0604020202020204" pitchFamily="34" charset="-128"/>
              </a:rPr>
              <a:t>разрезом.</a:t>
            </a:r>
            <a:endParaRPr lang="ru-RU" altLang="ru-RU" sz="200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8711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4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  <p:bldP spid="722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Текст 2"/>
          <p:cNvSpPr>
            <a:spLocks noGrp="1"/>
          </p:cNvSpPr>
          <p:nvPr>
            <p:ph type="body" idx="4294967295"/>
          </p:nvPr>
        </p:nvSpPr>
        <p:spPr>
          <a:xfrm>
            <a:off x="1143000" y="6113465"/>
            <a:ext cx="6858000" cy="528637"/>
          </a:xfrm>
        </p:spPr>
        <p:txBody>
          <a:bodyPr anchor="b">
            <a:normAutofit fontScale="70000" lnSpcReduction="20000"/>
          </a:bodyPr>
          <a:lstStyle/>
          <a:p>
            <a:pPr marL="0" indent="0">
              <a:buNone/>
            </a:pPr>
            <a:r>
              <a:rPr lang="ru-RU" altLang="ru-RU" b="1" dirty="0">
                <a:solidFill>
                  <a:srgbClr val="7030A0"/>
                </a:solidFill>
              </a:rPr>
              <a:t>Наносим обозначение сечения с односторонним пазом.</a:t>
            </a:r>
          </a:p>
        </p:txBody>
      </p:sp>
      <p:sp>
        <p:nvSpPr>
          <p:cNvPr id="135171" name="Rectangle 7"/>
          <p:cNvSpPr>
            <a:spLocks noChangeArrowheads="1"/>
          </p:cNvSpPr>
          <p:nvPr/>
        </p:nvSpPr>
        <p:spPr bwMode="auto">
          <a:xfrm>
            <a:off x="1485900" y="0"/>
            <a:ext cx="61722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ru-RU" altLang="ru-RU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Пример построения сечений вала</a:t>
            </a:r>
            <a:endParaRPr lang="ru-RU" altLang="ru-RU" sz="36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5172" name="Picture 3" descr="19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57" y="908050"/>
            <a:ext cx="7787810" cy="518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95262" y="6647380"/>
            <a:ext cx="2919787" cy="7409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34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36" y="365127"/>
            <a:ext cx="7185314" cy="5215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805741"/>
              </p:ext>
            </p:extLst>
          </p:nvPr>
        </p:nvGraphicFramePr>
        <p:xfrm>
          <a:off x="678873" y="1551710"/>
          <a:ext cx="8104909" cy="49045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70502"/>
                <a:gridCol w="3934407"/>
              </a:tblGrid>
              <a:tr h="276868">
                <a:tc>
                  <a:txBody>
                    <a:bodyPr/>
                    <a:lstStyle/>
                    <a:p>
                      <a:pPr marL="78930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Основная</a:t>
                      </a:r>
                      <a:r>
                        <a:rPr lang="en-US" sz="1400" spc="-15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литература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815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Дополнительная</a:t>
                      </a:r>
                      <a:r>
                        <a:rPr lang="en-US" sz="1400" spc="-30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литература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028365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[1]</a:t>
                      </a:r>
                      <a:r>
                        <a:rPr lang="ru-RU" sz="1300" spc="-3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Гафиятова</a:t>
                      </a:r>
                      <a:r>
                        <a:rPr lang="ru-RU" sz="1300" spc="-5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Т.П.,</a:t>
                      </a:r>
                      <a:r>
                        <a:rPr lang="ru-RU" sz="1300" spc="-2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Галимова</a:t>
                      </a:r>
                      <a:r>
                        <a:rPr lang="ru-RU" sz="1300" spc="-3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А.Т.</a:t>
                      </a:r>
                      <a:r>
                        <a:rPr lang="ru-RU" sz="1300" spc="-4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ЕСКД</a:t>
                      </a:r>
                      <a:r>
                        <a:rPr lang="ru-RU" sz="1300" spc="-1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– общие правила выполнения чертежей, изображения, правила простановки</a:t>
                      </a:r>
                      <a:endParaRPr lang="ru-RU" sz="1100">
                        <a:effectLst/>
                      </a:endParaRPr>
                    </a:p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размеров.</a:t>
                      </a:r>
                      <a:r>
                        <a:rPr lang="en-US" sz="1300" spc="-2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Нижнекамск </a:t>
                      </a:r>
                      <a:r>
                        <a:rPr lang="en-US" sz="1300" spc="-10">
                          <a:effectLst/>
                        </a:rPr>
                        <a:t>2015.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[7]</a:t>
                      </a:r>
                      <a:r>
                        <a:rPr lang="ru-RU" sz="1300" spc="-4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Мусалимов</a:t>
                      </a:r>
                      <a:r>
                        <a:rPr lang="ru-RU" sz="1300" spc="-10">
                          <a:effectLst/>
                        </a:rPr>
                        <a:t> </a:t>
                      </a:r>
                      <a:r>
                        <a:rPr lang="ru-RU" sz="1300" spc="-20">
                          <a:effectLst/>
                        </a:rPr>
                        <a:t>Т.К.</a:t>
                      </a:r>
                      <a:endParaRPr lang="ru-RU" sz="1100">
                        <a:effectLst/>
                      </a:endParaRPr>
                    </a:p>
                    <a:p>
                      <a:pPr marL="6921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Начертательная</a:t>
                      </a:r>
                      <a:r>
                        <a:rPr lang="ru-RU" sz="1300" spc="-6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геометрия</a:t>
                      </a:r>
                      <a:r>
                        <a:rPr lang="ru-RU" sz="1300" spc="-7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и</a:t>
                      </a:r>
                      <a:r>
                        <a:rPr lang="ru-RU" sz="1300" spc="-6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техническое черчение. - Астана, 2017.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771274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[2]</a:t>
                      </a:r>
                      <a:r>
                        <a:rPr lang="ru-RU" sz="1300" spc="14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Жаксылык</a:t>
                      </a:r>
                      <a:r>
                        <a:rPr lang="ru-RU" sz="1300" spc="12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А.</a:t>
                      </a:r>
                      <a:r>
                        <a:rPr lang="ru-RU" sz="1300" spc="16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Основы</a:t>
                      </a:r>
                      <a:r>
                        <a:rPr lang="ru-RU" sz="1300" spc="13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инженерной</a:t>
                      </a:r>
                      <a:r>
                        <a:rPr lang="ru-RU" sz="1300" spc="15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графики. Учебное</a:t>
                      </a:r>
                      <a:r>
                        <a:rPr lang="ru-RU" sz="1300" spc="-5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пособие. - Алматы:КазНИТУ,</a:t>
                      </a:r>
                      <a:r>
                        <a:rPr lang="ru-RU" sz="1300" spc="-2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2022-</a:t>
                      </a:r>
                      <a:r>
                        <a:rPr lang="ru-RU" sz="1300" spc="-15">
                          <a:effectLst/>
                        </a:rPr>
                        <a:t> </a:t>
                      </a:r>
                      <a:r>
                        <a:rPr lang="ru-RU" sz="1300" spc="-20">
                          <a:effectLst/>
                        </a:rPr>
                        <a:t>100с.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[8]</a:t>
                      </a:r>
                      <a:r>
                        <a:rPr lang="ru-RU" sz="1300" spc="-1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Буланже</a:t>
                      </a:r>
                      <a:r>
                        <a:rPr lang="ru-RU" sz="1300" spc="-4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Г.В.</a:t>
                      </a:r>
                      <a:r>
                        <a:rPr lang="ru-RU" sz="1300" spc="25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Инженерная </a:t>
                      </a:r>
                      <a:r>
                        <a:rPr lang="ru-RU" sz="1300" spc="-10">
                          <a:effectLst/>
                        </a:rPr>
                        <a:t>графика:</a:t>
                      </a:r>
                      <a:endParaRPr lang="ru-RU" sz="1100">
                        <a:effectLst/>
                      </a:endParaRPr>
                    </a:p>
                    <a:p>
                      <a:pPr marL="69215" marR="12192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Проецирование</a:t>
                      </a:r>
                      <a:r>
                        <a:rPr lang="ru-RU" sz="1300" spc="-7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геометрических</a:t>
                      </a:r>
                      <a:r>
                        <a:rPr lang="ru-RU" sz="1300" spc="-5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тел</a:t>
                      </a:r>
                      <a:r>
                        <a:rPr lang="ru-RU" sz="1300" spc="-4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М.:</a:t>
                      </a:r>
                      <a:r>
                        <a:rPr lang="ru-RU" sz="1300" spc="-4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Курс: ИНФРА-М, 2017.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028365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[3] Ж.М.Есмұхан, Қ.Ә.Құспеков, Е.Е.Масимбаев. Компьютерлік графиканың теориялық негіздері. Оқу құралы. – Алматы; ЖШС «Альманахъ баспа үйі» 2019. – 176 б.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[9] Ордабекова</a:t>
                      </a:r>
                      <a:r>
                        <a:rPr lang="ru-RU" sz="1300" spc="20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А. Ж. Исследование и создание графических моделей в системе </a:t>
                      </a:r>
                      <a:r>
                        <a:rPr lang="en-US" sz="1300">
                          <a:effectLst/>
                        </a:rPr>
                        <a:t>AutoCAD</a:t>
                      </a:r>
                      <a:r>
                        <a:rPr lang="ru-RU" sz="1300">
                          <a:effectLst/>
                        </a:rPr>
                        <a:t>. Алматы 2016.</a:t>
                      </a:r>
                      <a:r>
                        <a:rPr lang="ru-RU" sz="1300" spc="4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514182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[4]</a:t>
                      </a:r>
                      <a:r>
                        <a:rPr lang="ru-RU" sz="1300" spc="-15">
                          <a:effectLst/>
                        </a:rPr>
                        <a:t> </a:t>
                      </a:r>
                      <a:r>
                        <a:rPr lang="kk-KZ" sz="1300">
                          <a:effectLst/>
                        </a:rPr>
                        <a:t>Кувшинов Н.С., Инженерная и компьютерная</a:t>
                      </a:r>
                      <a:r>
                        <a:rPr lang="kk-KZ" sz="1300" spc="-35">
                          <a:effectLst/>
                        </a:rPr>
                        <a:t> </a:t>
                      </a:r>
                      <a:r>
                        <a:rPr lang="kk-KZ" sz="1300">
                          <a:effectLst/>
                        </a:rPr>
                        <a:t>графика,</a:t>
                      </a:r>
                      <a:r>
                        <a:rPr lang="kk-KZ" sz="1300" spc="200">
                          <a:effectLst/>
                        </a:rPr>
                        <a:t> </a:t>
                      </a:r>
                      <a:r>
                        <a:rPr lang="kk-KZ" sz="1300">
                          <a:effectLst/>
                        </a:rPr>
                        <a:t>М.:</a:t>
                      </a:r>
                      <a:r>
                        <a:rPr lang="kk-KZ" sz="1300" spc="-55">
                          <a:effectLst/>
                        </a:rPr>
                        <a:t> </a:t>
                      </a:r>
                      <a:r>
                        <a:rPr lang="kk-KZ" sz="1300">
                          <a:effectLst/>
                        </a:rPr>
                        <a:t>КноРус,</a:t>
                      </a:r>
                      <a:r>
                        <a:rPr lang="kk-KZ" sz="1300" spc="-30">
                          <a:effectLst/>
                        </a:rPr>
                        <a:t> </a:t>
                      </a:r>
                      <a:r>
                        <a:rPr lang="kk-KZ" sz="1300">
                          <a:effectLst/>
                        </a:rPr>
                        <a:t>2019.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12192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[10] Дегтярев В.М.</a:t>
                      </a:r>
                      <a:r>
                        <a:rPr lang="ru-RU" sz="1300" spc="20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Инженерная</a:t>
                      </a:r>
                      <a:r>
                        <a:rPr lang="ru-RU" sz="1300" spc="20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и компьютерная</a:t>
                      </a:r>
                      <a:r>
                        <a:rPr lang="ru-RU" sz="1300" spc="-4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графика</a:t>
                      </a:r>
                      <a:r>
                        <a:rPr lang="ru-RU" sz="1300" spc="-3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М.:</a:t>
                      </a:r>
                      <a:r>
                        <a:rPr lang="ru-RU" sz="1300" spc="-6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Акад.,</a:t>
                      </a:r>
                      <a:r>
                        <a:rPr lang="ru-RU" sz="1300" spc="-4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2015.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514182">
                <a:tc>
                  <a:txBody>
                    <a:bodyPr/>
                    <a:lstStyle/>
                    <a:p>
                      <a:pPr marL="66675" marR="5905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[5]</a:t>
                      </a:r>
                      <a:r>
                        <a:rPr lang="ru-RU" sz="1300" spc="-2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Талалай</a:t>
                      </a:r>
                      <a:r>
                        <a:rPr lang="ru-RU" sz="1300" spc="-2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П.</a:t>
                      </a:r>
                      <a:r>
                        <a:rPr lang="ru-RU" sz="1300" spc="-4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Г.</a:t>
                      </a:r>
                      <a:r>
                        <a:rPr lang="ru-RU" sz="1300" spc="-4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Начертательная</a:t>
                      </a:r>
                      <a:r>
                        <a:rPr lang="ru-RU" sz="1300" spc="-3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геометрия</a:t>
                      </a:r>
                      <a:r>
                        <a:rPr lang="ru-RU" sz="1300" spc="-3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на примерах БХВ-Петербург, 2017.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5905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[11] Полещук</a:t>
                      </a:r>
                      <a:r>
                        <a:rPr lang="ru-RU" sz="1300" spc="40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Н.</a:t>
                      </a:r>
                      <a:r>
                        <a:rPr lang="ru-RU" sz="1300" spc="40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Самоучитель</a:t>
                      </a:r>
                      <a:r>
                        <a:rPr lang="ru-RU" sz="1300" spc="40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AUTOCAD</a:t>
                      </a:r>
                      <a:r>
                        <a:rPr lang="ru-RU" sz="1300">
                          <a:effectLst/>
                        </a:rPr>
                        <a:t>. Санкт-Петербург, СПб.: БХВ, 2020.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771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[6] Королев Ю.И., Устюжанина С.Ю. Инженерная и компьютерная графика: учеб. пособие для вузов / СПб.: Питер, 2014. - 432 с.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</a:rPr>
                        <a:t>  [12] Ж.М.Есмұхан, Қ.Ә.Құспеков,  Е.Е.Масимбаев. Сызба геометрия. Оқұлық. Алматы:ҚазҰТЗУ,2022.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62050" y="2012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1513" algn="l"/>
              </a:tabLst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21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504" y="224934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0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2530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Вид</a:t>
            </a:r>
            <a:r>
              <a:rPr lang="ru-RU" dirty="0"/>
              <a:t> — изображение обращенной к наблюдателю видимой части поверхности предмета. Для уменьшения количества изображений допускается на видах показывать необходимые невидимые части поверхности предмета при помощи штриховых линий </a:t>
            </a:r>
          </a:p>
        </p:txBody>
      </p:sp>
    </p:spTree>
    <p:extLst>
      <p:ext uri="{BB962C8B-B14F-4D97-AF65-F5344CB8AC3E}">
        <p14:creationId xmlns:p14="http://schemas.microsoft.com/office/powerpoint/2010/main" val="5728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43508" y="3051955"/>
            <a:ext cx="1613263" cy="498766"/>
          </a:xfrm>
        </p:spPr>
        <p:txBody>
          <a:bodyPr>
            <a:noAutofit/>
          </a:bodyPr>
          <a:lstStyle/>
          <a:p>
            <a:endParaRPr lang="ru-RU" sz="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0" y="1969003"/>
            <a:ext cx="8202687" cy="452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508" y="244698"/>
            <a:ext cx="6322453" cy="172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40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14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51" y="2573349"/>
            <a:ext cx="4855335" cy="397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4625" y="177256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 – вид спереди (главный вид или фасад), изображение на фронтальной плоскости проекций;</a:t>
            </a:r>
          </a:p>
          <a:p>
            <a:r>
              <a:rPr lang="ru-RU" dirty="0"/>
              <a:t>2 – вид сверху (план);</a:t>
            </a:r>
          </a:p>
          <a:p>
            <a:r>
              <a:rPr lang="ru-RU" dirty="0"/>
              <a:t>3 – вид слева, боковой фасад;</a:t>
            </a:r>
          </a:p>
          <a:p>
            <a:r>
              <a:rPr lang="ru-RU" dirty="0"/>
              <a:t>4 – вид справа;</a:t>
            </a:r>
          </a:p>
          <a:p>
            <a:r>
              <a:rPr lang="ru-RU" dirty="0"/>
              <a:t>5 – вид снизу;</a:t>
            </a:r>
          </a:p>
          <a:p>
            <a:r>
              <a:rPr lang="ru-RU" dirty="0"/>
              <a:t>6 – вид сзади (задний фасад).</a:t>
            </a:r>
          </a:p>
        </p:txBody>
      </p:sp>
    </p:spTree>
    <p:extLst>
      <p:ext uri="{BB962C8B-B14F-4D97-AF65-F5344CB8AC3E}">
        <p14:creationId xmlns:p14="http://schemas.microsoft.com/office/powerpoint/2010/main" val="1222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Построение 3 видов</a:t>
            </a:r>
            <a:endParaRPr lang="ru-RU" sz="2800" b="1" dirty="0"/>
          </a:p>
        </p:txBody>
      </p:sp>
      <p:pic>
        <p:nvPicPr>
          <p:cNvPr id="4" name="Рисунок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17" y="1231859"/>
            <a:ext cx="7090307" cy="534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80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127804"/>
            <a:ext cx="914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dirty="0" smtClean="0"/>
              <a:t>    Если </a:t>
            </a:r>
            <a:r>
              <a:rPr lang="ru-RU" altLang="ru-RU" sz="2400" dirty="0"/>
              <a:t>какую-либо часть поверхности предмета невозможно показать на основных видах без искажения формы и размеров, то применяют </a:t>
            </a:r>
            <a:r>
              <a:rPr lang="ru-RU" altLang="ru-RU" sz="2400" i="1" dirty="0">
                <a:solidFill>
                  <a:srgbClr val="CC0066"/>
                </a:solidFill>
              </a:rPr>
              <a:t>дополнительные виды</a:t>
            </a:r>
            <a:r>
              <a:rPr lang="ru-RU" altLang="ru-RU" sz="2400" dirty="0"/>
              <a:t>, получаемые на плоскостях, непараллельных основным плоскостям проекций.</a:t>
            </a:r>
          </a:p>
        </p:txBody>
      </p:sp>
      <p:pic>
        <p:nvPicPr>
          <p:cNvPr id="6" name="Picture 5" descr="Изображение 874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3" y="2540745"/>
            <a:ext cx="249553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Рисунок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75" y="2135188"/>
            <a:ext cx="289731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Рисунок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" t="2710" r="2057"/>
          <a:stretch>
            <a:fillRect/>
          </a:stretch>
        </p:blipFill>
        <p:spPr bwMode="auto">
          <a:xfrm>
            <a:off x="6115051" y="2049463"/>
            <a:ext cx="2864562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98829" y="1790981"/>
            <a:ext cx="7312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b="1" dirty="0" smtClean="0"/>
              <a:t>Варианты </a:t>
            </a:r>
            <a:r>
              <a:rPr lang="ru-RU" altLang="ru-RU" sz="2000" b="1" dirty="0"/>
              <a:t>расположения дополнительных видов:</a:t>
            </a:r>
            <a:r>
              <a:rPr lang="ru-RU" altLang="ru-RU" sz="2000" dirty="0"/>
              <a:t>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88690" y="5039063"/>
            <a:ext cx="25685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dirty="0" smtClean="0"/>
              <a:t>1. в </a:t>
            </a:r>
            <a:r>
              <a:rPr lang="ru-RU" altLang="ru-RU" sz="2000" dirty="0"/>
              <a:t>проекционной </a:t>
            </a:r>
            <a:r>
              <a:rPr lang="ru-RU" altLang="ru-RU" sz="2000" dirty="0" smtClean="0"/>
              <a:t>связи</a:t>
            </a:r>
            <a:endParaRPr lang="ru-RU" altLang="ru-RU" sz="2000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224431" y="4918819"/>
            <a:ext cx="25685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dirty="0" smtClean="0"/>
              <a:t>2. на </a:t>
            </a:r>
            <a:r>
              <a:rPr lang="ru-RU" altLang="ru-RU" sz="2000" dirty="0"/>
              <a:t>свободном поле </a:t>
            </a:r>
            <a:r>
              <a:rPr lang="ru-RU" altLang="ru-RU" sz="2000" dirty="0" smtClean="0"/>
              <a:t>чертежа</a:t>
            </a:r>
            <a:endParaRPr lang="ru-RU" altLang="ru-RU" sz="2000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115051" y="4872652"/>
            <a:ext cx="25685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dirty="0" smtClean="0"/>
              <a:t>3. повернутое</a:t>
            </a:r>
            <a:r>
              <a:rPr lang="ru-RU" altLang="ru-RU" sz="2000" dirty="0"/>
              <a:t>* 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646" y="5313914"/>
            <a:ext cx="1947147" cy="109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27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0003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Разрезы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Разрез</a:t>
            </a:r>
            <a:r>
              <a:rPr lang="ru-RU" dirty="0"/>
              <a:t> — изображение предмета, мысленно рассеченного одной или несколькими плоскостями, при этом мысленное рассечение предмета относится только к данному разрезу и не влечет за собой изменения других изображений того же предмета. На разрезе показывается то, что получается в секущей плоскости и что расположено за ней </a:t>
            </a:r>
          </a:p>
        </p:txBody>
      </p:sp>
    </p:spTree>
    <p:extLst>
      <p:ext uri="{BB962C8B-B14F-4D97-AF65-F5344CB8AC3E}">
        <p14:creationId xmlns:p14="http://schemas.microsoft.com/office/powerpoint/2010/main" val="5115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657</TotalTime>
  <Words>839</Words>
  <Application>Microsoft Office PowerPoint</Application>
  <PresentationFormat>Экран (4:3)</PresentationFormat>
  <Paragraphs>106</Paragraphs>
  <Slides>36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Инженерная и компьютерная графика</vt:lpstr>
      <vt:lpstr> ГОСТ 2.305- 68.  Изображения: виды, разрезы, сечения</vt:lpstr>
      <vt:lpstr>Проецирование предмета</vt:lpstr>
      <vt:lpstr>Определение</vt:lpstr>
      <vt:lpstr>Презентация PowerPoint</vt:lpstr>
      <vt:lpstr>Основные виды</vt:lpstr>
      <vt:lpstr>Построение 3 видов</vt:lpstr>
      <vt:lpstr>Презентация PowerPoint</vt:lpstr>
      <vt:lpstr>Разрезы</vt:lpstr>
      <vt:lpstr>Презентация PowerPoint</vt:lpstr>
      <vt:lpstr>Презентация PowerPoint</vt:lpstr>
      <vt:lpstr>Горизонтальные и вертикальные разрезы</vt:lpstr>
      <vt:lpstr>Презентация PowerPoint</vt:lpstr>
      <vt:lpstr>Выполнение разреза</vt:lpstr>
      <vt:lpstr>Фронтальный разрез</vt:lpstr>
      <vt:lpstr>Презентация PowerPoint</vt:lpstr>
      <vt:lpstr>Презентация PowerPoint</vt:lpstr>
      <vt:lpstr>Графическая работа Выполнение 3d модели детали в прямоугольной изометрии. Выполнение простого разреза </vt:lpstr>
      <vt:lpstr>Построение третьего вида и аксонометрии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Тайман Сайдалиев</dc:creator>
  <cp:lastModifiedBy>User</cp:lastModifiedBy>
  <cp:revision>89</cp:revision>
  <dcterms:created xsi:type="dcterms:W3CDTF">2014-05-05T05:46:48Z</dcterms:created>
  <dcterms:modified xsi:type="dcterms:W3CDTF">2025-07-17T18:58:56Z</dcterms:modified>
</cp:coreProperties>
</file>