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5" r:id="rId2"/>
    <p:sldId id="306" r:id="rId3"/>
    <p:sldId id="283" r:id="rId4"/>
    <p:sldId id="284" r:id="rId5"/>
    <p:sldId id="285" r:id="rId6"/>
    <p:sldId id="288" r:id="rId7"/>
    <p:sldId id="289" r:id="rId8"/>
    <p:sldId id="286" r:id="rId9"/>
    <p:sldId id="258" r:id="rId10"/>
    <p:sldId id="257" r:id="rId11"/>
    <p:sldId id="259" r:id="rId12"/>
    <p:sldId id="300" r:id="rId13"/>
    <p:sldId id="291" r:id="rId14"/>
    <p:sldId id="292" r:id="rId15"/>
    <p:sldId id="261" r:id="rId16"/>
    <p:sldId id="262" r:id="rId17"/>
    <p:sldId id="277" r:id="rId18"/>
    <p:sldId id="276" r:id="rId19"/>
    <p:sldId id="293" r:id="rId20"/>
    <p:sldId id="294" r:id="rId21"/>
    <p:sldId id="263" r:id="rId22"/>
    <p:sldId id="295" r:id="rId23"/>
    <p:sldId id="296" r:id="rId24"/>
    <p:sldId id="297" r:id="rId25"/>
    <p:sldId id="264" r:id="rId26"/>
    <p:sldId id="302" r:id="rId27"/>
    <p:sldId id="309" r:id="rId28"/>
    <p:sldId id="310" r:id="rId29"/>
    <p:sldId id="313" r:id="rId30"/>
    <p:sldId id="314" r:id="rId31"/>
    <p:sldId id="316" r:id="rId32"/>
    <p:sldId id="318" r:id="rId33"/>
    <p:sldId id="320" r:id="rId34"/>
    <p:sldId id="322" r:id="rId35"/>
    <p:sldId id="324" r:id="rId36"/>
    <p:sldId id="326" r:id="rId37"/>
    <p:sldId id="265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DFEE2"/>
    <a:srgbClr val="E7F0F9"/>
    <a:srgbClr val="FAD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0" autoAdjust="0"/>
    <p:restoredTop sz="94660"/>
  </p:normalViewPr>
  <p:slideViewPr>
    <p:cSldViewPr snapToGrid="0">
      <p:cViewPr>
        <p:scale>
          <a:sx n="70" d="100"/>
          <a:sy n="70" d="100"/>
        </p:scale>
        <p:origin x="84" y="-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22.wmf"/><Relationship Id="rId5" Type="http://schemas.openxmlformats.org/officeDocument/2006/relationships/image" Target="../media/image23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D646D-C024-40D1-8DE1-0572C54871B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5B64B-0A14-40AF-AEF5-5A95AA7F2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9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68115-79DA-4E9B-AF03-EB53A3ABFE58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28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52B42-6E2B-4B4A-9EF0-442B85F03CD8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41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2C958-FA62-488B-9CBC-2A58DBFF59BB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z="1000"/>
          </a:p>
        </p:txBody>
      </p:sp>
    </p:spTree>
    <p:extLst>
      <p:ext uri="{BB962C8B-B14F-4D97-AF65-F5344CB8AC3E}">
        <p14:creationId xmlns:p14="http://schemas.microsoft.com/office/powerpoint/2010/main" val="193713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7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7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6E838B2-0EDD-431C-9E89-18AF1A634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81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4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8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3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2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7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7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5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1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59F2-60A4-41ED-A412-CE8170D6C48E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9A25-93C2-4F0B-AFBA-BC9F8D355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6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0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7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1178013" y="3298171"/>
            <a:ext cx="1035496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Инженерная и компьютерная графика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14" y="785554"/>
            <a:ext cx="5571857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9866" y="3999903"/>
            <a:ext cx="82739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Жаксылык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Алмаш</a:t>
            </a:r>
            <a:r>
              <a:rPr lang="ru-RU" b="1" dirty="0" smtClean="0">
                <a:solidFill>
                  <a:schemeClr val="bg1"/>
                </a:solidFill>
              </a:rPr>
              <a:t>, к.т.н., ассоциированный профессор  кафедры «</a:t>
            </a:r>
            <a:r>
              <a:rPr lang="ru-RU" b="1" dirty="0" err="1" smtClean="0">
                <a:solidFill>
                  <a:schemeClr val="bg1"/>
                </a:solidFill>
              </a:rPr>
              <a:t>ССиМ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55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88" y="2192610"/>
            <a:ext cx="9058542" cy="51829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6819" y="161365"/>
            <a:ext cx="117473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</a:rPr>
              <a:t>Трехкартинный </a:t>
            </a:r>
            <a:r>
              <a:rPr lang="ru-RU" sz="2000" dirty="0">
                <a:solidFill>
                  <a:prstClr val="black"/>
                </a:solidFill>
              </a:rPr>
              <a:t>чертеж Монжа получается из </a:t>
            </a:r>
            <a:r>
              <a:rPr lang="ru-RU" sz="2000" dirty="0" err="1" smtClean="0">
                <a:solidFill>
                  <a:prstClr val="black"/>
                </a:solidFill>
              </a:rPr>
              <a:t>двухкартинного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путем добавления третьей плоскости проекций П</a:t>
            </a:r>
            <a:r>
              <a:rPr lang="ru-RU" sz="2000" baseline="-25000" dirty="0">
                <a:solidFill>
                  <a:prstClr val="black"/>
                </a:solidFill>
              </a:rPr>
              <a:t>3</a:t>
            </a:r>
            <a:r>
              <a:rPr lang="ru-RU" sz="2000" dirty="0" smtClean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</a:rPr>
              <a:t>перпендикулярной оси О</a:t>
            </a:r>
            <a:r>
              <a:rPr lang="en-US" sz="2000" dirty="0">
                <a:solidFill>
                  <a:prstClr val="black"/>
                </a:solidFill>
              </a:rPr>
              <a:t>x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Эта </a:t>
            </a:r>
            <a:r>
              <a:rPr lang="ru-RU" sz="2000" dirty="0">
                <a:solidFill>
                  <a:prstClr val="black"/>
                </a:solidFill>
              </a:rPr>
              <a:t>плоскость называется профильной плоскостью проекций.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Плоскости </a:t>
            </a:r>
            <a:r>
              <a:rPr lang="ru-RU" sz="2000" dirty="0" smtClean="0">
                <a:solidFill>
                  <a:prstClr val="black"/>
                </a:solidFill>
              </a:rPr>
              <a:t>П</a:t>
            </a:r>
            <a:r>
              <a:rPr lang="ru-RU" sz="2000" baseline="-25000" dirty="0">
                <a:solidFill>
                  <a:prstClr val="black"/>
                </a:solidFill>
              </a:rPr>
              <a:t>1</a:t>
            </a:r>
            <a:r>
              <a:rPr lang="ru-RU" sz="2000" dirty="0" smtClean="0">
                <a:solidFill>
                  <a:prstClr val="black"/>
                </a:solidFill>
              </a:rPr>
              <a:t>, П</a:t>
            </a:r>
            <a:r>
              <a:rPr lang="ru-RU" sz="2000" baseline="-25000" dirty="0" smtClean="0">
                <a:solidFill>
                  <a:prstClr val="black"/>
                </a:solidFill>
              </a:rPr>
              <a:t>2</a:t>
            </a:r>
            <a:r>
              <a:rPr lang="ru-RU" sz="2000" dirty="0" smtClean="0">
                <a:solidFill>
                  <a:prstClr val="black"/>
                </a:solidFill>
              </a:rPr>
              <a:t>, П</a:t>
            </a:r>
            <a:r>
              <a:rPr lang="ru-RU" sz="2000" baseline="-25000" dirty="0" smtClean="0">
                <a:solidFill>
                  <a:prstClr val="black"/>
                </a:solidFill>
              </a:rPr>
              <a:t>3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делят пространство на восемь частей, называемых октантами.  Построение третьей проекции по двум заданным показано на рисунке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ru-RU" sz="2000" dirty="0" smtClean="0">
                <a:solidFill>
                  <a:prstClr val="black"/>
                </a:solidFill>
              </a:rPr>
              <a:t>б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r>
              <a:rPr lang="ru-RU" sz="2000" dirty="0" smtClean="0">
                <a:solidFill>
                  <a:prstClr val="black"/>
                </a:solidFill>
              </a:rPr>
              <a:t>. </a:t>
            </a:r>
            <a:r>
              <a:rPr lang="ru-RU" sz="2000" dirty="0">
                <a:solidFill>
                  <a:prstClr val="black"/>
                </a:solidFill>
              </a:rPr>
              <a:t>В ряде случаев на чертеже Монжа не указываются проекции осей координат. Такие чертежи принято назвать безосными.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9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b="15574"/>
          <a:stretch/>
        </p:blipFill>
        <p:spPr>
          <a:xfrm>
            <a:off x="381692" y="463016"/>
            <a:ext cx="6078480" cy="4797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8"/>
          <a:stretch/>
        </p:blipFill>
        <p:spPr>
          <a:xfrm>
            <a:off x="6745044" y="463016"/>
            <a:ext cx="4303059" cy="44312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96819" y="5042118"/>
            <a:ext cx="869217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точка А ортогонально спроецирована на три взаимно перпендикулярные плоскости 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sz="1400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π</a:t>
            </a:r>
            <a:r>
              <a:rPr lang="ru-RU" sz="1400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π</a:t>
            </a:r>
            <a:r>
              <a:rPr lang="ru-RU" sz="1400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где: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sz="1400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фронтальная плоскость проекций,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sz="1400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плоскость проекций,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sz="1400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профильная плоскость проекций,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фронтальная проекция точки А,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горизонтальная проекция точки А,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профильная проекция точки 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95361" y="4820297"/>
            <a:ext cx="35966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Развернем плоскость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π</a:t>
            </a:r>
            <a:r>
              <a:rPr lang="ru-RU" sz="140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вокруг оси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так, чтобы она совместилась с плоскостью проекций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sz="140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плоскость проекций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π</a:t>
            </a:r>
            <a:r>
              <a:rPr lang="ru-RU" sz="140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40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вокруг оси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она также совместилась с плоскостью проекций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sz="140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Таким образом пространственный чертеж может быть представлен в плоском виде. </a:t>
            </a:r>
          </a:p>
        </p:txBody>
      </p:sp>
    </p:spTree>
    <p:extLst>
      <p:ext uri="{BB962C8B-B14F-4D97-AF65-F5344CB8AC3E}">
        <p14:creationId xmlns:p14="http://schemas.microsoft.com/office/powerpoint/2010/main" val="22060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6" y="1731964"/>
            <a:ext cx="4895851" cy="744537"/>
          </a:xfrm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363538" algn="ctr" eaLnBrk="1" hangingPunct="1"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</a:rPr>
              <a:t>Прямая общего положения –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</a:rPr>
              <a:t>прямая, не параллельная ни к одной из плоскостей проекций</a:t>
            </a:r>
            <a:endParaRPr lang="ru-RU" altLang="ru-RU" sz="1600" b="1" baseline="-25000" dirty="0" smtClean="0">
              <a:solidFill>
                <a:srgbClr val="002060"/>
              </a:solidFill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796118" y="290673"/>
            <a:ext cx="6411383" cy="47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algn="ctr" eaLnBrk="1" hangingPunct="1">
              <a:buFontTx/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</a:rPr>
              <a:t>Чертеж прямой</a:t>
            </a:r>
            <a:endParaRPr lang="ru-RU" altLang="ru-RU" sz="2000" b="1" kern="0" baseline="-25000" dirty="0" smtClean="0">
              <a:solidFill>
                <a:srgbClr val="00206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127501" y="1066801"/>
            <a:ext cx="3695700" cy="454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</a:rPr>
              <a:t>Прямая</a:t>
            </a:r>
            <a:endParaRPr lang="ru-RU" altLang="ru-RU" sz="2000" b="1" kern="0" baseline="-25000" dirty="0" smtClean="0">
              <a:solidFill>
                <a:srgbClr val="00206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432551" y="1801814"/>
            <a:ext cx="5221816" cy="73818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algn="ctr" eaLnBrk="1" hangingPunct="1">
              <a:buFontTx/>
              <a:buNone/>
              <a:defRPr/>
            </a:pPr>
            <a:r>
              <a:rPr lang="ru-RU" altLang="ru-RU" sz="1800" b="1" kern="0" dirty="0" smtClean="0">
                <a:solidFill>
                  <a:srgbClr val="002060"/>
                </a:solidFill>
              </a:rPr>
              <a:t>Прямая частного положения – </a:t>
            </a:r>
            <a:r>
              <a:rPr lang="ru-RU" altLang="ru-RU" sz="1600" kern="0" dirty="0" smtClean="0">
                <a:solidFill>
                  <a:srgbClr val="002060"/>
                </a:solidFill>
              </a:rPr>
              <a:t>прямая, параллельная одной или двум плоскостям проекций</a:t>
            </a:r>
            <a:endParaRPr lang="ru-RU" altLang="ru-RU" sz="1600" b="1" kern="0" baseline="-25000" dirty="0" smtClean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488767" y="1557339"/>
            <a:ext cx="0" cy="16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12733" y="1557339"/>
            <a:ext cx="0" cy="174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719667" y="2927351"/>
            <a:ext cx="4895851" cy="7540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algn="ctr" eaLnBrk="1" hangingPunct="1"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002060"/>
                </a:solidFill>
              </a:rPr>
              <a:t>Прямая уровня </a:t>
            </a:r>
            <a:r>
              <a:rPr lang="ru-RU" altLang="ru-RU" sz="1600" kern="0" dirty="0" smtClean="0">
                <a:solidFill>
                  <a:srgbClr val="002060"/>
                </a:solidFill>
              </a:rPr>
              <a:t>– прямая, параллельная одной из плоскостей проекций</a:t>
            </a:r>
            <a:endParaRPr lang="ru-RU" altLang="ru-RU" sz="1600" kern="0" baseline="-25000" dirty="0" smtClean="0">
              <a:solidFill>
                <a:srgbClr val="002060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489701" y="2882900"/>
            <a:ext cx="4982633" cy="762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algn="ctr" eaLnBrk="1" hangingPunct="1">
              <a:buFontTx/>
              <a:buNone/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</a:rPr>
              <a:t>Проецирующая прямая  </a:t>
            </a:r>
            <a:r>
              <a:rPr lang="ru-RU" altLang="ru-RU" sz="1400" kern="0" dirty="0" smtClean="0">
                <a:solidFill>
                  <a:srgbClr val="002060"/>
                </a:solidFill>
              </a:rPr>
              <a:t> - прямая, перпендикулярная одной из плоскостей проекций</a:t>
            </a:r>
            <a:endParaRPr lang="ru-RU" altLang="ru-RU" sz="1600" b="1" kern="0" baseline="-25000" dirty="0" smtClean="0">
              <a:solidFill>
                <a:srgbClr val="002060"/>
              </a:solidFill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670985" y="3897313"/>
            <a:ext cx="4895849" cy="473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algn="ctr" eaLnBrk="1" hangingPunct="1">
              <a:buFontTx/>
              <a:buNone/>
              <a:defRPr/>
            </a:pPr>
            <a:r>
              <a:rPr lang="ru-RU" altLang="ru-RU" sz="1200" b="1" kern="0" dirty="0" smtClean="0">
                <a:solidFill>
                  <a:srgbClr val="002060"/>
                </a:solidFill>
              </a:rPr>
              <a:t>Горизонталь </a:t>
            </a:r>
            <a:r>
              <a:rPr lang="ru-RU" altLang="ru-RU" sz="1200" kern="0" dirty="0" smtClean="0">
                <a:solidFill>
                  <a:srgbClr val="002060"/>
                </a:solidFill>
              </a:rPr>
              <a:t>– прямая, параллельная горизонтальной плоскости проекций</a:t>
            </a:r>
            <a:endParaRPr lang="ru-RU" altLang="ru-RU" sz="1400" kern="0" baseline="-25000" dirty="0" smtClean="0">
              <a:solidFill>
                <a:srgbClr val="002060"/>
              </a:solidFill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673100" y="4545014"/>
            <a:ext cx="4895851" cy="473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algn="ctr" eaLnBrk="1" hangingPunct="1">
              <a:buFontTx/>
              <a:buNone/>
              <a:defRPr/>
            </a:pPr>
            <a:r>
              <a:rPr lang="ru-RU" altLang="ru-RU" sz="1200" b="1" kern="0" dirty="0" err="1" smtClean="0">
                <a:solidFill>
                  <a:srgbClr val="002060"/>
                </a:solidFill>
              </a:rPr>
              <a:t>Фронталь</a:t>
            </a:r>
            <a:r>
              <a:rPr lang="ru-RU" altLang="ru-RU" sz="1200" b="1" kern="0" dirty="0" smtClean="0">
                <a:solidFill>
                  <a:srgbClr val="002060"/>
                </a:solidFill>
              </a:rPr>
              <a:t> </a:t>
            </a:r>
            <a:r>
              <a:rPr lang="ru-RU" altLang="ru-RU" sz="1200" kern="0" dirty="0" smtClean="0">
                <a:solidFill>
                  <a:srgbClr val="002060"/>
                </a:solidFill>
              </a:rPr>
              <a:t>– прямая, параллельная фронтальной плоскости проекций</a:t>
            </a:r>
            <a:endParaRPr lang="ru-RU" altLang="ru-RU" sz="1400" kern="0" baseline="-25000" dirty="0" smtClean="0">
              <a:solidFill>
                <a:srgbClr val="002060"/>
              </a:solidFill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673100" y="5224464"/>
            <a:ext cx="4895851" cy="473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algn="ctr" eaLnBrk="1" hangingPunct="1">
              <a:buFontTx/>
              <a:buNone/>
              <a:defRPr/>
            </a:pPr>
            <a:r>
              <a:rPr lang="ru-RU" altLang="ru-RU" sz="1200" b="1" kern="0" dirty="0" smtClean="0">
                <a:solidFill>
                  <a:srgbClr val="002060"/>
                </a:solidFill>
              </a:rPr>
              <a:t>Профильная прямая </a:t>
            </a:r>
            <a:r>
              <a:rPr lang="ru-RU" altLang="ru-RU" sz="1200" kern="0" dirty="0" smtClean="0">
                <a:solidFill>
                  <a:srgbClr val="002060"/>
                </a:solidFill>
              </a:rPr>
              <a:t>– прямая, параллельная профильной плоскости проекций</a:t>
            </a:r>
            <a:endParaRPr lang="ru-RU" altLang="ru-RU" sz="1400" b="1" kern="0" baseline="-25000" dirty="0" smtClean="0">
              <a:solidFill>
                <a:srgbClr val="002060"/>
              </a:solidFill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6576485" y="3903663"/>
            <a:ext cx="4895849" cy="641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algn="ctr" eaLnBrk="1" hangingPunct="1">
              <a:buFontTx/>
              <a:buNone/>
              <a:defRPr/>
            </a:pPr>
            <a:r>
              <a:rPr lang="ru-RU" altLang="ru-RU" sz="1200" b="1" kern="0" dirty="0" smtClean="0">
                <a:solidFill>
                  <a:srgbClr val="002060"/>
                </a:solidFill>
              </a:rPr>
              <a:t>Горизонтально-проецирующая </a:t>
            </a:r>
            <a:r>
              <a:rPr lang="ru-RU" altLang="ru-RU" sz="1200" kern="0" dirty="0" smtClean="0">
                <a:solidFill>
                  <a:srgbClr val="002060"/>
                </a:solidFill>
              </a:rPr>
              <a:t>– прямая, перпендикулярная горизонтальной плоскости проекций</a:t>
            </a:r>
            <a:endParaRPr lang="ru-RU" altLang="ru-RU" sz="1400" b="1" kern="0" baseline="-25000" dirty="0" smtClean="0">
              <a:solidFill>
                <a:srgbClr val="002060"/>
              </a:solidFill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6576485" y="4727576"/>
            <a:ext cx="4895849" cy="7334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algn="ctr" eaLnBrk="1" hangingPunct="1">
              <a:buFontTx/>
              <a:buNone/>
              <a:defRPr/>
            </a:pPr>
            <a:r>
              <a:rPr lang="ru-RU" altLang="ru-RU" sz="1200" b="1" kern="0" dirty="0" smtClean="0">
                <a:solidFill>
                  <a:srgbClr val="002060"/>
                </a:solidFill>
              </a:rPr>
              <a:t>Фронтально-проецирующая </a:t>
            </a:r>
            <a:r>
              <a:rPr lang="ru-RU" altLang="ru-RU" sz="1200" kern="0" dirty="0" smtClean="0">
                <a:solidFill>
                  <a:srgbClr val="002060"/>
                </a:solidFill>
              </a:rPr>
              <a:t>– прямая, перпендикулярная фронтальной плоскости проекций</a:t>
            </a:r>
            <a:endParaRPr lang="ru-RU" altLang="ru-RU" sz="1400" b="1" kern="0" baseline="-25000" dirty="0" smtClean="0">
              <a:solidFill>
                <a:srgbClr val="002060"/>
              </a:solidFill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6576485" y="5594351"/>
            <a:ext cx="4895849" cy="714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algn="ctr" eaLnBrk="1" hangingPunct="1">
              <a:buFontTx/>
              <a:buNone/>
              <a:defRPr/>
            </a:pPr>
            <a:r>
              <a:rPr lang="ru-RU" altLang="ru-RU" sz="1200" b="1" kern="0" dirty="0" smtClean="0">
                <a:solidFill>
                  <a:srgbClr val="002060"/>
                </a:solidFill>
              </a:rPr>
              <a:t>Профильно-проецирующая</a:t>
            </a:r>
            <a:r>
              <a:rPr lang="ru-RU" altLang="ru-RU" sz="1200" kern="0" dirty="0" smtClean="0">
                <a:solidFill>
                  <a:srgbClr val="002060"/>
                </a:solidFill>
              </a:rPr>
              <a:t> – прямая, перпендикулярная профильной плоскости проекций</a:t>
            </a:r>
            <a:endParaRPr lang="ru-RU" altLang="ru-RU" sz="1400" b="1" kern="0" baseline="-25000" dirty="0" smtClean="0">
              <a:solidFill>
                <a:srgbClr val="002060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183467" y="2540000"/>
            <a:ext cx="4487333" cy="400050"/>
          </a:xfrm>
          <a:custGeom>
            <a:avLst/>
            <a:gdLst>
              <a:gd name="connsiteX0" fmla="*/ 3365500 w 3365500"/>
              <a:gd name="connsiteY0" fmla="*/ 0 h 344283"/>
              <a:gd name="connsiteX1" fmla="*/ 0 w 3365500"/>
              <a:gd name="connsiteY1" fmla="*/ 342900 h 344283"/>
              <a:gd name="connsiteX0" fmla="*/ 3365500 w 3365500"/>
              <a:gd name="connsiteY0" fmla="*/ 0 h 401124"/>
              <a:gd name="connsiteX1" fmla="*/ 0 w 3365500"/>
              <a:gd name="connsiteY1" fmla="*/ 400050 h 401124"/>
              <a:gd name="connsiteX0" fmla="*/ 3365500 w 3365500"/>
              <a:gd name="connsiteY0" fmla="*/ 0 h 400050"/>
              <a:gd name="connsiteX1" fmla="*/ 0 w 3365500"/>
              <a:gd name="connsiteY1" fmla="*/ 400050 h 400050"/>
              <a:gd name="connsiteX0" fmla="*/ 3365500 w 3365500"/>
              <a:gd name="connsiteY0" fmla="*/ 0 h 400050"/>
              <a:gd name="connsiteX1" fmla="*/ 0 w 336550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5500" h="400050">
                <a:moveTo>
                  <a:pt x="3365500" y="0"/>
                </a:moveTo>
                <a:cubicBezTo>
                  <a:pt x="1945216" y="339725"/>
                  <a:pt x="182033" y="95250"/>
                  <a:pt x="0" y="400050"/>
                </a:cubicBezTo>
              </a:path>
            </a:pathLst>
          </a:custGeom>
          <a:noFill/>
          <a:ln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9251951" y="2536825"/>
            <a:ext cx="124883" cy="342900"/>
          </a:xfrm>
          <a:custGeom>
            <a:avLst/>
            <a:gdLst>
              <a:gd name="connsiteX0" fmla="*/ 0 w 22860"/>
              <a:gd name="connsiteY0" fmla="*/ 0 h 342900"/>
              <a:gd name="connsiteX1" fmla="*/ 22860 w 22860"/>
              <a:gd name="connsiteY1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" h="342900">
                <a:moveTo>
                  <a:pt x="0" y="0"/>
                </a:moveTo>
                <a:cubicBezTo>
                  <a:pt x="7620" y="114300"/>
                  <a:pt x="17780" y="288290"/>
                  <a:pt x="22860" y="342900"/>
                </a:cubicBezTo>
              </a:path>
            </a:pathLst>
          </a:custGeom>
          <a:noFill/>
          <a:ln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58" name="Прямая соединительная линия 57"/>
          <p:cNvCxnSpPr>
            <a:stCxn id="27" idx="1"/>
          </p:cNvCxnSpPr>
          <p:nvPr/>
        </p:nvCxnSpPr>
        <p:spPr>
          <a:xfrm flipH="1">
            <a:off x="431800" y="3303588"/>
            <a:ext cx="287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31800" y="3303588"/>
            <a:ext cx="0" cy="2157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39" idx="1"/>
          </p:cNvCxnSpPr>
          <p:nvPr/>
        </p:nvCxnSpPr>
        <p:spPr>
          <a:xfrm>
            <a:off x="431800" y="4133850"/>
            <a:ext cx="239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Прямая соединительная линия 7167"/>
          <p:cNvCxnSpPr>
            <a:endCxn id="40" idx="1"/>
          </p:cNvCxnSpPr>
          <p:nvPr/>
        </p:nvCxnSpPr>
        <p:spPr>
          <a:xfrm>
            <a:off x="431801" y="4781550"/>
            <a:ext cx="24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1" name="Прямая соединительная линия 7180"/>
          <p:cNvCxnSpPr>
            <a:endCxn id="41" idx="1"/>
          </p:cNvCxnSpPr>
          <p:nvPr/>
        </p:nvCxnSpPr>
        <p:spPr>
          <a:xfrm>
            <a:off x="431801" y="5461000"/>
            <a:ext cx="24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3" name="Прямая соединительная линия 7182"/>
          <p:cNvCxnSpPr>
            <a:stCxn id="28" idx="1"/>
          </p:cNvCxnSpPr>
          <p:nvPr/>
        </p:nvCxnSpPr>
        <p:spPr>
          <a:xfrm flipH="1">
            <a:off x="6096001" y="3263900"/>
            <a:ext cx="393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5" name="Прямая соединительная линия 7184"/>
          <p:cNvCxnSpPr/>
          <p:nvPr/>
        </p:nvCxnSpPr>
        <p:spPr>
          <a:xfrm>
            <a:off x="6096000" y="3263900"/>
            <a:ext cx="0" cy="2687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7" name="Прямая соединительная линия 7186"/>
          <p:cNvCxnSpPr>
            <a:endCxn id="45" idx="1"/>
          </p:cNvCxnSpPr>
          <p:nvPr/>
        </p:nvCxnSpPr>
        <p:spPr>
          <a:xfrm>
            <a:off x="6096001" y="4224338"/>
            <a:ext cx="480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9" name="Прямая соединительная линия 7188"/>
          <p:cNvCxnSpPr>
            <a:endCxn id="46" idx="1"/>
          </p:cNvCxnSpPr>
          <p:nvPr/>
        </p:nvCxnSpPr>
        <p:spPr>
          <a:xfrm>
            <a:off x="6096001" y="5094288"/>
            <a:ext cx="480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1" name="Прямая соединительная линия 7190"/>
          <p:cNvCxnSpPr>
            <a:endCxn id="47" idx="1"/>
          </p:cNvCxnSpPr>
          <p:nvPr/>
        </p:nvCxnSpPr>
        <p:spPr>
          <a:xfrm>
            <a:off x="6096001" y="5951538"/>
            <a:ext cx="480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4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nimBg="1"/>
      <p:bldP spid="16" grpId="0" animBg="1"/>
      <p:bldP spid="17" grpId="0" animBg="1"/>
      <p:bldP spid="27" grpId="0" animBg="1"/>
      <p:bldP spid="2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4" b="15805"/>
          <a:stretch/>
        </p:blipFill>
        <p:spPr>
          <a:xfrm>
            <a:off x="3000375" y="2185987"/>
            <a:ext cx="5657849" cy="43719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3075" y="757237"/>
            <a:ext cx="9329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Прямые общего и частного положения на эпюре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Монжа</a:t>
            </a:r>
          </a:p>
          <a:p>
            <a:pPr indent="288290" algn="ctr">
              <a:spcAft>
                <a:spcPts val="0"/>
              </a:spcAft>
            </a:pP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ctr">
              <a:spcAft>
                <a:spcPts val="0"/>
              </a:spcAft>
            </a:pP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9" y="150106"/>
            <a:ext cx="11834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>Аксиома. </a:t>
            </a:r>
            <a:r>
              <a:rPr lang="ru-RU" sz="2400" dirty="0"/>
              <a:t>Через две различные точки пространства проходит единственная прямая линия</a:t>
            </a:r>
            <a:r>
              <a:rPr lang="ru-RU" sz="2400" dirty="0" smtClean="0"/>
              <a:t>.</a:t>
            </a:r>
          </a:p>
          <a:p>
            <a:pPr indent="28829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Следовательно, положение прямой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пространстве вполне определяется двумя ее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32" y="2686461"/>
            <a:ext cx="6111268" cy="31937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531" y="2698403"/>
            <a:ext cx="5028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ctr"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 как прямая 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однозначно определяется двумя точками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ее проекции определяются проекциями этих точек. В силу сохранения свойства принадлежности при проецировании проекции прямой проходят через одноименные проекции точек: </a:t>
            </a:r>
          </a:p>
          <a:p>
            <a:pPr indent="288290" algn="just"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.3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2967" y="789928"/>
            <a:ext cx="11383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/>
              <a:t>Прямая линия может занимать в пространстве различные положения относительно плоскостей проекций Π</a:t>
            </a:r>
            <a:r>
              <a:rPr lang="ru-RU" sz="1400" dirty="0"/>
              <a:t>1</a:t>
            </a:r>
            <a:r>
              <a:rPr lang="ru-RU" dirty="0"/>
              <a:t>, Π</a:t>
            </a:r>
            <a:r>
              <a:rPr lang="ru-RU" sz="1400" dirty="0"/>
              <a:t>2</a:t>
            </a:r>
            <a:r>
              <a:rPr lang="ru-RU" dirty="0"/>
              <a:t>, Π</a:t>
            </a:r>
            <a:r>
              <a:rPr lang="ru-RU" sz="1400" dirty="0"/>
              <a:t>3</a:t>
            </a:r>
            <a:r>
              <a:rPr lang="ru-RU" dirty="0"/>
              <a:t>. </a:t>
            </a:r>
            <a:endParaRPr lang="ru-RU" dirty="0" smtClean="0"/>
          </a:p>
          <a:p>
            <a:pPr indent="288290" algn="just">
              <a:spcAft>
                <a:spcPts val="0"/>
              </a:spcAft>
            </a:pPr>
            <a:endParaRPr lang="ru-RU" dirty="0"/>
          </a:p>
          <a:p>
            <a:pPr indent="288290" algn="just">
              <a:spcAft>
                <a:spcPts val="0"/>
              </a:spcAft>
            </a:pPr>
            <a:r>
              <a:rPr lang="ru-RU" dirty="0"/>
              <a:t>Если прямая не параллельна и не перпендикулярна ни одной из плоскостей проекций, то ее называют </a:t>
            </a:r>
            <a:r>
              <a:rPr lang="ru-RU" b="1" dirty="0"/>
              <a:t>прямой общего положения</a:t>
            </a:r>
            <a:r>
              <a:rPr lang="ru-RU" dirty="0"/>
              <a:t>. </a:t>
            </a:r>
          </a:p>
          <a:p>
            <a:pPr indent="288290" algn="just">
              <a:spcAft>
                <a:spcPts val="0"/>
              </a:spcAft>
            </a:pPr>
            <a:endParaRPr lang="ru-RU" dirty="0"/>
          </a:p>
          <a:p>
            <a:pPr indent="288290" algn="just">
              <a:spcAft>
                <a:spcPts val="0"/>
              </a:spcAft>
            </a:pPr>
            <a:r>
              <a:rPr lang="ru-RU" dirty="0"/>
              <a:t>Если прямая параллельна или перпендикулярна какой-либо плоскости проекций, то такую прямую называют </a:t>
            </a:r>
            <a:r>
              <a:rPr lang="ru-RU" b="1" dirty="0"/>
              <a:t>прямой частного положения</a:t>
            </a:r>
            <a:r>
              <a:rPr lang="ru-RU" dirty="0"/>
              <a:t>.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7" y="3235084"/>
            <a:ext cx="2191638" cy="2512231"/>
          </a:xfrm>
          <a:prstGeom prst="rect">
            <a:avLst/>
          </a:prstGeom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78" y="2901711"/>
            <a:ext cx="5755922" cy="207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794149" y="3098252"/>
            <a:ext cx="3641929" cy="2182493"/>
            <a:chOff x="1418" y="2678"/>
            <a:chExt cx="6038" cy="3586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418" y="2844"/>
              <a:ext cx="6038" cy="3420"/>
              <a:chOff x="1418" y="2498"/>
              <a:chExt cx="6038" cy="3420"/>
            </a:xfrm>
          </p:grpSpPr>
          <p:pic>
            <p:nvPicPr>
              <p:cNvPr id="9" name="Picture 4" descr="Рисунок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" y="2498"/>
                <a:ext cx="6038" cy="2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2858" y="5378"/>
                <a:ext cx="252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3534771" y="5522538"/>
            <a:ext cx="7556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</a:rPr>
              <a:t>Подробнее все эти прямые рассмотрим далее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00786"/>
            <a:ext cx="105870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Прямая общего положения</a:t>
            </a:r>
          </a:p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это прямая, расположенная совершенно произвольно относительно плоскостей проекций.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1" y="2156178"/>
            <a:ext cx="3566187" cy="4087849"/>
          </a:xfrm>
          <a:prstGeom prst="rect">
            <a:avLst/>
          </a:prstGeom>
        </p:spPr>
      </p:pic>
      <p:grpSp>
        <p:nvGrpSpPr>
          <p:cNvPr id="8" name="Группа 59"/>
          <p:cNvGrpSpPr>
            <a:grpSpLocks/>
          </p:cNvGrpSpPr>
          <p:nvPr/>
        </p:nvGrpSpPr>
        <p:grpSpPr bwMode="auto">
          <a:xfrm>
            <a:off x="1418942" y="2240962"/>
            <a:ext cx="4006407" cy="4165284"/>
            <a:chOff x="-143104" y="2786056"/>
            <a:chExt cx="4006468" cy="4164461"/>
          </a:xfrm>
        </p:grpSpPr>
        <p:grpSp>
          <p:nvGrpSpPr>
            <p:cNvPr id="9" name="Группа 51"/>
            <p:cNvGrpSpPr>
              <a:grpSpLocks/>
            </p:cNvGrpSpPr>
            <p:nvPr/>
          </p:nvGrpSpPr>
          <p:grpSpPr bwMode="auto">
            <a:xfrm>
              <a:off x="571473" y="2786056"/>
              <a:ext cx="3291891" cy="4164461"/>
              <a:chOff x="1357290" y="1500174"/>
              <a:chExt cx="3291888" cy="4164466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000991" y="2643182"/>
                <a:ext cx="2542689" cy="30214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357290" y="1500174"/>
                <a:ext cx="2500330" cy="2286016"/>
              </a:xfrm>
              <a:prstGeom prst="rect">
                <a:avLst/>
              </a:prstGeom>
              <a:gradFill>
                <a:gsLst>
                  <a:gs pos="43000">
                    <a:srgbClr val="FADEFB">
                      <a:lumMod val="29000"/>
                      <a:lumOff val="71000"/>
                    </a:srgbClr>
                  </a:gs>
                  <a:gs pos="100000">
                    <a:srgbClr val="FF99FF">
                      <a:lumMod val="32000"/>
                      <a:lumOff val="68000"/>
                    </a:srgbClr>
                  </a:gs>
                </a:gsLst>
                <a:lin ang="16200000" scaled="1"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dirty="0"/>
              </a:p>
            </p:txBody>
          </p:sp>
          <p:cxnSp>
            <p:nvCxnSpPr>
              <p:cNvPr id="13" name="Прямая соединительная линия 12"/>
              <p:cNvCxnSpPr>
                <a:stCxn id="21" idx="1"/>
              </p:cNvCxnSpPr>
              <p:nvPr/>
            </p:nvCxnSpPr>
            <p:spPr>
              <a:xfrm flipH="1" flipV="1">
                <a:off x="2060744" y="3506630"/>
                <a:ext cx="456944" cy="2708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4034150" y="3030044"/>
                <a:ext cx="21240" cy="10490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3217435" y="3636255"/>
                <a:ext cx="767322" cy="4548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H="1" flipV="1">
                <a:off x="3201849" y="2340004"/>
                <a:ext cx="881888" cy="6245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3218105" y="2381353"/>
                <a:ext cx="1" cy="12607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>
                <a:stCxn id="21" idx="4"/>
                <a:endCxn id="34" idx="0"/>
              </p:cNvCxnSpPr>
              <p:nvPr/>
            </p:nvCxnSpPr>
            <p:spPr>
              <a:xfrm flipH="1">
                <a:off x="2554298" y="3869703"/>
                <a:ext cx="1573" cy="2022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>
                <a:stCxn id="35" idx="4"/>
              </p:cNvCxnSpPr>
              <p:nvPr/>
            </p:nvCxnSpPr>
            <p:spPr>
              <a:xfrm flipH="1">
                <a:off x="2033267" y="3595300"/>
                <a:ext cx="5515" cy="2376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2016113" y="3815867"/>
                <a:ext cx="539758" cy="3237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6"/>
              <p:cNvSpPr txBox="1">
                <a:spLocks noChangeArrowheads="1"/>
              </p:cNvSpPr>
              <p:nvPr/>
            </p:nvSpPr>
            <p:spPr bwMode="auto">
              <a:xfrm>
                <a:off x="2363533" y="3369725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 b="1" i="1" dirty="0"/>
                  <a:t>А</a:t>
                </a:r>
              </a:p>
            </p:txBody>
          </p:sp>
          <p:sp>
            <p:nvSpPr>
              <p:cNvPr id="26" name="TextBox 37"/>
              <p:cNvSpPr txBox="1">
                <a:spLocks noChangeArrowheads="1"/>
              </p:cNvSpPr>
              <p:nvPr/>
            </p:nvSpPr>
            <p:spPr bwMode="auto">
              <a:xfrm>
                <a:off x="3918148" y="2546579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 b="1" i="1" dirty="0"/>
                  <a:t>В</a:t>
                </a:r>
              </a:p>
            </p:txBody>
          </p:sp>
          <p:sp>
            <p:nvSpPr>
              <p:cNvPr id="27" name="TextBox 38"/>
              <p:cNvSpPr txBox="1">
                <a:spLocks noChangeArrowheads="1"/>
              </p:cNvSpPr>
              <p:nvPr/>
            </p:nvSpPr>
            <p:spPr bwMode="auto">
              <a:xfrm>
                <a:off x="2357422" y="4143380"/>
                <a:ext cx="6270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 b="1" i="1" dirty="0"/>
                  <a:t>А</a:t>
                </a:r>
                <a:r>
                  <a:rPr lang="en-US" altLang="ru-RU" sz="2000" b="1" i="1" baseline="-25000" dirty="0"/>
                  <a:t> </a:t>
                </a:r>
                <a:r>
                  <a:rPr lang="en-US" altLang="ru-RU" sz="2000" b="1" i="1" baseline="-25000" dirty="0" smtClean="0"/>
                  <a:t>2</a:t>
                </a:r>
                <a:endParaRPr lang="ru-RU" altLang="ru-RU" sz="2000" b="1" i="1" dirty="0"/>
              </a:p>
            </p:txBody>
          </p:sp>
          <p:sp>
            <p:nvSpPr>
              <p:cNvPr id="28" name="TextBox 39"/>
              <p:cNvSpPr txBox="1">
                <a:spLocks noChangeArrowheads="1"/>
              </p:cNvSpPr>
              <p:nvPr/>
            </p:nvSpPr>
            <p:spPr bwMode="auto">
              <a:xfrm>
                <a:off x="1645146" y="3051118"/>
                <a:ext cx="6270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 b="1" i="1" dirty="0" smtClean="0"/>
                  <a:t>А</a:t>
                </a:r>
                <a:r>
                  <a:rPr lang="en-US" altLang="ru-RU" sz="2000" b="1" i="1" baseline="-25000" dirty="0" smtClean="0"/>
                  <a:t>1</a:t>
                </a:r>
                <a:endParaRPr lang="ru-RU" altLang="ru-RU" sz="2000" b="1" i="1" dirty="0"/>
              </a:p>
            </p:txBody>
          </p:sp>
          <p:sp>
            <p:nvSpPr>
              <p:cNvPr id="29" name="TextBox 40"/>
              <p:cNvSpPr txBox="1">
                <a:spLocks noChangeArrowheads="1"/>
              </p:cNvSpPr>
              <p:nvPr/>
            </p:nvSpPr>
            <p:spPr bwMode="auto">
              <a:xfrm>
                <a:off x="3916587" y="4064292"/>
                <a:ext cx="6270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 b="1" i="1" dirty="0"/>
                  <a:t>В</a:t>
                </a:r>
                <a:r>
                  <a:rPr lang="en-US" altLang="ru-RU" sz="2000" b="1" i="1" baseline="-25000" dirty="0"/>
                  <a:t> </a:t>
                </a:r>
                <a:r>
                  <a:rPr lang="en-US" altLang="ru-RU" sz="2000" b="1" i="1" baseline="-25000" dirty="0" smtClean="0"/>
                  <a:t>2</a:t>
                </a:r>
                <a:endParaRPr lang="ru-RU" altLang="ru-RU" sz="2000" b="1" i="1" dirty="0"/>
              </a:p>
            </p:txBody>
          </p:sp>
          <p:sp>
            <p:nvSpPr>
              <p:cNvPr id="30" name="TextBox 42"/>
              <p:cNvSpPr txBox="1">
                <a:spLocks noChangeArrowheads="1"/>
              </p:cNvSpPr>
              <p:nvPr/>
            </p:nvSpPr>
            <p:spPr bwMode="auto">
              <a:xfrm>
                <a:off x="2971065" y="1841619"/>
                <a:ext cx="6270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 b="1" i="1" dirty="0" smtClean="0"/>
                  <a:t>В</a:t>
                </a:r>
                <a:r>
                  <a:rPr lang="en-US" altLang="ru-RU" sz="2000" b="1" i="1" baseline="-25000" dirty="0" smtClean="0"/>
                  <a:t>1</a:t>
                </a:r>
                <a:endParaRPr lang="ru-RU" altLang="ru-RU" sz="2000" b="1" i="1" dirty="0"/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1797721" y="1857277"/>
                <a:ext cx="1917044" cy="191067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2357431" y="4071942"/>
                <a:ext cx="2291747" cy="7088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Овал 32"/>
              <p:cNvSpPr/>
              <p:nvPr/>
            </p:nvSpPr>
            <p:spPr>
              <a:xfrm>
                <a:off x="3975289" y="4025109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2500298" y="4071942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984782" y="3487300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167277" y="2287159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2211990" y="2703334"/>
                <a:ext cx="2364677" cy="1293247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Овал 19"/>
              <p:cNvSpPr/>
              <p:nvPr/>
            </p:nvSpPr>
            <p:spPr>
              <a:xfrm>
                <a:off x="4017422" y="2923113"/>
                <a:ext cx="108000" cy="108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2501871" y="3761703"/>
                <a:ext cx="108000" cy="108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/>
              </a:p>
            </p:txBody>
          </p:sp>
        </p:grpSp>
        <p:sp>
          <p:nvSpPr>
            <p:cNvPr id="11" name="TextBox 58"/>
            <p:cNvSpPr txBox="1">
              <a:spLocks noChangeArrowheads="1"/>
            </p:cNvSpPr>
            <p:nvPr/>
          </p:nvSpPr>
          <p:spPr bwMode="auto">
            <a:xfrm>
              <a:off x="-143104" y="51188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 i="1" dirty="0"/>
                <a:t>х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00703" y="4817321"/>
              <a:ext cx="2869418" cy="455792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36"/>
          <p:cNvSpPr txBox="1">
            <a:spLocks noChangeArrowheads="1"/>
          </p:cNvSpPr>
          <p:nvPr/>
        </p:nvSpPr>
        <p:spPr bwMode="auto">
          <a:xfrm>
            <a:off x="3980869" y="4733749"/>
            <a:ext cx="572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 dirty="0" smtClean="0">
                <a:latin typeface="ISOCPEUR" panose="020B0604020202020204" pitchFamily="34" charset="0"/>
              </a:rPr>
              <a:t>а</a:t>
            </a:r>
            <a:r>
              <a:rPr lang="ru-RU" altLang="ru-RU" sz="2400" b="1" i="1" baseline="-25000" dirty="0" smtClean="0">
                <a:latin typeface="ISOCPEUR" panose="020B0604020202020204" pitchFamily="34" charset="0"/>
              </a:rPr>
              <a:t>2</a:t>
            </a:r>
            <a:endParaRPr lang="ru-RU" altLang="ru-RU" sz="2400" b="1" i="1" dirty="0">
              <a:latin typeface="ISOCPEUR" panose="020B0604020202020204" pitchFamily="34" charset="0"/>
            </a:endParaRPr>
          </a:p>
        </p:txBody>
      </p:sp>
      <p:sp>
        <p:nvSpPr>
          <p:cNvPr id="54" name="TextBox 36"/>
          <p:cNvSpPr txBox="1">
            <a:spLocks noChangeArrowheads="1"/>
          </p:cNvSpPr>
          <p:nvPr/>
        </p:nvSpPr>
        <p:spPr bwMode="auto">
          <a:xfrm>
            <a:off x="3077571" y="3191365"/>
            <a:ext cx="424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 dirty="0" smtClean="0">
                <a:latin typeface="ISOCPEUR" panose="020B0604020202020204" pitchFamily="34" charset="0"/>
              </a:rPr>
              <a:t>а</a:t>
            </a:r>
            <a:r>
              <a:rPr lang="ru-RU" altLang="ru-RU" sz="2400" b="1" i="1" baseline="-25000" dirty="0" smtClean="0">
                <a:latin typeface="ISOCPEUR" panose="020B0604020202020204" pitchFamily="34" charset="0"/>
              </a:rPr>
              <a:t>1</a:t>
            </a:r>
            <a:endParaRPr lang="ru-RU" altLang="ru-RU" sz="2400" b="1" i="1" dirty="0">
              <a:latin typeface="ISOCPEUR" panose="020B0604020202020204" pitchFamily="34" charset="0"/>
            </a:endParaRP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3961181" y="3656802"/>
            <a:ext cx="424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 dirty="0" smtClean="0">
                <a:latin typeface="ISOCPEUR" panose="020B0604020202020204" pitchFamily="34" charset="0"/>
              </a:rPr>
              <a:t>а</a:t>
            </a:r>
            <a:endParaRPr lang="ru-RU" altLang="ru-RU" sz="2400" b="1" i="1" dirty="0"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657476"/>
            <a:ext cx="8615363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220" y="0"/>
            <a:ext cx="1143338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2890" algn="ctr">
              <a:spcAft>
                <a:spcPts val="0"/>
              </a:spcAft>
              <a:tabLst>
                <a:tab pos="575310" algn="l"/>
                <a:tab pos="1013460" algn="l"/>
                <a:tab pos="126111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Прямые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</a:t>
            </a:r>
          </a:p>
          <a:p>
            <a:pPr indent="262890" algn="ctr">
              <a:spcAft>
                <a:spcPts val="0"/>
              </a:spcAft>
              <a:tabLst>
                <a:tab pos="575310" algn="l"/>
                <a:tab pos="1013460" algn="l"/>
                <a:tab pos="1261110" algn="l"/>
              </a:tabLst>
            </a:pP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2890" algn="just">
              <a:spcAft>
                <a:spcPts val="0"/>
              </a:spcAft>
              <a:tabLst>
                <a:tab pos="575310" algn="l"/>
                <a:tab pos="1013460" algn="l"/>
                <a:tab pos="126111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прямые, параллельные плоскостям проекций.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прямая (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en-US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прямая, параллельная горизонтальной плоскости проекций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Все точки прямой находятся на одинаковом расстоянии от плоскости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Фронтальная прямая (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en-US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 это прямая, параллельная фронтальной плоскости проекций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Все точки прямой находятся на одинаковом расстоянии от плоскости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Профильная прямая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прямая, параллельная профильной плоскости проекций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Все точки прямой находятся на одинаковом расстоянии от плоскости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02898"/>
              </p:ext>
            </p:extLst>
          </p:nvPr>
        </p:nvGraphicFramePr>
        <p:xfrm>
          <a:off x="2555880" y="5756271"/>
          <a:ext cx="9334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2" name="Формула" r:id="rId4" imgW="1002865" imgH="304668" progId="Equation.3">
                  <p:embed/>
                </p:oleObj>
              </mc:Choice>
              <mc:Fallback>
                <p:oleObj name="Формула" r:id="rId4" imgW="1002865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0" y="5756271"/>
                        <a:ext cx="9334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86742"/>
              </p:ext>
            </p:extLst>
          </p:nvPr>
        </p:nvGraphicFramePr>
        <p:xfrm>
          <a:off x="5016510" y="5756271"/>
          <a:ext cx="9048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3" name="Формула" r:id="rId6" imgW="990170" imgH="304668" progId="Equation.3">
                  <p:embed/>
                </p:oleObj>
              </mc:Choice>
              <mc:Fallback>
                <p:oleObj name="Формула" r:id="rId6" imgW="99017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10" y="5756271"/>
                        <a:ext cx="9048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984122"/>
              </p:ext>
            </p:extLst>
          </p:nvPr>
        </p:nvGraphicFramePr>
        <p:xfrm>
          <a:off x="6894515" y="5756271"/>
          <a:ext cx="1000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4" name="Формула" r:id="rId8" imgW="1002865" imgH="304668" progId="Equation.3">
                  <p:embed/>
                </p:oleObj>
              </mc:Choice>
              <mc:Fallback>
                <p:oleObj name="Формула" r:id="rId8" imgW="1002865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5" y="5756271"/>
                        <a:ext cx="1000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028527"/>
              </p:ext>
            </p:extLst>
          </p:nvPr>
        </p:nvGraphicFramePr>
        <p:xfrm>
          <a:off x="2474915" y="6169710"/>
          <a:ext cx="1254123" cy="59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5" name="Формула" r:id="rId10" imgW="710891" imgH="418918" progId="Equation.3">
                  <p:embed/>
                </p:oleObj>
              </mc:Choice>
              <mc:Fallback>
                <p:oleObj name="Формула" r:id="rId10" imgW="7108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5" y="6169710"/>
                        <a:ext cx="1254123" cy="593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544956"/>
              </p:ext>
            </p:extLst>
          </p:nvPr>
        </p:nvGraphicFramePr>
        <p:xfrm>
          <a:off x="4800601" y="6188076"/>
          <a:ext cx="1176239" cy="59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" name="Уравнение" r:id="rId12" imgW="774360" imgH="431640" progId="Equation.3">
                  <p:embed/>
                </p:oleObj>
              </mc:Choice>
              <mc:Fallback>
                <p:oleObj name="Уравнение" r:id="rId12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6188076"/>
                        <a:ext cx="1176239" cy="59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6241"/>
              </p:ext>
            </p:extLst>
          </p:nvPr>
        </p:nvGraphicFramePr>
        <p:xfrm>
          <a:off x="6894515" y="6188070"/>
          <a:ext cx="1089780" cy="59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7" name="Уравнение" r:id="rId14" imgW="723600" imgH="393480" progId="Equation.3">
                  <p:embed/>
                </p:oleObj>
              </mc:Choice>
              <mc:Fallback>
                <p:oleObj name="Уравнение" r:id="rId14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5" y="6188070"/>
                        <a:ext cx="1089780" cy="593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237968"/>
              </p:ext>
            </p:extLst>
          </p:nvPr>
        </p:nvGraphicFramePr>
        <p:xfrm>
          <a:off x="8266872" y="6169710"/>
          <a:ext cx="1191452" cy="61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8" name="Формула" r:id="rId16" imgW="774364" imgH="406224" progId="Equation.3">
                  <p:embed/>
                </p:oleObj>
              </mc:Choice>
              <mc:Fallback>
                <p:oleObj name="Формула" r:id="rId16" imgW="77436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872" y="6169710"/>
                        <a:ext cx="1191452" cy="611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cxnSp>
        <p:nvCxnSpPr>
          <p:cNvPr id="15" name="Прямая соединительная линия 14"/>
          <p:cNvCxnSpPr>
            <a:stCxn id="17" idx="1"/>
          </p:cNvCxnSpPr>
          <p:nvPr/>
        </p:nvCxnSpPr>
        <p:spPr>
          <a:xfrm flipV="1">
            <a:off x="4587917" y="1509858"/>
            <a:ext cx="30600" cy="2324084"/>
          </a:xfrm>
          <a:prstGeom prst="line">
            <a:avLst/>
          </a:prstGeom>
          <a:ln w="190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947596" y="1987678"/>
            <a:ext cx="2688167" cy="1836738"/>
          </a:xfrm>
          <a:prstGeom prst="rect">
            <a:avLst/>
          </a:prstGeom>
          <a:gradFill flip="none" rotWithShape="1">
            <a:gsLst>
              <a:gs pos="43000">
                <a:srgbClr val="FADEFB">
                  <a:lumMod val="29000"/>
                  <a:lumOff val="71000"/>
                </a:srgbClr>
              </a:gs>
              <a:gs pos="100000">
                <a:srgbClr val="FF99FF">
                  <a:lumMod val="32000"/>
                  <a:lumOff val="68000"/>
                </a:srgbClr>
              </a:gs>
            </a:gsLst>
            <a:lin ang="16200000" scaled="1"/>
            <a:tileRect/>
          </a:gradFill>
          <a:ln w="190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7" name="Параллелограмм 7176"/>
          <p:cNvSpPr/>
          <p:nvPr/>
        </p:nvSpPr>
        <p:spPr>
          <a:xfrm flipH="1">
            <a:off x="1913729" y="3830766"/>
            <a:ext cx="3848100" cy="985838"/>
          </a:xfrm>
          <a:custGeom>
            <a:avLst/>
            <a:gdLst>
              <a:gd name="connsiteX0" fmla="*/ 0 w 2241250"/>
              <a:gd name="connsiteY0" fmla="*/ 1017265 h 1017265"/>
              <a:gd name="connsiteX1" fmla="*/ 254316 w 2241250"/>
              <a:gd name="connsiteY1" fmla="*/ 0 h 1017265"/>
              <a:gd name="connsiteX2" fmla="*/ 2241250 w 2241250"/>
              <a:gd name="connsiteY2" fmla="*/ 0 h 1017265"/>
              <a:gd name="connsiteX3" fmla="*/ 1986934 w 2241250"/>
              <a:gd name="connsiteY3" fmla="*/ 1017265 h 1017265"/>
              <a:gd name="connsiteX4" fmla="*/ 0 w 2241250"/>
              <a:gd name="connsiteY4" fmla="*/ 1017265 h 1017265"/>
              <a:gd name="connsiteX0" fmla="*/ 0 w 2469850"/>
              <a:gd name="connsiteY0" fmla="*/ 988690 h 1017265"/>
              <a:gd name="connsiteX1" fmla="*/ 482916 w 2469850"/>
              <a:gd name="connsiteY1" fmla="*/ 0 h 1017265"/>
              <a:gd name="connsiteX2" fmla="*/ 2469850 w 2469850"/>
              <a:gd name="connsiteY2" fmla="*/ 0 h 1017265"/>
              <a:gd name="connsiteX3" fmla="*/ 2215534 w 2469850"/>
              <a:gd name="connsiteY3" fmla="*/ 1017265 h 1017265"/>
              <a:gd name="connsiteX4" fmla="*/ 0 w 2469850"/>
              <a:gd name="connsiteY4" fmla="*/ 988690 h 1017265"/>
              <a:gd name="connsiteX0" fmla="*/ 0 w 2869900"/>
              <a:gd name="connsiteY0" fmla="*/ 972815 h 1017265"/>
              <a:gd name="connsiteX1" fmla="*/ 882966 w 2869900"/>
              <a:gd name="connsiteY1" fmla="*/ 0 h 1017265"/>
              <a:gd name="connsiteX2" fmla="*/ 2869900 w 2869900"/>
              <a:gd name="connsiteY2" fmla="*/ 0 h 1017265"/>
              <a:gd name="connsiteX3" fmla="*/ 2615584 w 2869900"/>
              <a:gd name="connsiteY3" fmla="*/ 1017265 h 1017265"/>
              <a:gd name="connsiteX4" fmla="*/ 0 w 2869900"/>
              <a:gd name="connsiteY4" fmla="*/ 972815 h 1017265"/>
              <a:gd name="connsiteX0" fmla="*/ 0 w 2869900"/>
              <a:gd name="connsiteY0" fmla="*/ 972815 h 1001390"/>
              <a:gd name="connsiteX1" fmla="*/ 882966 w 2869900"/>
              <a:gd name="connsiteY1" fmla="*/ 0 h 1001390"/>
              <a:gd name="connsiteX2" fmla="*/ 2869900 w 2869900"/>
              <a:gd name="connsiteY2" fmla="*/ 0 h 1001390"/>
              <a:gd name="connsiteX3" fmla="*/ 2434609 w 2869900"/>
              <a:gd name="connsiteY3" fmla="*/ 1001390 h 1001390"/>
              <a:gd name="connsiteX4" fmla="*/ 0 w 2869900"/>
              <a:gd name="connsiteY4" fmla="*/ 972815 h 1001390"/>
              <a:gd name="connsiteX0" fmla="*/ 0 w 2869900"/>
              <a:gd name="connsiteY0" fmla="*/ 972815 h 995040"/>
              <a:gd name="connsiteX1" fmla="*/ 882966 w 2869900"/>
              <a:gd name="connsiteY1" fmla="*/ 0 h 995040"/>
              <a:gd name="connsiteX2" fmla="*/ 2869900 w 2869900"/>
              <a:gd name="connsiteY2" fmla="*/ 0 h 995040"/>
              <a:gd name="connsiteX3" fmla="*/ 2336184 w 2869900"/>
              <a:gd name="connsiteY3" fmla="*/ 995040 h 995040"/>
              <a:gd name="connsiteX4" fmla="*/ 0 w 2869900"/>
              <a:gd name="connsiteY4" fmla="*/ 972815 h 995040"/>
              <a:gd name="connsiteX0" fmla="*/ 0 w 2869900"/>
              <a:gd name="connsiteY0" fmla="*/ 972815 h 982340"/>
              <a:gd name="connsiteX1" fmla="*/ 882966 w 2869900"/>
              <a:gd name="connsiteY1" fmla="*/ 0 h 982340"/>
              <a:gd name="connsiteX2" fmla="*/ 2869900 w 2869900"/>
              <a:gd name="connsiteY2" fmla="*/ 0 h 982340"/>
              <a:gd name="connsiteX3" fmla="*/ 2266334 w 2869900"/>
              <a:gd name="connsiteY3" fmla="*/ 982340 h 982340"/>
              <a:gd name="connsiteX4" fmla="*/ 0 w 2869900"/>
              <a:gd name="connsiteY4" fmla="*/ 972815 h 982340"/>
              <a:gd name="connsiteX0" fmla="*/ 0 w 2869900"/>
              <a:gd name="connsiteY0" fmla="*/ 972815 h 982340"/>
              <a:gd name="connsiteX1" fmla="*/ 882966 w 2869900"/>
              <a:gd name="connsiteY1" fmla="*/ 0 h 982340"/>
              <a:gd name="connsiteX2" fmla="*/ 2869900 w 2869900"/>
              <a:gd name="connsiteY2" fmla="*/ 0 h 982340"/>
              <a:gd name="connsiteX3" fmla="*/ 2180609 w 2869900"/>
              <a:gd name="connsiteY3" fmla="*/ 982340 h 982340"/>
              <a:gd name="connsiteX4" fmla="*/ 0 w 2869900"/>
              <a:gd name="connsiteY4" fmla="*/ 972815 h 982340"/>
              <a:gd name="connsiteX0" fmla="*/ 0 w 2869900"/>
              <a:gd name="connsiteY0" fmla="*/ 972815 h 972815"/>
              <a:gd name="connsiteX1" fmla="*/ 882966 w 2869900"/>
              <a:gd name="connsiteY1" fmla="*/ 0 h 972815"/>
              <a:gd name="connsiteX2" fmla="*/ 2869900 w 2869900"/>
              <a:gd name="connsiteY2" fmla="*/ 0 h 972815"/>
              <a:gd name="connsiteX3" fmla="*/ 2015509 w 2869900"/>
              <a:gd name="connsiteY3" fmla="*/ 966465 h 972815"/>
              <a:gd name="connsiteX4" fmla="*/ 0 w 2869900"/>
              <a:gd name="connsiteY4" fmla="*/ 972815 h 972815"/>
              <a:gd name="connsiteX0" fmla="*/ 0 w 2869900"/>
              <a:gd name="connsiteY0" fmla="*/ 972815 h 972815"/>
              <a:gd name="connsiteX1" fmla="*/ 882966 w 2869900"/>
              <a:gd name="connsiteY1" fmla="*/ 0 h 972815"/>
              <a:gd name="connsiteX2" fmla="*/ 2869900 w 2869900"/>
              <a:gd name="connsiteY2" fmla="*/ 0 h 972815"/>
              <a:gd name="connsiteX3" fmla="*/ 2377459 w 2869900"/>
              <a:gd name="connsiteY3" fmla="*/ 966465 h 972815"/>
              <a:gd name="connsiteX4" fmla="*/ 0 w 2869900"/>
              <a:gd name="connsiteY4" fmla="*/ 972815 h 972815"/>
              <a:gd name="connsiteX0" fmla="*/ 0 w 2869900"/>
              <a:gd name="connsiteY0" fmla="*/ 972815 h 985515"/>
              <a:gd name="connsiteX1" fmla="*/ 882966 w 2869900"/>
              <a:gd name="connsiteY1" fmla="*/ 0 h 985515"/>
              <a:gd name="connsiteX2" fmla="*/ 2869900 w 2869900"/>
              <a:gd name="connsiteY2" fmla="*/ 0 h 985515"/>
              <a:gd name="connsiteX3" fmla="*/ 2266334 w 2869900"/>
              <a:gd name="connsiteY3" fmla="*/ 985515 h 985515"/>
              <a:gd name="connsiteX4" fmla="*/ 0 w 2869900"/>
              <a:gd name="connsiteY4" fmla="*/ 972815 h 985515"/>
              <a:gd name="connsiteX0" fmla="*/ 0 w 2869900"/>
              <a:gd name="connsiteY0" fmla="*/ 972815 h 988690"/>
              <a:gd name="connsiteX1" fmla="*/ 882966 w 2869900"/>
              <a:gd name="connsiteY1" fmla="*/ 0 h 988690"/>
              <a:gd name="connsiteX2" fmla="*/ 2869900 w 2869900"/>
              <a:gd name="connsiteY2" fmla="*/ 0 h 988690"/>
              <a:gd name="connsiteX3" fmla="*/ 1986934 w 2869900"/>
              <a:gd name="connsiteY3" fmla="*/ 988690 h 988690"/>
              <a:gd name="connsiteX4" fmla="*/ 0 w 2869900"/>
              <a:gd name="connsiteY4" fmla="*/ 972815 h 988690"/>
              <a:gd name="connsiteX0" fmla="*/ 0 w 2869900"/>
              <a:gd name="connsiteY0" fmla="*/ 972815 h 988690"/>
              <a:gd name="connsiteX1" fmla="*/ 863916 w 2869900"/>
              <a:gd name="connsiteY1" fmla="*/ 3175 h 988690"/>
              <a:gd name="connsiteX2" fmla="*/ 2869900 w 2869900"/>
              <a:gd name="connsiteY2" fmla="*/ 0 h 988690"/>
              <a:gd name="connsiteX3" fmla="*/ 1986934 w 2869900"/>
              <a:gd name="connsiteY3" fmla="*/ 988690 h 988690"/>
              <a:gd name="connsiteX4" fmla="*/ 0 w 2869900"/>
              <a:gd name="connsiteY4" fmla="*/ 972815 h 988690"/>
              <a:gd name="connsiteX0" fmla="*/ 0 w 2869900"/>
              <a:gd name="connsiteY0" fmla="*/ 972815 h 1001390"/>
              <a:gd name="connsiteX1" fmla="*/ 863916 w 2869900"/>
              <a:gd name="connsiteY1" fmla="*/ 3175 h 1001390"/>
              <a:gd name="connsiteX2" fmla="*/ 2869900 w 2869900"/>
              <a:gd name="connsiteY2" fmla="*/ 0 h 1001390"/>
              <a:gd name="connsiteX3" fmla="*/ 1964709 w 2869900"/>
              <a:gd name="connsiteY3" fmla="*/ 1001390 h 1001390"/>
              <a:gd name="connsiteX4" fmla="*/ 0 w 2869900"/>
              <a:gd name="connsiteY4" fmla="*/ 972815 h 1001390"/>
              <a:gd name="connsiteX0" fmla="*/ 0 w 2888950"/>
              <a:gd name="connsiteY0" fmla="*/ 975990 h 1001390"/>
              <a:gd name="connsiteX1" fmla="*/ 882966 w 2888950"/>
              <a:gd name="connsiteY1" fmla="*/ 3175 h 1001390"/>
              <a:gd name="connsiteX2" fmla="*/ 2888950 w 2888950"/>
              <a:gd name="connsiteY2" fmla="*/ 0 h 1001390"/>
              <a:gd name="connsiteX3" fmla="*/ 1983759 w 2888950"/>
              <a:gd name="connsiteY3" fmla="*/ 1001390 h 1001390"/>
              <a:gd name="connsiteX4" fmla="*/ 0 w 2888950"/>
              <a:gd name="connsiteY4" fmla="*/ 975990 h 1001390"/>
              <a:gd name="connsiteX0" fmla="*/ 0 w 2886569"/>
              <a:gd name="connsiteY0" fmla="*/ 985515 h 1001390"/>
              <a:gd name="connsiteX1" fmla="*/ 880585 w 2886569"/>
              <a:gd name="connsiteY1" fmla="*/ 3175 h 1001390"/>
              <a:gd name="connsiteX2" fmla="*/ 2886569 w 2886569"/>
              <a:gd name="connsiteY2" fmla="*/ 0 h 1001390"/>
              <a:gd name="connsiteX3" fmla="*/ 1981378 w 2886569"/>
              <a:gd name="connsiteY3" fmla="*/ 1001390 h 1001390"/>
              <a:gd name="connsiteX4" fmla="*/ 0 w 2886569"/>
              <a:gd name="connsiteY4" fmla="*/ 985515 h 1001390"/>
              <a:gd name="connsiteX0" fmla="*/ 0 w 2886569"/>
              <a:gd name="connsiteY0" fmla="*/ 985515 h 985515"/>
              <a:gd name="connsiteX1" fmla="*/ 880585 w 2886569"/>
              <a:gd name="connsiteY1" fmla="*/ 3175 h 985515"/>
              <a:gd name="connsiteX2" fmla="*/ 2886569 w 2886569"/>
              <a:gd name="connsiteY2" fmla="*/ 0 h 985515"/>
              <a:gd name="connsiteX3" fmla="*/ 1997253 w 2886569"/>
              <a:gd name="connsiteY3" fmla="*/ 985515 h 985515"/>
              <a:gd name="connsiteX4" fmla="*/ 0 w 2886569"/>
              <a:gd name="connsiteY4" fmla="*/ 985515 h 98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569" h="985515">
                <a:moveTo>
                  <a:pt x="0" y="985515"/>
                </a:moveTo>
                <a:lnTo>
                  <a:pt x="880585" y="3175"/>
                </a:lnTo>
                <a:lnTo>
                  <a:pt x="2886569" y="0"/>
                </a:lnTo>
                <a:lnTo>
                  <a:pt x="1997253" y="985515"/>
                </a:lnTo>
                <a:lnTo>
                  <a:pt x="0" y="985515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lumMod val="91000"/>
                </a:srgbClr>
              </a:gs>
              <a:gs pos="100000">
                <a:srgbClr val="FDFEE2">
                  <a:lumMod val="0"/>
                  <a:lumOff val="100000"/>
                </a:srgbClr>
              </a:gs>
            </a:gsLst>
            <a:lin ang="13500000" scaled="1"/>
            <a:tileRect/>
          </a:gra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ADEFB"/>
              </a:solidFill>
            </a:endParaRPr>
          </a:p>
        </p:txBody>
      </p:sp>
      <p:sp>
        <p:nvSpPr>
          <p:cNvPr id="18" name="Параллелограмм 7177"/>
          <p:cNvSpPr/>
          <p:nvPr/>
        </p:nvSpPr>
        <p:spPr>
          <a:xfrm>
            <a:off x="4604013" y="1994028"/>
            <a:ext cx="1155700" cy="2819400"/>
          </a:xfrm>
          <a:custGeom>
            <a:avLst/>
            <a:gdLst>
              <a:gd name="connsiteX0" fmla="*/ 0 w 1260140"/>
              <a:gd name="connsiteY0" fmla="*/ 1836204 h 1836204"/>
              <a:gd name="connsiteX1" fmla="*/ 315035 w 1260140"/>
              <a:gd name="connsiteY1" fmla="*/ 0 h 1836204"/>
              <a:gd name="connsiteX2" fmla="*/ 1260140 w 1260140"/>
              <a:gd name="connsiteY2" fmla="*/ 0 h 1836204"/>
              <a:gd name="connsiteX3" fmla="*/ 945105 w 1260140"/>
              <a:gd name="connsiteY3" fmla="*/ 1836204 h 1836204"/>
              <a:gd name="connsiteX4" fmla="*/ 0 w 1260140"/>
              <a:gd name="connsiteY4" fmla="*/ 1836204 h 1836204"/>
              <a:gd name="connsiteX0" fmla="*/ 0 w 1260140"/>
              <a:gd name="connsiteY0" fmla="*/ 1836204 h 1836204"/>
              <a:gd name="connsiteX1" fmla="*/ 2615 w 1260140"/>
              <a:gd name="connsiteY1" fmla="*/ 22860 h 1836204"/>
              <a:gd name="connsiteX2" fmla="*/ 1260140 w 1260140"/>
              <a:gd name="connsiteY2" fmla="*/ 0 h 1836204"/>
              <a:gd name="connsiteX3" fmla="*/ 945105 w 1260140"/>
              <a:gd name="connsiteY3" fmla="*/ 1836204 h 1836204"/>
              <a:gd name="connsiteX4" fmla="*/ 0 w 1260140"/>
              <a:gd name="connsiteY4" fmla="*/ 1836204 h 1836204"/>
              <a:gd name="connsiteX0" fmla="*/ 0 w 1260140"/>
              <a:gd name="connsiteY0" fmla="*/ 1836204 h 2811564"/>
              <a:gd name="connsiteX1" fmla="*/ 2615 w 1260140"/>
              <a:gd name="connsiteY1" fmla="*/ 22860 h 2811564"/>
              <a:gd name="connsiteX2" fmla="*/ 1260140 w 1260140"/>
              <a:gd name="connsiteY2" fmla="*/ 0 h 2811564"/>
              <a:gd name="connsiteX3" fmla="*/ 861285 w 1260140"/>
              <a:gd name="connsiteY3" fmla="*/ 2811564 h 2811564"/>
              <a:gd name="connsiteX4" fmla="*/ 0 w 1260140"/>
              <a:gd name="connsiteY4" fmla="*/ 1836204 h 2811564"/>
              <a:gd name="connsiteX0" fmla="*/ 0 w 863900"/>
              <a:gd name="connsiteY0" fmla="*/ 1813344 h 2788704"/>
              <a:gd name="connsiteX1" fmla="*/ 2615 w 863900"/>
              <a:gd name="connsiteY1" fmla="*/ 0 h 2788704"/>
              <a:gd name="connsiteX2" fmla="*/ 863900 w 863900"/>
              <a:gd name="connsiteY2" fmla="*/ 563880 h 2788704"/>
              <a:gd name="connsiteX3" fmla="*/ 861285 w 863900"/>
              <a:gd name="connsiteY3" fmla="*/ 2788704 h 2788704"/>
              <a:gd name="connsiteX4" fmla="*/ 0 w 863900"/>
              <a:gd name="connsiteY4" fmla="*/ 1813344 h 2788704"/>
              <a:gd name="connsiteX0" fmla="*/ 0 w 861362"/>
              <a:gd name="connsiteY0" fmla="*/ 1813344 h 2788704"/>
              <a:gd name="connsiteX1" fmla="*/ 2615 w 861362"/>
              <a:gd name="connsiteY1" fmla="*/ 0 h 2788704"/>
              <a:gd name="connsiteX2" fmla="*/ 856280 w 861362"/>
              <a:gd name="connsiteY2" fmla="*/ 739140 h 2788704"/>
              <a:gd name="connsiteX3" fmla="*/ 861285 w 861362"/>
              <a:gd name="connsiteY3" fmla="*/ 2788704 h 2788704"/>
              <a:gd name="connsiteX4" fmla="*/ 0 w 861362"/>
              <a:gd name="connsiteY4" fmla="*/ 1813344 h 2788704"/>
              <a:gd name="connsiteX0" fmla="*/ 5082 w 866444"/>
              <a:gd name="connsiteY0" fmla="*/ 1843824 h 2819184"/>
              <a:gd name="connsiteX1" fmla="*/ 77 w 866444"/>
              <a:gd name="connsiteY1" fmla="*/ 0 h 2819184"/>
              <a:gd name="connsiteX2" fmla="*/ 861362 w 866444"/>
              <a:gd name="connsiteY2" fmla="*/ 769620 h 2819184"/>
              <a:gd name="connsiteX3" fmla="*/ 866367 w 866444"/>
              <a:gd name="connsiteY3" fmla="*/ 2819184 h 2819184"/>
              <a:gd name="connsiteX4" fmla="*/ 5082 w 866444"/>
              <a:gd name="connsiteY4" fmla="*/ 1843824 h 2819184"/>
              <a:gd name="connsiteX0" fmla="*/ 5082 w 866444"/>
              <a:gd name="connsiteY0" fmla="*/ 1843824 h 2819184"/>
              <a:gd name="connsiteX1" fmla="*/ 77 w 866444"/>
              <a:gd name="connsiteY1" fmla="*/ 0 h 2819184"/>
              <a:gd name="connsiteX2" fmla="*/ 861362 w 866444"/>
              <a:gd name="connsiteY2" fmla="*/ 982345 h 2819184"/>
              <a:gd name="connsiteX3" fmla="*/ 866367 w 866444"/>
              <a:gd name="connsiteY3" fmla="*/ 2819184 h 2819184"/>
              <a:gd name="connsiteX4" fmla="*/ 5082 w 866444"/>
              <a:gd name="connsiteY4" fmla="*/ 1843824 h 281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44" h="2819184">
                <a:moveTo>
                  <a:pt x="5082" y="1843824"/>
                </a:moveTo>
                <a:cubicBezTo>
                  <a:pt x="5954" y="1239376"/>
                  <a:pt x="-795" y="604448"/>
                  <a:pt x="77" y="0"/>
                </a:cubicBezTo>
                <a:lnTo>
                  <a:pt x="861362" y="982345"/>
                </a:lnTo>
                <a:cubicBezTo>
                  <a:pt x="860490" y="1723953"/>
                  <a:pt x="867239" y="2077576"/>
                  <a:pt x="866367" y="2819184"/>
                </a:cubicBezTo>
                <a:lnTo>
                  <a:pt x="5082" y="184382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 rot="20128817">
            <a:off x="2622813" y="3213418"/>
            <a:ext cx="334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endParaRPr lang="en-US" altLang="ru-RU" sz="1600" baseline="-25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779446" y="4167316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2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913728" y="1998792"/>
            <a:ext cx="68791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>
                <a:solidFill>
                  <a:srgbClr val="002060"/>
                </a:solidFill>
              </a:rPr>
              <a:t>1</a:t>
            </a:r>
            <a:endParaRPr lang="ru-RU" altLang="ru-RU" baseline="-25000">
              <a:solidFill>
                <a:srgbClr val="00206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272629" y="4026029"/>
            <a:ext cx="878417" cy="3238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73612" y="3840291"/>
            <a:ext cx="599016" cy="509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22445" y="3830767"/>
            <a:ext cx="228600" cy="1952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272628" y="3349755"/>
            <a:ext cx="0" cy="10001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73612" y="2838580"/>
            <a:ext cx="599016" cy="5111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28795" y="2838579"/>
            <a:ext cx="228600" cy="1952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148928" y="3024317"/>
            <a:ext cx="0" cy="1001713"/>
          </a:xfrm>
          <a:prstGeom prst="line">
            <a:avLst/>
          </a:prstGeom>
          <a:ln w="12700">
            <a:solidFill>
              <a:srgbClr val="01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673613" y="2838579"/>
            <a:ext cx="125518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928795" y="2836992"/>
            <a:ext cx="0" cy="10017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61"/>
          <p:cNvSpPr>
            <a:spLocks noChangeArrowheads="1"/>
          </p:cNvSpPr>
          <p:nvPr/>
        </p:nvSpPr>
        <p:spPr bwMode="auto">
          <a:xfrm flipV="1">
            <a:off x="3863180" y="2794130"/>
            <a:ext cx="120649" cy="9048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272629" y="3030666"/>
            <a:ext cx="878417" cy="325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61"/>
          <p:cNvSpPr>
            <a:spLocks noChangeArrowheads="1"/>
          </p:cNvSpPr>
          <p:nvPr/>
        </p:nvSpPr>
        <p:spPr bwMode="auto">
          <a:xfrm flipV="1">
            <a:off x="4091780" y="2979866"/>
            <a:ext cx="120649" cy="9048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2682079" y="2836992"/>
            <a:ext cx="0" cy="10017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61"/>
          <p:cNvSpPr>
            <a:spLocks noChangeArrowheads="1"/>
          </p:cNvSpPr>
          <p:nvPr/>
        </p:nvSpPr>
        <p:spPr bwMode="auto">
          <a:xfrm flipV="1">
            <a:off x="2612228" y="2794130"/>
            <a:ext cx="120651" cy="9048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stCxn id="31" idx="6"/>
          </p:cNvCxnSpPr>
          <p:nvPr/>
        </p:nvCxnSpPr>
        <p:spPr>
          <a:xfrm flipV="1">
            <a:off x="3983828" y="2836991"/>
            <a:ext cx="618067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420545" y="3838704"/>
            <a:ext cx="3189816" cy="0"/>
          </a:xfrm>
          <a:prstGeom prst="line">
            <a:avLst/>
          </a:prstGeom>
          <a:ln w="190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24145" y="3033842"/>
            <a:ext cx="0" cy="993775"/>
          </a:xfrm>
          <a:prstGeom prst="line">
            <a:avLst/>
          </a:prstGeom>
          <a:ln w="12700">
            <a:solidFill>
              <a:srgbClr val="01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61"/>
          <p:cNvSpPr>
            <a:spLocks noChangeArrowheads="1"/>
          </p:cNvSpPr>
          <p:nvPr/>
        </p:nvSpPr>
        <p:spPr bwMode="auto">
          <a:xfrm flipV="1">
            <a:off x="3867413" y="3786316"/>
            <a:ext cx="122767" cy="9048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614595" y="2840167"/>
            <a:ext cx="579967" cy="517525"/>
          </a:xfrm>
          <a:prstGeom prst="line">
            <a:avLst/>
          </a:prstGeom>
          <a:ln w="12700">
            <a:solidFill>
              <a:srgbClr val="01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61"/>
          <p:cNvSpPr>
            <a:spLocks noChangeArrowheads="1"/>
          </p:cNvSpPr>
          <p:nvPr/>
        </p:nvSpPr>
        <p:spPr bwMode="auto">
          <a:xfrm flipV="1">
            <a:off x="4540513" y="2794130"/>
            <a:ext cx="120649" cy="9048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293796" y="4349879"/>
            <a:ext cx="1919817" cy="0"/>
          </a:xfrm>
          <a:prstGeom prst="line">
            <a:avLst/>
          </a:prstGeom>
          <a:ln w="12700">
            <a:solidFill>
              <a:srgbClr val="01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61"/>
          <p:cNvSpPr>
            <a:spLocks noChangeArrowheads="1"/>
          </p:cNvSpPr>
          <p:nvPr/>
        </p:nvSpPr>
        <p:spPr bwMode="auto">
          <a:xfrm flipV="1">
            <a:off x="3213361" y="4305429"/>
            <a:ext cx="120651" cy="9048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293796" y="3356104"/>
            <a:ext cx="1919817" cy="0"/>
          </a:xfrm>
          <a:prstGeom prst="line">
            <a:avLst/>
          </a:prstGeom>
          <a:ln w="12700">
            <a:solidFill>
              <a:srgbClr val="01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198795" y="3349755"/>
            <a:ext cx="0" cy="9937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151046" y="4026029"/>
            <a:ext cx="679449" cy="0"/>
          </a:xfrm>
          <a:prstGeom prst="line">
            <a:avLst/>
          </a:prstGeom>
          <a:ln w="12700">
            <a:solidFill>
              <a:srgbClr val="01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61"/>
          <p:cNvSpPr>
            <a:spLocks noChangeArrowheads="1"/>
          </p:cNvSpPr>
          <p:nvPr/>
        </p:nvSpPr>
        <p:spPr bwMode="auto">
          <a:xfrm flipV="1">
            <a:off x="5133180" y="3308480"/>
            <a:ext cx="120649" cy="9048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48" name="Oval 61"/>
          <p:cNvSpPr>
            <a:spLocks noChangeArrowheads="1"/>
          </p:cNvSpPr>
          <p:nvPr/>
        </p:nvSpPr>
        <p:spPr bwMode="auto">
          <a:xfrm flipV="1">
            <a:off x="4089661" y="3983166"/>
            <a:ext cx="120651" cy="9048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>
            <a:stCxn id="33" idx="6"/>
          </p:cNvCxnSpPr>
          <p:nvPr/>
        </p:nvCxnSpPr>
        <p:spPr>
          <a:xfrm>
            <a:off x="4212428" y="3024316"/>
            <a:ext cx="6117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61"/>
          <p:cNvSpPr>
            <a:spLocks noChangeArrowheads="1"/>
          </p:cNvSpPr>
          <p:nvPr/>
        </p:nvSpPr>
        <p:spPr bwMode="auto">
          <a:xfrm flipV="1">
            <a:off x="4756413" y="2979866"/>
            <a:ext cx="120649" cy="9048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101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51" name="Oval 61"/>
          <p:cNvSpPr>
            <a:spLocks noChangeArrowheads="1"/>
          </p:cNvSpPr>
          <p:nvPr/>
        </p:nvSpPr>
        <p:spPr bwMode="auto">
          <a:xfrm flipV="1">
            <a:off x="3213361" y="3306891"/>
            <a:ext cx="120651" cy="9048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52" name="Oval 61"/>
          <p:cNvSpPr>
            <a:spLocks noChangeArrowheads="1"/>
          </p:cNvSpPr>
          <p:nvPr/>
        </p:nvSpPr>
        <p:spPr bwMode="auto">
          <a:xfrm flipV="1">
            <a:off x="2612228" y="3784730"/>
            <a:ext cx="120651" cy="9048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3130813" y="4465766"/>
            <a:ext cx="68791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>
                <a:solidFill>
                  <a:srgbClr val="002060"/>
                </a:solidFill>
              </a:rPr>
              <a:t>2</a:t>
            </a:r>
            <a:endParaRPr lang="ru-RU" altLang="ru-RU" baseline="-25000">
              <a:solidFill>
                <a:srgbClr val="002060"/>
              </a:solidFill>
            </a:endParaRP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4508762" y="1170133"/>
            <a:ext cx="977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z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6171257" y="4996460"/>
            <a:ext cx="7895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y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>
            <a:stCxn id="17" idx="1"/>
          </p:cNvCxnSpPr>
          <p:nvPr/>
        </p:nvCxnSpPr>
        <p:spPr>
          <a:xfrm>
            <a:off x="4587917" y="3833942"/>
            <a:ext cx="1583340" cy="1331587"/>
          </a:xfrm>
          <a:prstGeom prst="line">
            <a:avLst/>
          </a:prstGeom>
          <a:ln w="190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294046" y="2832229"/>
            <a:ext cx="68791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>
                <a:solidFill>
                  <a:srgbClr val="002060"/>
                </a:solidFill>
              </a:rPr>
              <a:t>3</a:t>
            </a:r>
            <a:endParaRPr lang="ru-RU" altLang="ru-RU" baseline="-25000">
              <a:solidFill>
                <a:srgbClr val="002060"/>
              </a:solidFill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237579" y="2465516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1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3820846" y="2502030"/>
            <a:ext cx="68791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B</a:t>
            </a:r>
            <a:r>
              <a:rPr lang="en-US" altLang="ru-RU" sz="1600" baseline="-25000">
                <a:solidFill>
                  <a:srgbClr val="002060"/>
                </a:solidFill>
              </a:rPr>
              <a:t>1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2893746" y="3221166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4091779" y="3046541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B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2188895" y="3479930"/>
            <a:ext cx="6879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x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3389046" y="3479930"/>
            <a:ext cx="68791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B</a:t>
            </a:r>
            <a:r>
              <a:rPr lang="en-US" altLang="ru-RU" sz="1600" baseline="-25000">
                <a:solidFill>
                  <a:srgbClr val="002060"/>
                </a:solidFill>
              </a:rPr>
              <a:t>x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3996528" y="4011741"/>
            <a:ext cx="54398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B</a:t>
            </a:r>
            <a:r>
              <a:rPr lang="en-US" altLang="ru-RU" sz="1600" baseline="-25000">
                <a:solidFill>
                  <a:srgbClr val="002060"/>
                </a:solidFill>
              </a:rPr>
              <a:t>2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65" name="Oval 61"/>
          <p:cNvSpPr>
            <a:spLocks noChangeArrowheads="1"/>
          </p:cNvSpPr>
          <p:nvPr/>
        </p:nvSpPr>
        <p:spPr bwMode="auto">
          <a:xfrm flipV="1">
            <a:off x="4762761" y="3979991"/>
            <a:ext cx="120651" cy="9048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764879" y="3695830"/>
            <a:ext cx="68791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B</a:t>
            </a:r>
            <a:r>
              <a:rPr lang="en-US" altLang="ru-RU" sz="1600" baseline="-25000">
                <a:solidFill>
                  <a:srgbClr val="002060"/>
                </a:solidFill>
              </a:rPr>
              <a:t>y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67" name="Oval 61"/>
          <p:cNvSpPr>
            <a:spLocks noChangeArrowheads="1"/>
          </p:cNvSpPr>
          <p:nvPr/>
        </p:nvSpPr>
        <p:spPr bwMode="auto">
          <a:xfrm flipV="1">
            <a:off x="5137413" y="4305429"/>
            <a:ext cx="120649" cy="9048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5196679" y="4056191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y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4540513" y="2508379"/>
            <a:ext cx="117263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Z</a:t>
            </a:r>
            <a:r>
              <a:rPr lang="en-US" altLang="ru-RU" sz="1600">
                <a:solidFill>
                  <a:srgbClr val="002060"/>
                </a:solidFill>
              </a:rPr>
              <a:t>=B</a:t>
            </a:r>
            <a:r>
              <a:rPr lang="en-US" altLang="ru-RU" sz="1600" baseline="-25000">
                <a:solidFill>
                  <a:srgbClr val="002060"/>
                </a:solidFill>
              </a:rPr>
              <a:t>Z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cxnSp>
        <p:nvCxnSpPr>
          <p:cNvPr id="70" name="Прямая соединительная линия 69"/>
          <p:cNvCxnSpPr>
            <a:stCxn id="50" idx="7"/>
            <a:endCxn id="47" idx="3"/>
          </p:cNvCxnSpPr>
          <p:nvPr/>
        </p:nvCxnSpPr>
        <p:spPr>
          <a:xfrm>
            <a:off x="4860128" y="3056066"/>
            <a:ext cx="289984" cy="2667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5181862" y="3246566"/>
            <a:ext cx="68791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3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4798746" y="2829055"/>
            <a:ext cx="68791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B</a:t>
            </a:r>
            <a:r>
              <a:rPr lang="en-US" altLang="ru-RU" sz="1600" baseline="-25000">
                <a:solidFill>
                  <a:srgbClr val="002060"/>
                </a:solidFill>
              </a:rPr>
              <a:t>3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>
            <a:stCxn id="33" idx="2"/>
          </p:cNvCxnSpPr>
          <p:nvPr/>
        </p:nvCxnSpPr>
        <p:spPr>
          <a:xfrm flipH="1" flipV="1">
            <a:off x="2876813" y="3024316"/>
            <a:ext cx="1214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олилиния 73"/>
          <p:cNvSpPr/>
          <p:nvPr/>
        </p:nvSpPr>
        <p:spPr>
          <a:xfrm>
            <a:off x="3518161" y="3027492"/>
            <a:ext cx="177800" cy="150813"/>
          </a:xfrm>
          <a:custGeom>
            <a:avLst/>
            <a:gdLst>
              <a:gd name="connsiteX0" fmla="*/ 0 w 128587"/>
              <a:gd name="connsiteY0" fmla="*/ 0 h 152400"/>
              <a:gd name="connsiteX1" fmla="*/ 128587 w 128587"/>
              <a:gd name="connsiteY1" fmla="*/ 152400 h 152400"/>
              <a:gd name="connsiteX2" fmla="*/ 128587 w 128587"/>
              <a:gd name="connsiteY2" fmla="*/ 152400 h 152400"/>
              <a:gd name="connsiteX0" fmla="*/ 0 w 128587"/>
              <a:gd name="connsiteY0" fmla="*/ 0 h 152400"/>
              <a:gd name="connsiteX1" fmla="*/ 19050 w 128587"/>
              <a:gd name="connsiteY1" fmla="*/ 100012 h 152400"/>
              <a:gd name="connsiteX2" fmla="*/ 128587 w 128587"/>
              <a:gd name="connsiteY2" fmla="*/ 152400 h 152400"/>
              <a:gd name="connsiteX3" fmla="*/ 128587 w 128587"/>
              <a:gd name="connsiteY3" fmla="*/ 152400 h 152400"/>
              <a:gd name="connsiteX0" fmla="*/ 0 w 128587"/>
              <a:gd name="connsiteY0" fmla="*/ 0 h 152400"/>
              <a:gd name="connsiteX1" fmla="*/ 19050 w 128587"/>
              <a:gd name="connsiteY1" fmla="*/ 100012 h 152400"/>
              <a:gd name="connsiteX2" fmla="*/ 128587 w 128587"/>
              <a:gd name="connsiteY2" fmla="*/ 152400 h 152400"/>
              <a:gd name="connsiteX3" fmla="*/ 128587 w 128587"/>
              <a:gd name="connsiteY3" fmla="*/ 152400 h 152400"/>
              <a:gd name="connsiteX0" fmla="*/ 2906 w 131493"/>
              <a:gd name="connsiteY0" fmla="*/ 0 h 152400"/>
              <a:gd name="connsiteX1" fmla="*/ 21956 w 131493"/>
              <a:gd name="connsiteY1" fmla="*/ 100012 h 152400"/>
              <a:gd name="connsiteX2" fmla="*/ 131493 w 131493"/>
              <a:gd name="connsiteY2" fmla="*/ 152400 h 152400"/>
              <a:gd name="connsiteX3" fmla="*/ 131493 w 131493"/>
              <a:gd name="connsiteY3" fmla="*/ 152400 h 152400"/>
              <a:gd name="connsiteX0" fmla="*/ 13681 w 127981"/>
              <a:gd name="connsiteY0" fmla="*/ 0 h 150019"/>
              <a:gd name="connsiteX1" fmla="*/ 18444 w 127981"/>
              <a:gd name="connsiteY1" fmla="*/ 97631 h 150019"/>
              <a:gd name="connsiteX2" fmla="*/ 127981 w 127981"/>
              <a:gd name="connsiteY2" fmla="*/ 150019 h 150019"/>
              <a:gd name="connsiteX3" fmla="*/ 127981 w 127981"/>
              <a:gd name="connsiteY3" fmla="*/ 150019 h 150019"/>
              <a:gd name="connsiteX0" fmla="*/ 23107 w 137407"/>
              <a:gd name="connsiteY0" fmla="*/ 0 h 150019"/>
              <a:gd name="connsiteX1" fmla="*/ 27870 w 137407"/>
              <a:gd name="connsiteY1" fmla="*/ 97631 h 150019"/>
              <a:gd name="connsiteX2" fmla="*/ 137407 w 137407"/>
              <a:gd name="connsiteY2" fmla="*/ 150019 h 150019"/>
              <a:gd name="connsiteX3" fmla="*/ 137407 w 137407"/>
              <a:gd name="connsiteY3" fmla="*/ 150019 h 150019"/>
              <a:gd name="connsiteX0" fmla="*/ 20234 w 134534"/>
              <a:gd name="connsiteY0" fmla="*/ 0 h 150019"/>
              <a:gd name="connsiteX1" fmla="*/ 24997 w 134534"/>
              <a:gd name="connsiteY1" fmla="*/ 97631 h 150019"/>
              <a:gd name="connsiteX2" fmla="*/ 134534 w 134534"/>
              <a:gd name="connsiteY2" fmla="*/ 150019 h 150019"/>
              <a:gd name="connsiteX3" fmla="*/ 134534 w 134534"/>
              <a:gd name="connsiteY3" fmla="*/ 150019 h 150019"/>
              <a:gd name="connsiteX0" fmla="*/ 32166 w 146466"/>
              <a:gd name="connsiteY0" fmla="*/ 0 h 150019"/>
              <a:gd name="connsiteX1" fmla="*/ 20260 w 146466"/>
              <a:gd name="connsiteY1" fmla="*/ 100012 h 150019"/>
              <a:gd name="connsiteX2" fmla="*/ 146466 w 146466"/>
              <a:gd name="connsiteY2" fmla="*/ 150019 h 150019"/>
              <a:gd name="connsiteX3" fmla="*/ 146466 w 146466"/>
              <a:gd name="connsiteY3" fmla="*/ 150019 h 150019"/>
              <a:gd name="connsiteX0" fmla="*/ 18502 w 132802"/>
              <a:gd name="connsiteY0" fmla="*/ 0 h 150019"/>
              <a:gd name="connsiteX1" fmla="*/ 6596 w 132802"/>
              <a:gd name="connsiteY1" fmla="*/ 100012 h 150019"/>
              <a:gd name="connsiteX2" fmla="*/ 132802 w 132802"/>
              <a:gd name="connsiteY2" fmla="*/ 150019 h 150019"/>
              <a:gd name="connsiteX3" fmla="*/ 132802 w 132802"/>
              <a:gd name="connsiteY3" fmla="*/ 150019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02" h="150019">
                <a:moveTo>
                  <a:pt x="18502" y="0"/>
                </a:moveTo>
                <a:cubicBezTo>
                  <a:pt x="8977" y="26987"/>
                  <a:pt x="-10073" y="49213"/>
                  <a:pt x="6596" y="100012"/>
                </a:cubicBezTo>
                <a:cubicBezTo>
                  <a:pt x="43108" y="146050"/>
                  <a:pt x="111768" y="141685"/>
                  <a:pt x="132802" y="150019"/>
                </a:cubicBezTo>
                <a:lnTo>
                  <a:pt x="132802" y="150019"/>
                </a:lnTo>
              </a:path>
            </a:pathLst>
          </a:custGeom>
          <a:noFill/>
          <a:ln w="12700">
            <a:solidFill>
              <a:srgbClr val="0101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3202779" y="2929066"/>
            <a:ext cx="18626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>
                <a:solidFill>
                  <a:srgbClr val="002060"/>
                </a:solidFill>
                <a:latin typeface="Symbol" pitchFamily="18" charset="2"/>
              </a:rPr>
              <a:t>a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2893746" y="4024441"/>
            <a:ext cx="11959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3213362" y="3935541"/>
            <a:ext cx="30903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>
                <a:solidFill>
                  <a:srgbClr val="002060"/>
                </a:solidFill>
                <a:latin typeface="Symbol" pitchFamily="18" charset="2"/>
              </a:rPr>
              <a:t>a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3543561" y="4027617"/>
            <a:ext cx="177800" cy="150813"/>
          </a:xfrm>
          <a:custGeom>
            <a:avLst/>
            <a:gdLst>
              <a:gd name="connsiteX0" fmla="*/ 0 w 128587"/>
              <a:gd name="connsiteY0" fmla="*/ 0 h 152400"/>
              <a:gd name="connsiteX1" fmla="*/ 128587 w 128587"/>
              <a:gd name="connsiteY1" fmla="*/ 152400 h 152400"/>
              <a:gd name="connsiteX2" fmla="*/ 128587 w 128587"/>
              <a:gd name="connsiteY2" fmla="*/ 152400 h 152400"/>
              <a:gd name="connsiteX0" fmla="*/ 0 w 128587"/>
              <a:gd name="connsiteY0" fmla="*/ 0 h 152400"/>
              <a:gd name="connsiteX1" fmla="*/ 19050 w 128587"/>
              <a:gd name="connsiteY1" fmla="*/ 100012 h 152400"/>
              <a:gd name="connsiteX2" fmla="*/ 128587 w 128587"/>
              <a:gd name="connsiteY2" fmla="*/ 152400 h 152400"/>
              <a:gd name="connsiteX3" fmla="*/ 128587 w 128587"/>
              <a:gd name="connsiteY3" fmla="*/ 152400 h 152400"/>
              <a:gd name="connsiteX0" fmla="*/ 0 w 128587"/>
              <a:gd name="connsiteY0" fmla="*/ 0 h 152400"/>
              <a:gd name="connsiteX1" fmla="*/ 19050 w 128587"/>
              <a:gd name="connsiteY1" fmla="*/ 100012 h 152400"/>
              <a:gd name="connsiteX2" fmla="*/ 128587 w 128587"/>
              <a:gd name="connsiteY2" fmla="*/ 152400 h 152400"/>
              <a:gd name="connsiteX3" fmla="*/ 128587 w 128587"/>
              <a:gd name="connsiteY3" fmla="*/ 152400 h 152400"/>
              <a:gd name="connsiteX0" fmla="*/ 2906 w 131493"/>
              <a:gd name="connsiteY0" fmla="*/ 0 h 152400"/>
              <a:gd name="connsiteX1" fmla="*/ 21956 w 131493"/>
              <a:gd name="connsiteY1" fmla="*/ 100012 h 152400"/>
              <a:gd name="connsiteX2" fmla="*/ 131493 w 131493"/>
              <a:gd name="connsiteY2" fmla="*/ 152400 h 152400"/>
              <a:gd name="connsiteX3" fmla="*/ 131493 w 131493"/>
              <a:gd name="connsiteY3" fmla="*/ 152400 h 152400"/>
              <a:gd name="connsiteX0" fmla="*/ 13681 w 127981"/>
              <a:gd name="connsiteY0" fmla="*/ 0 h 150019"/>
              <a:gd name="connsiteX1" fmla="*/ 18444 w 127981"/>
              <a:gd name="connsiteY1" fmla="*/ 97631 h 150019"/>
              <a:gd name="connsiteX2" fmla="*/ 127981 w 127981"/>
              <a:gd name="connsiteY2" fmla="*/ 150019 h 150019"/>
              <a:gd name="connsiteX3" fmla="*/ 127981 w 127981"/>
              <a:gd name="connsiteY3" fmla="*/ 150019 h 150019"/>
              <a:gd name="connsiteX0" fmla="*/ 23107 w 137407"/>
              <a:gd name="connsiteY0" fmla="*/ 0 h 150019"/>
              <a:gd name="connsiteX1" fmla="*/ 27870 w 137407"/>
              <a:gd name="connsiteY1" fmla="*/ 97631 h 150019"/>
              <a:gd name="connsiteX2" fmla="*/ 137407 w 137407"/>
              <a:gd name="connsiteY2" fmla="*/ 150019 h 150019"/>
              <a:gd name="connsiteX3" fmla="*/ 137407 w 137407"/>
              <a:gd name="connsiteY3" fmla="*/ 150019 h 150019"/>
              <a:gd name="connsiteX0" fmla="*/ 20234 w 134534"/>
              <a:gd name="connsiteY0" fmla="*/ 0 h 150019"/>
              <a:gd name="connsiteX1" fmla="*/ 24997 w 134534"/>
              <a:gd name="connsiteY1" fmla="*/ 97631 h 150019"/>
              <a:gd name="connsiteX2" fmla="*/ 134534 w 134534"/>
              <a:gd name="connsiteY2" fmla="*/ 150019 h 150019"/>
              <a:gd name="connsiteX3" fmla="*/ 134534 w 134534"/>
              <a:gd name="connsiteY3" fmla="*/ 150019 h 150019"/>
              <a:gd name="connsiteX0" fmla="*/ 32166 w 146466"/>
              <a:gd name="connsiteY0" fmla="*/ 0 h 150019"/>
              <a:gd name="connsiteX1" fmla="*/ 20260 w 146466"/>
              <a:gd name="connsiteY1" fmla="*/ 100012 h 150019"/>
              <a:gd name="connsiteX2" fmla="*/ 146466 w 146466"/>
              <a:gd name="connsiteY2" fmla="*/ 150019 h 150019"/>
              <a:gd name="connsiteX3" fmla="*/ 146466 w 146466"/>
              <a:gd name="connsiteY3" fmla="*/ 150019 h 150019"/>
              <a:gd name="connsiteX0" fmla="*/ 18502 w 132802"/>
              <a:gd name="connsiteY0" fmla="*/ 0 h 150019"/>
              <a:gd name="connsiteX1" fmla="*/ 6596 w 132802"/>
              <a:gd name="connsiteY1" fmla="*/ 100012 h 150019"/>
              <a:gd name="connsiteX2" fmla="*/ 132802 w 132802"/>
              <a:gd name="connsiteY2" fmla="*/ 150019 h 150019"/>
              <a:gd name="connsiteX3" fmla="*/ 132802 w 132802"/>
              <a:gd name="connsiteY3" fmla="*/ 150019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02" h="150019">
                <a:moveTo>
                  <a:pt x="18502" y="0"/>
                </a:moveTo>
                <a:cubicBezTo>
                  <a:pt x="8977" y="26987"/>
                  <a:pt x="-10073" y="49213"/>
                  <a:pt x="6596" y="100012"/>
                </a:cubicBezTo>
                <a:cubicBezTo>
                  <a:pt x="43108" y="146050"/>
                  <a:pt x="111768" y="141685"/>
                  <a:pt x="132802" y="150019"/>
                </a:cubicBezTo>
                <a:lnTo>
                  <a:pt x="132802" y="150019"/>
                </a:lnTo>
              </a:path>
            </a:pathLst>
          </a:custGeom>
          <a:noFill/>
          <a:ln w="12700">
            <a:solidFill>
              <a:srgbClr val="0101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pic>
        <p:nvPicPr>
          <p:cNvPr id="79" name="Picture 7" descr="C:\Users\Алтынхан\Documents\Уалихан\Рисунки УМК\Лекции НГ Рисунки\3.4 - суре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4" r="67012"/>
          <a:stretch/>
        </p:blipFill>
        <p:spPr bwMode="auto">
          <a:xfrm>
            <a:off x="7470816" y="1303985"/>
            <a:ext cx="3192440" cy="316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 flipV="1">
            <a:off x="2682078" y="2910017"/>
            <a:ext cx="1754849" cy="674955"/>
          </a:xfrm>
          <a:prstGeom prst="line">
            <a:avLst/>
          </a:prstGeom>
          <a:ln w="12700">
            <a:solidFill>
              <a:srgbClr val="01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32"/>
          <p:cNvSpPr txBox="1">
            <a:spLocks noChangeArrowheads="1"/>
          </p:cNvSpPr>
          <p:nvPr/>
        </p:nvSpPr>
        <p:spPr bwMode="auto">
          <a:xfrm>
            <a:off x="1086677" y="3644235"/>
            <a:ext cx="844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X</a:t>
            </a:r>
            <a:endParaRPr lang="en-US" altLang="ru-RU" sz="1600" baseline="-25000" dirty="0" smtClean="0">
              <a:solidFill>
                <a:srgbClr val="002060"/>
              </a:solidFill>
            </a:endParaRPr>
          </a:p>
        </p:txBody>
      </p:sp>
      <p:sp>
        <p:nvSpPr>
          <p:cNvPr id="83" name="Text Box 32"/>
          <p:cNvSpPr txBox="1">
            <a:spLocks noChangeArrowheads="1"/>
          </p:cNvSpPr>
          <p:nvPr/>
        </p:nvSpPr>
        <p:spPr bwMode="auto">
          <a:xfrm>
            <a:off x="3103973" y="2498568"/>
            <a:ext cx="5101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altLang="ru-RU" sz="1600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graphicFrame>
        <p:nvGraphicFramePr>
          <p:cNvPr id="81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80412"/>
              </p:ext>
            </p:extLst>
          </p:nvPr>
        </p:nvGraphicFramePr>
        <p:xfrm>
          <a:off x="649740" y="4510750"/>
          <a:ext cx="1255941" cy="38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" name="Формула" r:id="rId4" imgW="1002865" imgH="304668" progId="Equation.3">
                  <p:embed/>
                </p:oleObj>
              </mc:Choice>
              <mc:Fallback>
                <p:oleObj name="Формула" r:id="rId4" imgW="1002865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40" y="4510750"/>
                        <a:ext cx="1255941" cy="384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78263"/>
              </p:ext>
            </p:extLst>
          </p:nvPr>
        </p:nvGraphicFramePr>
        <p:xfrm>
          <a:off x="614250" y="4985331"/>
          <a:ext cx="944853" cy="55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5" name="Формула" r:id="rId6" imgW="710891" imgH="418918" progId="Equation.3">
                  <p:embed/>
                </p:oleObj>
              </mc:Choice>
              <mc:Fallback>
                <p:oleObj name="Формула" r:id="rId6" imgW="7108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50" y="4985331"/>
                        <a:ext cx="944853" cy="55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95961" y="361064"/>
            <a:ext cx="5881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прямая (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417" y="5843442"/>
            <a:ext cx="12026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прямая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прямая, параллельная горизонтальной плоскости проекций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Все точки прямой находятся на одинаковом расстоянии от плоскости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 rot="19749901">
            <a:off x="8970712" y="3208971"/>
            <a:ext cx="907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н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.в</a:t>
            </a: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74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1" grpId="0" animBg="1"/>
      <p:bldP spid="33" grpId="0" animBg="1"/>
      <p:bldP spid="35" grpId="0" animBg="1"/>
      <p:bldP spid="39" grpId="0" animBg="1"/>
      <p:bldP spid="41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  <p:bldP spid="69" grpId="0"/>
      <p:bldP spid="71" grpId="0"/>
      <p:bldP spid="72" grpId="0"/>
      <p:bldP spid="75" grpId="1"/>
      <p:bldP spid="77" grpId="0"/>
      <p:bldP spid="82" grpId="0"/>
      <p:bldP spid="83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7283429" y="1021622"/>
            <a:ext cx="4097353" cy="2943022"/>
            <a:chOff x="4530706" y="2000240"/>
            <a:chExt cx="4097413" cy="2943022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4886311" y="4145040"/>
              <a:ext cx="3400491" cy="0"/>
            </a:xfrm>
            <a:prstGeom prst="line">
              <a:avLst/>
            </a:prstGeom>
            <a:ln w="31750">
              <a:solidFill>
                <a:schemeClr val="tx1"/>
              </a:solidFill>
              <a:head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4"/>
            <p:cNvSpPr txBox="1">
              <a:spLocks noChangeArrowheads="1"/>
            </p:cNvSpPr>
            <p:nvPr/>
          </p:nvSpPr>
          <p:spPr bwMode="auto">
            <a:xfrm>
              <a:off x="4530706" y="3858314"/>
              <a:ext cx="3289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400" b="1" i="1" dirty="0" smtClean="0">
                  <a:latin typeface="ISOCPEUR" panose="020B0604020202020204" pitchFamily="34" charset="0"/>
                </a:rPr>
                <a:t>х</a:t>
              </a: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4899636" y="3985030"/>
              <a:ext cx="1571689" cy="158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6636988" y="3463975"/>
              <a:ext cx="2643295" cy="158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0800000" flipV="1">
              <a:off x="5357821" y="2000240"/>
              <a:ext cx="2857542" cy="13573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214944" y="4857856"/>
              <a:ext cx="3071858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5572132" y="3071810"/>
              <a:ext cx="216000" cy="216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5572132" y="4714884"/>
              <a:ext cx="216000" cy="216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7856492" y="4727262"/>
              <a:ext cx="216000" cy="216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7858148" y="2000240"/>
              <a:ext cx="216000" cy="216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47" name="TextBox 43"/>
            <p:cNvSpPr txBox="1">
              <a:spLocks noChangeArrowheads="1"/>
            </p:cNvSpPr>
            <p:nvPr/>
          </p:nvSpPr>
          <p:spPr bwMode="auto">
            <a:xfrm>
              <a:off x="5286383" y="2643204"/>
              <a:ext cx="627071" cy="46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</a:rPr>
                <a:t>A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</a:rPr>
                <a:t>1</a:t>
              </a:r>
              <a:endParaRPr lang="ru-RU" altLang="ru-RU" sz="2400" b="1" i="1" dirty="0" smtClean="0">
                <a:latin typeface="ISOCPEUR" panose="020B0604020202020204" pitchFamily="34" charset="0"/>
              </a:endParaRPr>
            </a:p>
          </p:txBody>
        </p:sp>
        <p:sp>
          <p:nvSpPr>
            <p:cNvPr id="48" name="TextBox 44"/>
            <p:cNvSpPr txBox="1">
              <a:spLocks noChangeArrowheads="1"/>
            </p:cNvSpPr>
            <p:nvPr/>
          </p:nvSpPr>
          <p:spPr bwMode="auto">
            <a:xfrm>
              <a:off x="5072067" y="4286333"/>
              <a:ext cx="627072" cy="46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</a:rPr>
                <a:t>A</a:t>
              </a:r>
              <a:r>
                <a:rPr lang="en-US" altLang="ru-RU" sz="2400" b="1" i="1" baseline="-25000" dirty="0" smtClean="0">
                  <a:latin typeface="ISOCPEUR" panose="020B0604020202020204" pitchFamily="34" charset="0"/>
                </a:rPr>
                <a:t> 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</a:rPr>
                <a:t>2</a:t>
              </a:r>
              <a:endParaRPr lang="ru-RU" altLang="ru-RU" sz="2400" b="1" i="1" dirty="0" smtClean="0">
                <a:latin typeface="ISOCPEUR" panose="020B0604020202020204" pitchFamily="34" charset="0"/>
              </a:endParaRPr>
            </a:p>
          </p:txBody>
        </p:sp>
        <p:sp>
          <p:nvSpPr>
            <p:cNvPr id="49" name="TextBox 45"/>
            <p:cNvSpPr txBox="1">
              <a:spLocks noChangeArrowheads="1"/>
            </p:cNvSpPr>
            <p:nvPr/>
          </p:nvSpPr>
          <p:spPr bwMode="auto">
            <a:xfrm>
              <a:off x="8001048" y="4357774"/>
              <a:ext cx="627071" cy="46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</a:rPr>
                <a:t>B</a:t>
              </a:r>
              <a:r>
                <a:rPr lang="en-US" altLang="ru-RU" sz="2400" b="1" i="1" baseline="-25000" dirty="0" smtClean="0">
                  <a:latin typeface="ISOCPEUR" panose="020B0604020202020204" pitchFamily="34" charset="0"/>
                </a:rPr>
                <a:t> 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</a:rPr>
                <a:t>2</a:t>
              </a:r>
              <a:endParaRPr lang="ru-RU" altLang="ru-RU" sz="2400" b="1" i="1" dirty="0" smtClean="0">
                <a:latin typeface="ISOCPEUR" panose="020B0604020202020204" pitchFamily="34" charset="0"/>
              </a:endParaRPr>
            </a:p>
          </p:txBody>
        </p:sp>
        <p:sp>
          <p:nvSpPr>
            <p:cNvPr id="50" name="TextBox 46"/>
            <p:cNvSpPr txBox="1">
              <a:spLocks noChangeArrowheads="1"/>
            </p:cNvSpPr>
            <p:nvPr/>
          </p:nvSpPr>
          <p:spPr bwMode="auto">
            <a:xfrm>
              <a:off x="7929609" y="2071681"/>
              <a:ext cx="627072" cy="46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</a:rPr>
                <a:t>B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</a:rPr>
                <a:t>1</a:t>
              </a:r>
              <a:endParaRPr lang="ru-RU" altLang="ru-RU" sz="2400" b="1" i="1" dirty="0" smtClean="0">
                <a:latin typeface="ISOCPEUR" panose="020B0604020202020204" pitchFamily="34" charset="0"/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300961" y="1164421"/>
            <a:ext cx="4823721" cy="4903963"/>
            <a:chOff x="-1501" y="2786058"/>
            <a:chExt cx="3759344" cy="4274537"/>
          </a:xfrm>
        </p:grpSpPr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571472" y="2786058"/>
              <a:ext cx="3186371" cy="4274537"/>
              <a:chOff x="1357290" y="1500174"/>
              <a:chExt cx="3186371" cy="4274537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357290" y="1500174"/>
                <a:ext cx="2500330" cy="2286016"/>
              </a:xfrm>
              <a:prstGeom prst="rect">
                <a:avLst/>
              </a:prstGeom>
              <a:gradFill>
                <a:gsLst>
                  <a:gs pos="0">
                    <a:srgbClr val="FFCCFF"/>
                  </a:gs>
                  <a:gs pos="100000">
                    <a:srgbClr val="FDFEE2"/>
                  </a:gs>
                </a:gsLst>
                <a:lin ang="5400000" scaled="0"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dirty="0">
                  <a:latin typeface="ISOCPEUR" panose="020B0604020202020204" pitchFamily="34" charset="0"/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rot="10800000">
                <a:off x="2033768" y="2994617"/>
                <a:ext cx="518392" cy="3722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Прямоугольник 13"/>
              <p:cNvSpPr/>
              <p:nvPr/>
            </p:nvSpPr>
            <p:spPr>
              <a:xfrm>
                <a:off x="1947084" y="2525258"/>
                <a:ext cx="2596577" cy="3249453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5400000" scaled="0"/>
              </a:gradFill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ISOCPEUR" panose="020B0604020202020204" pitchFamily="34" charset="0"/>
                </a:endParaRP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rot="10800000" flipV="1">
                <a:off x="2367815" y="2371932"/>
                <a:ext cx="2059956" cy="110284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4016393" y="2496469"/>
                <a:ext cx="20420" cy="13177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>
                <a:stCxn id="32" idx="1"/>
              </p:cNvCxnSpPr>
              <p:nvPr/>
            </p:nvCxnSpPr>
            <p:spPr>
              <a:xfrm flipH="1" flipV="1">
                <a:off x="3532100" y="3521555"/>
                <a:ext cx="450874" cy="3183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0800000">
                <a:off x="3553063" y="2203116"/>
                <a:ext cx="483750" cy="3390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3542127" y="2206197"/>
                <a:ext cx="10936" cy="13207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Овал 19"/>
              <p:cNvSpPr/>
              <p:nvPr/>
            </p:nvSpPr>
            <p:spPr>
              <a:xfrm>
                <a:off x="3982546" y="2496461"/>
                <a:ext cx="108000" cy="108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ISOCPEUR" panose="020B0604020202020204" pitchFamily="34" charset="0"/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2162750" y="3740317"/>
                <a:ext cx="765210" cy="21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>
                <a:stCxn id="34" idx="4"/>
              </p:cNvCxnSpPr>
              <p:nvPr/>
            </p:nvCxnSpPr>
            <p:spPr>
              <a:xfrm>
                <a:off x="2038721" y="3066810"/>
                <a:ext cx="1" cy="7193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2044938" y="3793213"/>
                <a:ext cx="510933" cy="347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2423553" y="2807801"/>
                <a:ext cx="287588" cy="40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400" b="1" i="1" dirty="0">
                    <a:latin typeface="ISOCPEUR" panose="020B0604020202020204" pitchFamily="34" charset="0"/>
                    <a:cs typeface="Arial" panose="020B0604020202020204" pitchFamily="34" charset="0"/>
                  </a:rPr>
                  <a:t>А</a:t>
                </a:r>
              </a:p>
            </p:txBody>
          </p:sp>
          <p:sp>
            <p:nvSpPr>
              <p:cNvPr id="25" name="TextBox 21"/>
              <p:cNvSpPr txBox="1">
                <a:spLocks noChangeArrowheads="1"/>
              </p:cNvSpPr>
              <p:nvPr/>
            </p:nvSpPr>
            <p:spPr bwMode="auto">
              <a:xfrm>
                <a:off x="4093724" y="2459108"/>
                <a:ext cx="272596" cy="40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altLang="ru-RU" sz="2400" b="1" i="1" dirty="0" smtClean="0">
                    <a:solidFill>
                      <a:schemeClr val="bg2">
                        <a:lumMod val="75000"/>
                      </a:schemeClr>
                    </a:solidFill>
                    <a:latin typeface="ISOCPEUR" panose="020B0604020202020204" pitchFamily="34" charset="0"/>
                    <a:cs typeface="Arial" charset="0"/>
                  </a:rPr>
                  <a:t>В</a:t>
                </a:r>
              </a:p>
            </p:txBody>
          </p:sp>
          <p:sp>
            <p:nvSpPr>
              <p:cNvPr id="26" name="TextBox 22"/>
              <p:cNvSpPr txBox="1">
                <a:spLocks noChangeArrowheads="1"/>
              </p:cNvSpPr>
              <p:nvPr/>
            </p:nvSpPr>
            <p:spPr bwMode="auto">
              <a:xfrm>
                <a:off x="2313388" y="4142736"/>
                <a:ext cx="627095" cy="40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 dirty="0">
                    <a:latin typeface="ISOCPEUR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ru-RU" sz="2400" b="1" i="1" baseline="-25000" dirty="0">
                    <a:latin typeface="ISOCPEUR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400" b="1" i="1" baseline="-25000" dirty="0">
                    <a:latin typeface="ISOCPEUR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3"/>
              <p:cNvSpPr txBox="1">
                <a:spLocks noChangeArrowheads="1"/>
              </p:cNvSpPr>
              <p:nvPr/>
            </p:nvSpPr>
            <p:spPr bwMode="auto">
              <a:xfrm>
                <a:off x="1699735" y="2558729"/>
                <a:ext cx="627095" cy="40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>
                    <a:latin typeface="ISOCPEUR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altLang="ru-RU" sz="2400" b="1" i="1" baseline="-25000">
                    <a:latin typeface="ISOCPEUR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sz="2400" b="1" i="1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5"/>
              <p:cNvSpPr txBox="1">
                <a:spLocks noChangeArrowheads="1"/>
              </p:cNvSpPr>
              <p:nvPr/>
            </p:nvSpPr>
            <p:spPr bwMode="auto">
              <a:xfrm>
                <a:off x="3230375" y="1761085"/>
                <a:ext cx="627095" cy="40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 dirty="0">
                    <a:latin typeface="ISOCPEUR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altLang="ru-RU" sz="2400" b="1" i="1" baseline="-25000" dirty="0">
                    <a:latin typeface="ISOCPEUR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 rot="10800000" flipV="1">
                <a:off x="1866745" y="2122859"/>
                <a:ext cx="1892933" cy="996295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2367815" y="3826143"/>
                <a:ext cx="1895576" cy="3418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Овал 31"/>
              <p:cNvSpPr/>
              <p:nvPr/>
            </p:nvSpPr>
            <p:spPr>
              <a:xfrm>
                <a:off x="3967158" y="3824047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ISOCPEUR" panose="020B0604020202020204" pitchFamily="34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500298" y="4071942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ISOCPEUR" panose="020B0604020202020204" pitchFamily="34" charset="0"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984721" y="2958810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ISOCPEUR" panose="020B0604020202020204" pitchFamily="34" charset="0"/>
                </a:endParaRPr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3500882" y="2151525"/>
                <a:ext cx="112233" cy="12551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ISOCPEUR" panose="020B0604020202020204" pitchFamily="34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479231" y="3305945"/>
                <a:ext cx="108000" cy="108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ISOCPEUR" panose="020B0604020202020204" pitchFamily="34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04281" y="4739782"/>
              <a:ext cx="2881125" cy="517142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-1501" y="5009422"/>
              <a:ext cx="256355" cy="40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38360" y="1464458"/>
            <a:ext cx="418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latin typeface="ISOCPEUR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2400" b="1" i="1" baseline="-25000">
                <a:latin typeface="ISOCPEUR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ru-RU" sz="2400">
              <a:latin typeface="ISOCPEUR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627862">
            <a:off x="3693379" y="4488499"/>
            <a:ext cx="543901" cy="461665"/>
          </a:xfrm>
          <a:prstGeom prst="rect">
            <a:avLst/>
          </a:prstGeom>
          <a:scene3d>
            <a:camera prst="isometricTopUp"/>
            <a:lightRig rig="threePt" dir="t"/>
          </a:scene3d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ISOCPEUR" panose="020B0604020202020204" pitchFamily="34" charset="0"/>
              </a:rPr>
              <a:t>П</a:t>
            </a:r>
            <a:r>
              <a:rPr lang="ru-RU" sz="2400" b="1" i="1" baseline="-25000" dirty="0">
                <a:latin typeface="ISOCPEUR" panose="020B0604020202020204" pitchFamily="34" charset="0"/>
              </a:rPr>
              <a:t>2.</a:t>
            </a:r>
            <a:endParaRPr lang="ru-RU" sz="2400" dirty="0">
              <a:latin typeface="ISOCPEUR" panose="020B0604020202020204" pitchFamily="34" charset="0"/>
            </a:endParaRPr>
          </a:p>
        </p:txBody>
      </p:sp>
      <p:sp>
        <p:nvSpPr>
          <p:cNvPr id="51" name="TextBox 36"/>
          <p:cNvSpPr txBox="1">
            <a:spLocks noChangeArrowheads="1"/>
          </p:cNvSpPr>
          <p:nvPr/>
        </p:nvSpPr>
        <p:spPr bwMode="auto">
          <a:xfrm>
            <a:off x="3520445" y="1990863"/>
            <a:ext cx="424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i="1" dirty="0" smtClean="0">
                <a:latin typeface="ISOCPEUR" panose="020B0604020202020204" pitchFamily="34" charset="0"/>
              </a:rPr>
              <a:t>f</a:t>
            </a:r>
            <a:r>
              <a:rPr lang="ru-RU" altLang="ru-RU" sz="2400" b="1" i="1" baseline="-25000" dirty="0" smtClean="0">
                <a:latin typeface="ISOCPEUR" panose="020B0604020202020204" pitchFamily="34" charset="0"/>
              </a:rPr>
              <a:t>1</a:t>
            </a:r>
            <a:endParaRPr lang="ru-RU" altLang="ru-RU" sz="2400" b="1" i="1" dirty="0">
              <a:latin typeface="ISOCPEUR" panose="020B0604020202020204" pitchFamily="34" charset="0"/>
            </a:endParaRP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4269968" y="4058754"/>
            <a:ext cx="424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i="1" dirty="0" smtClean="0">
                <a:latin typeface="ISOCPEUR" panose="020B0604020202020204" pitchFamily="34" charset="0"/>
              </a:rPr>
              <a:t>f</a:t>
            </a:r>
            <a:r>
              <a:rPr lang="en-US" altLang="ru-RU" sz="2400" b="1" i="1" baseline="-25000" dirty="0" smtClean="0">
                <a:latin typeface="ISOCPEUR" panose="020B0604020202020204" pitchFamily="34" charset="0"/>
              </a:rPr>
              <a:t>2</a:t>
            </a:r>
            <a:endParaRPr lang="ru-RU" altLang="ru-RU" sz="2400" b="1" i="1" dirty="0">
              <a:latin typeface="ISOCPEUR" panose="020B0604020202020204" pitchFamily="34" charset="0"/>
            </a:endParaRP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4436277" y="2471381"/>
            <a:ext cx="424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i="1" dirty="0" smtClean="0">
                <a:latin typeface="ISOCPEUR" panose="020B0604020202020204" pitchFamily="34" charset="0"/>
              </a:rPr>
              <a:t>f</a:t>
            </a:r>
            <a:endParaRPr lang="ru-RU" altLang="ru-RU" sz="2400" b="1" i="1" dirty="0">
              <a:latin typeface="ISOCPEUR" panose="020B0604020202020204" pitchFamily="34" charset="0"/>
            </a:endParaRPr>
          </a:p>
        </p:txBody>
      </p:sp>
      <p:sp>
        <p:nvSpPr>
          <p:cNvPr id="55" name="TextBox 36"/>
          <p:cNvSpPr txBox="1">
            <a:spLocks noChangeArrowheads="1"/>
          </p:cNvSpPr>
          <p:nvPr/>
        </p:nvSpPr>
        <p:spPr bwMode="auto">
          <a:xfrm>
            <a:off x="9156583" y="1129622"/>
            <a:ext cx="424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i="1" dirty="0" smtClean="0">
                <a:latin typeface="ISOCPEUR" panose="020B0604020202020204" pitchFamily="34" charset="0"/>
              </a:rPr>
              <a:t>f</a:t>
            </a:r>
            <a:r>
              <a:rPr lang="ru-RU" altLang="ru-RU" sz="2400" b="1" i="1" baseline="-25000" dirty="0" smtClean="0">
                <a:latin typeface="ISOCPEUR" panose="020B0604020202020204" pitchFamily="34" charset="0"/>
              </a:rPr>
              <a:t>1</a:t>
            </a:r>
            <a:endParaRPr lang="ru-RU" altLang="ru-RU" sz="2400" b="1" i="1" dirty="0">
              <a:latin typeface="ISOCPEUR" panose="020B0604020202020204" pitchFamily="34" charset="0"/>
            </a:endParaRPr>
          </a:p>
        </p:txBody>
      </p:sp>
      <p:sp>
        <p:nvSpPr>
          <p:cNvPr id="56" name="TextBox 36"/>
          <p:cNvSpPr txBox="1">
            <a:spLocks noChangeArrowheads="1"/>
          </p:cNvSpPr>
          <p:nvPr/>
        </p:nvSpPr>
        <p:spPr bwMode="auto">
          <a:xfrm>
            <a:off x="9356016" y="3381853"/>
            <a:ext cx="424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i="1" dirty="0" smtClean="0">
                <a:latin typeface="ISOCPEUR" panose="020B0604020202020204" pitchFamily="34" charset="0"/>
              </a:rPr>
              <a:t>f</a:t>
            </a:r>
            <a:r>
              <a:rPr lang="en-US" altLang="ru-RU" sz="2400" b="1" i="1" baseline="-25000" dirty="0" smtClean="0">
                <a:latin typeface="ISOCPEUR" panose="020B0604020202020204" pitchFamily="34" charset="0"/>
              </a:rPr>
              <a:t>2</a:t>
            </a:r>
            <a:endParaRPr lang="ru-RU" altLang="ru-RU" sz="2400" b="1" i="1" dirty="0">
              <a:latin typeface="ISOCPEUR" panose="020B0604020202020204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flipH="1">
            <a:off x="8504915" y="2264558"/>
            <a:ext cx="1775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Дуга 59"/>
          <p:cNvSpPr/>
          <p:nvPr/>
        </p:nvSpPr>
        <p:spPr>
          <a:xfrm>
            <a:off x="9149789" y="1806717"/>
            <a:ext cx="438184" cy="647720"/>
          </a:xfrm>
          <a:prstGeom prst="arc">
            <a:avLst>
              <a:gd name="adj1" fmla="val 16647399"/>
              <a:gd name="adj2" fmla="val 2230274"/>
            </a:avLst>
          </a:prstGeom>
          <a:ln>
            <a:headEnd type="stealt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ISOCPEUR" panose="020B0604020202020204" pitchFamily="34" charset="0"/>
            </a:endParaRPr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609372"/>
              </p:ext>
            </p:extLst>
          </p:nvPr>
        </p:nvGraphicFramePr>
        <p:xfrm>
          <a:off x="9693489" y="1778649"/>
          <a:ext cx="304642" cy="3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6" name="Уравнение" r:id="rId3" imgW="190440" imgH="241200" progId="Equation.3">
                  <p:embed/>
                </p:oleObj>
              </mc:Choice>
              <mc:Fallback>
                <p:oleObj name="Уравнение" r:id="rId3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3489" y="1778649"/>
                        <a:ext cx="304642" cy="3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873350"/>
              </p:ext>
            </p:extLst>
          </p:nvPr>
        </p:nvGraphicFramePr>
        <p:xfrm>
          <a:off x="8794566" y="5011100"/>
          <a:ext cx="892762" cy="45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" name="Уравнение" r:id="rId5" imgW="774360" imgH="431640" progId="Equation.3">
                  <p:embed/>
                </p:oleObj>
              </mc:Choice>
              <mc:Fallback>
                <p:oleObj name="Уравнение" r:id="rId5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566" y="5011100"/>
                        <a:ext cx="892762" cy="450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19721"/>
              </p:ext>
            </p:extLst>
          </p:nvPr>
        </p:nvGraphicFramePr>
        <p:xfrm>
          <a:off x="8821763" y="4564830"/>
          <a:ext cx="1176368" cy="43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8" name="Уравнение" r:id="rId7" imgW="977760" imgH="355320" progId="Equation.3">
                  <p:embed/>
                </p:oleObj>
              </mc:Choice>
              <mc:Fallback>
                <p:oleObj name="Уравнение" r:id="rId7" imgW="9777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1763" y="4564830"/>
                        <a:ext cx="1176368" cy="43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 bwMode="auto">
          <a:xfrm flipH="1">
            <a:off x="3574092" y="3122570"/>
            <a:ext cx="1137376" cy="192337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Дуга 67"/>
          <p:cNvSpPr/>
          <p:nvPr/>
        </p:nvSpPr>
        <p:spPr>
          <a:xfrm>
            <a:off x="4198549" y="2926929"/>
            <a:ext cx="338897" cy="293342"/>
          </a:xfrm>
          <a:prstGeom prst="arc">
            <a:avLst>
              <a:gd name="adj1" fmla="val 16200000"/>
              <a:gd name="adj2" fmla="val 22302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ISOCPEUR" panose="020B0604020202020204" pitchFamily="34" charset="0"/>
            </a:endParaRPr>
          </a:p>
        </p:txBody>
      </p:sp>
      <p:graphicFrame>
        <p:nvGraphicFramePr>
          <p:cNvPr id="69" name="Объект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266656"/>
              </p:ext>
            </p:extLst>
          </p:nvPr>
        </p:nvGraphicFramePr>
        <p:xfrm>
          <a:off x="4223264" y="2983144"/>
          <a:ext cx="205725" cy="17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9" name="Уравнение" r:id="rId9" imgW="190440" imgH="241200" progId="Equation.3">
                  <p:embed/>
                </p:oleObj>
              </mc:Choice>
              <mc:Fallback>
                <p:oleObj name="Уравнение" r:id="rId9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3264" y="2983144"/>
                        <a:ext cx="205725" cy="174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Прямая соединительная линия 74"/>
          <p:cNvCxnSpPr/>
          <p:nvPr/>
        </p:nvCxnSpPr>
        <p:spPr bwMode="auto">
          <a:xfrm flipH="1">
            <a:off x="2976937" y="2714570"/>
            <a:ext cx="1115256" cy="188596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Дуга 75"/>
          <p:cNvSpPr/>
          <p:nvPr/>
        </p:nvSpPr>
        <p:spPr>
          <a:xfrm>
            <a:off x="3601394" y="2515188"/>
            <a:ext cx="338897" cy="293342"/>
          </a:xfrm>
          <a:prstGeom prst="arc">
            <a:avLst>
              <a:gd name="adj1" fmla="val 16200000"/>
              <a:gd name="adj2" fmla="val 22302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ISOCPEUR" panose="020B0604020202020204" pitchFamily="34" charset="0"/>
            </a:endParaRPr>
          </a:p>
        </p:txBody>
      </p:sp>
      <p:graphicFrame>
        <p:nvGraphicFramePr>
          <p:cNvPr id="77" name="Объект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30108"/>
              </p:ext>
            </p:extLst>
          </p:nvPr>
        </p:nvGraphicFramePr>
        <p:xfrm>
          <a:off x="3692418" y="2557713"/>
          <a:ext cx="205725" cy="17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0" name="Уравнение" r:id="rId10" imgW="190440" imgH="241200" progId="Equation.3">
                  <p:embed/>
                </p:oleObj>
              </mc:Choice>
              <mc:Fallback>
                <p:oleObj name="Уравнение" r:id="rId10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2418" y="2557713"/>
                        <a:ext cx="205725" cy="174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5528871" y="3936372"/>
            <a:ext cx="804643" cy="4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i="1" dirty="0" smtClean="0">
                <a:latin typeface="ISOCPEUR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ru-RU" sz="2400" b="1" i="1" baseline="-25000" dirty="0" smtClean="0">
                <a:latin typeface="ISOCPEUR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2400" b="1" i="1" dirty="0">
              <a:latin typeface="ISOCPEUR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957803" y="185060"/>
            <a:ext cx="5108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Фронтальная прямая (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3056" y="5902075"/>
            <a:ext cx="12003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Фронтальная прямая 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это прямая, параллельная фронтальной плоскости проекций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Все точки прямой находятся на одинаковом расстоянии от плоскости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19994700">
            <a:off x="9608679" y="901719"/>
            <a:ext cx="907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н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.в</a:t>
            </a: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08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671" y="4234849"/>
            <a:ext cx="9144000" cy="9416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7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5244" y="1113258"/>
            <a:ext cx="9144000" cy="1655762"/>
          </a:xfrm>
        </p:spPr>
        <p:txBody>
          <a:bodyPr>
            <a:noAutofit/>
          </a:bodyPr>
          <a:lstStyle/>
          <a:p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Эпюр Монжа.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точки, прямой и плоскости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1112" y="576668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16932" y="1354138"/>
            <a:ext cx="5773915" cy="4137024"/>
            <a:chOff x="-599990" y="2201854"/>
            <a:chExt cx="5774444" cy="41370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92769" y="3880187"/>
              <a:ext cx="3404460" cy="2458755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grpSp>
          <p:nvGrpSpPr>
            <p:cNvPr id="32" name="Группа 31"/>
            <p:cNvGrpSpPr>
              <a:grpSpLocks/>
            </p:cNvGrpSpPr>
            <p:nvPr/>
          </p:nvGrpSpPr>
          <p:grpSpPr bwMode="auto">
            <a:xfrm>
              <a:off x="-599990" y="2201854"/>
              <a:ext cx="5774444" cy="3534556"/>
              <a:chOff x="-599990" y="2201854"/>
              <a:chExt cx="5774444" cy="3534556"/>
            </a:xfrm>
          </p:grpSpPr>
          <p:sp>
            <p:nvSpPr>
              <p:cNvPr id="33" name="Управляющая кнопка: настраиваемая 32">
                <a:hlinkClick r:id="" action="ppaction://noaction" highlightClick="1"/>
              </p:cNvPr>
              <p:cNvSpPr/>
              <p:nvPr/>
            </p:nvSpPr>
            <p:spPr>
              <a:xfrm>
                <a:off x="2730950" y="2317717"/>
                <a:ext cx="2443504" cy="2628000"/>
              </a:xfrm>
              <a:prstGeom prst="actionButtonBlank">
                <a:avLst/>
              </a:prstGeom>
              <a:gradFill>
                <a:gsLst>
                  <a:gs pos="0">
                    <a:srgbClr val="E7F0F9"/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8100000" scaled="1"/>
              </a:gradFill>
              <a:scene3d>
                <a:camera prst="isometricOffAxis1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6433" y="2201854"/>
                <a:ext cx="3566885" cy="2622672"/>
              </a:xfrm>
              <a:prstGeom prst="rect">
                <a:avLst/>
              </a:prstGeom>
              <a:gradFill flip="none" rotWithShape="1">
                <a:gsLst>
                  <a:gs pos="0">
                    <a:srgbClr val="FFCCFF"/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dirty="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>
                <a:off x="2016311" y="4716493"/>
                <a:ext cx="857329" cy="5715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1190007" y="3852084"/>
                <a:ext cx="1733577" cy="301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18"/>
              <p:cNvSpPr txBox="1">
                <a:spLocks noChangeArrowheads="1"/>
              </p:cNvSpPr>
              <p:nvPr/>
            </p:nvSpPr>
            <p:spPr bwMode="auto">
              <a:xfrm>
                <a:off x="2071670" y="3714752"/>
                <a:ext cx="369046" cy="461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400" b="1" i="1">
                    <a:latin typeface="ISOCPEUR" panose="020B0604020202020204" pitchFamily="34" charset="0"/>
                    <a:cs typeface="Arial" panose="020B0604020202020204" pitchFamily="34" charset="0"/>
                  </a:rPr>
                  <a:t>А</a:t>
                </a:r>
              </a:p>
            </p:txBody>
          </p:sp>
          <p:sp>
            <p:nvSpPr>
              <p:cNvPr id="38" name="TextBox 19"/>
              <p:cNvSpPr txBox="1">
                <a:spLocks noChangeArrowheads="1"/>
              </p:cNvSpPr>
              <p:nvPr/>
            </p:nvSpPr>
            <p:spPr bwMode="auto">
              <a:xfrm>
                <a:off x="2714612" y="3000372"/>
                <a:ext cx="5715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400" b="1" i="1">
                    <a:latin typeface="ISOCPEUR" panose="020B0604020202020204" pitchFamily="34" charset="0"/>
                    <a:cs typeface="Arial" panose="020B0604020202020204" pitchFamily="34" charset="0"/>
                  </a:rPr>
                  <a:t>В</a:t>
                </a:r>
              </a:p>
            </p:txBody>
          </p:sp>
          <p:sp>
            <p:nvSpPr>
              <p:cNvPr id="39" name="TextBox 20"/>
              <p:cNvSpPr txBox="1">
                <a:spLocks noChangeArrowheads="1"/>
              </p:cNvSpPr>
              <p:nvPr/>
            </p:nvSpPr>
            <p:spPr bwMode="auto">
              <a:xfrm>
                <a:off x="1785918" y="4714884"/>
                <a:ext cx="8045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>
                    <a:latin typeface="ISOCPEUR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ru-RU" sz="2400" b="1" i="1" baseline="-25000">
                    <a:latin typeface="ISOCPEUR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400" b="1" i="1" baseline="-25000">
                    <a:latin typeface="ISOCPEUR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altLang="ru-RU" sz="2400" b="1" i="1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21"/>
              <p:cNvSpPr txBox="1">
                <a:spLocks noChangeArrowheads="1"/>
              </p:cNvSpPr>
              <p:nvPr/>
            </p:nvSpPr>
            <p:spPr bwMode="auto">
              <a:xfrm>
                <a:off x="1500166" y="3857628"/>
                <a:ext cx="8045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>
                    <a:latin typeface="ISOCPEUR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altLang="ru-RU" sz="2400" b="1" i="1" baseline="-25000">
                    <a:latin typeface="ISOCPEUR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sz="2400" b="1" i="1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22"/>
              <p:cNvSpPr txBox="1">
                <a:spLocks noChangeArrowheads="1"/>
              </p:cNvSpPr>
              <p:nvPr/>
            </p:nvSpPr>
            <p:spPr bwMode="auto">
              <a:xfrm>
                <a:off x="2786050" y="4786322"/>
                <a:ext cx="8045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>
                    <a:latin typeface="ISOCPEUR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ru-RU" sz="2400" b="1" i="1" baseline="-25000">
                    <a:latin typeface="ISOCPEUR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400" b="1" i="1" baseline="-25000">
                    <a:latin typeface="ISOCPEUR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altLang="ru-RU" sz="2400" b="1" i="1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23"/>
              <p:cNvSpPr txBox="1">
                <a:spLocks noChangeArrowheads="1"/>
              </p:cNvSpPr>
              <p:nvPr/>
            </p:nvSpPr>
            <p:spPr bwMode="auto">
              <a:xfrm>
                <a:off x="1785918" y="2500306"/>
                <a:ext cx="8045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>
                    <a:latin typeface="ISOCPEUR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altLang="ru-RU" sz="2400" b="1" i="1" baseline="-25000">
                    <a:latin typeface="ISOCPEUR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sz="2400" b="1" i="1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Прямая соединительная линия 42"/>
              <p:cNvCxnSpPr>
                <a:stCxn id="44" idx="3"/>
              </p:cNvCxnSpPr>
              <p:nvPr/>
            </p:nvCxnSpPr>
            <p:spPr>
              <a:xfrm flipV="1">
                <a:off x="-271024" y="4510116"/>
                <a:ext cx="3706690" cy="538972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5"/>
              <p:cNvSpPr txBox="1">
                <a:spLocks noChangeArrowheads="1"/>
              </p:cNvSpPr>
              <p:nvPr/>
            </p:nvSpPr>
            <p:spPr bwMode="auto">
              <a:xfrm>
                <a:off x="-599990" y="4818252"/>
                <a:ext cx="328966" cy="461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400" b="1" i="1" dirty="0">
                    <a:latin typeface="ISOCPEUR" panose="020B0604020202020204" pitchFamily="34" charset="0"/>
                    <a:cs typeface="Arial" panose="020B0604020202020204" pitchFamily="34" charset="0"/>
                  </a:rPr>
                  <a:t>х</a:t>
                </a:r>
              </a:p>
            </p:txBody>
          </p:sp>
          <p:sp>
            <p:nvSpPr>
              <p:cNvPr id="45" name="Прямоугольник 44"/>
              <p:cNvSpPr>
                <a:spLocks noChangeArrowheads="1"/>
              </p:cNvSpPr>
              <p:nvPr/>
            </p:nvSpPr>
            <p:spPr bwMode="auto">
              <a:xfrm>
                <a:off x="194782" y="2449122"/>
                <a:ext cx="359427" cy="369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b="1" i="1" dirty="0">
                    <a:latin typeface="ISOCPEUR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altLang="ru-RU" b="1" i="1" baseline="-25000" dirty="0">
                    <a:latin typeface="ISOCPEUR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dirty="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 rot="818257">
                <a:off x="1433252" y="5274738"/>
                <a:ext cx="445997" cy="461672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>
                    <a:latin typeface="ISOCPEUR" panose="020B0604020202020204" pitchFamily="34" charset="0"/>
                  </a:rPr>
                  <a:t>П</a:t>
                </a:r>
                <a:r>
                  <a:rPr lang="ru-RU" sz="2400" b="1" i="1" baseline="-25000" dirty="0" smtClean="0">
                    <a:latin typeface="ISOCPEUR" panose="020B0604020202020204" pitchFamily="34" charset="0"/>
                  </a:rPr>
                  <a:t>2</a:t>
                </a:r>
                <a:endParaRPr lang="ru-RU" sz="2400" dirty="0">
                  <a:latin typeface="ISOCPEUR" panose="020B0604020202020204" pitchFamily="34" charset="0"/>
                </a:endParaRPr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2857763" y="5072098"/>
                <a:ext cx="1357436" cy="2143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1998911" y="4429150"/>
                <a:ext cx="171611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 flipH="1" flipV="1">
                <a:off x="2143351" y="3643302"/>
                <a:ext cx="785825" cy="64299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10800000">
                <a:off x="2071878" y="3000378"/>
                <a:ext cx="785885" cy="571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rot="5400000" flipH="1" flipV="1">
                <a:off x="3357142" y="4215629"/>
                <a:ext cx="171611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2857763" y="3357572"/>
                <a:ext cx="1357436" cy="2143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5400000">
                <a:off x="1963937" y="4608541"/>
                <a:ext cx="500071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10800000">
                <a:off x="2070291" y="4249760"/>
                <a:ext cx="144475" cy="1079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V="1">
                <a:off x="2214766" y="4143396"/>
                <a:ext cx="1357437" cy="214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flipV="1">
                <a:off x="2214766" y="4643466"/>
                <a:ext cx="1357437" cy="2143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rot="5400000">
                <a:off x="3322961" y="4392637"/>
                <a:ext cx="500071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5400000">
                <a:off x="3500790" y="3428985"/>
                <a:ext cx="785824" cy="642996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5400000">
                <a:off x="1465443" y="3608400"/>
                <a:ext cx="1212869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2214766" y="4857782"/>
                <a:ext cx="642997" cy="42863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Овал 60"/>
              <p:cNvSpPr/>
              <p:nvPr/>
            </p:nvSpPr>
            <p:spPr>
              <a:xfrm>
                <a:off x="2143108" y="4286256"/>
                <a:ext cx="138569" cy="12390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2786050" y="5214950"/>
                <a:ext cx="138569" cy="1239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2143108" y="4786322"/>
                <a:ext cx="138569" cy="1239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2000232" y="4143380"/>
                <a:ext cx="138569" cy="1239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2000232" y="2928934"/>
                <a:ext cx="138569" cy="1239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3500430" y="4071942"/>
                <a:ext cx="144000" cy="144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4143372" y="3286124"/>
                <a:ext cx="138569" cy="1239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2786050" y="3500438"/>
                <a:ext cx="138569" cy="12390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69" name="TextBox 79"/>
              <p:cNvSpPr txBox="1">
                <a:spLocks noChangeArrowheads="1"/>
              </p:cNvSpPr>
              <p:nvPr/>
            </p:nvSpPr>
            <p:spPr bwMode="auto">
              <a:xfrm>
                <a:off x="3828296" y="2853859"/>
                <a:ext cx="804936" cy="461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ru-RU" sz="2400" b="1" i="1" dirty="0" smtClean="0">
                    <a:latin typeface="ISOCPEUR" panose="020B0604020202020204" pitchFamily="34" charset="0"/>
                    <a:cs typeface="Arial" charset="0"/>
                  </a:rPr>
                  <a:t>B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  <a:cs typeface="Arial" charset="0"/>
                  </a:rPr>
                  <a:t>3</a:t>
                </a:r>
                <a:endParaRPr lang="ru-RU" altLang="ru-RU" sz="2400" b="1" i="1" dirty="0" smtClean="0">
                  <a:latin typeface="ISOCPEUR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70" name="TextBox 80"/>
              <p:cNvSpPr txBox="1">
                <a:spLocks noChangeArrowheads="1"/>
              </p:cNvSpPr>
              <p:nvPr/>
            </p:nvSpPr>
            <p:spPr bwMode="auto">
              <a:xfrm rot="513040">
                <a:off x="3788297" y="2383426"/>
                <a:ext cx="804593" cy="369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b="1" i="1" dirty="0">
                    <a:latin typeface="ISOCPEUR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en-US" altLang="ru-RU" b="1" i="1" baseline="-25000" dirty="0">
                    <a:latin typeface="ISOCPEUR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b="1" i="1" baseline="-25000" dirty="0">
                    <a:latin typeface="ISOCPEUR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altLang="ru-RU" b="1" i="1" dirty="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81"/>
              <p:cNvSpPr txBox="1">
                <a:spLocks noChangeArrowheads="1"/>
              </p:cNvSpPr>
              <p:nvPr/>
            </p:nvSpPr>
            <p:spPr bwMode="auto">
              <a:xfrm>
                <a:off x="3338819" y="3576650"/>
                <a:ext cx="804937" cy="461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ru-RU" sz="2400" b="1" i="1" dirty="0" smtClean="0">
                    <a:latin typeface="ISOCPEUR" panose="020B0604020202020204" pitchFamily="34" charset="0"/>
                    <a:cs typeface="Arial" charset="0"/>
                  </a:rPr>
                  <a:t>A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  <a:cs typeface="Arial" charset="0"/>
                  </a:rPr>
                  <a:t>3</a:t>
                </a:r>
                <a:endParaRPr lang="ru-RU" altLang="ru-RU" sz="2400" b="1" i="1" dirty="0" smtClean="0">
                  <a:latin typeface="ISOCPEUR" panose="020B0604020202020204" pitchFamily="34" charset="0"/>
                  <a:cs typeface="Arial" charset="0"/>
                </a:endParaRPr>
              </a:p>
            </p:txBody>
          </p:sp>
        </p:grpSp>
      </p:grpSp>
      <p:cxnSp>
        <p:nvCxnSpPr>
          <p:cNvPr id="5" name="Прямая соединительная линия 4"/>
          <p:cNvCxnSpPr/>
          <p:nvPr/>
        </p:nvCxnSpPr>
        <p:spPr>
          <a:xfrm>
            <a:off x="7805265" y="3438525"/>
            <a:ext cx="37842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7840738" y="1508125"/>
            <a:ext cx="3447186" cy="3787778"/>
            <a:chOff x="5109439" y="2286000"/>
            <a:chExt cx="3447186" cy="378777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6715125" y="2286000"/>
              <a:ext cx="0" cy="37877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715125" y="4214813"/>
              <a:ext cx="1571625" cy="13573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4499769" y="4001294"/>
              <a:ext cx="2430462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5214937" y="3214688"/>
              <a:ext cx="1001713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323681" y="4893469"/>
              <a:ext cx="784225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15000" y="4500563"/>
              <a:ext cx="1357313" cy="1587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715000" y="5286375"/>
              <a:ext cx="2232025" cy="1588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6659563" y="4108450"/>
              <a:ext cx="785812" cy="1588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715000" y="3714750"/>
              <a:ext cx="1357313" cy="1588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50038" y="3994150"/>
              <a:ext cx="2573338" cy="14287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715000" y="2714625"/>
              <a:ext cx="2214563" cy="1588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7000875" y="2786063"/>
              <a:ext cx="1000125" cy="8572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5643570" y="5214950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20" name="TextBox 129"/>
            <p:cNvSpPr txBox="1">
              <a:spLocks noChangeArrowheads="1"/>
            </p:cNvSpPr>
            <p:nvPr/>
          </p:nvSpPr>
          <p:spPr bwMode="auto">
            <a:xfrm>
              <a:off x="5143500" y="3143250"/>
              <a:ext cx="6270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A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1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21" name="TextBox 130"/>
            <p:cNvSpPr txBox="1">
              <a:spLocks noChangeArrowheads="1"/>
            </p:cNvSpPr>
            <p:nvPr/>
          </p:nvSpPr>
          <p:spPr bwMode="auto">
            <a:xfrm>
              <a:off x="5109439" y="4236811"/>
              <a:ext cx="6270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A</a:t>
              </a:r>
              <a:r>
                <a:rPr lang="en-US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 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2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22" name="TextBox 131"/>
            <p:cNvSpPr txBox="1">
              <a:spLocks noChangeArrowheads="1"/>
            </p:cNvSpPr>
            <p:nvPr/>
          </p:nvSpPr>
          <p:spPr bwMode="auto">
            <a:xfrm>
              <a:off x="5123998" y="5053815"/>
              <a:ext cx="6270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B</a:t>
              </a:r>
              <a:r>
                <a:rPr lang="en-US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 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2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23" name="TextBox 132"/>
            <p:cNvSpPr txBox="1">
              <a:spLocks noChangeArrowheads="1"/>
            </p:cNvSpPr>
            <p:nvPr/>
          </p:nvSpPr>
          <p:spPr bwMode="auto">
            <a:xfrm>
              <a:off x="5143500" y="2357438"/>
              <a:ext cx="6270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B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1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24" name="TextBox 133"/>
            <p:cNvSpPr txBox="1">
              <a:spLocks noChangeArrowheads="1"/>
            </p:cNvSpPr>
            <p:nvPr/>
          </p:nvSpPr>
          <p:spPr bwMode="auto">
            <a:xfrm>
              <a:off x="7929563" y="2428875"/>
              <a:ext cx="62706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B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3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25" name="TextBox 134"/>
            <p:cNvSpPr txBox="1">
              <a:spLocks noChangeArrowheads="1"/>
            </p:cNvSpPr>
            <p:nvPr/>
          </p:nvSpPr>
          <p:spPr bwMode="auto">
            <a:xfrm>
              <a:off x="6715125" y="3000375"/>
              <a:ext cx="6270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A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3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5643570" y="2643182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7858148" y="2643182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000892" y="3643314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5643570" y="4429132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5643570" y="3643314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2844800" y="209535"/>
            <a:ext cx="452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Профильная прямая –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 </a:t>
            </a:r>
            <a:endParaRPr lang="ru-RU" sz="2800" b="1" dirty="0"/>
          </a:p>
        </p:txBody>
      </p:sp>
      <p:sp>
        <p:nvSpPr>
          <p:cNvPr id="76" name="TextBox 5"/>
          <p:cNvSpPr txBox="1">
            <a:spLocks noChangeArrowheads="1"/>
          </p:cNvSpPr>
          <p:nvPr/>
        </p:nvSpPr>
        <p:spPr bwMode="auto">
          <a:xfrm>
            <a:off x="7404213" y="3136254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120528"/>
            <a:ext cx="11958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Профильная прямая –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прямая, параллельная профильной плоскости проекций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Все точки прямой находятся на одинаковом расстоянии от плоскости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8775410">
            <a:off x="9913648" y="1751077"/>
            <a:ext cx="907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н</a:t>
            </a:r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.в</a:t>
            </a: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  <p:graphicFrame>
        <p:nvGraphicFramePr>
          <p:cNvPr id="75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740040"/>
              </p:ext>
            </p:extLst>
          </p:nvPr>
        </p:nvGraphicFramePr>
        <p:xfrm>
          <a:off x="6532564" y="4797859"/>
          <a:ext cx="1200586" cy="380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7" name="Уравнение" r:id="rId3" imgW="965160" imgH="304560" progId="Equation.3">
                  <p:embed/>
                </p:oleObj>
              </mc:Choice>
              <mc:Fallback>
                <p:oleObj name="Уравнение" r:id="rId3" imgW="9651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4" y="4797859"/>
                        <a:ext cx="1200586" cy="380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00919"/>
              </p:ext>
            </p:extLst>
          </p:nvPr>
        </p:nvGraphicFramePr>
        <p:xfrm>
          <a:off x="5983893" y="5295903"/>
          <a:ext cx="914277" cy="49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" name="Уравнение" r:id="rId5" imgW="723600" imgH="393480" progId="Equation.3">
                  <p:embed/>
                </p:oleObj>
              </mc:Choice>
              <mc:Fallback>
                <p:oleObj name="Уравнение" r:id="rId5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893" y="5295903"/>
                        <a:ext cx="914277" cy="49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18220"/>
              </p:ext>
            </p:extLst>
          </p:nvPr>
        </p:nvGraphicFramePr>
        <p:xfrm>
          <a:off x="7355509" y="5280500"/>
          <a:ext cx="999575" cy="51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" name="Формула" r:id="rId7" imgW="774364" imgH="406224" progId="Equation.3">
                  <p:embed/>
                </p:oleObj>
              </mc:Choice>
              <mc:Fallback>
                <p:oleObj name="Формула" r:id="rId7" imgW="77436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5509" y="5280500"/>
                        <a:ext cx="999575" cy="512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Прямая соединительная линия 78"/>
          <p:cNvCxnSpPr/>
          <p:nvPr/>
        </p:nvCxnSpPr>
        <p:spPr bwMode="auto">
          <a:xfrm flipH="1">
            <a:off x="9814709" y="2973855"/>
            <a:ext cx="1775000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Дуга 79"/>
          <p:cNvSpPr/>
          <p:nvPr/>
        </p:nvSpPr>
        <p:spPr>
          <a:xfrm>
            <a:off x="9977777" y="2498415"/>
            <a:ext cx="400614" cy="647720"/>
          </a:xfrm>
          <a:prstGeom prst="arc">
            <a:avLst>
              <a:gd name="adj1" fmla="val 16647399"/>
              <a:gd name="adj2" fmla="val 2230274"/>
            </a:avLst>
          </a:prstGeom>
          <a:ln>
            <a:headEnd type="stealt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ISOCPEUR" panose="020B0604020202020204" pitchFamily="34" charset="0"/>
            </a:endParaRPr>
          </a:p>
        </p:txBody>
      </p:sp>
      <p:graphicFrame>
        <p:nvGraphicFramePr>
          <p:cNvPr id="81" name="Объект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52953"/>
              </p:ext>
            </p:extLst>
          </p:nvPr>
        </p:nvGraphicFramePr>
        <p:xfrm>
          <a:off x="10431694" y="2518836"/>
          <a:ext cx="237622" cy="30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" name="Уравнение" r:id="rId9" imgW="190440" imgH="241200" progId="Equation.3">
                  <p:embed/>
                </p:oleObj>
              </mc:Choice>
              <mc:Fallback>
                <p:oleObj name="Уравнение" r:id="rId9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31694" y="2518836"/>
                        <a:ext cx="237622" cy="300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Прямая соединительная линия 81"/>
          <p:cNvCxnSpPr/>
          <p:nvPr/>
        </p:nvCxnSpPr>
        <p:spPr bwMode="auto">
          <a:xfrm flipH="1">
            <a:off x="9792943" y="1679784"/>
            <a:ext cx="10668" cy="1187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Дуга 82"/>
          <p:cNvSpPr/>
          <p:nvPr/>
        </p:nvSpPr>
        <p:spPr>
          <a:xfrm>
            <a:off x="9721266" y="2257802"/>
            <a:ext cx="400614" cy="609888"/>
          </a:xfrm>
          <a:prstGeom prst="arc">
            <a:avLst>
              <a:gd name="adj1" fmla="val 14603181"/>
              <a:gd name="adj2" fmla="val 21476213"/>
            </a:avLst>
          </a:prstGeom>
          <a:ln>
            <a:headEnd type="stealt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ISOCPEUR" panose="020B0604020202020204" pitchFamily="34" charset="0"/>
            </a:endParaRPr>
          </a:p>
        </p:txBody>
      </p:sp>
      <p:graphicFrame>
        <p:nvGraphicFramePr>
          <p:cNvPr id="84" name="Объект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73757"/>
              </p:ext>
            </p:extLst>
          </p:nvPr>
        </p:nvGraphicFramePr>
        <p:xfrm>
          <a:off x="9903623" y="2054516"/>
          <a:ext cx="188913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1" name="Уравнение" r:id="rId11" imgW="152280" imgH="139680" progId="Equation.3">
                  <p:embed/>
                </p:oleObj>
              </mc:Choice>
              <mc:Fallback>
                <p:oleObj name="Уравнение" r:id="rId11" imgW="1522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03623" y="2054516"/>
                        <a:ext cx="188913" cy="174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8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426" y="79551"/>
            <a:ext cx="118334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2890" algn="ctr">
              <a:spcAft>
                <a:spcPts val="0"/>
              </a:spcAft>
              <a:tabLst>
                <a:tab pos="575310" algn="l"/>
                <a:tab pos="1013460" algn="l"/>
                <a:tab pos="1261110" algn="l"/>
              </a:tabLs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Проецирующие прямые </a:t>
            </a:r>
          </a:p>
          <a:p>
            <a:pPr indent="262890" algn="just">
              <a:spcAft>
                <a:spcPts val="0"/>
              </a:spcAft>
              <a:tabLst>
                <a:tab pos="575310" algn="l"/>
                <a:tab pos="1013460" algn="l"/>
                <a:tab pos="126111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прямые, перпендикулярные плоскостям проекций.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Фронтально проецирующая прямая – это прямая, перпендикулярная фронтальной плоскости проекций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Фронтальная проекция прямой является точкой.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Горизонтально проецирующая прямая – это прямая, перпендикулярная горизонтальной плоскости проекций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Горизонтальная проекция прямой является точкой.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проецирующая прямая – это прямая, перпендикулярная профильной плоскости проекций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b="1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Профильная проекция прямой является точкой.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73449" y="2893807"/>
            <a:ext cx="5449365" cy="3330108"/>
            <a:chOff x="1418" y="2678"/>
            <a:chExt cx="6038" cy="358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418" y="2844"/>
              <a:ext cx="6038" cy="3420"/>
              <a:chOff x="1418" y="2498"/>
              <a:chExt cx="6038" cy="3420"/>
            </a:xfrm>
          </p:grpSpPr>
          <p:pic>
            <p:nvPicPr>
              <p:cNvPr id="7172" name="Picture 4" descr="Рисунок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" y="2498"/>
                <a:ext cx="6038" cy="2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2858" y="5378"/>
                <a:ext cx="252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316123" y="2893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466729" y="2773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6224"/>
              </p:ext>
            </p:extLst>
          </p:nvPr>
        </p:nvGraphicFramePr>
        <p:xfrm>
          <a:off x="9316123" y="2794113"/>
          <a:ext cx="7143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" name="Уравнение" r:id="rId4" imgW="583693" imgH="215713" progId="Equation.3">
                  <p:embed/>
                </p:oleObj>
              </mc:Choice>
              <mc:Fallback>
                <p:oleObj name="Уравнение" r:id="rId4" imgW="583693" imgH="215713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123" y="2794113"/>
                        <a:ext cx="7143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442909" y="59098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657048"/>
              </p:ext>
            </p:extLst>
          </p:nvPr>
        </p:nvGraphicFramePr>
        <p:xfrm>
          <a:off x="9316123" y="3317539"/>
          <a:ext cx="7048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" name="Уравнение" r:id="rId6" imgW="571252" imgH="215806" progId="Equation.3">
                  <p:embed/>
                </p:oleObj>
              </mc:Choice>
              <mc:Fallback>
                <p:oleObj name="Уравнение" r:id="rId6" imgW="571252" imgH="215806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123" y="3317539"/>
                        <a:ext cx="7048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316123" y="38739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86532"/>
              </p:ext>
            </p:extLst>
          </p:nvPr>
        </p:nvGraphicFramePr>
        <p:xfrm>
          <a:off x="9316123" y="3873948"/>
          <a:ext cx="7239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" name="Уравнение" r:id="rId8" imgW="571252" imgH="228501" progId="Equation.3">
                  <p:embed/>
                </p:oleObj>
              </mc:Choice>
              <mc:Fallback>
                <p:oleObj name="Уравнение" r:id="rId8" imgW="571252" imgH="228501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123" y="3873948"/>
                        <a:ext cx="7239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9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76"/>
          <p:cNvGrpSpPr>
            <a:grpSpLocks/>
          </p:cNvGrpSpPr>
          <p:nvPr/>
        </p:nvGrpSpPr>
        <p:grpSpPr bwMode="auto">
          <a:xfrm>
            <a:off x="7413021" y="1051635"/>
            <a:ext cx="4014415" cy="3895688"/>
            <a:chOff x="4843837" y="2285993"/>
            <a:chExt cx="4014443" cy="389537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715140" y="2285993"/>
              <a:ext cx="0" cy="3895376"/>
            </a:xfrm>
            <a:prstGeom prst="line">
              <a:avLst/>
            </a:prstGeom>
            <a:ln w="254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843837" y="4216237"/>
              <a:ext cx="401444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715140" y="4214651"/>
              <a:ext cx="1571636" cy="13572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4499081" y="4000355"/>
              <a:ext cx="2430268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5214985" y="3214606"/>
              <a:ext cx="1000045" cy="31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715008" y="5286127"/>
              <a:ext cx="2232040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715008" y="3714628"/>
              <a:ext cx="2214577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6200000" flipV="1">
              <a:off x="6650164" y="3994005"/>
              <a:ext cx="2573132" cy="142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715008" y="2714583"/>
              <a:ext cx="2214577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7429564" y="3214606"/>
              <a:ext cx="1000045" cy="31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5643570" y="5214950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37" name="TextBox 57"/>
            <p:cNvSpPr txBox="1">
              <a:spLocks noChangeArrowheads="1"/>
            </p:cNvSpPr>
            <p:nvPr/>
          </p:nvSpPr>
          <p:spPr bwMode="auto">
            <a:xfrm>
              <a:off x="5170491" y="3404134"/>
              <a:ext cx="627066" cy="46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A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1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38" name="TextBox 58"/>
            <p:cNvSpPr txBox="1">
              <a:spLocks noChangeArrowheads="1"/>
            </p:cNvSpPr>
            <p:nvPr/>
          </p:nvSpPr>
          <p:spPr bwMode="auto">
            <a:xfrm>
              <a:off x="5572132" y="5286127"/>
              <a:ext cx="857256" cy="46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400" b="1" i="1" dirty="0" smtClean="0">
                  <a:latin typeface="ISOCPEUR" panose="020B0604020202020204" pitchFamily="34" charset="0"/>
                  <a:cs typeface="Arial" charset="0"/>
                </a:rPr>
                <a:t>= </a:t>
              </a: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A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2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39" name="TextBox 59"/>
            <p:cNvSpPr txBox="1">
              <a:spLocks noChangeArrowheads="1"/>
            </p:cNvSpPr>
            <p:nvPr/>
          </p:nvSpPr>
          <p:spPr bwMode="auto">
            <a:xfrm>
              <a:off x="5237433" y="5295813"/>
              <a:ext cx="627067" cy="46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B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2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40" name="TextBox 60"/>
            <p:cNvSpPr txBox="1">
              <a:spLocks noChangeArrowheads="1"/>
            </p:cNvSpPr>
            <p:nvPr/>
          </p:nvSpPr>
          <p:spPr bwMode="auto">
            <a:xfrm>
              <a:off x="5143504" y="2357424"/>
              <a:ext cx="627066" cy="4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B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1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41" name="TextBox 61"/>
            <p:cNvSpPr txBox="1">
              <a:spLocks noChangeArrowheads="1"/>
            </p:cNvSpPr>
            <p:nvPr/>
          </p:nvSpPr>
          <p:spPr bwMode="auto">
            <a:xfrm>
              <a:off x="7929586" y="2428856"/>
              <a:ext cx="627067" cy="46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B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3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42" name="TextBox 62"/>
            <p:cNvSpPr txBox="1">
              <a:spLocks noChangeArrowheads="1"/>
            </p:cNvSpPr>
            <p:nvPr/>
          </p:nvSpPr>
          <p:spPr bwMode="auto">
            <a:xfrm>
              <a:off x="8002148" y="3412072"/>
              <a:ext cx="627066" cy="46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charset="0"/>
                </a:rPr>
                <a:t>A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charset="0"/>
                </a:rPr>
                <a:t>3</a:t>
              </a:r>
              <a:endParaRPr lang="ru-RU" altLang="ru-RU" sz="2400" b="1" i="1" dirty="0" smtClean="0">
                <a:latin typeface="ISOCPEUR" panose="020B0604020202020204" pitchFamily="34" charset="0"/>
                <a:cs typeface="Arial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5643570" y="2643182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7858148" y="2643182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7858148" y="3643314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5643570" y="3643314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</p:grpSp>
      <p:grpSp>
        <p:nvGrpSpPr>
          <p:cNvPr id="47" name="Группа 75"/>
          <p:cNvGrpSpPr>
            <a:grpSpLocks/>
          </p:cNvGrpSpPr>
          <p:nvPr/>
        </p:nvGrpSpPr>
        <p:grpSpPr bwMode="auto">
          <a:xfrm>
            <a:off x="1845024" y="1962491"/>
            <a:ext cx="4235918" cy="5419600"/>
            <a:chOff x="346381" y="1962479"/>
            <a:chExt cx="4235753" cy="5419682"/>
          </a:xfrm>
        </p:grpSpPr>
        <p:sp>
          <p:nvSpPr>
            <p:cNvPr id="48" name="Прямоугольник 2"/>
            <p:cNvSpPr/>
            <p:nvPr/>
          </p:nvSpPr>
          <p:spPr>
            <a:xfrm>
              <a:off x="346381" y="2214554"/>
              <a:ext cx="3208045" cy="2622672"/>
            </a:xfrm>
            <a:prstGeom prst="rect">
              <a:avLst/>
            </a:prstGeom>
            <a:gradFill>
              <a:gsLst>
                <a:gs pos="43000">
                  <a:srgbClr val="FADEFB">
                    <a:lumMod val="29000"/>
                    <a:lumOff val="71000"/>
                  </a:srgbClr>
                </a:gs>
                <a:gs pos="100000">
                  <a:srgbClr val="FF99FF">
                    <a:lumMod val="32000"/>
                    <a:lumOff val="68000"/>
                  </a:srgbClr>
                </a:gs>
              </a:gsLst>
              <a:lin ang="16200000" scaled="1"/>
            </a:gradFill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217318" y="3332680"/>
              <a:ext cx="3263462" cy="404948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100000">
                  <a:srgbClr val="FFFF00">
                    <a:alpha val="43000"/>
                  </a:srgbClr>
                </a:gs>
              </a:gsLst>
              <a:lin ang="5400000" scaled="1"/>
              <a:tileRect/>
            </a:gradFill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280000">
              <a:off x="2273141" y="3584589"/>
              <a:ext cx="1517673" cy="634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 flipH="1">
              <a:off x="2274752" y="4587929"/>
              <a:ext cx="614372" cy="931826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 flipH="1">
              <a:off x="2330315" y="2098690"/>
              <a:ext cx="552458" cy="927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899188" y="3502831"/>
              <a:ext cx="2460662" cy="26986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3005213" y="3918654"/>
              <a:ext cx="368998" cy="46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55" name="TextBox 20"/>
            <p:cNvSpPr txBox="1">
              <a:spLocks noChangeArrowheads="1"/>
            </p:cNvSpPr>
            <p:nvPr/>
          </p:nvSpPr>
          <p:spPr bwMode="auto">
            <a:xfrm>
              <a:off x="3018503" y="2338002"/>
              <a:ext cx="349762" cy="46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latin typeface="ISOCPEUR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  <p:sp>
          <p:nvSpPr>
            <p:cNvPr id="56" name="TextBox 21"/>
            <p:cNvSpPr txBox="1">
              <a:spLocks noChangeArrowheads="1"/>
            </p:cNvSpPr>
            <p:nvPr/>
          </p:nvSpPr>
          <p:spPr bwMode="auto">
            <a:xfrm>
              <a:off x="3396382" y="4786323"/>
              <a:ext cx="11857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latin typeface="ISOCPEUR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altLang="ru-RU" sz="2400" b="1" i="1">
                  <a:latin typeface="ISOCPEUR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ru-RU" altLang="ru-RU" sz="2400" b="1" i="1" baseline="-25000">
                  <a:latin typeface="ISOCPEUR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altLang="ru-RU" sz="2400" b="1" i="1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22"/>
            <p:cNvSpPr txBox="1">
              <a:spLocks noChangeArrowheads="1"/>
            </p:cNvSpPr>
            <p:nvPr/>
          </p:nvSpPr>
          <p:spPr bwMode="auto">
            <a:xfrm>
              <a:off x="1500166" y="3214686"/>
              <a:ext cx="8045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i="1">
                  <a:latin typeface="ISOCPEUR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ru-RU" altLang="ru-RU" sz="2400" b="1" i="1" baseline="-25000">
                  <a:latin typeface="ISOCPEUR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altLang="ru-RU" sz="2400" b="1" i="1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23"/>
            <p:cNvSpPr txBox="1">
              <a:spLocks noChangeArrowheads="1"/>
            </p:cNvSpPr>
            <p:nvPr/>
          </p:nvSpPr>
          <p:spPr bwMode="auto">
            <a:xfrm>
              <a:off x="3071802" y="4786323"/>
              <a:ext cx="8045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24"/>
            <p:cNvSpPr txBox="1">
              <a:spLocks noChangeArrowheads="1"/>
            </p:cNvSpPr>
            <p:nvPr/>
          </p:nvSpPr>
          <p:spPr bwMode="auto">
            <a:xfrm>
              <a:off x="1642434" y="1962479"/>
              <a:ext cx="8045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ru-RU" altLang="ru-RU" sz="2400" b="1" i="1" baseline="-25000" dirty="0">
                  <a:latin typeface="ISOCPEUR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2071606" y="3685397"/>
              <a:ext cx="138569" cy="1239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1783391" y="4074339"/>
              <a:ext cx="2482887" cy="49211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16200000" flipH="1">
              <a:off x="2296977" y="3654464"/>
              <a:ext cx="619134" cy="9302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Прямоугольник 41"/>
            <p:cNvSpPr>
              <a:spLocks noChangeArrowheads="1"/>
            </p:cNvSpPr>
            <p:nvPr/>
          </p:nvSpPr>
          <p:spPr bwMode="auto">
            <a:xfrm>
              <a:off x="571472" y="2500306"/>
              <a:ext cx="418688" cy="46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altLang="ru-RU" sz="2400" b="1" i="1" baseline="-25000" dirty="0">
                  <a:latin typeface="ISOCPEUR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altLang="ru-RU" sz="2400" dirty="0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 rot="432927">
              <a:off x="2026177" y="5656517"/>
              <a:ext cx="611083" cy="461672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latin typeface="ISOCPEUR" panose="020B0604020202020204" pitchFamily="34" charset="0"/>
                </a:rPr>
                <a:t>П</a:t>
              </a:r>
              <a:r>
                <a:rPr lang="ru-RU" sz="2400" b="1" i="1" baseline="-25000" dirty="0">
                  <a:latin typeface="ISOCPEUR" panose="020B0604020202020204" pitchFamily="34" charset="0"/>
                </a:rPr>
                <a:t>2</a:t>
              </a:r>
              <a:endParaRPr lang="ru-RU" sz="2400" dirty="0">
                <a:latin typeface="ISOCPEUR" panose="020B0604020202020204" pitchFamily="34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1467521" y="3012286"/>
              <a:ext cx="134780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Овал 67"/>
            <p:cNvSpPr/>
            <p:nvPr/>
          </p:nvSpPr>
          <p:spPr>
            <a:xfrm>
              <a:off x="2952000" y="4320000"/>
              <a:ext cx="138569" cy="1239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970000" y="2772000"/>
              <a:ext cx="138569" cy="1239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2928926" y="5256000"/>
              <a:ext cx="138569" cy="1239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2071671" y="2214554"/>
              <a:ext cx="138569" cy="1239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258786" y="-62083"/>
            <a:ext cx="11644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Горизонтально проецирующая прямая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прямая, перпендикулярная горизонтальной плоскости проекций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проекция прямой является точкой</a:t>
            </a:r>
            <a:endParaRPr lang="ru-RU" sz="2400" dirty="0"/>
          </a:p>
        </p:txBody>
      </p:sp>
      <p:sp>
        <p:nvSpPr>
          <p:cNvPr id="78" name="TextBox 5"/>
          <p:cNvSpPr txBox="1">
            <a:spLocks noChangeArrowheads="1"/>
          </p:cNvSpPr>
          <p:nvPr/>
        </p:nvSpPr>
        <p:spPr bwMode="auto">
          <a:xfrm>
            <a:off x="6966238" y="2658840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9170312" y="748774"/>
            <a:ext cx="977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z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80" name="Text Box 32"/>
          <p:cNvSpPr txBox="1">
            <a:spLocks noChangeArrowheads="1"/>
          </p:cNvSpPr>
          <p:nvPr/>
        </p:nvSpPr>
        <p:spPr bwMode="auto">
          <a:xfrm>
            <a:off x="9162456" y="4947323"/>
            <a:ext cx="7895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y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81" name="Text Box 32"/>
          <p:cNvSpPr txBox="1">
            <a:spLocks noChangeArrowheads="1"/>
          </p:cNvSpPr>
          <p:nvPr/>
        </p:nvSpPr>
        <p:spPr bwMode="auto">
          <a:xfrm>
            <a:off x="11427436" y="3184269"/>
            <a:ext cx="7895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y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 bwMode="auto">
          <a:xfrm flipV="1">
            <a:off x="1555004" y="4561871"/>
            <a:ext cx="3345577" cy="497249"/>
          </a:xfrm>
          <a:prstGeom prst="line">
            <a:avLst/>
          </a:prstGeom>
          <a:ln w="15875">
            <a:solidFill>
              <a:schemeClr val="tx1"/>
            </a:solidFill>
            <a:head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7"/>
          <p:cNvSpPr txBox="1">
            <a:spLocks noChangeArrowheads="1"/>
          </p:cNvSpPr>
          <p:nvPr/>
        </p:nvSpPr>
        <p:spPr bwMode="auto">
          <a:xfrm>
            <a:off x="1092494" y="4826821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518045" y="5185337"/>
            <a:ext cx="607833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</a:rPr>
              <a:t>Точки А и В – горизонтально конкурирующие точки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(</a:t>
            </a:r>
            <a:r>
              <a:rPr lang="ru-RU" dirty="0" smtClean="0"/>
              <a:t>расположены </a:t>
            </a:r>
            <a:r>
              <a:rPr lang="ru-RU" dirty="0"/>
              <a:t>на одной </a:t>
            </a:r>
            <a:r>
              <a:rPr lang="ru-RU" dirty="0" smtClean="0"/>
              <a:t>горизонтально-проецирующей прямой)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34616" y="6050903"/>
            <a:ext cx="1166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</a:rPr>
              <a:t>Конкурирующими</a:t>
            </a:r>
            <a:r>
              <a:rPr lang="ru-RU" sz="2000" dirty="0">
                <a:latin typeface="arial" panose="020B0604020202020204" pitchFamily="34" charset="0"/>
              </a:rPr>
              <a:t> точками называются такие </a:t>
            </a:r>
            <a:r>
              <a:rPr lang="ru-RU" sz="2000" b="1" dirty="0">
                <a:latin typeface="arial" panose="020B0604020202020204" pitchFamily="34" charset="0"/>
              </a:rPr>
              <a:t>точки</a:t>
            </a:r>
            <a:r>
              <a:rPr lang="ru-RU" sz="2000" dirty="0">
                <a:latin typeface="arial" panose="020B0604020202020204" pitchFamily="34" charset="0"/>
              </a:rPr>
              <a:t> пространства, у которых совпадают какие-либо две одноименные проекции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81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 bwMode="auto">
          <a:xfrm>
            <a:off x="2308710" y="3009442"/>
            <a:ext cx="3198328" cy="372793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DFEE2">
                  <a:lumMod val="27000"/>
                  <a:lumOff val="73000"/>
                </a:srgbClr>
              </a:gs>
            </a:gsLst>
            <a:lin ang="16200000" scaled="1"/>
            <a:tileRect/>
          </a:gra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ISOCPEUR" panose="020B0604020202020204" pitchFamily="34" charset="0"/>
            </a:endParaRPr>
          </a:p>
        </p:txBody>
      </p:sp>
      <p:grpSp>
        <p:nvGrpSpPr>
          <p:cNvPr id="2" name="Группа 69"/>
          <p:cNvGrpSpPr>
            <a:grpSpLocks/>
          </p:cNvGrpSpPr>
          <p:nvPr/>
        </p:nvGrpSpPr>
        <p:grpSpPr bwMode="auto">
          <a:xfrm>
            <a:off x="761170" y="1825683"/>
            <a:ext cx="4029065" cy="3795076"/>
            <a:chOff x="18262" y="1714489"/>
            <a:chExt cx="4028959" cy="37951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75009" y="1714489"/>
              <a:ext cx="3208045" cy="2622672"/>
            </a:xfrm>
            <a:prstGeom prst="rect">
              <a:avLst/>
            </a:prstGeom>
            <a:gradFill>
              <a:gsLst>
                <a:gs pos="43000">
                  <a:srgbClr val="FADEFB">
                    <a:lumMod val="29000"/>
                    <a:lumOff val="71000"/>
                  </a:srgbClr>
                </a:gs>
                <a:gs pos="100000">
                  <a:srgbClr val="FFCCFF">
                    <a:lumMod val="91000"/>
                  </a:srgbClr>
                </a:gs>
              </a:gsLst>
              <a:lin ang="16200000" scaled="1"/>
            </a:gradFill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rot="5400000" flipH="1">
              <a:off x="2703412" y="4087857"/>
              <a:ext cx="614372" cy="931837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16200000" flipH="1" flipV="1">
              <a:off x="2041433" y="3717944"/>
              <a:ext cx="1031891" cy="25399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3320902" y="3408459"/>
              <a:ext cx="328927" cy="46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2741525" y="3036580"/>
              <a:ext cx="349767" cy="46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3261404" y="4800612"/>
              <a:ext cx="7858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2087699" y="2735790"/>
              <a:ext cx="8045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651287" y="4451197"/>
              <a:ext cx="8045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i="1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2327293" y="2710799"/>
              <a:ext cx="8045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altLang="ru-RU" sz="2400" b="1" i="1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480760" y="4047021"/>
              <a:ext cx="3345489" cy="497257"/>
            </a:xfrm>
            <a:prstGeom prst="line">
              <a:avLst/>
            </a:prstGeom>
            <a:ln w="15875">
              <a:solidFill>
                <a:schemeClr val="tx1"/>
              </a:solidFill>
              <a:head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18262" y="4311975"/>
              <a:ext cx="328927" cy="46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2990736" y="4381529"/>
              <a:ext cx="896951" cy="20637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20"/>
            <p:cNvSpPr>
              <a:spLocks noChangeArrowheads="1"/>
            </p:cNvSpPr>
            <p:nvPr/>
          </p:nvSpPr>
          <p:spPr bwMode="auto">
            <a:xfrm>
              <a:off x="1000100" y="2000240"/>
              <a:ext cx="418693" cy="46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latin typeface="ISOCPEUR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altLang="ru-RU" sz="2400" b="1" i="1" baseline="-25000">
                  <a:latin typeface="ISOCPEUR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altLang="ru-RU" sz="2400">
                <a:latin typeface="ISOCPEU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377357" y="5047951"/>
              <a:ext cx="523019" cy="461672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latin typeface="ISOCPEUR" panose="020B0604020202020204" pitchFamily="34" charset="0"/>
                </a:rPr>
                <a:t>П</a:t>
              </a:r>
              <a:r>
                <a:rPr lang="ru-RU" sz="2400" b="1" i="1" baseline="-25000" dirty="0">
                  <a:latin typeface="ISOCPEUR" panose="020B0604020202020204" pitchFamily="34" charset="0"/>
                </a:rPr>
                <a:t>2</a:t>
              </a:r>
              <a:endParaRPr lang="ru-RU" sz="2400" dirty="0">
                <a:latin typeface="ISOCPEUR" panose="020B06040202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357554" y="4755934"/>
              <a:ext cx="138569" cy="1239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16200000" flipH="1">
              <a:off x="2418459" y="3990204"/>
              <a:ext cx="876313" cy="1587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857408" y="4429154"/>
              <a:ext cx="520686" cy="34449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2786050" y="4357694"/>
              <a:ext cx="138569" cy="1239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500298" y="3214686"/>
              <a:ext cx="138569" cy="12390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6200000" flipH="1">
              <a:off x="2727224" y="3130579"/>
              <a:ext cx="619134" cy="93025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2857408" y="3500452"/>
              <a:ext cx="598472" cy="37624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3380628" y="3819934"/>
              <a:ext cx="138569" cy="1239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86050" y="3429000"/>
              <a:ext cx="138569" cy="1239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</p:grpSp>
      <p:grpSp>
        <p:nvGrpSpPr>
          <p:cNvPr id="27" name="Группа 68"/>
          <p:cNvGrpSpPr>
            <a:grpSpLocks/>
          </p:cNvGrpSpPr>
          <p:nvPr/>
        </p:nvGrpSpPr>
        <p:grpSpPr bwMode="auto">
          <a:xfrm>
            <a:off x="6362700" y="2030470"/>
            <a:ext cx="4159105" cy="3351286"/>
            <a:chOff x="4627708" y="1928802"/>
            <a:chExt cx="4159134" cy="3350402"/>
          </a:xfrm>
        </p:grpSpPr>
        <p:grpSp>
          <p:nvGrpSpPr>
            <p:cNvPr id="28" name="Группа 39"/>
            <p:cNvGrpSpPr>
              <a:grpSpLocks/>
            </p:cNvGrpSpPr>
            <p:nvPr/>
          </p:nvGrpSpPr>
          <p:grpSpPr bwMode="auto">
            <a:xfrm>
              <a:off x="4627708" y="1928802"/>
              <a:ext cx="4159134" cy="3350402"/>
              <a:chOff x="4699146" y="2643182"/>
              <a:chExt cx="4159134" cy="3350402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715140" y="2643182"/>
                <a:ext cx="0" cy="3350402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699146" y="4215980"/>
                <a:ext cx="41591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6715140" y="4214392"/>
                <a:ext cx="1571636" cy="135695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5000027" y="4500861"/>
                <a:ext cx="1428373" cy="1588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5400000">
                <a:off x="5286496" y="4928579"/>
                <a:ext cx="857024" cy="31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715008" y="5285673"/>
                <a:ext cx="2232041" cy="1587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5715008" y="3714462"/>
                <a:ext cx="2214577" cy="1587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6200000" flipV="1">
                <a:off x="7114621" y="4458007"/>
                <a:ext cx="1644216" cy="14288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715008" y="4500067"/>
                <a:ext cx="1357321" cy="1588"/>
              </a:xfrm>
              <a:prstGeom prst="line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7145355" y="3716049"/>
                <a:ext cx="78264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Овал 39"/>
              <p:cNvSpPr/>
              <p:nvPr/>
            </p:nvSpPr>
            <p:spPr>
              <a:xfrm>
                <a:off x="5643570" y="5214950"/>
                <a:ext cx="144000" cy="144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41" name="TextBox 51"/>
              <p:cNvSpPr txBox="1">
                <a:spLocks noChangeArrowheads="1"/>
              </p:cNvSpPr>
              <p:nvPr/>
            </p:nvSpPr>
            <p:spPr bwMode="auto">
              <a:xfrm>
                <a:off x="5428822" y="3212802"/>
                <a:ext cx="627066" cy="461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ru-RU" sz="2400" b="1" i="1" dirty="0" smtClean="0">
                    <a:latin typeface="ISOCPEUR" panose="020B0604020202020204" pitchFamily="34" charset="0"/>
                  </a:rPr>
                  <a:t>C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</a:rPr>
                  <a:t>1</a:t>
                </a:r>
                <a:endParaRPr lang="ru-RU" altLang="ru-RU" sz="2400" b="1" i="1" dirty="0" smtClean="0">
                  <a:latin typeface="ISOCPEUR" panose="020B0604020202020204" pitchFamily="34" charset="0"/>
                </a:endParaRPr>
              </a:p>
            </p:txBody>
          </p:sp>
          <p:sp>
            <p:nvSpPr>
              <p:cNvPr id="42" name="TextBox 52"/>
              <p:cNvSpPr txBox="1">
                <a:spLocks noChangeArrowheads="1"/>
              </p:cNvSpPr>
              <p:nvPr/>
            </p:nvSpPr>
            <p:spPr bwMode="auto">
              <a:xfrm>
                <a:off x="5240282" y="5107261"/>
                <a:ext cx="785819" cy="461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ru-RU" sz="2400" b="1" i="1" dirty="0" smtClean="0">
                    <a:latin typeface="ISOCPEUR" panose="020B0604020202020204" pitchFamily="34" charset="0"/>
                  </a:rPr>
                  <a:t>C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</a:rPr>
                  <a:t>2</a:t>
                </a:r>
                <a:endParaRPr lang="ru-RU" altLang="ru-RU" sz="2400" b="1" i="1" dirty="0" smtClean="0">
                  <a:latin typeface="ISOCPEUR" panose="020B0604020202020204" pitchFamily="34" charset="0"/>
                </a:endParaRPr>
              </a:p>
            </p:txBody>
          </p:sp>
          <p:sp>
            <p:nvSpPr>
              <p:cNvPr id="43" name="TextBox 53"/>
              <p:cNvSpPr txBox="1">
                <a:spLocks noChangeArrowheads="1"/>
              </p:cNvSpPr>
              <p:nvPr/>
            </p:nvSpPr>
            <p:spPr bwMode="auto">
              <a:xfrm>
                <a:off x="5209053" y="4285813"/>
                <a:ext cx="627067" cy="461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ru-RU" sz="2400" b="1" i="1" dirty="0" smtClean="0">
                    <a:latin typeface="ISOCPEUR" panose="020B0604020202020204" pitchFamily="34" charset="0"/>
                  </a:rPr>
                  <a:t>D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</a:rPr>
                  <a:t>2</a:t>
                </a:r>
                <a:endParaRPr lang="ru-RU" altLang="ru-RU" sz="2400" b="1" i="1" dirty="0" smtClean="0">
                  <a:latin typeface="ISOCPEUR" panose="020B0604020202020204" pitchFamily="34" charset="0"/>
                </a:endParaRPr>
              </a:p>
            </p:txBody>
          </p:sp>
          <p:sp>
            <p:nvSpPr>
              <p:cNvPr id="44" name="TextBox 54"/>
              <p:cNvSpPr txBox="1">
                <a:spLocks noChangeArrowheads="1"/>
              </p:cNvSpPr>
              <p:nvPr/>
            </p:nvSpPr>
            <p:spPr bwMode="auto">
              <a:xfrm>
                <a:off x="5702956" y="3214383"/>
                <a:ext cx="785817" cy="461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ru-RU" altLang="ru-RU" sz="2400" b="1" i="1" dirty="0" smtClean="0">
                    <a:latin typeface="ISOCPEUR" panose="020B0604020202020204" pitchFamily="34" charset="0"/>
                  </a:rPr>
                  <a:t>=</a:t>
                </a:r>
                <a:r>
                  <a:rPr lang="en-US" altLang="ru-RU" sz="2400" b="1" i="1" dirty="0" smtClean="0">
                    <a:latin typeface="ISOCPEUR" panose="020B0604020202020204" pitchFamily="34" charset="0"/>
                  </a:rPr>
                  <a:t>D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</a:rPr>
                  <a:t>1</a:t>
                </a:r>
                <a:endParaRPr lang="ru-RU" altLang="ru-RU" sz="2400" b="1" i="1" dirty="0" smtClean="0">
                  <a:latin typeface="ISOCPEUR" panose="020B0604020202020204" pitchFamily="34" charset="0"/>
                </a:endParaRPr>
              </a:p>
            </p:txBody>
          </p:sp>
          <p:sp>
            <p:nvSpPr>
              <p:cNvPr id="45" name="TextBox 55"/>
              <p:cNvSpPr txBox="1">
                <a:spLocks noChangeArrowheads="1"/>
              </p:cNvSpPr>
              <p:nvPr/>
            </p:nvSpPr>
            <p:spPr bwMode="auto">
              <a:xfrm>
                <a:off x="6831028" y="3160055"/>
                <a:ext cx="627066" cy="461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ru-RU" sz="2400" b="1" i="1" dirty="0" smtClean="0">
                    <a:latin typeface="ISOCPEUR" panose="020B0604020202020204" pitchFamily="34" charset="0"/>
                  </a:rPr>
                  <a:t>D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</a:rPr>
                  <a:t>3</a:t>
                </a:r>
                <a:endParaRPr lang="ru-RU" altLang="ru-RU" sz="2400" b="1" i="1" dirty="0" smtClean="0">
                  <a:latin typeface="ISOCPEUR" panose="020B0604020202020204" pitchFamily="34" charset="0"/>
                </a:endParaRPr>
              </a:p>
            </p:txBody>
          </p:sp>
          <p:sp>
            <p:nvSpPr>
              <p:cNvPr id="46" name="TextBox 56"/>
              <p:cNvSpPr txBox="1">
                <a:spLocks noChangeArrowheads="1"/>
              </p:cNvSpPr>
              <p:nvPr/>
            </p:nvSpPr>
            <p:spPr bwMode="auto">
              <a:xfrm>
                <a:off x="7796011" y="3190025"/>
                <a:ext cx="627066" cy="461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ru-RU" sz="2400" b="1" i="1" dirty="0" smtClean="0">
                    <a:latin typeface="ISOCPEUR" panose="020B0604020202020204" pitchFamily="34" charset="0"/>
                  </a:rPr>
                  <a:t>C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</a:rPr>
                  <a:t>3</a:t>
                </a:r>
                <a:endParaRPr lang="ru-RU" altLang="ru-RU" sz="2400" b="1" i="1" dirty="0" smtClean="0">
                  <a:latin typeface="ISOCPEUR" panose="020B0604020202020204" pitchFamily="34" charset="0"/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643570" y="4429132"/>
                <a:ext cx="144000" cy="144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7000892" y="3643314"/>
                <a:ext cx="144000" cy="144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7858148" y="3643314"/>
                <a:ext cx="144000" cy="144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5643570" y="3643314"/>
                <a:ext cx="144000" cy="144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6608089" y="3392884"/>
              <a:ext cx="785606" cy="3175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>
          <a:xfrm>
            <a:off x="0" y="262149"/>
            <a:ext cx="11874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Фронтально проецирующая прямая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прямая, перпендикулярная фронтальной плоскости проекций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Фронтальная проекция прямой является точкой. </a:t>
            </a:r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6027102" y="3309498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8245330" y="1598154"/>
            <a:ext cx="977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z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8193445" y="5511411"/>
            <a:ext cx="7895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y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10626570" y="3433026"/>
            <a:ext cx="7895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y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09039" y="5941929"/>
            <a:ext cx="7699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Точки </a:t>
            </a:r>
            <a:r>
              <a:rPr lang="en-US" sz="2400" b="1" dirty="0" smtClean="0">
                <a:latin typeface="Times New Roman" panose="02020603050405020304" pitchFamily="18" charset="0"/>
              </a:rPr>
              <a:t>C</a:t>
            </a:r>
            <a:r>
              <a:rPr lang="ru-RU" sz="2400" b="1" dirty="0" smtClean="0">
                <a:latin typeface="Times New Roman" panose="02020603050405020304" pitchFamily="18" charset="0"/>
              </a:rPr>
              <a:t> и </a:t>
            </a:r>
            <a:r>
              <a:rPr lang="en-US" sz="2400" b="1" dirty="0" smtClean="0">
                <a:latin typeface="Times New Roman" panose="02020603050405020304" pitchFamily="18" charset="0"/>
              </a:rPr>
              <a:t>D</a:t>
            </a:r>
            <a:r>
              <a:rPr lang="ru-RU" sz="2400" b="1" dirty="0" smtClean="0">
                <a:latin typeface="Times New Roman" panose="02020603050405020304" pitchFamily="18" charset="0"/>
              </a:rPr>
              <a:t> – фронтально конкурирующие точки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76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9"/>
          <p:cNvGrpSpPr>
            <a:grpSpLocks/>
          </p:cNvGrpSpPr>
          <p:nvPr/>
        </p:nvGrpSpPr>
        <p:grpSpPr bwMode="auto">
          <a:xfrm>
            <a:off x="966113" y="2445514"/>
            <a:ext cx="6190989" cy="4396774"/>
            <a:chOff x="-647487" y="2357430"/>
            <a:chExt cx="6191615" cy="43964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91411" y="3896724"/>
              <a:ext cx="3323827" cy="2857190"/>
            </a:xfrm>
            <a:prstGeom prst="rect">
              <a:avLst/>
            </a:prstGeom>
            <a:gradFill>
              <a:gsLst>
                <a:gs pos="0">
                  <a:srgbClr val="FFFF00">
                    <a:lumMod val="91000"/>
                  </a:srgbClr>
                </a:gs>
                <a:gs pos="100000">
                  <a:srgbClr val="FDFEE2">
                    <a:lumMod val="0"/>
                    <a:lumOff val="100000"/>
                  </a:srgbClr>
                </a:gs>
              </a:gsLst>
              <a:lin ang="13500000" scaled="1"/>
            </a:gradFill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grpSp>
          <p:nvGrpSpPr>
            <p:cNvPr id="4" name="Группа 59"/>
            <p:cNvGrpSpPr>
              <a:grpSpLocks/>
            </p:cNvGrpSpPr>
            <p:nvPr/>
          </p:nvGrpSpPr>
          <p:grpSpPr bwMode="auto">
            <a:xfrm>
              <a:off x="-647487" y="2357430"/>
              <a:ext cx="6191615" cy="3667647"/>
              <a:chOff x="-361767" y="1643050"/>
              <a:chExt cx="6191615" cy="3667647"/>
            </a:xfrm>
          </p:grpSpPr>
          <p:sp>
            <p:nvSpPr>
              <p:cNvPr id="5" name="Управляющая кнопка: настраиваемая 4">
                <a:hlinkClick r:id="" action="ppaction://noaction" highlightClick="1"/>
              </p:cNvPr>
              <p:cNvSpPr/>
              <p:nvPr/>
            </p:nvSpPr>
            <p:spPr>
              <a:xfrm>
                <a:off x="2764234" y="1841536"/>
                <a:ext cx="3065614" cy="2628000"/>
              </a:xfrm>
              <a:prstGeom prst="actionButtonBlank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scene3d>
                <a:camera prst="isometricOffAxis1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6" name="Прямоугольник 2"/>
              <p:cNvSpPr/>
              <p:nvPr/>
            </p:nvSpPr>
            <p:spPr>
              <a:xfrm>
                <a:off x="560695" y="1643050"/>
                <a:ext cx="3208045" cy="2622672"/>
              </a:xfrm>
              <a:prstGeom prst="rect">
                <a:avLst/>
              </a:prstGeom>
              <a:gradFill>
                <a:gsLst>
                  <a:gs pos="43000">
                    <a:srgbClr val="FADEFB">
                      <a:lumMod val="29000"/>
                      <a:lumOff val="71000"/>
                    </a:srgbClr>
                  </a:gs>
                  <a:gs pos="100000">
                    <a:srgbClr val="FF99FF">
                      <a:lumMod val="32000"/>
                      <a:lumOff val="68000"/>
                    </a:srgbClr>
                  </a:gs>
                </a:gsLst>
                <a:lin ang="16200000" scaled="1"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dirty="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 rot="10800000">
                <a:off x="1873380" y="4216217"/>
                <a:ext cx="857337" cy="571462"/>
              </a:xfrm>
              <a:prstGeom prst="line">
                <a:avLst/>
              </a:prstGeom>
              <a:ln w="6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rot="5400000">
                <a:off x="1043974" y="3351877"/>
                <a:ext cx="1733435" cy="30166"/>
              </a:xfrm>
              <a:prstGeom prst="line">
                <a:avLst/>
              </a:prstGeom>
              <a:ln w="6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9"/>
              <p:cNvSpPr txBox="1">
                <a:spLocks noChangeArrowheads="1"/>
              </p:cNvSpPr>
              <p:nvPr/>
            </p:nvSpPr>
            <p:spPr bwMode="auto">
              <a:xfrm>
                <a:off x="3274314" y="2917853"/>
                <a:ext cx="328969" cy="46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 dirty="0" smtClean="0">
                    <a:latin typeface="ISOCPEUR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10"/>
              <p:cNvSpPr txBox="1">
                <a:spLocks noChangeArrowheads="1"/>
              </p:cNvSpPr>
              <p:nvPr/>
            </p:nvSpPr>
            <p:spPr bwMode="auto">
              <a:xfrm>
                <a:off x="2324431" y="2997958"/>
                <a:ext cx="328969" cy="46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 dirty="0" smtClean="0">
                    <a:latin typeface="ISOCPEUR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3410585" y="4625252"/>
                <a:ext cx="8045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 dirty="0" smtClean="0">
                    <a:latin typeface="ISOCPEUR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2643142" y="1857364"/>
                <a:ext cx="8045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 dirty="0" smtClean="0">
                    <a:latin typeface="ISOCPEUR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3"/>
              <p:cNvSpPr txBox="1">
                <a:spLocks noChangeArrowheads="1"/>
              </p:cNvSpPr>
              <p:nvPr/>
            </p:nvSpPr>
            <p:spPr bwMode="auto">
              <a:xfrm>
                <a:off x="2359849" y="4706061"/>
                <a:ext cx="8045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 dirty="0" smtClean="0">
                    <a:latin typeface="ISOCPEUR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4"/>
              <p:cNvSpPr txBox="1">
                <a:spLocks noChangeArrowheads="1"/>
              </p:cNvSpPr>
              <p:nvPr/>
            </p:nvSpPr>
            <p:spPr bwMode="auto">
              <a:xfrm>
                <a:off x="1571572" y="2000240"/>
                <a:ext cx="8045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i="1" dirty="0" smtClean="0">
                    <a:latin typeface="ISOCPEUR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sz="2400" b="1" i="1" dirty="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99511" y="3978222"/>
                <a:ext cx="3539045" cy="54660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stealth" w="sm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6"/>
              <p:cNvSpPr txBox="1">
                <a:spLocks noChangeArrowheads="1"/>
              </p:cNvSpPr>
              <p:nvPr/>
            </p:nvSpPr>
            <p:spPr bwMode="auto">
              <a:xfrm>
                <a:off x="-361767" y="4352947"/>
                <a:ext cx="328969" cy="461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400" b="1" i="1" dirty="0">
                    <a:latin typeface="ISOCPEUR" panose="020B0604020202020204" pitchFamily="34" charset="0"/>
                    <a:cs typeface="Arial" panose="020B0604020202020204" pitchFamily="34" charset="0"/>
                  </a:rPr>
                  <a:t>х</a:t>
                </a:r>
              </a:p>
            </p:txBody>
          </p:sp>
          <p:sp>
            <p:nvSpPr>
              <p:cNvPr id="17" name="Прямоугольник 17"/>
              <p:cNvSpPr>
                <a:spLocks noChangeArrowheads="1"/>
              </p:cNvSpPr>
              <p:nvPr/>
            </p:nvSpPr>
            <p:spPr bwMode="auto">
              <a:xfrm>
                <a:off x="857192" y="1857364"/>
                <a:ext cx="418746" cy="461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400" b="1" i="1">
                    <a:latin typeface="ISOCPEUR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altLang="ru-RU" sz="2400" b="1" i="1" baseline="-25000">
                    <a:latin typeface="ISOCPEUR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sz="2400">
                  <a:latin typeface="ISOCPEUR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437964">
                <a:off x="1672608" y="4849062"/>
                <a:ext cx="446001" cy="461635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>
                    <a:latin typeface="ISOCPEUR" panose="020B0604020202020204" pitchFamily="34" charset="0"/>
                  </a:rPr>
                  <a:t>П</a:t>
                </a:r>
                <a:r>
                  <a:rPr lang="en-US" sz="2400" b="1" i="1" baseline="-25000" dirty="0" smtClean="0">
                    <a:latin typeface="ISOCPEUR" panose="020B0604020202020204" pitchFamily="34" charset="0"/>
                  </a:rPr>
                  <a:t>2</a:t>
                </a:r>
                <a:endParaRPr lang="ru-RU" sz="2400" dirty="0">
                  <a:latin typeface="ISOCPEUR" panose="020B0604020202020204" pitchFamily="34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2781522" y="4500361"/>
                <a:ext cx="1719437" cy="276207"/>
              </a:xfrm>
              <a:prstGeom prst="line">
                <a:avLst/>
              </a:prstGeom>
              <a:ln w="6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 flipH="1" flipV="1">
                <a:off x="1856853" y="3929693"/>
                <a:ext cx="1715973" cy="0"/>
              </a:xfrm>
              <a:prstGeom prst="line">
                <a:avLst/>
              </a:prstGeom>
              <a:ln w="6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10800000" flipV="1">
                <a:off x="2781522" y="2928840"/>
                <a:ext cx="862100" cy="13334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10800000">
                <a:off x="1928949" y="2500243"/>
                <a:ext cx="785891" cy="571462"/>
              </a:xfrm>
              <a:prstGeom prst="line">
                <a:avLst/>
              </a:prstGeom>
              <a:ln w="6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2714840" y="2785974"/>
                <a:ext cx="1717849" cy="276207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 flipH="1" flipV="1">
                <a:off x="3642972" y="3643962"/>
                <a:ext cx="1715973" cy="0"/>
              </a:xfrm>
              <a:prstGeom prst="line">
                <a:avLst/>
              </a:prstGeom>
              <a:ln w="6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1995631" y="2357378"/>
                <a:ext cx="933544" cy="13334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10800000" flipV="1">
                <a:off x="2714840" y="4643226"/>
                <a:ext cx="928782" cy="142866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Овал 26"/>
              <p:cNvSpPr/>
              <p:nvPr/>
            </p:nvSpPr>
            <p:spPr>
              <a:xfrm>
                <a:off x="2643174" y="4714884"/>
                <a:ext cx="138569" cy="1239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857356" y="2428868"/>
                <a:ext cx="138569" cy="1239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429092" y="2714620"/>
                <a:ext cx="138569" cy="1239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2643174" y="3000372"/>
                <a:ext cx="138569" cy="12390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31" name="TextBox 41"/>
              <p:cNvSpPr txBox="1">
                <a:spLocks noChangeArrowheads="1"/>
              </p:cNvSpPr>
              <p:nvPr/>
            </p:nvSpPr>
            <p:spPr bwMode="auto">
              <a:xfrm>
                <a:off x="4262522" y="2220140"/>
                <a:ext cx="804943" cy="461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ru-RU" sz="2400" b="1" i="1" dirty="0" smtClean="0">
                    <a:latin typeface="ISOCPEUR" panose="020B0604020202020204" pitchFamily="34" charset="0"/>
                    <a:cs typeface="Arial" charset="0"/>
                  </a:rPr>
                  <a:t>E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  <a:cs typeface="Arial" charset="0"/>
                  </a:rPr>
                  <a:t>3</a:t>
                </a:r>
                <a:endParaRPr lang="ru-RU" altLang="ru-RU" sz="2400" b="1" i="1" dirty="0" smtClean="0">
                  <a:latin typeface="ISOCPEUR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500398" y="1643050"/>
                <a:ext cx="804593" cy="461665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>
                    <a:latin typeface="ISOCPEUR" panose="020B0604020202020204" pitchFamily="34" charset="0"/>
                  </a:rPr>
                  <a:t>П</a:t>
                </a:r>
                <a:r>
                  <a:rPr lang="en-US" sz="2400" b="1" i="1" baseline="-25000" dirty="0">
                    <a:latin typeface="ISOCPEUR" panose="020B0604020202020204" pitchFamily="34" charset="0"/>
                  </a:rPr>
                  <a:t> </a:t>
                </a:r>
                <a:r>
                  <a:rPr lang="ru-RU" sz="2400" b="1" i="1" baseline="-25000" dirty="0">
                    <a:latin typeface="ISOCPEUR" panose="020B0604020202020204" pitchFamily="34" charset="0"/>
                  </a:rPr>
                  <a:t>3</a:t>
                </a:r>
                <a:endParaRPr lang="ru-RU" sz="2400" b="1" i="1" dirty="0">
                  <a:latin typeface="ISOCPEUR" panose="020B0604020202020204" pitchFamily="34" charset="0"/>
                </a:endParaRPr>
              </a:p>
            </p:txBody>
          </p:sp>
          <p:sp>
            <p:nvSpPr>
              <p:cNvPr id="33" name="TextBox 43"/>
              <p:cNvSpPr txBox="1">
                <a:spLocks noChangeArrowheads="1"/>
              </p:cNvSpPr>
              <p:nvPr/>
            </p:nvSpPr>
            <p:spPr bwMode="auto">
              <a:xfrm>
                <a:off x="4553509" y="2268275"/>
                <a:ext cx="804943" cy="461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altLang="ru-RU" sz="2400" b="1" i="1" dirty="0" smtClean="0">
                    <a:latin typeface="ISOCPEUR" panose="020B0604020202020204" pitchFamily="34" charset="0"/>
                    <a:cs typeface="Arial" charset="0"/>
                  </a:rPr>
                  <a:t>=</a:t>
                </a:r>
                <a:r>
                  <a:rPr lang="en-US" altLang="ru-RU" sz="2400" b="1" i="1" dirty="0" smtClean="0">
                    <a:latin typeface="ISOCPEUR" panose="020B0604020202020204" pitchFamily="34" charset="0"/>
                    <a:cs typeface="Arial" charset="0"/>
                  </a:rPr>
                  <a:t>F</a:t>
                </a:r>
                <a:r>
                  <a:rPr lang="ru-RU" altLang="ru-RU" sz="2400" b="1" i="1" baseline="-25000" dirty="0" smtClean="0">
                    <a:latin typeface="ISOCPEUR" panose="020B0604020202020204" pitchFamily="34" charset="0"/>
                    <a:cs typeface="Arial" charset="0"/>
                  </a:rPr>
                  <a:t>3</a:t>
                </a:r>
                <a:endParaRPr lang="ru-RU" altLang="ru-RU" sz="2400" b="1" i="1" dirty="0" smtClean="0">
                  <a:latin typeface="ISOCPEUR" panose="020B0604020202020204" pitchFamily="34" charset="0"/>
                  <a:cs typeface="Arial" charset="0"/>
                </a:endParaRPr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 rot="5400000">
                <a:off x="2785635" y="3786826"/>
                <a:ext cx="1714387" cy="1588"/>
              </a:xfrm>
              <a:prstGeom prst="line">
                <a:avLst/>
              </a:prstGeom>
              <a:ln w="6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>
                <a:off x="2786286" y="4071764"/>
                <a:ext cx="857337" cy="571462"/>
              </a:xfrm>
              <a:prstGeom prst="line">
                <a:avLst/>
              </a:prstGeom>
              <a:ln w="6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1954496" y="3220920"/>
                <a:ext cx="1728673" cy="1587"/>
              </a:xfrm>
              <a:prstGeom prst="line">
                <a:avLst/>
              </a:prstGeom>
              <a:ln w="6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Овал 36"/>
              <p:cNvSpPr/>
              <p:nvPr/>
            </p:nvSpPr>
            <p:spPr>
              <a:xfrm>
                <a:off x="3571868" y="4572008"/>
                <a:ext cx="138569" cy="1239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 rot="10800000">
                <a:off x="2857730" y="2357378"/>
                <a:ext cx="785892" cy="571462"/>
              </a:xfrm>
              <a:prstGeom prst="line">
                <a:avLst/>
              </a:prstGeom>
              <a:ln w="6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Овал 38"/>
              <p:cNvSpPr/>
              <p:nvPr/>
            </p:nvSpPr>
            <p:spPr>
              <a:xfrm>
                <a:off x="3571868" y="2857496"/>
                <a:ext cx="138569" cy="12390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2786050" y="2285992"/>
                <a:ext cx="138569" cy="1239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solidFill>
                    <a:schemeClr val="tx1"/>
                  </a:solidFill>
                  <a:latin typeface="ISOCPEUR" panose="020B0604020202020204" pitchFamily="34" charset="0"/>
                </a:endParaRPr>
              </a:p>
            </p:txBody>
          </p:sp>
        </p:grpSp>
      </p:grpSp>
      <p:grpSp>
        <p:nvGrpSpPr>
          <p:cNvPr id="41" name="Группа 90"/>
          <p:cNvGrpSpPr>
            <a:grpSpLocks/>
          </p:cNvGrpSpPr>
          <p:nvPr/>
        </p:nvGrpSpPr>
        <p:grpSpPr bwMode="auto">
          <a:xfrm>
            <a:off x="7015164" y="2014204"/>
            <a:ext cx="3971931" cy="3900820"/>
            <a:chOff x="4814884" y="2014221"/>
            <a:chExt cx="3971958" cy="390047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6643702" y="2014221"/>
              <a:ext cx="0" cy="3900470"/>
            </a:xfrm>
            <a:prstGeom prst="line">
              <a:avLst/>
            </a:prstGeom>
            <a:ln w="254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814884" y="3857476"/>
              <a:ext cx="3971958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643702" y="3857476"/>
              <a:ext cx="1571636" cy="135719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4714152" y="4143994"/>
              <a:ext cx="1428622" cy="1587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643570" y="4928943"/>
              <a:ext cx="2232040" cy="1587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643570" y="3357459"/>
              <a:ext cx="2214577" cy="1587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endCxn id="55" idx="4"/>
            </p:cNvCxnSpPr>
            <p:nvPr/>
          </p:nvCxnSpPr>
          <p:spPr>
            <a:xfrm flipH="1" flipV="1">
              <a:off x="7858147" y="3430124"/>
              <a:ext cx="13725" cy="1500405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74"/>
            <p:cNvSpPr txBox="1">
              <a:spLocks noChangeArrowheads="1"/>
            </p:cNvSpPr>
            <p:nvPr/>
          </p:nvSpPr>
          <p:spPr bwMode="auto">
            <a:xfrm>
              <a:off x="6101765" y="2780880"/>
              <a:ext cx="627066" cy="46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</a:rPr>
                <a:t>F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</a:rPr>
                <a:t>1</a:t>
              </a:r>
              <a:endParaRPr lang="ru-RU" altLang="ru-RU" sz="2400" b="1" i="1" dirty="0" smtClean="0">
                <a:latin typeface="ISOCPEUR" panose="020B0604020202020204" pitchFamily="34" charset="0"/>
              </a:endParaRPr>
            </a:p>
          </p:txBody>
        </p:sp>
        <p:sp>
          <p:nvSpPr>
            <p:cNvPr id="50" name="TextBox 75"/>
            <p:cNvSpPr txBox="1">
              <a:spLocks noChangeArrowheads="1"/>
            </p:cNvSpPr>
            <p:nvPr/>
          </p:nvSpPr>
          <p:spPr bwMode="auto">
            <a:xfrm>
              <a:off x="5857884" y="4928943"/>
              <a:ext cx="785818" cy="46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400" b="1" i="1" dirty="0" smtClean="0">
                  <a:latin typeface="ISOCPEUR" panose="020B0604020202020204" pitchFamily="34" charset="0"/>
                </a:rPr>
                <a:t> </a:t>
              </a:r>
              <a:r>
                <a:rPr lang="en-US" altLang="ru-RU" sz="2400" b="1" i="1" dirty="0" smtClean="0">
                  <a:latin typeface="ISOCPEUR" panose="020B0604020202020204" pitchFamily="34" charset="0"/>
                </a:rPr>
                <a:t>F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</a:rPr>
                <a:t>2</a:t>
              </a:r>
              <a:endParaRPr lang="ru-RU" altLang="ru-RU" sz="2400" b="1" i="1" dirty="0" smtClean="0">
                <a:latin typeface="ISOCPEUR" panose="020B0604020202020204" pitchFamily="34" charset="0"/>
              </a:endParaRPr>
            </a:p>
          </p:txBody>
        </p:sp>
        <p:sp>
          <p:nvSpPr>
            <p:cNvPr id="51" name="TextBox 76"/>
            <p:cNvSpPr txBox="1">
              <a:spLocks noChangeArrowheads="1"/>
            </p:cNvSpPr>
            <p:nvPr/>
          </p:nvSpPr>
          <p:spPr bwMode="auto">
            <a:xfrm>
              <a:off x="5143504" y="4928943"/>
              <a:ext cx="627067" cy="46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</a:rPr>
                <a:t>E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</a:rPr>
                <a:t>2</a:t>
              </a:r>
              <a:endParaRPr lang="ru-RU" altLang="ru-RU" sz="2400" b="1" i="1" dirty="0" smtClean="0">
                <a:latin typeface="ISOCPEUR" panose="020B0604020202020204" pitchFamily="34" charset="0"/>
              </a:endParaRPr>
            </a:p>
          </p:txBody>
        </p:sp>
        <p:sp>
          <p:nvSpPr>
            <p:cNvPr id="52" name="TextBox 77"/>
            <p:cNvSpPr txBox="1">
              <a:spLocks noChangeArrowheads="1"/>
            </p:cNvSpPr>
            <p:nvPr/>
          </p:nvSpPr>
          <p:spPr bwMode="auto">
            <a:xfrm>
              <a:off x="5160380" y="2786010"/>
              <a:ext cx="785818" cy="46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</a:rPr>
                <a:t>E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</a:rPr>
                <a:t>1</a:t>
              </a:r>
              <a:endParaRPr lang="ru-RU" altLang="ru-RU" sz="2400" b="1" i="1" dirty="0" smtClean="0">
                <a:latin typeface="ISOCPEUR" panose="020B0604020202020204" pitchFamily="34" charset="0"/>
              </a:endParaRPr>
            </a:p>
          </p:txBody>
        </p:sp>
        <p:sp>
          <p:nvSpPr>
            <p:cNvPr id="53" name="TextBox 78"/>
            <p:cNvSpPr txBox="1">
              <a:spLocks noChangeArrowheads="1"/>
            </p:cNvSpPr>
            <p:nvPr/>
          </p:nvSpPr>
          <p:spPr bwMode="auto">
            <a:xfrm>
              <a:off x="7426335" y="2776632"/>
              <a:ext cx="627066" cy="46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i="1" dirty="0" smtClean="0">
                  <a:latin typeface="ISOCPEUR" panose="020B0604020202020204" pitchFamily="34" charset="0"/>
                </a:rPr>
                <a:t>E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</a:rPr>
                <a:t>3</a:t>
              </a:r>
              <a:endParaRPr lang="ru-RU" altLang="ru-RU" sz="2400" b="1" i="1" dirty="0" smtClean="0">
                <a:latin typeface="ISOCPEUR" panose="020B0604020202020204" pitchFamily="34" charset="0"/>
              </a:endParaRPr>
            </a:p>
          </p:txBody>
        </p:sp>
        <p:sp>
          <p:nvSpPr>
            <p:cNvPr id="54" name="TextBox 79"/>
            <p:cNvSpPr txBox="1">
              <a:spLocks noChangeArrowheads="1"/>
            </p:cNvSpPr>
            <p:nvPr/>
          </p:nvSpPr>
          <p:spPr bwMode="auto">
            <a:xfrm>
              <a:off x="7760189" y="2776631"/>
              <a:ext cx="785817" cy="46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400" b="1" i="1" dirty="0" smtClean="0">
                  <a:latin typeface="ISOCPEUR" panose="020B0604020202020204" pitchFamily="34" charset="0"/>
                </a:rPr>
                <a:t>=</a:t>
              </a:r>
              <a:r>
                <a:rPr lang="en-US" altLang="ru-RU" sz="2400" b="1" i="1" dirty="0" smtClean="0">
                  <a:latin typeface="ISOCPEUR" panose="020B0604020202020204" pitchFamily="34" charset="0"/>
                </a:rPr>
                <a:t>F</a:t>
              </a:r>
              <a:r>
                <a:rPr lang="ru-RU" altLang="ru-RU" sz="2400" b="1" i="1" baseline="-25000" dirty="0" smtClean="0">
                  <a:latin typeface="ISOCPEUR" panose="020B0604020202020204" pitchFamily="34" charset="0"/>
                </a:rPr>
                <a:t>3</a:t>
              </a:r>
              <a:endParaRPr lang="ru-RU" altLang="ru-RU" sz="2400" b="1" i="1" dirty="0" smtClean="0">
                <a:latin typeface="ISOCPEUR" panose="020B0604020202020204" pitchFamily="34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7786146" y="3286124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rot="10800000" flipV="1">
              <a:off x="5429256" y="4928943"/>
              <a:ext cx="858844" cy="15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5357818" y="4857760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10800000" flipV="1">
              <a:off x="5429256" y="3357459"/>
              <a:ext cx="858844" cy="15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 flipH="1">
              <a:off x="5464261" y="4179710"/>
              <a:ext cx="1644502" cy="0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Овал 59"/>
            <p:cNvSpPr/>
            <p:nvPr/>
          </p:nvSpPr>
          <p:spPr>
            <a:xfrm>
              <a:off x="6215074" y="3286124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5357818" y="3286124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6215074" y="4857760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chemeClr val="tx1"/>
                </a:solidFill>
                <a:latin typeface="ISOCPEUR" panose="020B0604020202020204" pitchFamily="34" charset="0"/>
              </a:endParaRPr>
            </a:p>
          </p:txBody>
        </p:sp>
      </p:grpSp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6536931" y="3693181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ISOCPEUR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8728387" y="1674480"/>
            <a:ext cx="977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z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8733149" y="5981664"/>
            <a:ext cx="7895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y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11103432" y="3816709"/>
            <a:ext cx="7895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y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0639" y="285766"/>
            <a:ext cx="12066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Профильно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проецирующая прямая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прямая, перпендикулярная профильной плоскости проекций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ru-RU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проекция прямой является точкой.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475155" y="6200130"/>
            <a:ext cx="7699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Точки </a:t>
            </a:r>
            <a:r>
              <a:rPr lang="en-US" sz="2400" b="1" dirty="0" smtClean="0">
                <a:latin typeface="Times New Roman" panose="02020603050405020304" pitchFamily="18" charset="0"/>
              </a:rPr>
              <a:t>E</a:t>
            </a:r>
            <a:r>
              <a:rPr lang="ru-RU" sz="2400" b="1" dirty="0" smtClean="0">
                <a:latin typeface="Times New Roman" panose="02020603050405020304" pitchFamily="18" charset="0"/>
              </a:rPr>
              <a:t> и </a:t>
            </a:r>
            <a:r>
              <a:rPr lang="en-US" sz="2400" b="1" dirty="0" smtClean="0">
                <a:latin typeface="Times New Roman" panose="02020603050405020304" pitchFamily="18" charset="0"/>
              </a:rPr>
              <a:t>F</a:t>
            </a:r>
            <a:r>
              <a:rPr lang="ru-RU" sz="2400" b="1" dirty="0" smtClean="0">
                <a:latin typeface="Times New Roman" panose="02020603050405020304" pitchFamily="18" charset="0"/>
              </a:rPr>
              <a:t> –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профильно</a:t>
            </a:r>
            <a:r>
              <a:rPr lang="ru-RU" sz="2400" b="1" dirty="0" smtClean="0">
                <a:latin typeface="Times New Roman" panose="02020603050405020304" pitchFamily="18" charset="0"/>
              </a:rPr>
              <a:t> конкурирующие точки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25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19" y="147004"/>
            <a:ext cx="11984019" cy="254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ctr">
              <a:lnSpc>
                <a:spcPct val="9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Следы прямой</a:t>
            </a:r>
          </a:p>
          <a:p>
            <a:pPr indent="288290" algn="ctr">
              <a:lnSpc>
                <a:spcPct val="9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пересечения прямой с какой-либо плоскостью проекций называется ее следом на этой плоскости проекций.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9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Аппликата горизонтального следа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прямой 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равна нулю, поэтому его фронтальная проекция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оси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Аналогично, фронтальный след 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имеет ординату, равную нулю, следовательно, его горизонтальная проекция  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принадлежит оси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9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построения горизонтального следа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прямой 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продолжить ее фронтальную проекцию до пересечения с осью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 этой точке восставить к оси перпендикуляр до пересечения с горизонтальной проекцией прямой. Для построения фронтального следа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прямой 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нужно из точки пересечения горизонтальной проекции ее с осью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восставить к оси перпендикуляр до пересечения с фронтальной проекцией прямой.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687187"/>
            <a:ext cx="9402183" cy="41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414" y="525365"/>
            <a:ext cx="6578221" cy="511866"/>
          </a:xfrm>
        </p:spPr>
        <p:txBody>
          <a:bodyPr>
            <a:noAutofit/>
          </a:bodyPr>
          <a:lstStyle/>
          <a:p>
            <a:pPr marL="0" indent="363538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ПЛОСКОСТИ</a:t>
            </a:r>
          </a:p>
          <a:p>
            <a:pPr marL="0" indent="363538" algn="ctr" eaLnBrk="1" hangingPunct="1">
              <a:buFontTx/>
              <a:buNone/>
            </a:pPr>
            <a:endParaRPr lang="ru-RU" altLang="ru-RU" sz="2400" b="1" baseline="-25000" dirty="0" smtClean="0">
              <a:solidFill>
                <a:srgbClr val="002060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7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9" name="Rectangle 2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0" name="Rectangle 22"/>
          <p:cNvSpPr>
            <a:spLocks noChangeArrowheads="1"/>
          </p:cNvSpPr>
          <p:nvPr/>
        </p:nvSpPr>
        <p:spPr bwMode="auto">
          <a:xfrm>
            <a:off x="0" y="21758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400">
                <a:cs typeface="Times New Roman" pitchFamily="18" charset="0"/>
              </a:rPr>
              <a:t>, </a:t>
            </a:r>
            <a:endParaRPr lang="kk-KZ" altLang="ru-RU" sz="1800"/>
          </a:p>
        </p:txBody>
      </p:sp>
      <p:sp>
        <p:nvSpPr>
          <p:cNvPr id="14351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2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3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4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435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5" y="1785144"/>
            <a:ext cx="602403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Прямоугольник 1"/>
          <p:cNvSpPr>
            <a:spLocks noChangeArrowheads="1"/>
          </p:cNvSpPr>
          <p:nvPr/>
        </p:nvSpPr>
        <p:spPr bwMode="auto">
          <a:xfrm>
            <a:off x="1293096" y="1496160"/>
            <a:ext cx="117580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sym typeface="Symbol" pitchFamily="18" charset="2"/>
              </a:rPr>
              <a:t></a:t>
            </a:r>
            <a:r>
              <a:rPr lang="kk-KZ" altLang="ru-RU" sz="1800" dirty="0">
                <a:solidFill>
                  <a:srgbClr val="002060"/>
                </a:solidFill>
              </a:rPr>
              <a:t>(</a:t>
            </a:r>
            <a:r>
              <a:rPr lang="kk-KZ" altLang="ru-RU" sz="1800" i="1" dirty="0">
                <a:solidFill>
                  <a:srgbClr val="002060"/>
                </a:solidFill>
              </a:rPr>
              <a:t>А,В,С</a:t>
            </a:r>
            <a:r>
              <a:rPr lang="kk-KZ" altLang="ru-RU" sz="1800" dirty="0">
                <a:solidFill>
                  <a:srgbClr val="002060"/>
                </a:solidFill>
              </a:rPr>
              <a:t>)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14361" name="Прямоугольник 26"/>
          <p:cNvSpPr>
            <a:spLocks noChangeArrowheads="1"/>
          </p:cNvSpPr>
          <p:nvPr/>
        </p:nvSpPr>
        <p:spPr bwMode="auto">
          <a:xfrm>
            <a:off x="3339241" y="1466425"/>
            <a:ext cx="1551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sym typeface="Symbol" pitchFamily="18" charset="2"/>
              </a:rPr>
              <a:t></a:t>
            </a:r>
            <a:r>
              <a:rPr lang="kk-KZ" altLang="ru-RU" sz="1800" dirty="0">
                <a:solidFill>
                  <a:srgbClr val="002060"/>
                </a:solidFill>
              </a:rPr>
              <a:t>(</a:t>
            </a:r>
            <a:r>
              <a:rPr lang="en-US" alt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kk-KZ" alt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kk-KZ" altLang="ru-RU" sz="1800" dirty="0">
                <a:solidFill>
                  <a:srgbClr val="002060"/>
                </a:solidFill>
              </a:rPr>
              <a:t>)</a:t>
            </a:r>
            <a:r>
              <a:rPr lang="ru-RU" altLang="ru-RU" sz="1800" dirty="0">
                <a:solidFill>
                  <a:srgbClr val="002060"/>
                </a:solidFill>
              </a:rPr>
              <a:t>, </a:t>
            </a:r>
            <a:r>
              <a:rPr lang="ru-RU" altLang="ru-RU" sz="1800" i="1" dirty="0">
                <a:solidFill>
                  <a:srgbClr val="002060"/>
                </a:solidFill>
              </a:rPr>
              <a:t>С</a:t>
            </a:r>
            <a:r>
              <a:rPr lang="ru-RU" altLang="ru-RU" sz="1800" dirty="0">
                <a:solidFill>
                  <a:srgbClr val="002060"/>
                </a:solidFill>
                <a:sym typeface="Symbol" pitchFamily="18" charset="2"/>
              </a:rPr>
              <a:t></a:t>
            </a:r>
            <a:r>
              <a:rPr lang="en-US" alt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endParaRPr lang="ru-RU" alt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2" name="Прямоугольник 27"/>
          <p:cNvSpPr>
            <a:spLocks noChangeArrowheads="1"/>
          </p:cNvSpPr>
          <p:nvPr/>
        </p:nvSpPr>
        <p:spPr bwMode="auto">
          <a:xfrm>
            <a:off x="5305536" y="1494572"/>
            <a:ext cx="149104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sym typeface="Symbol" pitchFamily="18" charset="2"/>
              </a:rPr>
              <a:t></a:t>
            </a:r>
            <a:r>
              <a:rPr lang="kk-KZ" altLang="ru-RU" sz="1800" dirty="0">
                <a:solidFill>
                  <a:srgbClr val="002060"/>
                </a:solidFill>
              </a:rPr>
              <a:t>(</a:t>
            </a:r>
            <a:r>
              <a:rPr lang="en-US" alt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kk-KZ" alt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en-US" alt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kk-KZ" altLang="ru-RU" sz="1800" dirty="0">
                <a:solidFill>
                  <a:srgbClr val="002060"/>
                </a:solidFill>
              </a:rPr>
              <a:t>)</a:t>
            </a:r>
            <a:endParaRPr lang="ru-RU" alt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3" name="Прямоугольник 28"/>
          <p:cNvSpPr>
            <a:spLocks noChangeArrowheads="1"/>
          </p:cNvSpPr>
          <p:nvPr/>
        </p:nvSpPr>
        <p:spPr bwMode="auto">
          <a:xfrm>
            <a:off x="1293095" y="5768538"/>
            <a:ext cx="23516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sym typeface="Symbol" pitchFamily="18" charset="2"/>
              </a:rPr>
              <a:t></a:t>
            </a:r>
            <a:r>
              <a:rPr lang="kk-KZ" altLang="ru-RU" sz="1800" dirty="0">
                <a:solidFill>
                  <a:srgbClr val="002060"/>
                </a:solidFill>
              </a:rPr>
              <a:t>(</a:t>
            </a:r>
            <a:r>
              <a:rPr lang="en-US" alt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kk-KZ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</a:t>
            </a:r>
            <a:r>
              <a:rPr lang="en-US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altLang="ru-RU" sz="1800" dirty="0">
                <a:solidFill>
                  <a:srgbClr val="002060"/>
                </a:solidFill>
              </a:rPr>
              <a:t>)</a:t>
            </a:r>
            <a:endParaRPr lang="ru-RU" alt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4" name="Прямоугольник 29"/>
          <p:cNvSpPr>
            <a:spLocks noChangeArrowheads="1"/>
          </p:cNvSpPr>
          <p:nvPr/>
        </p:nvSpPr>
        <p:spPr bwMode="auto">
          <a:xfrm>
            <a:off x="4444969" y="5768538"/>
            <a:ext cx="235161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sym typeface="Symbol" pitchFamily="18" charset="2"/>
              </a:rPr>
              <a:t></a:t>
            </a:r>
            <a:r>
              <a:rPr lang="kk-KZ" altLang="ru-RU" sz="1800" dirty="0">
                <a:solidFill>
                  <a:srgbClr val="002060"/>
                </a:solidFill>
              </a:rPr>
              <a:t>(</a:t>
            </a:r>
            <a:r>
              <a:rPr lang="en-US" alt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ABC</a:t>
            </a:r>
            <a:r>
              <a:rPr lang="kk-KZ" altLang="ru-RU" sz="1800" dirty="0">
                <a:solidFill>
                  <a:srgbClr val="002060"/>
                </a:solidFill>
              </a:rPr>
              <a:t>)</a:t>
            </a:r>
            <a:endParaRPr lang="ru-RU" alt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89580" y="2296101"/>
            <a:ext cx="39290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Следовательно</a:t>
            </a:r>
            <a:r>
              <a:rPr lang="ru-RU" sz="2000" dirty="0"/>
              <a:t>, на эпюре плоскость можно задать с помощью: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трех точек, не лежащих на одной прямой,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прямой и точки вне этой прямой,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двух параллельных прямых,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двух пересекающихся прямых,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любой плоской фигуры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38431" y="1650059"/>
            <a:ext cx="195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Чертеж плоскости</a:t>
            </a:r>
          </a:p>
        </p:txBody>
      </p:sp>
    </p:spTree>
    <p:extLst>
      <p:ext uri="{BB962C8B-B14F-4D97-AF65-F5344CB8AC3E}">
        <p14:creationId xmlns:p14="http://schemas.microsoft.com/office/powerpoint/2010/main" val="31539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367" y="386373"/>
            <a:ext cx="114353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Плоскость может быть задана также следами.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Следами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называются линии пересечения плоскости с плоскостями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проекций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общем случае плоскость имеет три следа: горизонтальный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фронтальный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профильный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Следы плоскости пересекаются попарно на осях в точках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называются точками схода следов плоскости. Треугольник, образованный следами плоскости, называется треугольником следов.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9" name="Picture 3" descr="Рисунок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1" y="2153922"/>
            <a:ext cx="7149072" cy="38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54"/>
          <p:cNvSpPr>
            <a:spLocks noChangeShapeType="1"/>
          </p:cNvSpPr>
          <p:nvPr/>
        </p:nvSpPr>
        <p:spPr bwMode="auto">
          <a:xfrm flipV="1">
            <a:off x="8489245" y="4595103"/>
            <a:ext cx="334574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>
            <a:off x="10423703" y="2731910"/>
            <a:ext cx="0" cy="31681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 flipV="1">
            <a:off x="9047340" y="3509253"/>
            <a:ext cx="1376363" cy="1085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57"/>
          <p:cNvSpPr>
            <a:spLocks noChangeShapeType="1"/>
          </p:cNvSpPr>
          <p:nvPr/>
        </p:nvSpPr>
        <p:spPr bwMode="auto">
          <a:xfrm>
            <a:off x="9047340" y="4595103"/>
            <a:ext cx="1376363" cy="760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>
            <a:off x="10423703" y="4595103"/>
            <a:ext cx="1012825" cy="1014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auto">
          <a:xfrm>
            <a:off x="10423703" y="5355515"/>
            <a:ext cx="7604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V="1">
            <a:off x="11184115" y="4595103"/>
            <a:ext cx="0" cy="760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Line 61"/>
          <p:cNvSpPr>
            <a:spLocks noChangeShapeType="1"/>
          </p:cNvSpPr>
          <p:nvPr/>
        </p:nvSpPr>
        <p:spPr bwMode="auto">
          <a:xfrm>
            <a:off x="10423703" y="3509253"/>
            <a:ext cx="760412" cy="1085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Text Box 69"/>
          <p:cNvSpPr txBox="1">
            <a:spLocks noChangeArrowheads="1"/>
          </p:cNvSpPr>
          <p:nvPr/>
        </p:nvSpPr>
        <p:spPr bwMode="auto">
          <a:xfrm>
            <a:off x="10034765" y="5282133"/>
            <a:ext cx="61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alt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72"/>
          <p:cNvSpPr txBox="1">
            <a:spLocks noChangeArrowheads="1"/>
          </p:cNvSpPr>
          <p:nvPr/>
        </p:nvSpPr>
        <p:spPr bwMode="auto">
          <a:xfrm>
            <a:off x="8217077" y="4383965"/>
            <a:ext cx="5873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73"/>
          <p:cNvSpPr txBox="1">
            <a:spLocks noChangeArrowheads="1"/>
          </p:cNvSpPr>
          <p:nvPr/>
        </p:nvSpPr>
        <p:spPr bwMode="auto">
          <a:xfrm>
            <a:off x="10382428" y="5756358"/>
            <a:ext cx="585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74"/>
          <p:cNvSpPr txBox="1">
            <a:spLocks noChangeArrowheads="1"/>
          </p:cNvSpPr>
          <p:nvPr/>
        </p:nvSpPr>
        <p:spPr bwMode="auto">
          <a:xfrm>
            <a:off x="10342740" y="2263408"/>
            <a:ext cx="5873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11666714" y="4545890"/>
            <a:ext cx="5857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123"/>
          <p:cNvSpPr>
            <a:spLocks noChangeArrowheads="1"/>
          </p:cNvSpPr>
          <p:nvPr/>
        </p:nvSpPr>
        <p:spPr bwMode="auto">
          <a:xfrm>
            <a:off x="9018765" y="4564940"/>
            <a:ext cx="88900" cy="889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124"/>
          <p:cNvSpPr>
            <a:spLocks noChangeArrowheads="1"/>
          </p:cNvSpPr>
          <p:nvPr/>
        </p:nvSpPr>
        <p:spPr bwMode="auto">
          <a:xfrm>
            <a:off x="10371315" y="3479090"/>
            <a:ext cx="88900" cy="889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125"/>
          <p:cNvSpPr>
            <a:spLocks noChangeArrowheads="1"/>
          </p:cNvSpPr>
          <p:nvPr/>
        </p:nvSpPr>
        <p:spPr bwMode="auto">
          <a:xfrm>
            <a:off x="10371315" y="5288840"/>
            <a:ext cx="88900" cy="889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126"/>
          <p:cNvSpPr>
            <a:spLocks noChangeArrowheads="1"/>
          </p:cNvSpPr>
          <p:nvPr/>
        </p:nvSpPr>
        <p:spPr bwMode="auto">
          <a:xfrm>
            <a:off x="11133315" y="4545890"/>
            <a:ext cx="88900" cy="889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69"/>
          <p:cNvSpPr txBox="1">
            <a:spLocks noChangeArrowheads="1"/>
          </p:cNvSpPr>
          <p:nvPr/>
        </p:nvSpPr>
        <p:spPr bwMode="auto">
          <a:xfrm>
            <a:off x="11123791" y="4193467"/>
            <a:ext cx="61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alt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69"/>
          <p:cNvSpPr txBox="1">
            <a:spLocks noChangeArrowheads="1"/>
          </p:cNvSpPr>
          <p:nvPr/>
        </p:nvSpPr>
        <p:spPr bwMode="auto">
          <a:xfrm>
            <a:off x="10352266" y="3115552"/>
            <a:ext cx="61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l-GR" alt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8662678" y="4174417"/>
            <a:ext cx="61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alt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69"/>
          <p:cNvSpPr txBox="1">
            <a:spLocks noChangeArrowheads="1"/>
          </p:cNvSpPr>
          <p:nvPr/>
        </p:nvSpPr>
        <p:spPr bwMode="auto">
          <a:xfrm>
            <a:off x="10377315" y="4268605"/>
            <a:ext cx="61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2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622" y="457200"/>
            <a:ext cx="1122186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По расположению в пространстве</a:t>
            </a:r>
            <a:r>
              <a:rPr lang="ru-RU" dirty="0"/>
              <a:t> относительно плоскостей проекций плоскости подразделяются следующим образом: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Плоскости общего положения</a:t>
            </a:r>
            <a:r>
              <a:rPr lang="ru-RU" sz="2000" dirty="0"/>
              <a:t> </a:t>
            </a:r>
            <a:r>
              <a:rPr lang="ru-RU" dirty="0"/>
              <a:t>– это </a:t>
            </a:r>
            <a:r>
              <a:rPr lang="ru-RU" b="1" dirty="0"/>
              <a:t>плоскость</a:t>
            </a:r>
            <a:r>
              <a:rPr lang="ru-RU" dirty="0"/>
              <a:t>, которая не параллельна и не перпендикулярна ни одной из </a:t>
            </a:r>
            <a:r>
              <a:rPr lang="ru-RU" b="1" dirty="0"/>
              <a:t>плоскостей</a:t>
            </a:r>
            <a:r>
              <a:rPr lang="ru-RU" dirty="0"/>
              <a:t> проекций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Плоскости частного положения </a:t>
            </a:r>
            <a:r>
              <a:rPr lang="ru-RU" dirty="0"/>
              <a:t>– это плоскости, параллельные или перпендикулярные какой-либо плоскости проекций. К плоскостям частного положения относятся: плоскости уровня и проецирующие плоскости</a:t>
            </a:r>
            <a:r>
              <a:rPr lang="ru-RU" dirty="0" smtClean="0"/>
              <a:t>.</a:t>
            </a:r>
            <a:endParaRPr lang="ru-RU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7" t="38007" r="38839" b="22804"/>
          <a:stretch/>
        </p:blipFill>
        <p:spPr bwMode="auto">
          <a:xfrm>
            <a:off x="4119075" y="1528523"/>
            <a:ext cx="3279442" cy="365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7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41" y="221478"/>
            <a:ext cx="10972800" cy="6477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Проецирующие плоскости</a:t>
            </a:r>
          </a:p>
          <a:p>
            <a:pPr marL="0" indent="0" algn="ctr">
              <a:buNone/>
            </a:pPr>
            <a:r>
              <a:rPr lang="ru-RU" sz="1800" dirty="0" smtClean="0"/>
              <a:t> -  это </a:t>
            </a:r>
            <a:r>
              <a:rPr lang="ru-RU" sz="1800" dirty="0"/>
              <a:t>плоскости, перпендикулярные к одной из  плоскостей проекций</a:t>
            </a:r>
            <a:endParaRPr lang="ru-RU" altLang="ru-RU" sz="1800" b="1" baseline="-25000" dirty="0" smtClean="0">
              <a:solidFill>
                <a:srgbClr val="002060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91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93" name="Rectangle 2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94" name="Rectangle 22"/>
          <p:cNvSpPr>
            <a:spLocks noChangeArrowheads="1"/>
          </p:cNvSpPr>
          <p:nvPr/>
        </p:nvSpPr>
        <p:spPr bwMode="auto">
          <a:xfrm>
            <a:off x="0" y="217587"/>
            <a:ext cx="269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kk-KZ" altLang="ru-RU" sz="1400">
                <a:cs typeface="Times New Roman" pitchFamily="18" charset="0"/>
              </a:rPr>
              <a:t>, </a:t>
            </a:r>
            <a:endParaRPr lang="kk-KZ" altLang="ru-RU"/>
          </a:p>
        </p:txBody>
      </p:sp>
      <p:sp>
        <p:nvSpPr>
          <p:cNvPr id="2049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9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97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98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9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50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501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50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50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505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06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71939"/>
              </p:ext>
            </p:extLst>
          </p:nvPr>
        </p:nvGraphicFramePr>
        <p:xfrm>
          <a:off x="2155825" y="4787900"/>
          <a:ext cx="9112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Уравнение" r:id="rId3" imgW="723600" imgH="393480" progId="Equation.3">
                  <p:embed/>
                </p:oleObj>
              </mc:Choice>
              <mc:Fallback>
                <p:oleObj name="Уравнение" r:id="rId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4787900"/>
                        <a:ext cx="9112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7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08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894477"/>
              </p:ext>
            </p:extLst>
          </p:nvPr>
        </p:nvGraphicFramePr>
        <p:xfrm>
          <a:off x="4924455" y="4713589"/>
          <a:ext cx="10287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Формула" r:id="rId5" imgW="812447" imgH="431613" progId="Equation.3">
                  <p:embed/>
                </p:oleObj>
              </mc:Choice>
              <mc:Fallback>
                <p:oleObj name="Формула" r:id="rId5" imgW="81244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55" y="4713589"/>
                        <a:ext cx="10287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9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10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772240"/>
              </p:ext>
            </p:extLst>
          </p:nvPr>
        </p:nvGraphicFramePr>
        <p:xfrm>
          <a:off x="7595630" y="4787728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Формула" r:id="rId7" imgW="787058" imgH="406224" progId="Equation.3">
                  <p:embed/>
                </p:oleObj>
              </mc:Choice>
              <mc:Fallback>
                <p:oleObj name="Формула" r:id="rId7" imgW="787058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630" y="4787728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1" name="Rectangle 2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12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377323"/>
              </p:ext>
            </p:extLst>
          </p:nvPr>
        </p:nvGraphicFramePr>
        <p:xfrm>
          <a:off x="9361330" y="4800085"/>
          <a:ext cx="889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Формула" r:id="rId9" imgW="710891" imgH="393529" progId="Equation.3">
                  <p:embed/>
                </p:oleObj>
              </mc:Choice>
              <mc:Fallback>
                <p:oleObj name="Формула" r:id="rId9" imgW="71089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1330" y="4800085"/>
                        <a:ext cx="889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3" name="Прямоугольник 43"/>
          <p:cNvSpPr>
            <a:spLocks noChangeArrowheads="1"/>
          </p:cNvSpPr>
          <p:nvPr/>
        </p:nvSpPr>
        <p:spPr bwMode="auto">
          <a:xfrm>
            <a:off x="2028912" y="1070834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  <a:sym typeface="Symbol" pitchFamily="18" charset="2"/>
              </a:rPr>
              <a:t></a:t>
            </a:r>
            <a:r>
              <a:rPr lang="kk-KZ" altLang="ru-RU" dirty="0">
                <a:solidFill>
                  <a:srgbClr val="002060"/>
                </a:solidFill>
              </a:rPr>
              <a:t>(</a:t>
            </a:r>
            <a:r>
              <a:rPr lang="kk-KZ" altLang="ru-RU" i="1" dirty="0">
                <a:solidFill>
                  <a:srgbClr val="002060"/>
                </a:solidFill>
              </a:rPr>
              <a:t>АВС</a:t>
            </a:r>
            <a:r>
              <a:rPr lang="kk-KZ" altLang="ru-RU" dirty="0">
                <a:solidFill>
                  <a:srgbClr val="002060"/>
                </a:solidFill>
              </a:rPr>
              <a:t>)</a:t>
            </a:r>
            <a:r>
              <a:rPr lang="ru-RU" altLang="ru-RU" dirty="0">
                <a:solidFill>
                  <a:srgbClr val="002060"/>
                </a:solidFill>
                <a:sym typeface="Symbol" pitchFamily="18" charset="2"/>
              </a:rPr>
              <a:t></a:t>
            </a:r>
            <a:r>
              <a:rPr lang="kk-KZ" altLang="ru-RU" i="1" dirty="0">
                <a:solidFill>
                  <a:srgbClr val="002060"/>
                </a:solidFill>
              </a:rPr>
              <a:t>π</a:t>
            </a:r>
            <a:r>
              <a:rPr lang="kk-KZ" altLang="ru-RU" baseline="-25000" dirty="0">
                <a:solidFill>
                  <a:srgbClr val="002060"/>
                </a:solidFill>
              </a:rPr>
              <a:t>2</a:t>
            </a:r>
            <a:r>
              <a:rPr lang="kk-KZ" altLang="ru-RU" dirty="0">
                <a:solidFill>
                  <a:srgbClr val="002060"/>
                </a:solidFill>
              </a:rPr>
              <a:t> 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20514" name="Прямоугольник 44"/>
          <p:cNvSpPr>
            <a:spLocks noChangeArrowheads="1"/>
          </p:cNvSpPr>
          <p:nvPr/>
        </p:nvSpPr>
        <p:spPr bwMode="auto">
          <a:xfrm>
            <a:off x="5031031" y="1070833"/>
            <a:ext cx="1260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  <a:sym typeface="Symbol" pitchFamily="18" charset="2"/>
              </a:rPr>
              <a:t></a:t>
            </a:r>
            <a:r>
              <a:rPr lang="kk-KZ" altLang="ru-RU" dirty="0">
                <a:solidFill>
                  <a:srgbClr val="002060"/>
                </a:solidFill>
              </a:rPr>
              <a:t>(</a:t>
            </a:r>
            <a:r>
              <a:rPr lang="kk-KZ" altLang="ru-RU" i="1" dirty="0">
                <a:solidFill>
                  <a:srgbClr val="002060"/>
                </a:solidFill>
              </a:rPr>
              <a:t>DEF</a:t>
            </a:r>
            <a:r>
              <a:rPr lang="kk-KZ" altLang="ru-RU" dirty="0">
                <a:solidFill>
                  <a:srgbClr val="002060"/>
                </a:solidFill>
              </a:rPr>
              <a:t>)</a:t>
            </a:r>
            <a:r>
              <a:rPr lang="ru-RU" altLang="ru-RU" dirty="0">
                <a:solidFill>
                  <a:srgbClr val="002060"/>
                </a:solidFill>
                <a:sym typeface="Symbol" pitchFamily="18" charset="2"/>
              </a:rPr>
              <a:t></a:t>
            </a:r>
            <a:r>
              <a:rPr lang="ru-RU" altLang="ru-RU" i="1" dirty="0">
                <a:solidFill>
                  <a:srgbClr val="002060"/>
                </a:solidFill>
              </a:rPr>
              <a:t> </a:t>
            </a:r>
            <a:r>
              <a:rPr lang="kk-KZ" altLang="ru-RU" i="1" dirty="0">
                <a:solidFill>
                  <a:srgbClr val="002060"/>
                </a:solidFill>
              </a:rPr>
              <a:t>π</a:t>
            </a:r>
            <a:r>
              <a:rPr lang="kk-KZ" altLang="ru-RU" baseline="-25000" dirty="0">
                <a:solidFill>
                  <a:srgbClr val="002060"/>
                </a:solidFill>
              </a:rPr>
              <a:t>1 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20515" name="Прямоугольник 45"/>
          <p:cNvSpPr>
            <a:spLocks noChangeArrowheads="1"/>
          </p:cNvSpPr>
          <p:nvPr/>
        </p:nvSpPr>
        <p:spPr bwMode="auto">
          <a:xfrm>
            <a:off x="8342129" y="1058477"/>
            <a:ext cx="1225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  <a:sym typeface="Symbol" pitchFamily="18" charset="2"/>
              </a:rPr>
              <a:t></a:t>
            </a:r>
            <a:r>
              <a:rPr lang="kk-KZ" altLang="ru-RU" dirty="0">
                <a:solidFill>
                  <a:srgbClr val="002060"/>
                </a:solidFill>
              </a:rPr>
              <a:t>(</a:t>
            </a:r>
            <a:r>
              <a:rPr lang="kk-KZ" altLang="ru-RU" i="1" dirty="0">
                <a:solidFill>
                  <a:srgbClr val="002060"/>
                </a:solidFill>
              </a:rPr>
              <a:t>GKH</a:t>
            </a:r>
            <a:r>
              <a:rPr lang="kk-KZ" altLang="ru-RU" dirty="0">
                <a:solidFill>
                  <a:srgbClr val="002060"/>
                </a:solidFill>
              </a:rPr>
              <a:t>)</a:t>
            </a:r>
            <a:r>
              <a:rPr lang="ru-RU" altLang="ru-RU" dirty="0">
                <a:solidFill>
                  <a:srgbClr val="002060"/>
                </a:solidFill>
                <a:sym typeface="Symbol" pitchFamily="18" charset="2"/>
              </a:rPr>
              <a:t></a:t>
            </a:r>
            <a:r>
              <a:rPr lang="kk-KZ" altLang="ru-RU" i="1" dirty="0">
                <a:solidFill>
                  <a:srgbClr val="002060"/>
                </a:solidFill>
              </a:rPr>
              <a:t>π</a:t>
            </a:r>
            <a:r>
              <a:rPr lang="kk-KZ" altLang="ru-RU" baseline="-25000" dirty="0">
                <a:solidFill>
                  <a:srgbClr val="002060"/>
                </a:solidFill>
              </a:rPr>
              <a:t>3 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20516" name="Picture 3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8"/>
          <a:stretch/>
        </p:blipFill>
        <p:spPr bwMode="auto">
          <a:xfrm>
            <a:off x="1077555" y="1519881"/>
            <a:ext cx="9787467" cy="33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281" y="5288340"/>
            <a:ext cx="12043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Горизонтально проецирующая плоскость </a:t>
            </a:r>
            <a:r>
              <a:rPr lang="ru-RU" sz="1600" dirty="0"/>
              <a:t>– это плоскость перпендикулярная горизонтальной плоскости проекций </a:t>
            </a:r>
            <a:r>
              <a:rPr lang="ru-RU" sz="1600" b="1" i="1" dirty="0"/>
              <a:t>π</a:t>
            </a:r>
            <a:r>
              <a:rPr lang="ru-RU" sz="1600" b="1" i="1" baseline="-25000" dirty="0"/>
              <a:t>2</a:t>
            </a:r>
            <a:r>
              <a:rPr lang="ru-RU" sz="1600" dirty="0"/>
              <a:t>. Горизонтальная проекция  такой плоскости представляет собой прямую, совпадающую с горизонтальным следом этой плоскости;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/>
              <a:t>Фронтально </a:t>
            </a:r>
            <a:r>
              <a:rPr lang="ru-RU" sz="1600" b="1" dirty="0"/>
              <a:t>проецирующая плоскость </a:t>
            </a:r>
            <a:r>
              <a:rPr lang="ru-RU" sz="1600" dirty="0"/>
              <a:t>– это плоскость, перпендикулярная фронтальной плоскости проекций </a:t>
            </a:r>
            <a:r>
              <a:rPr lang="ru-RU" sz="1600" b="1" i="1" dirty="0"/>
              <a:t>π</a:t>
            </a:r>
            <a:r>
              <a:rPr lang="ru-RU" sz="1600" b="1" i="1" baseline="-25000" dirty="0"/>
              <a:t>1</a:t>
            </a:r>
            <a:r>
              <a:rPr lang="ru-RU" sz="1600" b="1" i="1" dirty="0"/>
              <a:t>. </a:t>
            </a:r>
            <a:r>
              <a:rPr lang="ru-RU" sz="1600" dirty="0"/>
              <a:t>Фронтальная проекция такой плоскости вырождается в прямую, совпадающую с фронтальным следом этой плоскости;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err="1" smtClean="0"/>
              <a:t>Профильно</a:t>
            </a:r>
            <a:r>
              <a:rPr lang="ru-RU" sz="1600" b="1" dirty="0" smtClean="0"/>
              <a:t> </a:t>
            </a:r>
            <a:r>
              <a:rPr lang="ru-RU" sz="1600" b="1" dirty="0"/>
              <a:t>проецирующая плоскость </a:t>
            </a:r>
            <a:r>
              <a:rPr lang="ru-RU" sz="1600" dirty="0"/>
              <a:t>–</a:t>
            </a:r>
            <a:r>
              <a:rPr lang="ru-RU" sz="1600" b="1" i="1" dirty="0"/>
              <a:t> </a:t>
            </a:r>
            <a:r>
              <a:rPr lang="ru-RU" sz="1600" dirty="0"/>
              <a:t>это плоскость перпендикулярная профильной плоскости проекций </a:t>
            </a:r>
            <a:r>
              <a:rPr lang="ru-RU" sz="1600" b="1" i="1" dirty="0"/>
              <a:t>π</a:t>
            </a:r>
            <a:r>
              <a:rPr lang="ru-RU" sz="1600" b="1" i="1" baseline="-25000" dirty="0"/>
              <a:t>3</a:t>
            </a:r>
            <a:r>
              <a:rPr lang="ru-RU" sz="1600" dirty="0"/>
              <a:t>. Профильная проекция  такой плоскости вырождается в прямую.</a:t>
            </a:r>
          </a:p>
        </p:txBody>
      </p:sp>
    </p:spTree>
    <p:extLst>
      <p:ext uri="{BB962C8B-B14F-4D97-AF65-F5344CB8AC3E}">
        <p14:creationId xmlns:p14="http://schemas.microsoft.com/office/powerpoint/2010/main" val="32668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440267"/>
            <a:ext cx="11266311" cy="55202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Эпюр </a:t>
            </a:r>
            <a:r>
              <a:rPr lang="ru-RU" b="1" dirty="0"/>
              <a:t>Монжа</a:t>
            </a:r>
            <a:r>
              <a:rPr lang="ru-RU" dirty="0"/>
              <a:t> – основной вид обратимого изображения. Французский математик и инженер </a:t>
            </a:r>
            <a:r>
              <a:rPr lang="ru-RU" i="1" dirty="0" err="1"/>
              <a:t>Гаспар</a:t>
            </a:r>
            <a:r>
              <a:rPr lang="ru-RU" i="1" dirty="0"/>
              <a:t> Монж</a:t>
            </a:r>
            <a:r>
              <a:rPr lang="ru-RU" dirty="0"/>
              <a:t> </a:t>
            </a:r>
            <a:r>
              <a:rPr lang="ru-RU" i="1" dirty="0"/>
              <a:t>(1746-1818гг.)</a:t>
            </a:r>
            <a:r>
              <a:rPr lang="ru-RU" dirty="0"/>
              <a:t>, систематизировав и обобщив накопленные к тому времени знания по теории и практике построения изображений предметов пространства, предложил получать их изображения путем прямоугольного проецирования на две или три взаимно перпендикулярные плоскости проекций. В зависимости от этого </a:t>
            </a:r>
            <a:r>
              <a:rPr lang="ru-RU" dirty="0" smtClean="0"/>
              <a:t>также </a:t>
            </a:r>
            <a:r>
              <a:rPr lang="ru-RU" dirty="0"/>
              <a:t>чертежи называют </a:t>
            </a:r>
            <a:r>
              <a:rPr lang="ru-RU" dirty="0" err="1"/>
              <a:t>двухкартинными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err="1" smtClean="0"/>
              <a:t>трехкартинными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Совокупность двух или более взаимосвязанных ортогональных проекций предмета, расположенных на одной плоскости, называют </a:t>
            </a:r>
            <a:r>
              <a:rPr lang="ru-RU" b="1" dirty="0"/>
              <a:t>комплексным </a:t>
            </a:r>
            <a:r>
              <a:rPr lang="ru-RU" b="1" dirty="0" smtClean="0"/>
              <a:t>чертежом</a:t>
            </a:r>
            <a:r>
              <a:rPr lang="en-US" b="1" dirty="0" smtClean="0"/>
              <a:t> (</a:t>
            </a:r>
            <a:r>
              <a:rPr lang="ru-RU" dirty="0" smtClean="0"/>
              <a:t>или</a:t>
            </a:r>
            <a:r>
              <a:rPr lang="ru-RU" b="1" dirty="0" smtClean="0"/>
              <a:t> ЭПЮРОМ МОНЖА). 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/>
              <a:t>Чертеж называется обратимым, если по изображению фигуры можно восстановить ее форму, размеры и положение в пространстве. В инженерной практике широко используются обратимые чертежи: - эпюр Монжа, аксонометрия, линейная перспектива, проекции с числовыми отметками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7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 32"/>
          <p:cNvSpPr>
            <a:spLocks noChangeShapeType="1"/>
          </p:cNvSpPr>
          <p:nvPr/>
        </p:nvSpPr>
        <p:spPr bwMode="auto">
          <a:xfrm>
            <a:off x="5924737" y="311685"/>
            <a:ext cx="0" cy="3088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8" name="Line 32"/>
          <p:cNvSpPr>
            <a:spLocks noChangeShapeType="1"/>
          </p:cNvSpPr>
          <p:nvPr/>
        </p:nvSpPr>
        <p:spPr bwMode="auto">
          <a:xfrm flipH="1" flipV="1">
            <a:off x="5921163" y="3397102"/>
            <a:ext cx="2183032" cy="22935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7" name="Line 32"/>
          <p:cNvSpPr>
            <a:spLocks noChangeShapeType="1"/>
          </p:cNvSpPr>
          <p:nvPr/>
        </p:nvSpPr>
        <p:spPr bwMode="auto">
          <a:xfrm>
            <a:off x="2344103" y="3400978"/>
            <a:ext cx="356993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2074010" y="1143000"/>
            <a:ext cx="7627203" cy="3819421"/>
            <a:chOff x="-288" y="2035"/>
            <a:chExt cx="3410" cy="1597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785" y="3086"/>
              <a:ext cx="664" cy="2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11" y="2144"/>
              <a:ext cx="1211" cy="1302"/>
            </a:xfrm>
            <a:custGeom>
              <a:avLst/>
              <a:gdLst>
                <a:gd name="T0" fmla="*/ 0 w 1211"/>
                <a:gd name="T1" fmla="*/ 836 h 1302"/>
                <a:gd name="T2" fmla="*/ 0 w 1211"/>
                <a:gd name="T3" fmla="*/ 0 h 1302"/>
                <a:gd name="T4" fmla="*/ 1210 w 1211"/>
                <a:gd name="T5" fmla="*/ 465 h 1302"/>
                <a:gd name="T6" fmla="*/ 1210 w 1211"/>
                <a:gd name="T7" fmla="*/ 1301 h 1302"/>
                <a:gd name="T8" fmla="*/ 0 w 1211"/>
                <a:gd name="T9" fmla="*/ 836 h 1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1" h="1302">
                  <a:moveTo>
                    <a:pt x="0" y="836"/>
                  </a:moveTo>
                  <a:lnTo>
                    <a:pt x="0" y="0"/>
                  </a:lnTo>
                  <a:lnTo>
                    <a:pt x="1210" y="465"/>
                  </a:lnTo>
                  <a:lnTo>
                    <a:pt x="1210" y="1301"/>
                  </a:lnTo>
                  <a:lnTo>
                    <a:pt x="0" y="836"/>
                  </a:lnTo>
                </a:path>
              </a:pathLst>
            </a:custGeom>
            <a:solidFill>
              <a:srgbClr val="FEFEF0">
                <a:alpha val="76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90" y="2460"/>
              <a:ext cx="723" cy="372"/>
            </a:xfrm>
            <a:custGeom>
              <a:avLst/>
              <a:gdLst>
                <a:gd name="T0" fmla="*/ 0 w 653"/>
                <a:gd name="T1" fmla="*/ 372 h 373"/>
                <a:gd name="T2" fmla="*/ 279 w 653"/>
                <a:gd name="T3" fmla="*/ 0 h 373"/>
                <a:gd name="T4" fmla="*/ 652 w 653"/>
                <a:gd name="T5" fmla="*/ 335 h 373"/>
                <a:gd name="T6" fmla="*/ 0 w 653"/>
                <a:gd name="T7" fmla="*/ 372 h 3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3" h="373">
                  <a:moveTo>
                    <a:pt x="0" y="372"/>
                  </a:moveTo>
                  <a:lnTo>
                    <a:pt x="279" y="0"/>
                  </a:lnTo>
                  <a:lnTo>
                    <a:pt x="652" y="335"/>
                  </a:lnTo>
                  <a:lnTo>
                    <a:pt x="0" y="372"/>
                  </a:lnTo>
                </a:path>
              </a:pathLst>
            </a:custGeom>
            <a:solidFill>
              <a:srgbClr val="66FFCC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35" y="2050"/>
              <a:ext cx="1305" cy="931"/>
            </a:xfrm>
            <a:custGeom>
              <a:avLst/>
              <a:gdLst>
                <a:gd name="T0" fmla="*/ 0 w 1305"/>
                <a:gd name="T1" fmla="*/ 930 h 931"/>
                <a:gd name="T2" fmla="*/ 0 w 1305"/>
                <a:gd name="T3" fmla="*/ 0 h 931"/>
                <a:gd name="T4" fmla="*/ 1304 w 1305"/>
                <a:gd name="T5" fmla="*/ 0 h 931"/>
                <a:gd name="T6" fmla="*/ 1304 w 1305"/>
                <a:gd name="T7" fmla="*/ 451 h 931"/>
                <a:gd name="T8" fmla="*/ 373 w 1305"/>
                <a:gd name="T9" fmla="*/ 94 h 931"/>
                <a:gd name="T10" fmla="*/ 373 w 1305"/>
                <a:gd name="T11" fmla="*/ 930 h 931"/>
                <a:gd name="T12" fmla="*/ 0 w 1305"/>
                <a:gd name="T13" fmla="*/ 930 h 9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5" h="931">
                  <a:moveTo>
                    <a:pt x="0" y="930"/>
                  </a:moveTo>
                  <a:lnTo>
                    <a:pt x="0" y="0"/>
                  </a:lnTo>
                  <a:lnTo>
                    <a:pt x="1304" y="0"/>
                  </a:lnTo>
                  <a:lnTo>
                    <a:pt x="1304" y="451"/>
                  </a:lnTo>
                  <a:lnTo>
                    <a:pt x="373" y="94"/>
                  </a:lnTo>
                  <a:lnTo>
                    <a:pt x="373" y="930"/>
                  </a:lnTo>
                  <a:lnTo>
                    <a:pt x="0" y="930"/>
                  </a:lnTo>
                </a:path>
              </a:pathLst>
            </a:custGeom>
            <a:gradFill>
              <a:gsLst>
                <a:gs pos="43000">
                  <a:srgbClr val="FADEFB">
                    <a:lumMod val="29000"/>
                    <a:lumOff val="71000"/>
                  </a:srgbClr>
                </a:gs>
                <a:gs pos="100000">
                  <a:srgbClr val="FFCCFF">
                    <a:lumMod val="91000"/>
                  </a:srgbClr>
                </a:gs>
              </a:gsLst>
              <a:lin ang="16200000" scaled="1"/>
            </a:gradFill>
            <a:ln w="12700" cap="rnd" cmpd="sng">
              <a:solidFill>
                <a:srgbClr val="000000">
                  <a:alpha val="99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38" y="2980"/>
              <a:ext cx="1957" cy="652"/>
            </a:xfrm>
            <a:custGeom>
              <a:avLst/>
              <a:gdLst>
                <a:gd name="T0" fmla="*/ 0 w 1957"/>
                <a:gd name="T1" fmla="*/ 0 h 652"/>
                <a:gd name="T2" fmla="*/ 373 w 1957"/>
                <a:gd name="T3" fmla="*/ 0 h 652"/>
                <a:gd name="T4" fmla="*/ 1583 w 1957"/>
                <a:gd name="T5" fmla="*/ 465 h 652"/>
                <a:gd name="T6" fmla="*/ 1583 w 1957"/>
                <a:gd name="T7" fmla="*/ 279 h 652"/>
                <a:gd name="T8" fmla="*/ 1956 w 1957"/>
                <a:gd name="T9" fmla="*/ 651 h 652"/>
                <a:gd name="T10" fmla="*/ 652 w 1957"/>
                <a:gd name="T11" fmla="*/ 651 h 652"/>
                <a:gd name="T12" fmla="*/ 0 w 1957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7" h="652">
                  <a:moveTo>
                    <a:pt x="0" y="0"/>
                  </a:moveTo>
                  <a:lnTo>
                    <a:pt x="373" y="0"/>
                  </a:lnTo>
                  <a:lnTo>
                    <a:pt x="1583" y="465"/>
                  </a:lnTo>
                  <a:lnTo>
                    <a:pt x="1583" y="279"/>
                  </a:lnTo>
                  <a:lnTo>
                    <a:pt x="1956" y="651"/>
                  </a:lnTo>
                  <a:lnTo>
                    <a:pt x="652" y="651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rgbClr val="FADEFB">
                    <a:lumMod val="29000"/>
                    <a:lumOff val="71000"/>
                  </a:srgbClr>
                </a:gs>
                <a:gs pos="100000">
                  <a:srgbClr val="FFFF00"/>
                </a:gs>
              </a:gsLst>
              <a:lin ang="5400000" scaled="1"/>
              <a:tileRect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790" y="2832"/>
              <a:ext cx="0" cy="2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095" y="2464"/>
              <a:ext cx="0" cy="7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513" y="2811"/>
              <a:ext cx="0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191" y="2246"/>
              <a:ext cx="653" cy="479"/>
            </a:xfrm>
            <a:custGeom>
              <a:avLst/>
              <a:gdLst>
                <a:gd name="T0" fmla="*/ 0 w 653"/>
                <a:gd name="T1" fmla="*/ 478 h 479"/>
                <a:gd name="T2" fmla="*/ 279 w 653"/>
                <a:gd name="T3" fmla="*/ 0 h 479"/>
                <a:gd name="T4" fmla="*/ 652 w 653"/>
                <a:gd name="T5" fmla="*/ 191 h 479"/>
                <a:gd name="T6" fmla="*/ 0 w 653"/>
                <a:gd name="T7" fmla="*/ 478 h 4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3" h="479">
                  <a:moveTo>
                    <a:pt x="0" y="478"/>
                  </a:moveTo>
                  <a:lnTo>
                    <a:pt x="279" y="0"/>
                  </a:lnTo>
                  <a:lnTo>
                    <a:pt x="652" y="191"/>
                  </a:lnTo>
                  <a:lnTo>
                    <a:pt x="0" y="478"/>
                  </a:lnTo>
                </a:path>
              </a:pathLst>
            </a:custGeom>
            <a:solidFill>
              <a:srgbClr val="BBFDE4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977" y="3296"/>
              <a:ext cx="145" cy="103"/>
            </a:xfrm>
            <a:custGeom>
              <a:avLst/>
              <a:gdLst>
                <a:gd name="T0" fmla="*/ 137 w 138"/>
                <a:gd name="T1" fmla="*/ 0 h 93"/>
                <a:gd name="T2" fmla="*/ 126 w 138"/>
                <a:gd name="T3" fmla="*/ 0 h 93"/>
                <a:gd name="T4" fmla="*/ 116 w 138"/>
                <a:gd name="T5" fmla="*/ 1 h 93"/>
                <a:gd name="T6" fmla="*/ 105 w 138"/>
                <a:gd name="T7" fmla="*/ 3 h 93"/>
                <a:gd name="T8" fmla="*/ 95 w 138"/>
                <a:gd name="T9" fmla="*/ 6 h 93"/>
                <a:gd name="T10" fmla="*/ 84 w 138"/>
                <a:gd name="T11" fmla="*/ 10 h 93"/>
                <a:gd name="T12" fmla="*/ 75 w 138"/>
                <a:gd name="T13" fmla="*/ 14 h 93"/>
                <a:gd name="T14" fmla="*/ 65 w 138"/>
                <a:gd name="T15" fmla="*/ 19 h 93"/>
                <a:gd name="T16" fmla="*/ 56 w 138"/>
                <a:gd name="T17" fmla="*/ 24 h 93"/>
                <a:gd name="T18" fmla="*/ 47 w 138"/>
                <a:gd name="T19" fmla="*/ 31 h 93"/>
                <a:gd name="T20" fmla="*/ 38 w 138"/>
                <a:gd name="T21" fmla="*/ 37 h 93"/>
                <a:gd name="T22" fmla="*/ 30 w 138"/>
                <a:gd name="T23" fmla="*/ 46 h 93"/>
                <a:gd name="T24" fmla="*/ 23 w 138"/>
                <a:gd name="T25" fmla="*/ 54 h 93"/>
                <a:gd name="T26" fmla="*/ 16 w 138"/>
                <a:gd name="T27" fmla="*/ 62 h 93"/>
                <a:gd name="T28" fmla="*/ 11 w 138"/>
                <a:gd name="T29" fmla="*/ 72 h 93"/>
                <a:gd name="T30" fmla="*/ 5 w 138"/>
                <a:gd name="T31" fmla="*/ 82 h 93"/>
                <a:gd name="T32" fmla="*/ 0 w 138"/>
                <a:gd name="T33" fmla="*/ 9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93">
                  <a:moveTo>
                    <a:pt x="137" y="0"/>
                  </a:moveTo>
                  <a:lnTo>
                    <a:pt x="126" y="0"/>
                  </a:lnTo>
                  <a:lnTo>
                    <a:pt x="116" y="1"/>
                  </a:lnTo>
                  <a:lnTo>
                    <a:pt x="105" y="3"/>
                  </a:lnTo>
                  <a:lnTo>
                    <a:pt x="95" y="6"/>
                  </a:lnTo>
                  <a:lnTo>
                    <a:pt x="84" y="10"/>
                  </a:lnTo>
                  <a:lnTo>
                    <a:pt x="75" y="14"/>
                  </a:lnTo>
                  <a:lnTo>
                    <a:pt x="65" y="19"/>
                  </a:lnTo>
                  <a:lnTo>
                    <a:pt x="56" y="24"/>
                  </a:lnTo>
                  <a:lnTo>
                    <a:pt x="47" y="31"/>
                  </a:lnTo>
                  <a:lnTo>
                    <a:pt x="38" y="37"/>
                  </a:lnTo>
                  <a:lnTo>
                    <a:pt x="30" y="46"/>
                  </a:lnTo>
                  <a:lnTo>
                    <a:pt x="23" y="54"/>
                  </a:lnTo>
                  <a:lnTo>
                    <a:pt x="16" y="62"/>
                  </a:lnTo>
                  <a:lnTo>
                    <a:pt x="11" y="72"/>
                  </a:lnTo>
                  <a:lnTo>
                    <a:pt x="5" y="82"/>
                  </a:lnTo>
                  <a:lnTo>
                    <a:pt x="0" y="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885" y="2970"/>
              <a:ext cx="306" cy="1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2191" y="3087"/>
              <a:ext cx="653" cy="253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3122" y="3166"/>
              <a:ext cx="0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2191" y="2724"/>
              <a:ext cx="0" cy="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2470" y="2246"/>
              <a:ext cx="0" cy="9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2843" y="2437"/>
              <a:ext cx="0" cy="9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607" y="2718"/>
              <a:ext cx="20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965" y="2342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471" y="2650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5" name="Rectangle 40"/>
            <p:cNvSpPr>
              <a:spLocks noChangeArrowheads="1"/>
            </p:cNvSpPr>
            <p:nvPr/>
          </p:nvSpPr>
          <p:spPr bwMode="auto">
            <a:xfrm>
              <a:off x="2107" y="3122"/>
              <a:ext cx="17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A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2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142" name="Rectangle 42"/>
            <p:cNvSpPr>
              <a:spLocks noChangeArrowheads="1"/>
            </p:cNvSpPr>
            <p:nvPr/>
          </p:nvSpPr>
          <p:spPr bwMode="auto">
            <a:xfrm>
              <a:off x="2749" y="3361"/>
              <a:ext cx="1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C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2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45"/>
            <p:cNvSpPr>
              <a:spLocks noChangeArrowheads="1"/>
            </p:cNvSpPr>
            <p:nvPr/>
          </p:nvSpPr>
          <p:spPr bwMode="auto">
            <a:xfrm>
              <a:off x="2398" y="3227"/>
              <a:ext cx="1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B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2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49"/>
            <p:cNvSpPr>
              <a:spLocks noChangeArrowheads="1"/>
            </p:cNvSpPr>
            <p:nvPr/>
          </p:nvSpPr>
          <p:spPr bwMode="auto">
            <a:xfrm>
              <a:off x="700" y="3112"/>
              <a:ext cx="17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A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2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51"/>
            <p:cNvSpPr>
              <a:spLocks noChangeArrowheads="1"/>
            </p:cNvSpPr>
            <p:nvPr/>
          </p:nvSpPr>
          <p:spPr bwMode="auto">
            <a:xfrm>
              <a:off x="1437" y="3381"/>
              <a:ext cx="1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C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2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134" name="Rectangle 54"/>
            <p:cNvSpPr>
              <a:spLocks noChangeArrowheads="1"/>
            </p:cNvSpPr>
            <p:nvPr/>
          </p:nvSpPr>
          <p:spPr bwMode="auto">
            <a:xfrm>
              <a:off x="1000" y="3224"/>
              <a:ext cx="1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В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2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45" name="Oval 57"/>
            <p:cNvSpPr>
              <a:spLocks noChangeArrowheads="1"/>
            </p:cNvSpPr>
            <p:nvPr/>
          </p:nvSpPr>
          <p:spPr bwMode="auto">
            <a:xfrm>
              <a:off x="2449" y="3174"/>
              <a:ext cx="43" cy="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6" name="Oval 58"/>
            <p:cNvSpPr>
              <a:spLocks noChangeArrowheads="1"/>
            </p:cNvSpPr>
            <p:nvPr/>
          </p:nvSpPr>
          <p:spPr bwMode="auto">
            <a:xfrm>
              <a:off x="2170" y="3068"/>
              <a:ext cx="42" cy="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7" name="Oval 59"/>
            <p:cNvSpPr>
              <a:spLocks noChangeArrowheads="1"/>
            </p:cNvSpPr>
            <p:nvPr/>
          </p:nvSpPr>
          <p:spPr bwMode="auto">
            <a:xfrm>
              <a:off x="2821" y="2421"/>
              <a:ext cx="42" cy="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8" name="Oval 60"/>
            <p:cNvSpPr>
              <a:spLocks noChangeArrowheads="1"/>
            </p:cNvSpPr>
            <p:nvPr/>
          </p:nvSpPr>
          <p:spPr bwMode="auto">
            <a:xfrm>
              <a:off x="2176" y="2706"/>
              <a:ext cx="42" cy="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9" name="Oval 61"/>
            <p:cNvSpPr>
              <a:spLocks noChangeArrowheads="1"/>
            </p:cNvSpPr>
            <p:nvPr/>
          </p:nvSpPr>
          <p:spPr bwMode="auto">
            <a:xfrm>
              <a:off x="2452" y="2229"/>
              <a:ext cx="42" cy="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1" name="Oval 63"/>
            <p:cNvSpPr>
              <a:spLocks noChangeArrowheads="1"/>
            </p:cNvSpPr>
            <p:nvPr/>
          </p:nvSpPr>
          <p:spPr bwMode="auto">
            <a:xfrm>
              <a:off x="1074" y="2440"/>
              <a:ext cx="42" cy="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2" name="Oval 64"/>
            <p:cNvSpPr>
              <a:spLocks noChangeArrowheads="1"/>
            </p:cNvSpPr>
            <p:nvPr/>
          </p:nvSpPr>
          <p:spPr bwMode="auto">
            <a:xfrm>
              <a:off x="1492" y="2773"/>
              <a:ext cx="42" cy="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3" name="Oval 65"/>
            <p:cNvSpPr>
              <a:spLocks noChangeArrowheads="1"/>
            </p:cNvSpPr>
            <p:nvPr/>
          </p:nvSpPr>
          <p:spPr bwMode="auto">
            <a:xfrm>
              <a:off x="779" y="2820"/>
              <a:ext cx="42" cy="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4" name="Rectangle 66"/>
            <p:cNvSpPr>
              <a:spLocks noChangeArrowheads="1"/>
            </p:cNvSpPr>
            <p:nvPr/>
          </p:nvSpPr>
          <p:spPr bwMode="auto">
            <a:xfrm rot="21407125">
              <a:off x="772" y="3492"/>
              <a:ext cx="17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П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2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67"/>
            <p:cNvSpPr>
              <a:spLocks noChangeArrowheads="1"/>
            </p:cNvSpPr>
            <p:nvPr/>
          </p:nvSpPr>
          <p:spPr bwMode="auto">
            <a:xfrm>
              <a:off x="107" y="2035"/>
              <a:ext cx="17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П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1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68"/>
            <p:cNvSpPr>
              <a:spLocks noChangeArrowheads="1"/>
            </p:cNvSpPr>
            <p:nvPr/>
          </p:nvSpPr>
          <p:spPr bwMode="auto">
            <a:xfrm>
              <a:off x="545" y="2200"/>
              <a:ext cx="19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7" name="Rectangle 69"/>
            <p:cNvSpPr>
              <a:spLocks noChangeArrowheads="1"/>
            </p:cNvSpPr>
            <p:nvPr/>
          </p:nvSpPr>
          <p:spPr bwMode="auto">
            <a:xfrm>
              <a:off x="-288" y="2843"/>
              <a:ext cx="129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32" name="Rectangle 70"/>
            <p:cNvSpPr>
              <a:spLocks noChangeArrowheads="1"/>
            </p:cNvSpPr>
            <p:nvPr/>
          </p:nvSpPr>
          <p:spPr bwMode="auto">
            <a:xfrm>
              <a:off x="1644" y="3433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r>
                <a:rPr lang="ru-RU" altLang="ru-RU" sz="1500" baseline="-250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2</a:t>
              </a:r>
              <a:endParaRPr lang="ru-RU" altLang="ru-RU" sz="1500" dirty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0" name="Rectangle 73"/>
            <p:cNvSpPr>
              <a:spLocks noChangeArrowheads="1"/>
            </p:cNvSpPr>
            <p:nvPr/>
          </p:nvSpPr>
          <p:spPr bwMode="auto">
            <a:xfrm>
              <a:off x="2933" y="3399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r>
                <a:rPr lang="ru-RU" altLang="ru-RU" sz="1500" baseline="-250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2</a:t>
              </a:r>
              <a:endParaRPr lang="ru-RU" altLang="ru-RU" sz="1500" dirty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8" name="Rectangle 76"/>
            <p:cNvSpPr>
              <a:spLocks noChangeArrowheads="1"/>
            </p:cNvSpPr>
            <p:nvPr/>
          </p:nvSpPr>
          <p:spPr bwMode="auto">
            <a:xfrm>
              <a:off x="2840" y="2320"/>
              <a:ext cx="1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C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1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126" name="Rectangle 79"/>
            <p:cNvSpPr>
              <a:spLocks noChangeArrowheads="1"/>
            </p:cNvSpPr>
            <p:nvPr/>
          </p:nvSpPr>
          <p:spPr bwMode="auto">
            <a:xfrm>
              <a:off x="2362" y="2086"/>
              <a:ext cx="1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B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1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124" name="Rectangle 82"/>
            <p:cNvSpPr>
              <a:spLocks noChangeArrowheads="1"/>
            </p:cNvSpPr>
            <p:nvPr/>
          </p:nvSpPr>
          <p:spPr bwMode="auto">
            <a:xfrm>
              <a:off x="2040" y="2580"/>
              <a:ext cx="17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A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1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85"/>
            <p:cNvSpPr>
              <a:spLocks noChangeArrowheads="1"/>
            </p:cNvSpPr>
            <p:nvPr/>
          </p:nvSpPr>
          <p:spPr bwMode="auto">
            <a:xfrm>
              <a:off x="2903" y="3146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64" name="Rectangle 86"/>
            <p:cNvSpPr>
              <a:spLocks noChangeArrowheads="1"/>
            </p:cNvSpPr>
            <p:nvPr/>
          </p:nvSpPr>
          <p:spPr bwMode="auto">
            <a:xfrm>
              <a:off x="1838" y="3012"/>
              <a:ext cx="18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Symbol" panose="05050102010706020507" pitchFamily="18" charset="2"/>
                </a:rPr>
                <a:t>j</a:t>
              </a:r>
            </a:p>
          </p:txBody>
        </p:sp>
        <p:sp>
          <p:nvSpPr>
            <p:cNvPr id="78" name="Rectangle 133"/>
            <p:cNvSpPr>
              <a:spLocks noChangeArrowheads="1"/>
            </p:cNvSpPr>
            <p:nvPr/>
          </p:nvSpPr>
          <p:spPr bwMode="auto">
            <a:xfrm>
              <a:off x="1754" y="2840"/>
              <a:ext cx="1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79" name="Line 134"/>
            <p:cNvSpPr>
              <a:spLocks noChangeShapeType="1"/>
            </p:cNvSpPr>
            <p:nvPr/>
          </p:nvSpPr>
          <p:spPr bwMode="auto">
            <a:xfrm flipV="1">
              <a:off x="1975" y="3002"/>
              <a:ext cx="107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Line 138"/>
            <p:cNvSpPr>
              <a:spLocks noChangeShapeType="1"/>
            </p:cNvSpPr>
            <p:nvPr/>
          </p:nvSpPr>
          <p:spPr bwMode="auto">
            <a:xfrm>
              <a:off x="807" y="3094"/>
              <a:ext cx="685" cy="264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Oval 139"/>
            <p:cNvSpPr>
              <a:spLocks noChangeArrowheads="1"/>
            </p:cNvSpPr>
            <p:nvPr/>
          </p:nvSpPr>
          <p:spPr bwMode="auto">
            <a:xfrm>
              <a:off x="1494" y="3352"/>
              <a:ext cx="43" cy="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85" name="Oval 140"/>
            <p:cNvSpPr>
              <a:spLocks noChangeArrowheads="1"/>
            </p:cNvSpPr>
            <p:nvPr/>
          </p:nvSpPr>
          <p:spPr bwMode="auto">
            <a:xfrm>
              <a:off x="768" y="3068"/>
              <a:ext cx="39" cy="3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86" name="Oval 141"/>
            <p:cNvSpPr>
              <a:spLocks noChangeArrowheads="1"/>
            </p:cNvSpPr>
            <p:nvPr/>
          </p:nvSpPr>
          <p:spPr bwMode="auto">
            <a:xfrm>
              <a:off x="1074" y="3187"/>
              <a:ext cx="42" cy="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87" name="Line 142"/>
            <p:cNvSpPr>
              <a:spLocks noChangeShapeType="1"/>
            </p:cNvSpPr>
            <p:nvPr/>
          </p:nvSpPr>
          <p:spPr bwMode="auto">
            <a:xfrm>
              <a:off x="2840" y="3340"/>
              <a:ext cx="276" cy="112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Oval 143"/>
            <p:cNvSpPr>
              <a:spLocks noChangeArrowheads="1"/>
            </p:cNvSpPr>
            <p:nvPr/>
          </p:nvSpPr>
          <p:spPr bwMode="auto">
            <a:xfrm>
              <a:off x="2826" y="3319"/>
              <a:ext cx="43" cy="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117" y="2970"/>
              <a:ext cx="32" cy="98"/>
            </a:xfrm>
            <a:custGeom>
              <a:avLst/>
              <a:gdLst>
                <a:gd name="T0" fmla="*/ 0 w 17"/>
                <a:gd name="T1" fmla="*/ 64 h 65"/>
                <a:gd name="T2" fmla="*/ 5 w 17"/>
                <a:gd name="T3" fmla="*/ 53 h 65"/>
                <a:gd name="T4" fmla="*/ 8 w 17"/>
                <a:gd name="T5" fmla="*/ 43 h 65"/>
                <a:gd name="T6" fmla="*/ 11 w 17"/>
                <a:gd name="T7" fmla="*/ 32 h 65"/>
                <a:gd name="T8" fmla="*/ 14 w 17"/>
                <a:gd name="T9" fmla="*/ 22 h 65"/>
                <a:gd name="T10" fmla="*/ 16 w 17"/>
                <a:gd name="T11" fmla="*/ 11 h 65"/>
                <a:gd name="T12" fmla="*/ 16 w 17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65">
                  <a:moveTo>
                    <a:pt x="0" y="64"/>
                  </a:moveTo>
                  <a:lnTo>
                    <a:pt x="5" y="53"/>
                  </a:lnTo>
                  <a:lnTo>
                    <a:pt x="8" y="43"/>
                  </a:lnTo>
                  <a:lnTo>
                    <a:pt x="11" y="32"/>
                  </a:lnTo>
                  <a:lnTo>
                    <a:pt x="14" y="22"/>
                  </a:lnTo>
                  <a:lnTo>
                    <a:pt x="16" y="11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stealth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0" name="Line 32"/>
          <p:cNvSpPr>
            <a:spLocks noChangeShapeType="1"/>
          </p:cNvSpPr>
          <p:nvPr/>
        </p:nvSpPr>
        <p:spPr bwMode="auto">
          <a:xfrm>
            <a:off x="6694640" y="3379491"/>
            <a:ext cx="300657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51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668390"/>
              </p:ext>
            </p:extLst>
          </p:nvPr>
        </p:nvGraphicFramePr>
        <p:xfrm>
          <a:off x="9535559" y="5327951"/>
          <a:ext cx="9112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Уравнение" r:id="rId3" imgW="723600" imgH="393480" progId="Equation.3">
                  <p:embed/>
                </p:oleObj>
              </mc:Choice>
              <mc:Fallback>
                <p:oleObj name="Уравнение" r:id="rId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5559" y="5327951"/>
                        <a:ext cx="9112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6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E996-1887-403F-BB48-CCD793A3C606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981325" y="8732"/>
            <a:ext cx="695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 </a:t>
            </a:r>
            <a:r>
              <a:rPr lang="ru-RU" altLang="ru-RU" sz="1400" b="1" i="1" dirty="0" smtClean="0"/>
              <a:t>Горизонтально-проецирующая плоскость</a:t>
            </a:r>
            <a:endParaRPr lang="ru-RU" altLang="ru-RU" sz="1400" b="1" dirty="0"/>
          </a:p>
        </p:txBody>
      </p:sp>
      <p:grpSp>
        <p:nvGrpSpPr>
          <p:cNvPr id="256004" name="Group 4"/>
          <p:cNvGrpSpPr>
            <a:grpSpLocks/>
          </p:cNvGrpSpPr>
          <p:nvPr/>
        </p:nvGrpSpPr>
        <p:grpSpPr bwMode="auto">
          <a:xfrm>
            <a:off x="1143001" y="1700214"/>
            <a:ext cx="5961063" cy="3997325"/>
            <a:chOff x="-240" y="1729"/>
            <a:chExt cx="3755" cy="2518"/>
          </a:xfrm>
        </p:grpSpPr>
        <p:grpSp>
          <p:nvGrpSpPr>
            <p:cNvPr id="256005" name="Group 5"/>
            <p:cNvGrpSpPr>
              <a:grpSpLocks/>
            </p:cNvGrpSpPr>
            <p:nvPr/>
          </p:nvGrpSpPr>
          <p:grpSpPr bwMode="auto">
            <a:xfrm>
              <a:off x="-240" y="1729"/>
              <a:ext cx="3648" cy="2287"/>
              <a:chOff x="-178" y="1502"/>
              <a:chExt cx="3648" cy="2287"/>
            </a:xfrm>
          </p:grpSpPr>
          <p:sp>
            <p:nvSpPr>
              <p:cNvPr id="256006" name="AutoShape 6"/>
              <p:cNvSpPr>
                <a:spLocks noChangeArrowheads="1"/>
              </p:cNvSpPr>
              <p:nvPr/>
            </p:nvSpPr>
            <p:spPr bwMode="auto">
              <a:xfrm flipH="1">
                <a:off x="249" y="2992"/>
                <a:ext cx="3221" cy="778"/>
              </a:xfrm>
              <a:prstGeom prst="parallelogram">
                <a:avLst>
                  <a:gd name="adj" fmla="val 103503"/>
                </a:avLst>
              </a:prstGeom>
              <a:gradFill rotWithShape="1">
                <a:gsLst>
                  <a:gs pos="0">
                    <a:srgbClr val="EFFFEF">
                      <a:gamma/>
                      <a:shade val="46275"/>
                      <a:invGamma/>
                    </a:srgbClr>
                  </a:gs>
                  <a:gs pos="50000">
                    <a:srgbClr val="EFFFEF"/>
                  </a:gs>
                  <a:gs pos="100000">
                    <a:srgbClr val="EFFFE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007" name="Rectangle 7"/>
              <p:cNvSpPr>
                <a:spLocks noChangeArrowheads="1"/>
              </p:cNvSpPr>
              <p:nvPr/>
            </p:nvSpPr>
            <p:spPr bwMode="auto">
              <a:xfrm flipV="1">
                <a:off x="249" y="1502"/>
                <a:ext cx="2418" cy="1490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008" name="Line 8"/>
              <p:cNvSpPr>
                <a:spLocks noChangeShapeType="1"/>
              </p:cNvSpPr>
              <p:nvPr/>
            </p:nvSpPr>
            <p:spPr bwMode="auto">
              <a:xfrm>
                <a:off x="62" y="2992"/>
                <a:ext cx="311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09" name="Text Box 9"/>
              <p:cNvSpPr txBox="1">
                <a:spLocks noChangeArrowheads="1"/>
              </p:cNvSpPr>
              <p:nvPr/>
            </p:nvSpPr>
            <p:spPr bwMode="auto">
              <a:xfrm>
                <a:off x="-178" y="2832"/>
                <a:ext cx="2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dirty="0"/>
                  <a:t>Х</a:t>
                </a:r>
              </a:p>
            </p:txBody>
          </p:sp>
          <p:sp>
            <p:nvSpPr>
              <p:cNvPr id="256010" name="Text Box 10"/>
              <p:cNvSpPr txBox="1">
                <a:spLocks noChangeArrowheads="1"/>
              </p:cNvSpPr>
              <p:nvPr/>
            </p:nvSpPr>
            <p:spPr bwMode="auto">
              <a:xfrm>
                <a:off x="105" y="1509"/>
                <a:ext cx="53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dirty="0"/>
                  <a:t>П</a:t>
                </a:r>
                <a:r>
                  <a:rPr lang="ru-RU" altLang="ru-RU" sz="1400" dirty="0"/>
                  <a:t>1</a:t>
                </a:r>
                <a:endParaRPr lang="ru-RU" altLang="ru-RU" dirty="0"/>
              </a:p>
            </p:txBody>
          </p:sp>
          <p:sp>
            <p:nvSpPr>
              <p:cNvPr id="256011" name="Text Box 11"/>
              <p:cNvSpPr txBox="1">
                <a:spLocks noChangeArrowheads="1"/>
              </p:cNvSpPr>
              <p:nvPr/>
            </p:nvSpPr>
            <p:spPr bwMode="auto">
              <a:xfrm>
                <a:off x="969" y="3558"/>
                <a:ext cx="29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dirty="0"/>
                  <a:t>П</a:t>
                </a:r>
                <a:r>
                  <a:rPr lang="ru-RU" altLang="ru-RU" sz="1400" dirty="0"/>
                  <a:t>2</a:t>
                </a:r>
                <a:endParaRPr lang="ru-RU" altLang="ru-RU" dirty="0"/>
              </a:p>
            </p:txBody>
          </p:sp>
        </p:grpSp>
        <p:sp>
          <p:nvSpPr>
            <p:cNvPr id="256012" name="Line 12"/>
            <p:cNvSpPr>
              <a:spLocks noChangeShapeType="1"/>
            </p:cNvSpPr>
            <p:nvPr/>
          </p:nvSpPr>
          <p:spPr bwMode="auto">
            <a:xfrm>
              <a:off x="1429" y="2205"/>
              <a:ext cx="0" cy="127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13" name="Text Box 13"/>
            <p:cNvSpPr txBox="1">
              <a:spLocks noChangeArrowheads="1"/>
            </p:cNvSpPr>
            <p:nvPr/>
          </p:nvSpPr>
          <p:spPr bwMode="auto">
            <a:xfrm>
              <a:off x="1401" y="2183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dirty="0" smtClean="0"/>
                <a:t>n</a:t>
              </a:r>
              <a:endParaRPr lang="ru-RU" altLang="ru-RU" dirty="0"/>
            </a:p>
          </p:txBody>
        </p:sp>
        <p:sp>
          <p:nvSpPr>
            <p:cNvPr id="256014" name="Line 14"/>
            <p:cNvSpPr>
              <a:spLocks noChangeShapeType="1"/>
            </p:cNvSpPr>
            <p:nvPr/>
          </p:nvSpPr>
          <p:spPr bwMode="auto">
            <a:xfrm flipV="1">
              <a:off x="884" y="2455"/>
              <a:ext cx="1270" cy="40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15" name="Text Box 15"/>
            <p:cNvSpPr txBox="1">
              <a:spLocks noChangeArrowheads="1"/>
            </p:cNvSpPr>
            <p:nvPr/>
          </p:nvSpPr>
          <p:spPr bwMode="auto">
            <a:xfrm>
              <a:off x="1950" y="222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dirty="0"/>
                <a:t>m</a:t>
              </a:r>
              <a:endParaRPr lang="ru-RU" altLang="ru-RU" dirty="0"/>
            </a:p>
          </p:txBody>
        </p:sp>
        <p:sp>
          <p:nvSpPr>
            <p:cNvPr id="256016" name="Oval 16"/>
            <p:cNvSpPr>
              <a:spLocks noChangeArrowheads="1"/>
            </p:cNvSpPr>
            <p:nvPr/>
          </p:nvSpPr>
          <p:spPr bwMode="auto">
            <a:xfrm>
              <a:off x="1383" y="2659"/>
              <a:ext cx="68" cy="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17" name="Text Box 17"/>
            <p:cNvSpPr txBox="1">
              <a:spLocks noChangeArrowheads="1"/>
            </p:cNvSpPr>
            <p:nvPr/>
          </p:nvSpPr>
          <p:spPr bwMode="auto">
            <a:xfrm>
              <a:off x="1156" y="2455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/>
                <a:t>K</a:t>
              </a:r>
              <a:endParaRPr lang="ru-RU" altLang="ru-RU"/>
            </a:p>
          </p:txBody>
        </p:sp>
        <p:sp>
          <p:nvSpPr>
            <p:cNvPr id="256018" name="Line 18"/>
            <p:cNvSpPr>
              <a:spLocks noChangeShapeType="1"/>
            </p:cNvSpPr>
            <p:nvPr/>
          </p:nvSpPr>
          <p:spPr bwMode="auto">
            <a:xfrm>
              <a:off x="816" y="3226"/>
              <a:ext cx="1406" cy="5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19" name="Oval 19"/>
            <p:cNvSpPr>
              <a:spLocks noChangeArrowheads="1"/>
            </p:cNvSpPr>
            <p:nvPr/>
          </p:nvSpPr>
          <p:spPr bwMode="auto">
            <a:xfrm>
              <a:off x="1406" y="3453"/>
              <a:ext cx="68" cy="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20" name="Line 20"/>
            <p:cNvSpPr>
              <a:spLocks noChangeShapeType="1"/>
            </p:cNvSpPr>
            <p:nvPr/>
          </p:nvSpPr>
          <p:spPr bwMode="auto">
            <a:xfrm flipH="1">
              <a:off x="816" y="1956"/>
              <a:ext cx="23" cy="127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21" name="Line 21"/>
            <p:cNvSpPr>
              <a:spLocks noChangeShapeType="1"/>
            </p:cNvSpPr>
            <p:nvPr/>
          </p:nvSpPr>
          <p:spPr bwMode="auto">
            <a:xfrm>
              <a:off x="2222" y="2001"/>
              <a:ext cx="0" cy="18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22" name="Text Box 22"/>
            <p:cNvSpPr txBox="1">
              <a:spLocks noChangeArrowheads="1"/>
            </p:cNvSpPr>
            <p:nvPr/>
          </p:nvSpPr>
          <p:spPr bwMode="auto">
            <a:xfrm>
              <a:off x="1111" y="349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dirty="0" smtClean="0"/>
                <a:t>K</a:t>
              </a:r>
              <a:r>
                <a:rPr lang="ru-RU" altLang="ru-RU" sz="1400" dirty="0" smtClean="0"/>
                <a:t>2</a:t>
              </a:r>
              <a:endParaRPr lang="ru-RU" altLang="ru-RU" dirty="0"/>
            </a:p>
          </p:txBody>
        </p:sp>
        <p:sp>
          <p:nvSpPr>
            <p:cNvPr id="256023" name="Text Box 23"/>
            <p:cNvSpPr txBox="1">
              <a:spLocks noChangeArrowheads="1"/>
            </p:cNvSpPr>
            <p:nvPr/>
          </p:nvSpPr>
          <p:spPr bwMode="auto">
            <a:xfrm>
              <a:off x="1791" y="3453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dirty="0" smtClean="0"/>
                <a:t>m</a:t>
              </a:r>
              <a:r>
                <a:rPr lang="ru-RU" altLang="ru-RU" sz="1400" baseline="-25000" dirty="0" smtClean="0"/>
                <a:t>2</a:t>
              </a:r>
              <a:endParaRPr lang="ru-RU" altLang="ru-RU" baseline="-25000" dirty="0"/>
            </a:p>
          </p:txBody>
        </p:sp>
        <p:sp>
          <p:nvSpPr>
            <p:cNvPr id="256024" name="Freeform 24"/>
            <p:cNvSpPr>
              <a:spLocks/>
            </p:cNvSpPr>
            <p:nvPr/>
          </p:nvSpPr>
          <p:spPr bwMode="auto">
            <a:xfrm>
              <a:off x="839" y="1956"/>
              <a:ext cx="1394" cy="82"/>
            </a:xfrm>
            <a:custGeom>
              <a:avLst/>
              <a:gdLst>
                <a:gd name="T0" fmla="*/ 0 w 1394"/>
                <a:gd name="T1" fmla="*/ 6 h 82"/>
                <a:gd name="T2" fmla="*/ 180 w 1394"/>
                <a:gd name="T3" fmla="*/ 37 h 82"/>
                <a:gd name="T4" fmla="*/ 261 w 1394"/>
                <a:gd name="T5" fmla="*/ 62 h 82"/>
                <a:gd name="T6" fmla="*/ 366 w 1394"/>
                <a:gd name="T7" fmla="*/ 43 h 82"/>
                <a:gd name="T8" fmla="*/ 533 w 1394"/>
                <a:gd name="T9" fmla="*/ 18 h 82"/>
                <a:gd name="T10" fmla="*/ 614 w 1394"/>
                <a:gd name="T11" fmla="*/ 0 h 82"/>
                <a:gd name="T12" fmla="*/ 706 w 1394"/>
                <a:gd name="T13" fmla="*/ 31 h 82"/>
                <a:gd name="T14" fmla="*/ 744 w 1394"/>
                <a:gd name="T15" fmla="*/ 43 h 82"/>
                <a:gd name="T16" fmla="*/ 762 w 1394"/>
                <a:gd name="T17" fmla="*/ 49 h 82"/>
                <a:gd name="T18" fmla="*/ 923 w 1394"/>
                <a:gd name="T19" fmla="*/ 43 h 82"/>
                <a:gd name="T20" fmla="*/ 1208 w 1394"/>
                <a:gd name="T21" fmla="*/ 0 h 82"/>
                <a:gd name="T22" fmla="*/ 1270 w 1394"/>
                <a:gd name="T23" fmla="*/ 6 h 82"/>
                <a:gd name="T24" fmla="*/ 1307 w 1394"/>
                <a:gd name="T25" fmla="*/ 18 h 82"/>
                <a:gd name="T26" fmla="*/ 1363 w 1394"/>
                <a:gd name="T27" fmla="*/ 43 h 82"/>
                <a:gd name="T28" fmla="*/ 1394 w 1394"/>
                <a:gd name="T29" fmla="*/ 4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4" h="82">
                  <a:moveTo>
                    <a:pt x="0" y="6"/>
                  </a:moveTo>
                  <a:cubicBezTo>
                    <a:pt x="70" y="28"/>
                    <a:pt x="100" y="32"/>
                    <a:pt x="180" y="37"/>
                  </a:cubicBezTo>
                  <a:cubicBezTo>
                    <a:pt x="216" y="42"/>
                    <a:pt x="232" y="42"/>
                    <a:pt x="261" y="62"/>
                  </a:cubicBezTo>
                  <a:cubicBezTo>
                    <a:pt x="297" y="57"/>
                    <a:pt x="330" y="49"/>
                    <a:pt x="366" y="43"/>
                  </a:cubicBezTo>
                  <a:cubicBezTo>
                    <a:pt x="418" y="26"/>
                    <a:pt x="480" y="23"/>
                    <a:pt x="533" y="18"/>
                  </a:cubicBezTo>
                  <a:cubicBezTo>
                    <a:pt x="584" y="1"/>
                    <a:pt x="557" y="8"/>
                    <a:pt x="614" y="0"/>
                  </a:cubicBezTo>
                  <a:cubicBezTo>
                    <a:pt x="645" y="10"/>
                    <a:pt x="675" y="21"/>
                    <a:pt x="706" y="31"/>
                  </a:cubicBezTo>
                  <a:cubicBezTo>
                    <a:pt x="719" y="35"/>
                    <a:pt x="731" y="39"/>
                    <a:pt x="744" y="43"/>
                  </a:cubicBezTo>
                  <a:cubicBezTo>
                    <a:pt x="750" y="45"/>
                    <a:pt x="762" y="49"/>
                    <a:pt x="762" y="49"/>
                  </a:cubicBezTo>
                  <a:cubicBezTo>
                    <a:pt x="810" y="82"/>
                    <a:pt x="871" y="52"/>
                    <a:pt x="923" y="43"/>
                  </a:cubicBezTo>
                  <a:cubicBezTo>
                    <a:pt x="1009" y="1"/>
                    <a:pt x="1115" y="8"/>
                    <a:pt x="1208" y="0"/>
                  </a:cubicBezTo>
                  <a:cubicBezTo>
                    <a:pt x="1229" y="2"/>
                    <a:pt x="1250" y="2"/>
                    <a:pt x="1270" y="6"/>
                  </a:cubicBezTo>
                  <a:cubicBezTo>
                    <a:pt x="1283" y="8"/>
                    <a:pt x="1307" y="18"/>
                    <a:pt x="1307" y="18"/>
                  </a:cubicBezTo>
                  <a:cubicBezTo>
                    <a:pt x="1337" y="38"/>
                    <a:pt x="1319" y="29"/>
                    <a:pt x="1363" y="43"/>
                  </a:cubicBezTo>
                  <a:cubicBezTo>
                    <a:pt x="1373" y="46"/>
                    <a:pt x="1394" y="49"/>
                    <a:pt x="1394" y="4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25" name="Text Box 25"/>
            <p:cNvSpPr txBox="1">
              <a:spLocks noChangeArrowheads="1"/>
            </p:cNvSpPr>
            <p:nvPr/>
          </p:nvSpPr>
          <p:spPr bwMode="auto">
            <a:xfrm>
              <a:off x="907" y="2024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ru-RU" dirty="0" smtClean="0"/>
                <a:t>α</a:t>
              </a:r>
              <a:endParaRPr lang="ru-RU" altLang="ru-RU" dirty="0"/>
            </a:p>
          </p:txBody>
        </p:sp>
        <p:sp>
          <p:nvSpPr>
            <p:cNvPr id="256026" name="Text Box 26"/>
            <p:cNvSpPr txBox="1">
              <a:spLocks noChangeArrowheads="1"/>
            </p:cNvSpPr>
            <p:nvPr/>
          </p:nvSpPr>
          <p:spPr bwMode="auto">
            <a:xfrm>
              <a:off x="1882" y="3997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altLang="ru-RU" sz="2000" b="1" u="sng"/>
            </a:p>
          </p:txBody>
        </p:sp>
      </p:grpSp>
      <p:sp>
        <p:nvSpPr>
          <p:cNvPr id="256027" name="Text Box 27"/>
          <p:cNvSpPr txBox="1">
            <a:spLocks noChangeArrowheads="1"/>
          </p:cNvSpPr>
          <p:nvPr/>
        </p:nvSpPr>
        <p:spPr bwMode="auto">
          <a:xfrm>
            <a:off x="2674939" y="6308726"/>
            <a:ext cx="648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/>
          </a:p>
        </p:txBody>
      </p:sp>
      <p:sp>
        <p:nvSpPr>
          <p:cNvPr id="256028" name="Text Box 28"/>
          <p:cNvSpPr txBox="1">
            <a:spLocks noChangeArrowheads="1"/>
          </p:cNvSpPr>
          <p:nvPr/>
        </p:nvSpPr>
        <p:spPr bwMode="auto">
          <a:xfrm>
            <a:off x="1524001" y="5984876"/>
            <a:ext cx="9288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 </a:t>
            </a:r>
            <a:endParaRPr lang="ru-RU" altLang="ru-RU" b="1"/>
          </a:p>
        </p:txBody>
      </p:sp>
      <p:sp>
        <p:nvSpPr>
          <p:cNvPr id="256032" name="Line 32"/>
          <p:cNvSpPr>
            <a:spLocks noChangeShapeType="1"/>
          </p:cNvSpPr>
          <p:nvPr/>
        </p:nvSpPr>
        <p:spPr bwMode="auto">
          <a:xfrm flipV="1">
            <a:off x="6637338" y="3103563"/>
            <a:ext cx="3708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3" name="Text Box 33"/>
          <p:cNvSpPr txBox="1">
            <a:spLocks noChangeArrowheads="1"/>
          </p:cNvSpPr>
          <p:nvPr/>
        </p:nvSpPr>
        <p:spPr bwMode="auto">
          <a:xfrm>
            <a:off x="6429385" y="273685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Х</a:t>
            </a:r>
          </a:p>
        </p:txBody>
      </p:sp>
      <p:sp>
        <p:nvSpPr>
          <p:cNvPr id="256036" name="Line 36"/>
          <p:cNvSpPr>
            <a:spLocks noChangeShapeType="1"/>
          </p:cNvSpPr>
          <p:nvPr/>
        </p:nvSpPr>
        <p:spPr bwMode="auto">
          <a:xfrm>
            <a:off x="8812219" y="2133600"/>
            <a:ext cx="36512" cy="1906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7" name="Oval 37"/>
          <p:cNvSpPr>
            <a:spLocks noChangeArrowheads="1"/>
          </p:cNvSpPr>
          <p:nvPr/>
        </p:nvSpPr>
        <p:spPr bwMode="auto">
          <a:xfrm>
            <a:off x="8797931" y="4003675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39" name="Oval 39"/>
          <p:cNvSpPr>
            <a:spLocks noChangeArrowheads="1"/>
          </p:cNvSpPr>
          <p:nvPr/>
        </p:nvSpPr>
        <p:spPr bwMode="auto">
          <a:xfrm>
            <a:off x="8761418" y="2060575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40" name="Text Box 40"/>
          <p:cNvSpPr txBox="1">
            <a:spLocks noChangeArrowheads="1"/>
          </p:cNvSpPr>
          <p:nvPr/>
        </p:nvSpPr>
        <p:spPr bwMode="auto">
          <a:xfrm>
            <a:off x="8797932" y="2024063"/>
            <a:ext cx="61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dirty="0" smtClean="0"/>
              <a:t>K</a:t>
            </a:r>
            <a:r>
              <a:rPr lang="ru-RU" altLang="ru-RU" sz="1400" dirty="0" smtClean="0"/>
              <a:t>1</a:t>
            </a:r>
            <a:endParaRPr lang="ru-RU" altLang="ru-RU" dirty="0"/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7727959" y="3103562"/>
            <a:ext cx="1958972" cy="1649413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7708908" y="1186658"/>
            <a:ext cx="36512" cy="1906588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37418" y="1140622"/>
            <a:ext cx="623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</a:t>
            </a:r>
            <a:r>
              <a:rPr lang="el-GR" altLang="ru-RU" sz="2400" i="1" baseline="-25000" dirty="0"/>
              <a:t>α</a:t>
            </a:r>
            <a:endParaRPr lang="ru-RU" altLang="ru-RU" sz="2400" i="1" baseline="-25000" dirty="0"/>
          </a:p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9123371" y="4464366"/>
            <a:ext cx="623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</a:t>
            </a:r>
            <a:r>
              <a:rPr lang="el-GR" altLang="ru-RU" sz="2400" i="1" baseline="-25000" dirty="0" smtClean="0"/>
              <a:t>α</a:t>
            </a:r>
            <a:endParaRPr lang="ru-RU" altLang="ru-RU" sz="2400" i="1" baseline="-25000" dirty="0"/>
          </a:p>
          <a:p>
            <a:endParaRPr lang="ru-RU" dirty="0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V="1">
            <a:off x="7915275" y="1585913"/>
            <a:ext cx="1831985" cy="101044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8542344" y="4165758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dirty="0" smtClean="0"/>
              <a:t>K</a:t>
            </a:r>
            <a:r>
              <a:rPr lang="ru-RU" altLang="ru-RU" sz="1400" dirty="0" smtClean="0"/>
              <a:t>2</a:t>
            </a:r>
            <a:endParaRPr lang="ru-RU" altLang="ru-RU" dirty="0"/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9788538" y="4875215"/>
            <a:ext cx="541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dirty="0" smtClean="0"/>
              <a:t>m</a:t>
            </a:r>
            <a:r>
              <a:rPr lang="ru-RU" altLang="ru-RU" sz="1400" baseline="-25000" dirty="0" smtClean="0"/>
              <a:t>2</a:t>
            </a:r>
            <a:endParaRPr lang="ru-RU" altLang="ru-RU" baseline="-25000" dirty="0"/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9812339" y="1234677"/>
            <a:ext cx="541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dirty="0" smtClean="0"/>
              <a:t>m</a:t>
            </a:r>
            <a:r>
              <a:rPr lang="en-US" altLang="ru-RU" sz="1400" baseline="-25000" dirty="0" smtClean="0"/>
              <a:t>1</a:t>
            </a:r>
            <a:endParaRPr lang="ru-RU" altLang="ru-RU" baseline="-25000" dirty="0"/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>
            <a:off x="8121652" y="3427414"/>
            <a:ext cx="1809748" cy="153669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/>
      <p:bldP spid="44" grpId="0" animBg="1"/>
      <p:bldP spid="46" grpId="0"/>
      <p:bldP spid="47" grpId="0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127F-B22B-477A-9E6C-E6FDBEB01BD5}" type="slidenum">
              <a:rPr lang="ru-RU" altLang="ru-RU"/>
              <a:pPr/>
              <a:t>32</a:t>
            </a:fld>
            <a:endParaRPr lang="ru-RU" altLang="ru-RU"/>
          </a:p>
        </p:txBody>
      </p:sp>
      <p:grpSp>
        <p:nvGrpSpPr>
          <p:cNvPr id="259074" name="Group 2"/>
          <p:cNvGrpSpPr>
            <a:grpSpLocks/>
          </p:cNvGrpSpPr>
          <p:nvPr/>
        </p:nvGrpSpPr>
        <p:grpSpPr bwMode="auto">
          <a:xfrm>
            <a:off x="1524000" y="1989138"/>
            <a:ext cx="5410200" cy="3600450"/>
            <a:chOff x="62" y="1502"/>
            <a:chExt cx="3408" cy="2268"/>
          </a:xfrm>
        </p:grpSpPr>
        <p:sp>
          <p:nvSpPr>
            <p:cNvPr id="259075" name="AutoShape 3"/>
            <p:cNvSpPr>
              <a:spLocks noChangeArrowheads="1"/>
            </p:cNvSpPr>
            <p:nvPr/>
          </p:nvSpPr>
          <p:spPr bwMode="auto">
            <a:xfrm flipH="1">
              <a:off x="249" y="2992"/>
              <a:ext cx="3221" cy="778"/>
            </a:xfrm>
            <a:prstGeom prst="parallelogram">
              <a:avLst>
                <a:gd name="adj" fmla="val 103503"/>
              </a:avLst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9076" name="Rectangle 4"/>
            <p:cNvSpPr>
              <a:spLocks noChangeArrowheads="1"/>
            </p:cNvSpPr>
            <p:nvPr/>
          </p:nvSpPr>
          <p:spPr bwMode="auto">
            <a:xfrm flipV="1">
              <a:off x="249" y="1502"/>
              <a:ext cx="2418" cy="1490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9077" name="Line 5"/>
            <p:cNvSpPr>
              <a:spLocks noChangeShapeType="1"/>
            </p:cNvSpPr>
            <p:nvPr/>
          </p:nvSpPr>
          <p:spPr bwMode="auto">
            <a:xfrm>
              <a:off x="149" y="2992"/>
              <a:ext cx="2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9078" name="Text Box 6"/>
            <p:cNvSpPr txBox="1">
              <a:spLocks noChangeArrowheads="1"/>
            </p:cNvSpPr>
            <p:nvPr/>
          </p:nvSpPr>
          <p:spPr bwMode="auto">
            <a:xfrm>
              <a:off x="62" y="2744"/>
              <a:ext cx="2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/>
                <a:t>Х</a:t>
              </a:r>
            </a:p>
          </p:txBody>
        </p:sp>
        <p:sp>
          <p:nvSpPr>
            <p:cNvPr id="259079" name="Text Box 7"/>
            <p:cNvSpPr txBox="1">
              <a:spLocks noChangeArrowheads="1"/>
            </p:cNvSpPr>
            <p:nvPr/>
          </p:nvSpPr>
          <p:spPr bwMode="auto">
            <a:xfrm>
              <a:off x="147" y="1611"/>
              <a:ext cx="5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dirty="0"/>
                <a:t>П</a:t>
              </a:r>
              <a:r>
                <a:rPr lang="ru-RU" altLang="ru-RU" sz="1400" dirty="0"/>
                <a:t>1</a:t>
              </a:r>
              <a:endParaRPr lang="ru-RU" altLang="ru-RU" dirty="0"/>
            </a:p>
          </p:txBody>
        </p:sp>
        <p:sp>
          <p:nvSpPr>
            <p:cNvPr id="259080" name="Text Box 8"/>
            <p:cNvSpPr txBox="1">
              <a:spLocks noChangeArrowheads="1"/>
            </p:cNvSpPr>
            <p:nvPr/>
          </p:nvSpPr>
          <p:spPr bwMode="auto">
            <a:xfrm>
              <a:off x="618" y="3223"/>
              <a:ext cx="2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dirty="0"/>
                <a:t>П</a:t>
              </a:r>
              <a:r>
                <a:rPr lang="ru-RU" altLang="ru-RU" sz="1400" baseline="-25000" dirty="0"/>
                <a:t>2</a:t>
              </a:r>
              <a:endParaRPr lang="ru-RU" altLang="ru-RU" baseline="-25000" dirty="0"/>
            </a:p>
          </p:txBody>
        </p:sp>
      </p:grpSp>
      <p:sp>
        <p:nvSpPr>
          <p:cNvPr id="259081" name="Rectangle 9"/>
          <p:cNvSpPr>
            <a:spLocks noGrp="1" noChangeArrowheads="1"/>
          </p:cNvSpPr>
          <p:nvPr>
            <p:ph type="title"/>
          </p:nvPr>
        </p:nvSpPr>
        <p:spPr>
          <a:xfrm>
            <a:off x="2027239" y="115889"/>
            <a:ext cx="8281987" cy="1030287"/>
          </a:xfrm>
        </p:spPr>
        <p:txBody>
          <a:bodyPr/>
          <a:lstStyle/>
          <a:p>
            <a:r>
              <a:rPr lang="ru-RU" altLang="ru-RU" sz="3200" dirty="0"/>
              <a:t> </a:t>
            </a:r>
            <a:r>
              <a:rPr lang="ru-RU" altLang="ru-RU" sz="1800" b="1" dirty="0">
                <a:solidFill>
                  <a:srgbClr val="CC0000"/>
                </a:solidFill>
              </a:rPr>
              <a:t>Фронтально-проецирующая </a:t>
            </a:r>
            <a:r>
              <a:rPr lang="ru-RU" altLang="ru-RU" sz="1800" b="1" dirty="0" smtClean="0">
                <a:solidFill>
                  <a:srgbClr val="CC0000"/>
                </a:solidFill>
              </a:rPr>
              <a:t>плоскость</a:t>
            </a:r>
            <a:endParaRPr lang="ru-RU" altLang="ru-RU" sz="1800" b="1" dirty="0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  <p:grpSp>
        <p:nvGrpSpPr>
          <p:cNvPr id="259082" name="Group 10"/>
          <p:cNvGrpSpPr>
            <a:grpSpLocks/>
          </p:cNvGrpSpPr>
          <p:nvPr/>
        </p:nvGrpSpPr>
        <p:grpSpPr bwMode="auto">
          <a:xfrm>
            <a:off x="3035300" y="1989138"/>
            <a:ext cx="2736850" cy="3422650"/>
            <a:chOff x="952" y="1251"/>
            <a:chExt cx="1724" cy="2156"/>
          </a:xfrm>
        </p:grpSpPr>
        <p:sp>
          <p:nvSpPr>
            <p:cNvPr id="259083" name="Line 11"/>
            <p:cNvSpPr>
              <a:spLocks noChangeShapeType="1"/>
            </p:cNvSpPr>
            <p:nvPr/>
          </p:nvSpPr>
          <p:spPr bwMode="auto">
            <a:xfrm flipH="1" flipV="1">
              <a:off x="952" y="2727"/>
              <a:ext cx="749" cy="65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9084" name="Line 12"/>
            <p:cNvSpPr>
              <a:spLocks noChangeShapeType="1"/>
            </p:cNvSpPr>
            <p:nvPr/>
          </p:nvSpPr>
          <p:spPr bwMode="auto">
            <a:xfrm flipV="1">
              <a:off x="952" y="1253"/>
              <a:ext cx="998" cy="147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9085" name="Line 13"/>
            <p:cNvSpPr>
              <a:spLocks noChangeShapeType="1"/>
            </p:cNvSpPr>
            <p:nvPr/>
          </p:nvSpPr>
          <p:spPr bwMode="auto">
            <a:xfrm flipV="1">
              <a:off x="1701" y="1933"/>
              <a:ext cx="975" cy="147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9086" name="Freeform 14"/>
            <p:cNvSpPr>
              <a:spLocks/>
            </p:cNvSpPr>
            <p:nvPr/>
          </p:nvSpPr>
          <p:spPr bwMode="auto">
            <a:xfrm>
              <a:off x="1963" y="1251"/>
              <a:ext cx="713" cy="681"/>
            </a:xfrm>
            <a:custGeom>
              <a:avLst/>
              <a:gdLst>
                <a:gd name="T0" fmla="*/ 0 w 713"/>
                <a:gd name="T1" fmla="*/ 0 h 681"/>
                <a:gd name="T2" fmla="*/ 81 w 713"/>
                <a:gd name="T3" fmla="*/ 112 h 681"/>
                <a:gd name="T4" fmla="*/ 112 w 713"/>
                <a:gd name="T5" fmla="*/ 161 h 681"/>
                <a:gd name="T6" fmla="*/ 174 w 713"/>
                <a:gd name="T7" fmla="*/ 322 h 681"/>
                <a:gd name="T8" fmla="*/ 230 w 713"/>
                <a:gd name="T9" fmla="*/ 341 h 681"/>
                <a:gd name="T10" fmla="*/ 304 w 713"/>
                <a:gd name="T11" fmla="*/ 372 h 681"/>
                <a:gd name="T12" fmla="*/ 403 w 713"/>
                <a:gd name="T13" fmla="*/ 434 h 681"/>
                <a:gd name="T14" fmla="*/ 452 w 713"/>
                <a:gd name="T15" fmla="*/ 477 h 681"/>
                <a:gd name="T16" fmla="*/ 533 w 713"/>
                <a:gd name="T17" fmla="*/ 527 h 681"/>
                <a:gd name="T18" fmla="*/ 558 w 713"/>
                <a:gd name="T19" fmla="*/ 564 h 681"/>
                <a:gd name="T20" fmla="*/ 570 w 713"/>
                <a:gd name="T21" fmla="*/ 582 h 681"/>
                <a:gd name="T22" fmla="*/ 614 w 713"/>
                <a:gd name="T23" fmla="*/ 638 h 681"/>
                <a:gd name="T24" fmla="*/ 713 w 713"/>
                <a:gd name="T2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3" h="681">
                  <a:moveTo>
                    <a:pt x="0" y="0"/>
                  </a:moveTo>
                  <a:cubicBezTo>
                    <a:pt x="34" y="32"/>
                    <a:pt x="47" y="78"/>
                    <a:pt x="81" y="112"/>
                  </a:cubicBezTo>
                  <a:cubicBezTo>
                    <a:pt x="88" y="133"/>
                    <a:pt x="99" y="143"/>
                    <a:pt x="112" y="161"/>
                  </a:cubicBezTo>
                  <a:cubicBezTo>
                    <a:pt x="127" y="207"/>
                    <a:pt x="134" y="299"/>
                    <a:pt x="174" y="322"/>
                  </a:cubicBezTo>
                  <a:cubicBezTo>
                    <a:pt x="190" y="331"/>
                    <a:pt x="213" y="336"/>
                    <a:pt x="230" y="341"/>
                  </a:cubicBezTo>
                  <a:cubicBezTo>
                    <a:pt x="253" y="356"/>
                    <a:pt x="278" y="364"/>
                    <a:pt x="304" y="372"/>
                  </a:cubicBezTo>
                  <a:cubicBezTo>
                    <a:pt x="336" y="394"/>
                    <a:pt x="368" y="416"/>
                    <a:pt x="403" y="434"/>
                  </a:cubicBezTo>
                  <a:cubicBezTo>
                    <a:pt x="415" y="452"/>
                    <a:pt x="452" y="477"/>
                    <a:pt x="452" y="477"/>
                  </a:cubicBezTo>
                  <a:cubicBezTo>
                    <a:pt x="471" y="505"/>
                    <a:pt x="502" y="515"/>
                    <a:pt x="533" y="527"/>
                  </a:cubicBezTo>
                  <a:cubicBezTo>
                    <a:pt x="541" y="539"/>
                    <a:pt x="550" y="552"/>
                    <a:pt x="558" y="564"/>
                  </a:cubicBezTo>
                  <a:cubicBezTo>
                    <a:pt x="562" y="570"/>
                    <a:pt x="570" y="582"/>
                    <a:pt x="570" y="582"/>
                  </a:cubicBezTo>
                  <a:cubicBezTo>
                    <a:pt x="579" y="612"/>
                    <a:pt x="583" y="628"/>
                    <a:pt x="614" y="638"/>
                  </a:cubicBezTo>
                  <a:cubicBezTo>
                    <a:pt x="644" y="658"/>
                    <a:pt x="686" y="658"/>
                    <a:pt x="713" y="68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9087" name="Text Box 15"/>
          <p:cNvSpPr txBox="1">
            <a:spLocks noChangeArrowheads="1"/>
          </p:cNvSpPr>
          <p:nvPr/>
        </p:nvSpPr>
        <p:spPr bwMode="auto">
          <a:xfrm>
            <a:off x="5051425" y="28527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/>
              <a:t>Q</a:t>
            </a:r>
            <a:endParaRPr lang="ru-RU" altLang="ru-RU"/>
          </a:p>
        </p:txBody>
      </p:sp>
      <p:sp>
        <p:nvSpPr>
          <p:cNvPr id="259088" name="Text Box 16"/>
          <p:cNvSpPr txBox="1">
            <a:spLocks noChangeArrowheads="1"/>
          </p:cNvSpPr>
          <p:nvPr/>
        </p:nvSpPr>
        <p:spPr bwMode="auto">
          <a:xfrm>
            <a:off x="1955801" y="1196976"/>
            <a:ext cx="4392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>
            <a:off x="3648076" y="4508501"/>
            <a:ext cx="327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с</a:t>
            </a:r>
          </a:p>
        </p:txBody>
      </p:sp>
      <p:sp>
        <p:nvSpPr>
          <p:cNvPr id="259090" name="Text Box 18"/>
          <p:cNvSpPr txBox="1">
            <a:spLocks noChangeArrowheads="1"/>
          </p:cNvSpPr>
          <p:nvPr/>
        </p:nvSpPr>
        <p:spPr bwMode="auto">
          <a:xfrm>
            <a:off x="4727575" y="3933826"/>
            <a:ext cx="32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259091" name="Oval 19"/>
          <p:cNvSpPr>
            <a:spLocks noChangeArrowheads="1"/>
          </p:cNvSpPr>
          <p:nvPr/>
        </p:nvSpPr>
        <p:spPr bwMode="auto">
          <a:xfrm>
            <a:off x="4187825" y="5337175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9092" name="Text Box 20"/>
          <p:cNvSpPr txBox="1">
            <a:spLocks noChangeArrowheads="1"/>
          </p:cNvSpPr>
          <p:nvPr/>
        </p:nvSpPr>
        <p:spPr bwMode="auto">
          <a:xfrm>
            <a:off x="3179764" y="5192713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dirty="0"/>
              <a:t>M</a:t>
            </a:r>
            <a:r>
              <a:rPr lang="en-US" altLang="ru-RU" dirty="0">
                <a:cs typeface="Arial" panose="020B0604020202020204" pitchFamily="34" charset="0"/>
              </a:rPr>
              <a:t>≡</a:t>
            </a:r>
            <a:r>
              <a:rPr lang="en-US" altLang="ru-RU" dirty="0" smtClean="0">
                <a:cs typeface="Arial" panose="020B0604020202020204" pitchFamily="34" charset="0"/>
              </a:rPr>
              <a:t>M</a:t>
            </a:r>
            <a:r>
              <a:rPr lang="en-US" altLang="ru-RU" sz="1400" baseline="-25000" dirty="0" smtClean="0">
                <a:cs typeface="Arial" panose="020B0604020202020204" pitchFamily="34" charset="0"/>
              </a:rPr>
              <a:t>2</a:t>
            </a:r>
            <a:endParaRPr lang="en-US" altLang="ru-RU" baseline="-25000" dirty="0">
              <a:cs typeface="Arial" panose="020B0604020202020204" pitchFamily="34" charset="0"/>
            </a:endParaRPr>
          </a:p>
        </p:txBody>
      </p:sp>
      <p:sp>
        <p:nvSpPr>
          <p:cNvPr id="259093" name="Oval 21"/>
          <p:cNvSpPr>
            <a:spLocks noChangeArrowheads="1"/>
          </p:cNvSpPr>
          <p:nvPr/>
        </p:nvSpPr>
        <p:spPr bwMode="auto">
          <a:xfrm>
            <a:off x="3000375" y="4292600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9094" name="Text Box 22"/>
          <p:cNvSpPr txBox="1">
            <a:spLocks noChangeArrowheads="1"/>
          </p:cNvSpPr>
          <p:nvPr/>
        </p:nvSpPr>
        <p:spPr bwMode="auto">
          <a:xfrm>
            <a:off x="1992313" y="3968751"/>
            <a:ext cx="971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400" dirty="0" smtClean="0"/>
              <a:t>M</a:t>
            </a:r>
            <a:r>
              <a:rPr lang="en-US" altLang="ru-RU" sz="1400" baseline="-25000" dirty="0" smtClean="0"/>
              <a:t>1</a:t>
            </a:r>
            <a:r>
              <a:rPr lang="en-US" altLang="ru-RU" sz="1400" dirty="0" smtClean="0"/>
              <a:t> </a:t>
            </a:r>
            <a:r>
              <a:rPr lang="en-US" altLang="ru-RU" sz="1400" dirty="0"/>
              <a:t>≡ </a:t>
            </a:r>
            <a:r>
              <a:rPr lang="ru-RU" altLang="ru-RU" sz="1400" dirty="0" smtClean="0"/>
              <a:t>с</a:t>
            </a:r>
            <a:r>
              <a:rPr lang="en-US" altLang="ru-RU" sz="1400" baseline="-25000" dirty="0" smtClean="0"/>
              <a:t>1</a:t>
            </a:r>
            <a:endParaRPr lang="ru-RU" altLang="ru-RU" sz="1400" baseline="-25000" dirty="0"/>
          </a:p>
        </p:txBody>
      </p:sp>
      <p:sp>
        <p:nvSpPr>
          <p:cNvPr id="259095" name="Text Box 23"/>
          <p:cNvSpPr txBox="1">
            <a:spLocks noChangeArrowheads="1"/>
          </p:cNvSpPr>
          <p:nvPr/>
        </p:nvSpPr>
        <p:spPr bwMode="auto">
          <a:xfrm>
            <a:off x="6096001" y="1125538"/>
            <a:ext cx="410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59096" name="Line 24"/>
          <p:cNvSpPr>
            <a:spLocks noChangeShapeType="1"/>
          </p:cNvSpPr>
          <p:nvPr/>
        </p:nvSpPr>
        <p:spPr bwMode="auto">
          <a:xfrm>
            <a:off x="4259264" y="5373688"/>
            <a:ext cx="10810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9097" name="Arc 25"/>
          <p:cNvSpPr>
            <a:spLocks/>
          </p:cNvSpPr>
          <p:nvPr/>
        </p:nvSpPr>
        <p:spPr bwMode="auto">
          <a:xfrm>
            <a:off x="4548189" y="4905375"/>
            <a:ext cx="287337" cy="463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157"/>
              <a:gd name="T2" fmla="*/ 21544 w 21600"/>
              <a:gd name="T3" fmla="*/ 23157 h 23157"/>
              <a:gd name="T4" fmla="*/ 0 w 21600"/>
              <a:gd name="T5" fmla="*/ 21600 h 2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5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19"/>
                  <a:pt x="21581" y="22638"/>
                  <a:pt x="21543" y="23156"/>
                </a:cubicBezTo>
              </a:path>
              <a:path w="21600" h="2315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19"/>
                  <a:pt x="21581" y="22638"/>
                  <a:pt x="21543" y="2315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9098" name="Rectangle 26"/>
          <p:cNvSpPr>
            <a:spLocks noChangeArrowheads="1"/>
          </p:cNvSpPr>
          <p:nvPr/>
        </p:nvSpPr>
        <p:spPr bwMode="auto">
          <a:xfrm>
            <a:off x="4800600" y="4868863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ru-RU" b="1"/>
              <a:t>α</a:t>
            </a:r>
            <a:endParaRPr lang="ru-RU" altLang="ru-RU" b="1"/>
          </a:p>
        </p:txBody>
      </p:sp>
      <p:sp>
        <p:nvSpPr>
          <p:cNvPr id="259099" name="Line 27"/>
          <p:cNvSpPr>
            <a:spLocks noChangeShapeType="1"/>
          </p:cNvSpPr>
          <p:nvPr/>
        </p:nvSpPr>
        <p:spPr bwMode="auto">
          <a:xfrm>
            <a:off x="6672264" y="4076700"/>
            <a:ext cx="37433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6275389" y="3933826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Х</a:t>
            </a:r>
          </a:p>
        </p:txBody>
      </p:sp>
      <p:sp>
        <p:nvSpPr>
          <p:cNvPr id="259101" name="Line 29"/>
          <p:cNvSpPr>
            <a:spLocks noChangeShapeType="1"/>
          </p:cNvSpPr>
          <p:nvPr/>
        </p:nvSpPr>
        <p:spPr bwMode="auto">
          <a:xfrm flipH="1" flipV="1">
            <a:off x="8299450" y="4041776"/>
            <a:ext cx="0" cy="16176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9105" name="Oval 33"/>
          <p:cNvSpPr>
            <a:spLocks noChangeArrowheads="1"/>
          </p:cNvSpPr>
          <p:nvPr/>
        </p:nvSpPr>
        <p:spPr bwMode="auto">
          <a:xfrm>
            <a:off x="8262938" y="5626100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9106" name="Text Box 34"/>
          <p:cNvSpPr txBox="1">
            <a:spLocks noChangeArrowheads="1"/>
          </p:cNvSpPr>
          <p:nvPr/>
        </p:nvSpPr>
        <p:spPr bwMode="auto">
          <a:xfrm>
            <a:off x="8121650" y="5764153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dirty="0" smtClean="0"/>
              <a:t>M</a:t>
            </a:r>
            <a:r>
              <a:rPr lang="en-US" altLang="ru-RU" sz="1400" baseline="-25000" dirty="0" smtClean="0"/>
              <a:t>2</a:t>
            </a:r>
            <a:endParaRPr lang="ru-RU" altLang="ru-RU" baseline="-25000" dirty="0"/>
          </a:p>
        </p:txBody>
      </p:sp>
      <p:sp>
        <p:nvSpPr>
          <p:cNvPr id="259107" name="Text Box 35"/>
          <p:cNvSpPr txBox="1">
            <a:spLocks noChangeArrowheads="1"/>
          </p:cNvSpPr>
          <p:nvPr/>
        </p:nvSpPr>
        <p:spPr bwMode="auto">
          <a:xfrm>
            <a:off x="7902575" y="45450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dirty="0" smtClean="0"/>
              <a:t>c</a:t>
            </a:r>
            <a:r>
              <a:rPr lang="en-US" altLang="ru-RU" sz="1400" baseline="-25000" dirty="0" smtClean="0"/>
              <a:t>2</a:t>
            </a:r>
            <a:endParaRPr lang="ru-RU" altLang="ru-RU" baseline="-25000" dirty="0"/>
          </a:p>
        </p:txBody>
      </p:sp>
      <p:sp>
        <p:nvSpPr>
          <p:cNvPr id="259109" name="Oval 37"/>
          <p:cNvSpPr>
            <a:spLocks noChangeArrowheads="1"/>
          </p:cNvSpPr>
          <p:nvPr/>
        </p:nvSpPr>
        <p:spPr bwMode="auto">
          <a:xfrm>
            <a:off x="8256588" y="4005263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9113" name="Text Box 41"/>
          <p:cNvSpPr txBox="1">
            <a:spLocks noChangeArrowheads="1"/>
          </p:cNvSpPr>
          <p:nvPr/>
        </p:nvSpPr>
        <p:spPr bwMode="auto">
          <a:xfrm>
            <a:off x="3000376" y="2600326"/>
            <a:ext cx="1116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dirty="0"/>
              <a:t>Q</a:t>
            </a:r>
            <a:r>
              <a:rPr lang="en-US" altLang="ru-RU" baseline="-25000" dirty="0"/>
              <a:t>2</a:t>
            </a:r>
            <a:r>
              <a:rPr lang="en-US" altLang="ru-RU" dirty="0"/>
              <a:t> ≡b</a:t>
            </a:r>
            <a:r>
              <a:rPr lang="en-US" altLang="ru-RU" baseline="-25000" dirty="0"/>
              <a:t>2</a:t>
            </a:r>
            <a:endParaRPr lang="ru-RU" altLang="ru-RU" baseline="-25000" dirty="0"/>
          </a:p>
        </p:txBody>
      </p:sp>
      <p:sp>
        <p:nvSpPr>
          <p:cNvPr id="259114" name="Text Box 42"/>
          <p:cNvSpPr txBox="1">
            <a:spLocks noChangeArrowheads="1"/>
          </p:cNvSpPr>
          <p:nvPr/>
        </p:nvSpPr>
        <p:spPr bwMode="auto">
          <a:xfrm>
            <a:off x="5519738" y="5661026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b="1" u="sng"/>
          </a:p>
        </p:txBody>
      </p:sp>
      <p:sp>
        <p:nvSpPr>
          <p:cNvPr id="259115" name="Text Box 43"/>
          <p:cNvSpPr txBox="1">
            <a:spLocks noChangeArrowheads="1"/>
          </p:cNvSpPr>
          <p:nvPr/>
        </p:nvSpPr>
        <p:spPr bwMode="auto">
          <a:xfrm>
            <a:off x="1524000" y="6165851"/>
            <a:ext cx="9469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59116" name="Line 44"/>
          <p:cNvSpPr>
            <a:spLocks noChangeShapeType="1"/>
          </p:cNvSpPr>
          <p:nvPr/>
        </p:nvSpPr>
        <p:spPr bwMode="auto">
          <a:xfrm>
            <a:off x="3071814" y="4329113"/>
            <a:ext cx="183673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9117" name="Line 45"/>
          <p:cNvSpPr>
            <a:spLocks noChangeShapeType="1"/>
          </p:cNvSpPr>
          <p:nvPr/>
        </p:nvSpPr>
        <p:spPr bwMode="auto">
          <a:xfrm>
            <a:off x="3108325" y="4365625"/>
            <a:ext cx="18367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7848600" y="3664209"/>
            <a:ext cx="971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400" dirty="0" smtClean="0"/>
              <a:t>M</a:t>
            </a:r>
            <a:r>
              <a:rPr lang="en-US" altLang="ru-RU" sz="1400" baseline="-25000" dirty="0" smtClean="0"/>
              <a:t>1</a:t>
            </a:r>
            <a:r>
              <a:rPr lang="en-US" altLang="ru-RU" sz="1400" dirty="0" smtClean="0"/>
              <a:t> </a:t>
            </a:r>
            <a:r>
              <a:rPr lang="en-US" altLang="ru-RU" sz="1400" dirty="0"/>
              <a:t>≡ </a:t>
            </a:r>
            <a:r>
              <a:rPr lang="ru-RU" altLang="ru-RU" sz="1400" dirty="0" smtClean="0"/>
              <a:t>с</a:t>
            </a:r>
            <a:r>
              <a:rPr lang="en-US" altLang="ru-RU" sz="1400" baseline="-25000" dirty="0" smtClean="0"/>
              <a:t>1</a:t>
            </a:r>
            <a:endParaRPr lang="ru-RU" altLang="ru-RU" sz="1400" baseline="-25000" dirty="0"/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 flipV="1">
            <a:off x="8334375" y="1860550"/>
            <a:ext cx="1541145" cy="2179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9439275" y="1535669"/>
            <a:ext cx="623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f</a:t>
            </a:r>
            <a:r>
              <a:rPr lang="en-US" altLang="ru-RU" sz="2400" i="1" baseline="-25000" dirty="0" err="1" smtClean="0"/>
              <a:t>Q</a:t>
            </a:r>
            <a:endParaRPr lang="ru-RU" altLang="ru-RU" sz="2400" i="1" baseline="-25000" dirty="0"/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7878763" y="5226112"/>
            <a:ext cx="623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h</a:t>
            </a:r>
            <a:r>
              <a:rPr lang="en-US" altLang="ru-RU" sz="2400" i="1" baseline="-25000" dirty="0" err="1" smtClean="0"/>
              <a:t>Q</a:t>
            </a:r>
            <a:endParaRPr lang="ru-RU" altLang="ru-RU" sz="2400" i="1" baseline="-25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8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5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5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5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5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5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5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5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5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5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1" grpId="0"/>
      <p:bldP spid="259087" grpId="0"/>
      <p:bldP spid="259088" grpId="0"/>
      <p:bldP spid="259089" grpId="0"/>
      <p:bldP spid="259091" grpId="0" animBg="1"/>
      <p:bldP spid="259092" grpId="0"/>
      <p:bldP spid="259093" grpId="0" animBg="1"/>
      <p:bldP spid="259094" grpId="0"/>
      <p:bldP spid="259095" grpId="0"/>
      <p:bldP spid="259096" grpId="0" animBg="1"/>
      <p:bldP spid="259097" grpId="0" animBg="1"/>
      <p:bldP spid="259098" grpId="0"/>
      <p:bldP spid="259099" grpId="0" animBg="1"/>
      <p:bldP spid="259100" grpId="0"/>
      <p:bldP spid="259101" grpId="0" animBg="1"/>
      <p:bldP spid="259105" grpId="0" animBg="1"/>
      <p:bldP spid="259106" grpId="0"/>
      <p:bldP spid="259107" grpId="0"/>
      <p:bldP spid="259109" grpId="0" animBg="1"/>
      <p:bldP spid="259113" grpId="0"/>
      <p:bldP spid="259114" grpId="0"/>
      <p:bldP spid="259115" grpId="0"/>
      <p:bldP spid="259116" grpId="0" animBg="1"/>
      <p:bldP spid="259117" grpId="0" animBg="1"/>
      <p:bldP spid="41" grpId="0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E174-02C0-423B-B9D0-45D7DAF61451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76" y="274639"/>
            <a:ext cx="7993063" cy="885825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CC0000"/>
                </a:solidFill>
              </a:rPr>
              <a:t>Профильно-проецирующая </a:t>
            </a:r>
            <a:r>
              <a:rPr lang="ru-RU" altLang="ru-RU" sz="1800" b="1" dirty="0" smtClean="0">
                <a:solidFill>
                  <a:srgbClr val="CC0000"/>
                </a:solidFill>
              </a:rPr>
              <a:t>плоскость</a:t>
            </a:r>
            <a:endParaRPr lang="ru-RU" altLang="ru-RU" sz="1800" b="1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1955800" y="1592263"/>
            <a:ext cx="871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61144" name="Text Box 24"/>
          <p:cNvSpPr txBox="1">
            <a:spLocks noChangeArrowheads="1"/>
          </p:cNvSpPr>
          <p:nvPr/>
        </p:nvSpPr>
        <p:spPr bwMode="auto">
          <a:xfrm>
            <a:off x="8867775" y="2817813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grpSp>
        <p:nvGrpSpPr>
          <p:cNvPr id="261145" name="Group 25"/>
          <p:cNvGrpSpPr>
            <a:grpSpLocks/>
          </p:cNvGrpSpPr>
          <p:nvPr/>
        </p:nvGrpSpPr>
        <p:grpSpPr bwMode="auto">
          <a:xfrm>
            <a:off x="6383339" y="1773239"/>
            <a:ext cx="4465637" cy="3463925"/>
            <a:chOff x="521" y="1117"/>
            <a:chExt cx="2813" cy="2182"/>
          </a:xfrm>
        </p:grpSpPr>
        <p:sp>
          <p:nvSpPr>
            <p:cNvPr id="261146" name="Line 26"/>
            <p:cNvSpPr>
              <a:spLocks noChangeShapeType="1"/>
            </p:cNvSpPr>
            <p:nvPr/>
          </p:nvSpPr>
          <p:spPr bwMode="auto">
            <a:xfrm>
              <a:off x="748" y="2115"/>
              <a:ext cx="23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1147" name="Line 27"/>
            <p:cNvSpPr>
              <a:spLocks noChangeShapeType="1"/>
            </p:cNvSpPr>
            <p:nvPr/>
          </p:nvSpPr>
          <p:spPr bwMode="auto">
            <a:xfrm>
              <a:off x="2064" y="1163"/>
              <a:ext cx="0" cy="19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1148" name="Text Box 28"/>
            <p:cNvSpPr txBox="1">
              <a:spLocks noChangeArrowheads="1"/>
            </p:cNvSpPr>
            <p:nvPr/>
          </p:nvSpPr>
          <p:spPr bwMode="auto">
            <a:xfrm>
              <a:off x="521" y="1979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Х</a:t>
              </a:r>
            </a:p>
          </p:txBody>
        </p:sp>
        <p:sp>
          <p:nvSpPr>
            <p:cNvPr id="261149" name="Text Box 29"/>
            <p:cNvSpPr txBox="1">
              <a:spLocks noChangeArrowheads="1"/>
            </p:cNvSpPr>
            <p:nvPr/>
          </p:nvSpPr>
          <p:spPr bwMode="auto">
            <a:xfrm>
              <a:off x="2109" y="1117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Z</a:t>
              </a:r>
              <a:endParaRPr lang="ru-RU" altLang="ru-RU"/>
            </a:p>
          </p:txBody>
        </p:sp>
        <p:sp>
          <p:nvSpPr>
            <p:cNvPr id="261150" name="Text Box 30"/>
            <p:cNvSpPr txBox="1">
              <a:spLocks noChangeArrowheads="1"/>
            </p:cNvSpPr>
            <p:nvPr/>
          </p:nvSpPr>
          <p:spPr bwMode="auto">
            <a:xfrm>
              <a:off x="3107" y="2070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Y</a:t>
              </a:r>
              <a:endParaRPr lang="ru-RU" altLang="ru-RU"/>
            </a:p>
          </p:txBody>
        </p:sp>
        <p:sp>
          <p:nvSpPr>
            <p:cNvPr id="261151" name="Text Box 31"/>
            <p:cNvSpPr txBox="1">
              <a:spLocks noChangeArrowheads="1"/>
            </p:cNvSpPr>
            <p:nvPr/>
          </p:nvSpPr>
          <p:spPr bwMode="auto">
            <a:xfrm>
              <a:off x="2109" y="306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Y</a:t>
              </a:r>
              <a:endParaRPr lang="ru-RU" altLang="ru-RU"/>
            </a:p>
          </p:txBody>
        </p:sp>
        <p:sp>
          <p:nvSpPr>
            <p:cNvPr id="261152" name="Text Box 32"/>
            <p:cNvSpPr txBox="1">
              <a:spLocks noChangeArrowheads="1"/>
            </p:cNvSpPr>
            <p:nvPr/>
          </p:nvSpPr>
          <p:spPr bwMode="auto">
            <a:xfrm>
              <a:off x="2109" y="188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0</a:t>
              </a:r>
              <a:endParaRPr lang="ru-RU" altLang="ru-RU"/>
            </a:p>
          </p:txBody>
        </p:sp>
      </p:grpSp>
      <p:sp>
        <p:nvSpPr>
          <p:cNvPr id="261153" name="Line 33"/>
          <p:cNvSpPr>
            <a:spLocks noChangeShapeType="1"/>
          </p:cNvSpPr>
          <p:nvPr/>
        </p:nvSpPr>
        <p:spPr bwMode="auto">
          <a:xfrm>
            <a:off x="7032626" y="2420938"/>
            <a:ext cx="1800225" cy="0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1154" name="Text Box 34"/>
          <p:cNvSpPr txBox="1">
            <a:spLocks noChangeArrowheads="1"/>
          </p:cNvSpPr>
          <p:nvPr/>
        </p:nvSpPr>
        <p:spPr bwMode="auto">
          <a:xfrm>
            <a:off x="7356475" y="1916113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dirty="0" smtClean="0"/>
              <a:t>n</a:t>
            </a:r>
            <a:r>
              <a:rPr lang="en-US" altLang="ru-RU" sz="1400" dirty="0" smtClean="0"/>
              <a:t>1</a:t>
            </a:r>
            <a:endParaRPr lang="ru-RU" altLang="ru-RU" dirty="0"/>
          </a:p>
        </p:txBody>
      </p:sp>
      <p:sp>
        <p:nvSpPr>
          <p:cNvPr id="261155" name="Line 35"/>
          <p:cNvSpPr>
            <a:spLocks noChangeShapeType="1"/>
          </p:cNvSpPr>
          <p:nvPr/>
        </p:nvSpPr>
        <p:spPr bwMode="auto">
          <a:xfrm>
            <a:off x="8832851" y="2420938"/>
            <a:ext cx="10080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1156" name="Oval 36"/>
          <p:cNvSpPr>
            <a:spLocks noChangeArrowheads="1"/>
          </p:cNvSpPr>
          <p:nvPr/>
        </p:nvSpPr>
        <p:spPr bwMode="auto">
          <a:xfrm>
            <a:off x="9840913" y="2349500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1157" name="Text Box 37"/>
          <p:cNvSpPr txBox="1">
            <a:spLocks noChangeArrowheads="1"/>
          </p:cNvSpPr>
          <p:nvPr/>
        </p:nvSpPr>
        <p:spPr bwMode="auto">
          <a:xfrm>
            <a:off x="9553575" y="1952626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/>
              <a:t>n</a:t>
            </a:r>
            <a:r>
              <a:rPr lang="en-US" altLang="ru-RU" sz="1400"/>
              <a:t>3</a:t>
            </a:r>
            <a:endParaRPr lang="ru-RU" altLang="ru-RU"/>
          </a:p>
        </p:txBody>
      </p:sp>
      <p:sp>
        <p:nvSpPr>
          <p:cNvPr id="261162" name="Line 42"/>
          <p:cNvSpPr>
            <a:spLocks noChangeShapeType="1"/>
          </p:cNvSpPr>
          <p:nvPr/>
        </p:nvSpPr>
        <p:spPr bwMode="auto">
          <a:xfrm>
            <a:off x="7032626" y="3068638"/>
            <a:ext cx="1800225" cy="0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1163" name="Text Box 43"/>
          <p:cNvSpPr txBox="1">
            <a:spLocks noChangeArrowheads="1"/>
          </p:cNvSpPr>
          <p:nvPr/>
        </p:nvSpPr>
        <p:spPr bwMode="auto">
          <a:xfrm>
            <a:off x="7140576" y="274478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dirty="0" smtClean="0"/>
              <a:t>m</a:t>
            </a:r>
            <a:r>
              <a:rPr lang="en-US" altLang="ru-RU" sz="1400" dirty="0" smtClean="0"/>
              <a:t>1</a:t>
            </a:r>
            <a:endParaRPr lang="ru-RU" altLang="ru-RU" dirty="0"/>
          </a:p>
        </p:txBody>
      </p:sp>
      <p:sp>
        <p:nvSpPr>
          <p:cNvPr id="261164" name="Line 44"/>
          <p:cNvSpPr>
            <a:spLocks noChangeShapeType="1"/>
          </p:cNvSpPr>
          <p:nvPr/>
        </p:nvSpPr>
        <p:spPr bwMode="auto">
          <a:xfrm>
            <a:off x="8797925" y="3068638"/>
            <a:ext cx="539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1165" name="Oval 45"/>
          <p:cNvSpPr>
            <a:spLocks noChangeArrowheads="1"/>
          </p:cNvSpPr>
          <p:nvPr/>
        </p:nvSpPr>
        <p:spPr bwMode="auto">
          <a:xfrm>
            <a:off x="9301163" y="3032125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1166" name="Text Box 46"/>
          <p:cNvSpPr txBox="1">
            <a:spLocks noChangeArrowheads="1"/>
          </p:cNvSpPr>
          <p:nvPr/>
        </p:nvSpPr>
        <p:spPr bwMode="auto">
          <a:xfrm>
            <a:off x="8905876" y="2744788"/>
            <a:ext cx="61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/>
              <a:t>m</a:t>
            </a:r>
            <a:r>
              <a:rPr lang="en-US" altLang="ru-RU" sz="1400"/>
              <a:t>3</a:t>
            </a:r>
            <a:endParaRPr lang="ru-RU" altLang="ru-RU"/>
          </a:p>
        </p:txBody>
      </p:sp>
      <p:sp>
        <p:nvSpPr>
          <p:cNvPr id="261171" name="Line 51"/>
          <p:cNvSpPr>
            <a:spLocks noChangeShapeType="1"/>
          </p:cNvSpPr>
          <p:nvPr/>
        </p:nvSpPr>
        <p:spPr bwMode="auto">
          <a:xfrm flipH="1">
            <a:off x="9372601" y="2457450"/>
            <a:ext cx="504825" cy="6111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1179" name="Rectangle 59"/>
          <p:cNvSpPr>
            <a:spLocks noChangeArrowheads="1"/>
          </p:cNvSpPr>
          <p:nvPr/>
        </p:nvSpPr>
        <p:spPr bwMode="auto">
          <a:xfrm>
            <a:off x="9626160" y="2565401"/>
            <a:ext cx="386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ru-RU" dirty="0" smtClean="0"/>
              <a:t>β</a:t>
            </a:r>
            <a:r>
              <a:rPr lang="en-US" altLang="ru-RU" baseline="-25000" dirty="0" smtClean="0"/>
              <a:t>3</a:t>
            </a:r>
            <a:endParaRPr lang="el-GR" altLang="ru-RU" dirty="0"/>
          </a:p>
        </p:txBody>
      </p:sp>
      <p:sp>
        <p:nvSpPr>
          <p:cNvPr id="261181" name="Text Box 61"/>
          <p:cNvSpPr txBox="1">
            <a:spLocks noChangeArrowheads="1"/>
          </p:cNvSpPr>
          <p:nvPr/>
        </p:nvSpPr>
        <p:spPr bwMode="auto">
          <a:xfrm>
            <a:off x="1631950" y="5984876"/>
            <a:ext cx="903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ru-RU">
              <a:cs typeface="Arial" panose="020B0604020202020204" pitchFamily="34" charset="0"/>
            </a:endParaRPr>
          </a:p>
        </p:txBody>
      </p:sp>
      <p:grpSp>
        <p:nvGrpSpPr>
          <p:cNvPr id="261183" name="Group 63"/>
          <p:cNvGrpSpPr>
            <a:grpSpLocks/>
          </p:cNvGrpSpPr>
          <p:nvPr/>
        </p:nvGrpSpPr>
        <p:grpSpPr bwMode="auto">
          <a:xfrm>
            <a:off x="1631950" y="1916114"/>
            <a:ext cx="5265738" cy="4105275"/>
            <a:chOff x="204" y="1570"/>
            <a:chExt cx="3317" cy="2586"/>
          </a:xfrm>
        </p:grpSpPr>
        <p:grpSp>
          <p:nvGrpSpPr>
            <p:cNvPr id="261124" name="Group 4"/>
            <p:cNvGrpSpPr>
              <a:grpSpLocks/>
            </p:cNvGrpSpPr>
            <p:nvPr/>
          </p:nvGrpSpPr>
          <p:grpSpPr bwMode="auto">
            <a:xfrm>
              <a:off x="204" y="1570"/>
              <a:ext cx="3317" cy="2431"/>
              <a:chOff x="85" y="958"/>
              <a:chExt cx="3317" cy="2431"/>
            </a:xfrm>
          </p:grpSpPr>
          <p:grpSp>
            <p:nvGrpSpPr>
              <p:cNvPr id="261125" name="Group 5"/>
              <p:cNvGrpSpPr>
                <a:grpSpLocks/>
              </p:cNvGrpSpPr>
              <p:nvPr/>
            </p:nvGrpSpPr>
            <p:grpSpPr bwMode="auto">
              <a:xfrm>
                <a:off x="85" y="1026"/>
                <a:ext cx="2999" cy="2177"/>
                <a:chOff x="85" y="1026"/>
                <a:chExt cx="2999" cy="2177"/>
              </a:xfrm>
            </p:grpSpPr>
            <p:grpSp>
              <p:nvGrpSpPr>
                <p:cNvPr id="261126" name="Group 6"/>
                <p:cNvGrpSpPr>
                  <a:grpSpLocks/>
                </p:cNvGrpSpPr>
                <p:nvPr/>
              </p:nvGrpSpPr>
              <p:grpSpPr bwMode="auto">
                <a:xfrm>
                  <a:off x="85" y="1026"/>
                  <a:ext cx="2999" cy="2177"/>
                  <a:chOff x="85" y="1026"/>
                  <a:chExt cx="2999" cy="2177"/>
                </a:xfrm>
              </p:grpSpPr>
              <p:grpSp>
                <p:nvGrpSpPr>
                  <p:cNvPr id="26112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95" y="1026"/>
                    <a:ext cx="2789" cy="2177"/>
                    <a:chOff x="1315" y="278"/>
                    <a:chExt cx="3606" cy="3107"/>
                  </a:xfrm>
                </p:grpSpPr>
                <p:sp>
                  <p:nvSpPr>
                    <p:cNvPr id="261128" name="AutoShape 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315" y="2319"/>
                      <a:ext cx="3606" cy="1066"/>
                    </a:xfrm>
                    <a:prstGeom prst="parallelogram">
                      <a:avLst>
                        <a:gd name="adj" fmla="val 84568"/>
                      </a:avLst>
                    </a:prstGeom>
                    <a:gradFill rotWithShape="1">
                      <a:gsLst>
                        <a:gs pos="0">
                          <a:srgbClr val="FF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CC"/>
                        </a:gs>
                        <a:gs pos="100000">
                          <a:srgbClr val="FF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158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1129" name="Rectangle 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315" y="278"/>
                      <a:ext cx="2699" cy="2041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CC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CCFF"/>
                        </a:gs>
                        <a:gs pos="100000">
                          <a:srgbClr val="CCC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158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6113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53" y="2459"/>
                    <a:ext cx="244" cy="1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13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" y="2220"/>
                    <a:ext cx="31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/>
                      <a:t>Х</a:t>
                    </a:r>
                  </a:p>
                </p:txBody>
              </p:sp>
              <p:sp>
                <p:nvSpPr>
                  <p:cNvPr id="26113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" y="2546"/>
                    <a:ext cx="5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dirty="0" smtClean="0"/>
                      <a:t>П</a:t>
                    </a:r>
                    <a:r>
                      <a:rPr lang="en-US" altLang="ru-RU" sz="1400" dirty="0" smtClean="0"/>
                      <a:t>2</a:t>
                    </a:r>
                    <a:endParaRPr lang="ru-RU" altLang="ru-RU" dirty="0"/>
                  </a:p>
                </p:txBody>
              </p:sp>
              <p:sp>
                <p:nvSpPr>
                  <p:cNvPr id="26113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" y="1124"/>
                    <a:ext cx="31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dirty="0" smtClean="0"/>
                      <a:t>П</a:t>
                    </a:r>
                    <a:r>
                      <a:rPr lang="en-US" altLang="ru-RU" sz="1400" dirty="0" smtClean="0"/>
                      <a:t>1</a:t>
                    </a:r>
                    <a:endParaRPr lang="ru-RU" altLang="ru-RU" dirty="0"/>
                  </a:p>
                </p:txBody>
              </p:sp>
              <p:sp>
                <p:nvSpPr>
                  <p:cNvPr id="26113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026"/>
                    <a:ext cx="703" cy="794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13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4" y="1797"/>
                    <a:ext cx="0" cy="140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11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789" y="1729"/>
                  <a:ext cx="27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ru-RU" altLang="ru-RU"/>
                </a:p>
              </p:txBody>
            </p:sp>
            <p:sp>
              <p:nvSpPr>
                <p:cNvPr id="26113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99" y="1661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altLang="ru-RU"/>
                    <a:t>П</a:t>
                  </a:r>
                  <a:r>
                    <a:rPr lang="ru-RU" altLang="ru-RU" sz="1400"/>
                    <a:t>3</a:t>
                  </a:r>
                  <a:endParaRPr lang="ru-RU" altLang="ru-RU"/>
                </a:p>
              </p:txBody>
            </p:sp>
          </p:grpSp>
          <p:sp>
            <p:nvSpPr>
              <p:cNvPr id="261138" name="Text Box 18"/>
              <p:cNvSpPr txBox="1">
                <a:spLocks noChangeArrowheads="1"/>
              </p:cNvSpPr>
              <p:nvPr/>
            </p:nvSpPr>
            <p:spPr bwMode="auto">
              <a:xfrm>
                <a:off x="3129" y="3158"/>
                <a:ext cx="2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/>
                  <a:t>Y</a:t>
                </a:r>
                <a:endParaRPr lang="ru-RU" altLang="ru-RU"/>
              </a:p>
            </p:txBody>
          </p:sp>
          <p:sp>
            <p:nvSpPr>
              <p:cNvPr id="261139" name="Text Box 19"/>
              <p:cNvSpPr txBox="1">
                <a:spLocks noChangeArrowheads="1"/>
              </p:cNvSpPr>
              <p:nvPr/>
            </p:nvSpPr>
            <p:spPr bwMode="auto">
              <a:xfrm>
                <a:off x="2336" y="958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/>
                  <a:t>Z</a:t>
                </a:r>
                <a:endParaRPr lang="ru-RU" altLang="ru-RU"/>
              </a:p>
            </p:txBody>
          </p:sp>
        </p:grpSp>
        <p:sp>
          <p:nvSpPr>
            <p:cNvPr id="261140" name="AutoShape 20"/>
            <p:cNvSpPr>
              <a:spLocks noChangeArrowheads="1"/>
            </p:cNvSpPr>
            <p:nvPr/>
          </p:nvSpPr>
          <p:spPr bwMode="auto">
            <a:xfrm>
              <a:off x="748" y="2455"/>
              <a:ext cx="2223" cy="658"/>
            </a:xfrm>
            <a:prstGeom prst="parallelogram">
              <a:avLst>
                <a:gd name="adj" fmla="val 84460"/>
              </a:avLst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1141" name="Text Box 21"/>
            <p:cNvSpPr txBox="1">
              <a:spLocks noChangeArrowheads="1"/>
            </p:cNvSpPr>
            <p:nvPr/>
          </p:nvSpPr>
          <p:spPr bwMode="auto">
            <a:xfrm>
              <a:off x="1270" y="2591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/>
                <a:t>Г</a:t>
              </a:r>
            </a:p>
          </p:txBody>
        </p:sp>
        <p:sp>
          <p:nvSpPr>
            <p:cNvPr id="261142" name="Text Box 22"/>
            <p:cNvSpPr txBox="1">
              <a:spLocks noChangeArrowheads="1"/>
            </p:cNvSpPr>
            <p:nvPr/>
          </p:nvSpPr>
          <p:spPr bwMode="auto">
            <a:xfrm>
              <a:off x="1633" y="2908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/>
                <a:t>m</a:t>
              </a:r>
              <a:endParaRPr lang="ru-RU" altLang="ru-RU"/>
            </a:p>
          </p:txBody>
        </p:sp>
        <p:sp>
          <p:nvSpPr>
            <p:cNvPr id="261143" name="Text Box 23"/>
            <p:cNvSpPr txBox="1">
              <a:spLocks noChangeArrowheads="1"/>
            </p:cNvSpPr>
            <p:nvPr/>
          </p:nvSpPr>
          <p:spPr bwMode="auto">
            <a:xfrm>
              <a:off x="1905" y="2455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/>
                <a:t>n</a:t>
              </a:r>
              <a:endParaRPr lang="ru-RU" altLang="ru-RU"/>
            </a:p>
          </p:txBody>
        </p:sp>
        <p:sp>
          <p:nvSpPr>
            <p:cNvPr id="261172" name="Arc 52"/>
            <p:cNvSpPr>
              <a:spLocks/>
            </p:cNvSpPr>
            <p:nvPr/>
          </p:nvSpPr>
          <p:spPr bwMode="auto">
            <a:xfrm rot="2306002">
              <a:off x="2517" y="2886"/>
              <a:ext cx="277" cy="4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13"/>
                <a:gd name="T1" fmla="*/ 0 h 21600"/>
                <a:gd name="T2" fmla="*/ 20313 w 20313"/>
                <a:gd name="T3" fmla="*/ 14256 h 21600"/>
                <a:gd name="T4" fmla="*/ 0 w 203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3" h="21600" fill="none" extrusionOk="0">
                  <a:moveTo>
                    <a:pt x="-1" y="0"/>
                  </a:moveTo>
                  <a:cubicBezTo>
                    <a:pt x="9097" y="0"/>
                    <a:pt x="17219" y="5700"/>
                    <a:pt x="20313" y="14255"/>
                  </a:cubicBezTo>
                </a:path>
                <a:path w="20313" h="21600" stroke="0" extrusionOk="0">
                  <a:moveTo>
                    <a:pt x="-1" y="0"/>
                  </a:moveTo>
                  <a:cubicBezTo>
                    <a:pt x="9097" y="0"/>
                    <a:pt x="17219" y="5700"/>
                    <a:pt x="20313" y="1425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1173" name="Text Box 53"/>
            <p:cNvSpPr txBox="1">
              <a:spLocks noChangeArrowheads="1"/>
            </p:cNvSpPr>
            <p:nvPr/>
          </p:nvSpPr>
          <p:spPr bwMode="auto">
            <a:xfrm>
              <a:off x="2517" y="2931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ru-RU">
                  <a:cs typeface="Arial" panose="020B0604020202020204" pitchFamily="34" charset="0"/>
                </a:rPr>
                <a:t>α</a:t>
              </a:r>
            </a:p>
          </p:txBody>
        </p:sp>
        <p:sp>
          <p:nvSpPr>
            <p:cNvPr id="261176" name="Arc 56"/>
            <p:cNvSpPr>
              <a:spLocks/>
            </p:cNvSpPr>
            <p:nvPr/>
          </p:nvSpPr>
          <p:spPr bwMode="auto">
            <a:xfrm rot="8487241">
              <a:off x="2835" y="2614"/>
              <a:ext cx="178" cy="136"/>
            </a:xfrm>
            <a:custGeom>
              <a:avLst/>
              <a:gdLst>
                <a:gd name="G0" fmla="+- 0 0 0"/>
                <a:gd name="G1" fmla="+- 20902 0 0"/>
                <a:gd name="G2" fmla="+- 21600 0 0"/>
                <a:gd name="T0" fmla="*/ 5448 w 21600"/>
                <a:gd name="T1" fmla="*/ 0 h 21052"/>
                <a:gd name="T2" fmla="*/ 21599 w 21600"/>
                <a:gd name="T3" fmla="*/ 21052 h 21052"/>
                <a:gd name="T4" fmla="*/ 0 w 21600"/>
                <a:gd name="T5" fmla="*/ 20902 h 2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52" fill="none" extrusionOk="0">
                  <a:moveTo>
                    <a:pt x="5447" y="0"/>
                  </a:moveTo>
                  <a:cubicBezTo>
                    <a:pt x="14961" y="2479"/>
                    <a:pt x="21600" y="11070"/>
                    <a:pt x="21600" y="20902"/>
                  </a:cubicBezTo>
                  <a:cubicBezTo>
                    <a:pt x="21600" y="20952"/>
                    <a:pt x="21599" y="21002"/>
                    <a:pt x="21599" y="21052"/>
                  </a:cubicBezTo>
                </a:path>
                <a:path w="21600" h="21052" stroke="0" extrusionOk="0">
                  <a:moveTo>
                    <a:pt x="5447" y="0"/>
                  </a:moveTo>
                  <a:cubicBezTo>
                    <a:pt x="14961" y="2479"/>
                    <a:pt x="21600" y="11070"/>
                    <a:pt x="21600" y="20902"/>
                  </a:cubicBezTo>
                  <a:cubicBezTo>
                    <a:pt x="21600" y="20952"/>
                    <a:pt x="21599" y="21002"/>
                    <a:pt x="21599" y="21052"/>
                  </a:cubicBezTo>
                  <a:lnTo>
                    <a:pt x="0" y="20902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1177" name="Text Box 57"/>
            <p:cNvSpPr txBox="1">
              <a:spLocks noChangeArrowheads="1"/>
            </p:cNvSpPr>
            <p:nvPr/>
          </p:nvSpPr>
          <p:spPr bwMode="auto">
            <a:xfrm>
              <a:off x="2579" y="2461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ru-RU">
                  <a:cs typeface="Arial" panose="020B0604020202020204" pitchFamily="34" charset="0"/>
                </a:rPr>
                <a:t>β</a:t>
              </a:r>
            </a:p>
          </p:txBody>
        </p:sp>
        <p:sp>
          <p:nvSpPr>
            <p:cNvPr id="261180" name="Text Box 60"/>
            <p:cNvSpPr txBox="1">
              <a:spLocks noChangeArrowheads="1"/>
            </p:cNvSpPr>
            <p:nvPr/>
          </p:nvSpPr>
          <p:spPr bwMode="auto">
            <a:xfrm>
              <a:off x="1814" y="3906"/>
              <a:ext cx="15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altLang="ru-RU" sz="2000" b="1" u="sng"/>
            </a:p>
          </p:txBody>
        </p:sp>
        <p:sp>
          <p:nvSpPr>
            <p:cNvPr id="261182" name="Line 62"/>
            <p:cNvSpPr>
              <a:spLocks noChangeShapeType="1"/>
            </p:cNvSpPr>
            <p:nvPr/>
          </p:nvSpPr>
          <p:spPr bwMode="auto">
            <a:xfrm>
              <a:off x="2971" y="2478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142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6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6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6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6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26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6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  <p:bldP spid="261123" grpId="0"/>
      <p:bldP spid="261153" grpId="0" animBg="1"/>
      <p:bldP spid="261154" grpId="0"/>
      <p:bldP spid="261155" grpId="0" animBg="1"/>
      <p:bldP spid="261156" grpId="0" animBg="1"/>
      <p:bldP spid="261157" grpId="0"/>
      <p:bldP spid="261162" grpId="0" animBg="1"/>
      <p:bldP spid="261163" grpId="0"/>
      <p:bldP spid="261164" grpId="0" animBg="1"/>
      <p:bldP spid="261165" grpId="0" animBg="1"/>
      <p:bldP spid="261166" grpId="0"/>
      <p:bldP spid="261171" grpId="0" animBg="1"/>
      <p:bldP spid="261179" grpId="0"/>
      <p:bldP spid="2611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3390" y="99511"/>
            <a:ext cx="10972800" cy="431800"/>
          </a:xfrm>
        </p:spPr>
        <p:txBody>
          <a:bodyPr>
            <a:noAutofit/>
          </a:bodyPr>
          <a:lstStyle/>
          <a:p>
            <a:pPr marL="0" indent="363538" algn="ctr"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Плоскости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 уровня</a:t>
            </a:r>
          </a:p>
          <a:p>
            <a:pPr marL="0" indent="363538" algn="ctr">
              <a:buNone/>
            </a:pPr>
            <a:r>
              <a:rPr lang="ru-RU" sz="1800" dirty="0" smtClean="0"/>
              <a:t>это </a:t>
            </a:r>
            <a:r>
              <a:rPr lang="ru-RU" sz="1800" dirty="0"/>
              <a:t>плоскости, перпендикулярные к двум  плоскостям проекций, и, следовательно, параллельные третьей плоскости </a:t>
            </a:r>
            <a:r>
              <a:rPr lang="ru-RU" sz="1800" dirty="0" smtClean="0"/>
              <a:t>проекций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Называются такие плоскости так же, как и плоскость проекций, параллельно которой они расположены:</a:t>
            </a:r>
          </a:p>
          <a:p>
            <a:r>
              <a:rPr lang="ru-RU" sz="1600" b="1" dirty="0" smtClean="0"/>
              <a:t>Горизонтальная плоскость </a:t>
            </a:r>
            <a:r>
              <a:rPr lang="ru-RU" sz="1600" dirty="0" smtClean="0"/>
              <a:t>– это плоскость, параллельная горизонтальной плоскости проекций </a:t>
            </a:r>
            <a:r>
              <a:rPr lang="ru-RU" sz="1600" b="1" i="1" dirty="0" smtClean="0"/>
              <a:t>π</a:t>
            </a:r>
            <a:r>
              <a:rPr lang="ru-RU" sz="1600" b="1" i="1" baseline="-25000" dirty="0" smtClean="0"/>
              <a:t>2</a:t>
            </a:r>
            <a:r>
              <a:rPr lang="ru-RU" sz="1600" dirty="0" smtClean="0"/>
              <a:t>;</a:t>
            </a:r>
          </a:p>
          <a:p>
            <a:pPr lvl="0"/>
            <a:r>
              <a:rPr lang="ru-RU" sz="1600" b="1" dirty="0" smtClean="0"/>
              <a:t>Фронтальная плоскость </a:t>
            </a:r>
            <a:r>
              <a:rPr lang="ru-RU" sz="1600" dirty="0" smtClean="0"/>
              <a:t>– это плоскость, параллельная фронтальной плоскости проекций </a:t>
            </a:r>
            <a:r>
              <a:rPr lang="ru-RU" sz="1600" b="1" i="1" dirty="0" smtClean="0"/>
              <a:t>π</a:t>
            </a:r>
            <a:r>
              <a:rPr lang="ru-RU" sz="1600" b="1" i="1" baseline="-25000" dirty="0" smtClean="0"/>
              <a:t>1</a:t>
            </a:r>
            <a:r>
              <a:rPr lang="ru-RU" sz="1600" dirty="0" smtClean="0"/>
              <a:t>; </a:t>
            </a:r>
          </a:p>
          <a:p>
            <a:pPr lvl="0"/>
            <a:r>
              <a:rPr lang="ru-RU" sz="1600" b="1" dirty="0" smtClean="0"/>
              <a:t>Профильная плоскость </a:t>
            </a:r>
            <a:r>
              <a:rPr lang="ru-RU" sz="1600" dirty="0" smtClean="0"/>
              <a:t>– это плоскость параллельная профильной плоскости проекций </a:t>
            </a:r>
            <a:r>
              <a:rPr lang="ru-RU" sz="1600" b="1" i="1" dirty="0" smtClean="0"/>
              <a:t>π</a:t>
            </a:r>
            <a:r>
              <a:rPr lang="ru-RU" sz="1600" b="1" i="1" baseline="-25000" dirty="0" smtClean="0"/>
              <a:t>3</a:t>
            </a:r>
            <a:r>
              <a:rPr lang="ru-RU" sz="1600" dirty="0" smtClean="0"/>
              <a:t>.</a:t>
            </a:r>
          </a:p>
          <a:p>
            <a:pPr marL="0" indent="363538" algn="ctr" eaLnBrk="1" hangingPunct="1">
              <a:buFontTx/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1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16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17" name="Rectangle 2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18" name="Rectangle 22"/>
          <p:cNvSpPr>
            <a:spLocks noChangeArrowheads="1"/>
          </p:cNvSpPr>
          <p:nvPr/>
        </p:nvSpPr>
        <p:spPr bwMode="auto">
          <a:xfrm>
            <a:off x="0" y="217587"/>
            <a:ext cx="269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kk-KZ" altLang="ru-RU" sz="1400">
                <a:cs typeface="Times New Roman" pitchFamily="18" charset="0"/>
              </a:rPr>
              <a:t>, </a:t>
            </a:r>
            <a:endParaRPr lang="kk-KZ" altLang="ru-RU"/>
          </a:p>
        </p:txBody>
      </p:sp>
      <p:sp>
        <p:nvSpPr>
          <p:cNvPr id="2151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20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2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22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23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2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2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2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27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2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51" name="Rectangle 12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552" name="Group 71"/>
          <p:cNvGrpSpPr>
            <a:grpSpLocks/>
          </p:cNvGrpSpPr>
          <p:nvPr/>
        </p:nvGrpSpPr>
        <p:grpSpPr bwMode="auto">
          <a:xfrm>
            <a:off x="1724279" y="868377"/>
            <a:ext cx="8362697" cy="4700587"/>
            <a:chOff x="2066" y="3032"/>
            <a:chExt cx="8478" cy="4740"/>
          </a:xfrm>
        </p:grpSpPr>
        <p:grpSp>
          <p:nvGrpSpPr>
            <p:cNvPr id="21555" name="Group 75"/>
            <p:cNvGrpSpPr>
              <a:grpSpLocks/>
            </p:cNvGrpSpPr>
            <p:nvPr/>
          </p:nvGrpSpPr>
          <p:grpSpPr bwMode="auto">
            <a:xfrm>
              <a:off x="2066" y="3032"/>
              <a:ext cx="8478" cy="4740"/>
              <a:chOff x="1706" y="1724"/>
              <a:chExt cx="8478" cy="4740"/>
            </a:xfrm>
          </p:grpSpPr>
          <p:grpSp>
            <p:nvGrpSpPr>
              <p:cNvPr id="21557" name="Group 99"/>
              <p:cNvGrpSpPr>
                <a:grpSpLocks noChangeAspect="1"/>
              </p:cNvGrpSpPr>
              <p:nvPr/>
            </p:nvGrpSpPr>
            <p:grpSpPr bwMode="auto">
              <a:xfrm>
                <a:off x="6266" y="1778"/>
                <a:ext cx="3918" cy="4639"/>
                <a:chOff x="1234" y="1418"/>
                <a:chExt cx="4108" cy="5113"/>
              </a:xfrm>
            </p:grpSpPr>
            <p:sp>
              <p:nvSpPr>
                <p:cNvPr id="21581" name="AutoShape 12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34" y="1418"/>
                  <a:ext cx="4108" cy="51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82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257" y="2883"/>
                  <a:ext cx="848" cy="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5896" tIns="42948" rIns="85896" bIns="4294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  <a:r>
                    <a:rPr kumimoji="0" lang="en-US" altLang="ru-RU" sz="1600" b="1" i="0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12</a:t>
                  </a:r>
                  <a:endParaRPr kumimoji="0" lang="en-US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83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1712" y="3122"/>
                  <a:ext cx="340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84" name="Oval 119"/>
                <p:cNvSpPr>
                  <a:spLocks noChangeArrowheads="1"/>
                </p:cNvSpPr>
                <p:nvPr/>
              </p:nvSpPr>
              <p:spPr bwMode="auto">
                <a:xfrm>
                  <a:off x="2280" y="4258"/>
                  <a:ext cx="110" cy="9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85" name="Oval 118"/>
                <p:cNvSpPr>
                  <a:spLocks noChangeArrowheads="1"/>
                </p:cNvSpPr>
                <p:nvPr/>
              </p:nvSpPr>
              <p:spPr bwMode="auto">
                <a:xfrm>
                  <a:off x="3132" y="5110"/>
                  <a:ext cx="109" cy="9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86" name="Oval 117"/>
                <p:cNvSpPr>
                  <a:spLocks noChangeArrowheads="1"/>
                </p:cNvSpPr>
                <p:nvPr/>
              </p:nvSpPr>
              <p:spPr bwMode="auto">
                <a:xfrm>
                  <a:off x="4552" y="3690"/>
                  <a:ext cx="111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87" name="Line 116"/>
                <p:cNvSpPr>
                  <a:spLocks noChangeShapeType="1"/>
                </p:cNvSpPr>
                <p:nvPr/>
              </p:nvSpPr>
              <p:spPr bwMode="auto">
                <a:xfrm>
                  <a:off x="3197" y="2311"/>
                  <a:ext cx="2" cy="279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88" name="Line 115"/>
                <p:cNvSpPr>
                  <a:spLocks noChangeShapeType="1"/>
                </p:cNvSpPr>
                <p:nvPr/>
              </p:nvSpPr>
              <p:spPr bwMode="auto">
                <a:xfrm>
                  <a:off x="4618" y="2270"/>
                  <a:ext cx="1" cy="142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89" name="Line 114"/>
                <p:cNvSpPr>
                  <a:spLocks noChangeShapeType="1"/>
                </p:cNvSpPr>
                <p:nvPr/>
              </p:nvSpPr>
              <p:spPr bwMode="auto">
                <a:xfrm>
                  <a:off x="2346" y="2270"/>
                  <a:ext cx="1" cy="19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90" name="Oval 113"/>
                <p:cNvSpPr>
                  <a:spLocks noChangeArrowheads="1"/>
                </p:cNvSpPr>
                <p:nvPr/>
              </p:nvSpPr>
              <p:spPr bwMode="auto">
                <a:xfrm>
                  <a:off x="4552" y="2270"/>
                  <a:ext cx="111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91" name="Line 112"/>
                <p:cNvSpPr>
                  <a:spLocks noChangeShapeType="1"/>
                </p:cNvSpPr>
                <p:nvPr/>
              </p:nvSpPr>
              <p:spPr bwMode="auto">
                <a:xfrm>
                  <a:off x="2360" y="4348"/>
                  <a:ext cx="786" cy="78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92" name="Line 111"/>
                <p:cNvSpPr>
                  <a:spLocks noChangeShapeType="1"/>
                </p:cNvSpPr>
                <p:nvPr/>
              </p:nvSpPr>
              <p:spPr bwMode="auto">
                <a:xfrm>
                  <a:off x="2366" y="2311"/>
                  <a:ext cx="2190" cy="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93" name="Oval 110"/>
                <p:cNvSpPr>
                  <a:spLocks noChangeArrowheads="1"/>
                </p:cNvSpPr>
                <p:nvPr/>
              </p:nvSpPr>
              <p:spPr bwMode="auto">
                <a:xfrm>
                  <a:off x="3134" y="2264"/>
                  <a:ext cx="109" cy="9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94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385" y="3733"/>
                  <a:ext cx="2183" cy="54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95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216" y="3752"/>
                  <a:ext cx="1365" cy="1376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96" name="Oval 107"/>
                <p:cNvSpPr>
                  <a:spLocks noChangeArrowheads="1"/>
                </p:cNvSpPr>
                <p:nvPr/>
              </p:nvSpPr>
              <p:spPr bwMode="auto">
                <a:xfrm>
                  <a:off x="2280" y="2270"/>
                  <a:ext cx="110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97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184" y="5935"/>
                  <a:ext cx="257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68732" tIns="84365" rIns="168732" bIns="8436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ea typeface="Times New Roman" panose="02020603050405020304" pitchFamily="18" charset="0"/>
                    </a:rPr>
                    <a:t>β </a:t>
                  </a:r>
                  <a:r>
                    <a:rPr kumimoji="0" lang="en-US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(</a:t>
                  </a:r>
                  <a:r>
                    <a:rPr kumimoji="0" lang="en-US" altLang="ru-RU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∆</a:t>
                  </a:r>
                  <a:r>
                    <a:rPr kumimoji="0" lang="en-US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DEF)</a:t>
                  </a:r>
                  <a:r>
                    <a:rPr kumimoji="0" lang="en-US" altLang="ru-RU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║</a:t>
                  </a:r>
                  <a:r>
                    <a:rPr kumimoji="0" lang="en-US" altLang="ru-RU" sz="1400" b="1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π</a:t>
                  </a:r>
                  <a:r>
                    <a:rPr kumimoji="0" lang="en-US" altLang="ru-RU" sz="1400" b="1" i="1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2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98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976" y="4215"/>
                  <a:ext cx="841" cy="9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68732" tIns="84365" rIns="168732" bIns="8436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7938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D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2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99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806" y="1676"/>
                  <a:ext cx="841" cy="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68732" tIns="84365" rIns="168732" bIns="8436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7938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D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1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00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3140" y="1702"/>
                  <a:ext cx="837" cy="7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68732" tIns="84365" rIns="168732" bIns="8436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7938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E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1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01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027" y="4982"/>
                  <a:ext cx="893" cy="7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68732" tIns="84365" rIns="168732" bIns="8436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E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2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02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650" y="1696"/>
                  <a:ext cx="585" cy="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76526" tIns="88263" rIns="176526" bIns="8826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F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1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03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4650" y="3587"/>
                  <a:ext cx="556" cy="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76526" tIns="88263" rIns="176526" bIns="8826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F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2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58" name="Group 76"/>
              <p:cNvGrpSpPr>
                <a:grpSpLocks noChangeAspect="1"/>
              </p:cNvGrpSpPr>
              <p:nvPr/>
            </p:nvGrpSpPr>
            <p:grpSpPr bwMode="auto">
              <a:xfrm>
                <a:off x="1706" y="1724"/>
                <a:ext cx="4128" cy="4740"/>
                <a:chOff x="1234" y="797"/>
                <a:chExt cx="4328" cy="5224"/>
              </a:xfrm>
            </p:grpSpPr>
            <p:sp>
              <p:nvSpPr>
                <p:cNvPr id="21559" name="AutoShape 9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34" y="797"/>
                  <a:ext cx="4328" cy="5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257" y="2870"/>
                  <a:ext cx="848" cy="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5896" tIns="42948" rIns="85896" bIns="4294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  <a:r>
                    <a:rPr kumimoji="0" lang="en-US" altLang="ru-RU" sz="1600" b="1" i="0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12</a:t>
                  </a:r>
                  <a:endParaRPr kumimoji="0" lang="en-US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61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1712" y="3122"/>
                  <a:ext cx="340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62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3209" y="2807"/>
                  <a:ext cx="1" cy="18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63" name="Line 94"/>
                <p:cNvSpPr>
                  <a:spLocks noChangeShapeType="1"/>
                </p:cNvSpPr>
                <p:nvPr/>
              </p:nvSpPr>
              <p:spPr bwMode="auto">
                <a:xfrm>
                  <a:off x="4698" y="1555"/>
                  <a:ext cx="1" cy="313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64" name="Line 93"/>
                <p:cNvSpPr>
                  <a:spLocks noChangeShapeType="1"/>
                </p:cNvSpPr>
                <p:nvPr/>
              </p:nvSpPr>
              <p:spPr bwMode="auto">
                <a:xfrm>
                  <a:off x="2316" y="1242"/>
                  <a:ext cx="1" cy="344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65" name="Line 92"/>
                <p:cNvSpPr>
                  <a:spLocks noChangeShapeType="1"/>
                </p:cNvSpPr>
                <p:nvPr/>
              </p:nvSpPr>
              <p:spPr bwMode="auto">
                <a:xfrm>
                  <a:off x="2335" y="4699"/>
                  <a:ext cx="2334" cy="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66" name="Oval 91"/>
                <p:cNvSpPr>
                  <a:spLocks noChangeArrowheads="1"/>
                </p:cNvSpPr>
                <p:nvPr/>
              </p:nvSpPr>
              <p:spPr bwMode="auto">
                <a:xfrm>
                  <a:off x="3146" y="4652"/>
                  <a:ext cx="110" cy="9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67" name="Oval 90"/>
                <p:cNvSpPr>
                  <a:spLocks noChangeArrowheads="1"/>
                </p:cNvSpPr>
                <p:nvPr/>
              </p:nvSpPr>
              <p:spPr bwMode="auto">
                <a:xfrm>
                  <a:off x="2266" y="4652"/>
                  <a:ext cx="110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68" name="Line 89"/>
                <p:cNvSpPr>
                  <a:spLocks noChangeShapeType="1"/>
                </p:cNvSpPr>
                <p:nvPr/>
              </p:nvSpPr>
              <p:spPr bwMode="auto">
                <a:xfrm>
                  <a:off x="2329" y="1300"/>
                  <a:ext cx="836" cy="150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6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222" y="1557"/>
                  <a:ext cx="1415" cy="1257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70" name="Line 87"/>
                <p:cNvSpPr>
                  <a:spLocks noChangeShapeType="1"/>
                </p:cNvSpPr>
                <p:nvPr/>
              </p:nvSpPr>
              <p:spPr bwMode="auto">
                <a:xfrm>
                  <a:off x="2354" y="1247"/>
                  <a:ext cx="2283" cy="277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71" name="Oval 86"/>
                <p:cNvSpPr>
                  <a:spLocks noChangeArrowheads="1"/>
                </p:cNvSpPr>
                <p:nvPr/>
              </p:nvSpPr>
              <p:spPr bwMode="auto">
                <a:xfrm>
                  <a:off x="2266" y="1214"/>
                  <a:ext cx="110" cy="9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72" name="Oval 85"/>
                <p:cNvSpPr>
                  <a:spLocks noChangeArrowheads="1"/>
                </p:cNvSpPr>
                <p:nvPr/>
              </p:nvSpPr>
              <p:spPr bwMode="auto">
                <a:xfrm>
                  <a:off x="4637" y="1491"/>
                  <a:ext cx="112" cy="9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73" name="Oval 84"/>
                <p:cNvSpPr>
                  <a:spLocks noChangeArrowheads="1"/>
                </p:cNvSpPr>
                <p:nvPr/>
              </p:nvSpPr>
              <p:spPr bwMode="auto">
                <a:xfrm>
                  <a:off x="3153" y="2768"/>
                  <a:ext cx="109" cy="9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74" name="Oval 83"/>
                <p:cNvSpPr>
                  <a:spLocks noChangeArrowheads="1"/>
                </p:cNvSpPr>
                <p:nvPr/>
              </p:nvSpPr>
              <p:spPr bwMode="auto">
                <a:xfrm>
                  <a:off x="4650" y="4646"/>
                  <a:ext cx="111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75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788" y="830"/>
                  <a:ext cx="840" cy="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68732" tIns="84365" rIns="168732" bIns="8436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7938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A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1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7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756" y="4275"/>
                  <a:ext cx="841" cy="9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68732" tIns="84365" rIns="168732" bIns="8436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7938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A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2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7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77" y="2001"/>
                  <a:ext cx="836" cy="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68732" tIns="84365" rIns="168732" bIns="8436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7938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В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1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78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083" y="3991"/>
                  <a:ext cx="894" cy="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68732" tIns="84365" rIns="168732" bIns="8436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В</a:t>
                  </a:r>
                  <a:r>
                    <a:rPr kumimoji="0" lang="ru-RU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2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79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4820" y="4176"/>
                  <a:ext cx="555" cy="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76526" tIns="88263" rIns="176526" bIns="8826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C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2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8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845" y="1101"/>
                  <a:ext cx="584" cy="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76526" tIns="88263" rIns="176526" bIns="8826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С</a:t>
                  </a:r>
                  <a:r>
                    <a:rPr kumimoji="0" lang="en-US" altLang="ru-RU" sz="1600" b="1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ISOCPEUR" panose="020B0604020202020204" pitchFamily="34" charset="0"/>
                      <a:ea typeface="Times New Roman" panose="02020603050405020304" pitchFamily="18" charset="0"/>
                    </a:rPr>
                    <a:t>1</a:t>
                  </a:r>
                  <a:endParaRPr kumimoji="0" lang="en-US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554" name="Text Box 72"/>
            <p:cNvSpPr txBox="1">
              <a:spLocks noChangeArrowheads="1"/>
            </p:cNvSpPr>
            <p:nvPr/>
          </p:nvSpPr>
          <p:spPr bwMode="auto">
            <a:xfrm>
              <a:off x="3008" y="7028"/>
              <a:ext cx="2451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8732" tIns="84365" rIns="168732" bIns="843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α (</a:t>
              </a:r>
              <a:r>
                <a:rPr kumimoji="0" lang="en-US" alt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∆</a:t>
              </a: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АВС) ║</a:t>
              </a:r>
              <a:r>
                <a:rPr kumimoji="0" lang="en-US" altLang="ru-RU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π</a:t>
              </a:r>
              <a:r>
                <a:rPr kumimoji="0" lang="en-US" altLang="ru-RU" sz="14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8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 32"/>
          <p:cNvSpPr>
            <a:spLocks noChangeShapeType="1"/>
          </p:cNvSpPr>
          <p:nvPr/>
        </p:nvSpPr>
        <p:spPr bwMode="auto">
          <a:xfrm>
            <a:off x="7006255" y="5613178"/>
            <a:ext cx="281168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" name="Группа 142"/>
          <p:cNvGrpSpPr/>
          <p:nvPr/>
        </p:nvGrpSpPr>
        <p:grpSpPr>
          <a:xfrm>
            <a:off x="7899358" y="700089"/>
            <a:ext cx="2816210" cy="1877669"/>
            <a:chOff x="8874154" y="1325555"/>
            <a:chExt cx="1843088" cy="1443518"/>
          </a:xfrm>
        </p:grpSpPr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9018037" y="2289168"/>
              <a:ext cx="1699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9450417" y="2769073"/>
              <a:ext cx="10144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V="1">
              <a:off x="9450417" y="1325555"/>
              <a:ext cx="1014412" cy="330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V="1">
              <a:off x="9575829" y="1706555"/>
              <a:ext cx="1014413" cy="3286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8874154" y="2119305"/>
              <a:ext cx="273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9331354" y="1347780"/>
              <a:ext cx="210869" cy="23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i="1" dirty="0" smtClean="0">
                  <a:solidFill>
                    <a:srgbClr val="000000"/>
                  </a:solidFill>
                  <a:latin typeface="ISOCPEUR" panose="020B0604020202020204" pitchFamily="34" charset="0"/>
                </a:rPr>
                <a:t>а</a:t>
              </a:r>
              <a:r>
                <a:rPr lang="ru-RU" altLang="ru-RU" sz="1400" i="1" baseline="-25000" dirty="0" smtClean="0">
                  <a:solidFill>
                    <a:srgbClr val="000000"/>
                  </a:solidFill>
                  <a:latin typeface="ISOCPEUR" panose="020B0604020202020204" pitchFamily="34" charset="0"/>
                </a:rPr>
                <a:t>1</a:t>
              </a:r>
              <a:endParaRPr lang="ru-RU" altLang="ru-RU" sz="1400" i="1" dirty="0">
                <a:solidFill>
                  <a:srgbClr val="000000"/>
                </a:solidFill>
                <a:latin typeface="ISOCPEUR" panose="020B0604020202020204" pitchFamily="34" charset="0"/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9575829" y="1753419"/>
              <a:ext cx="219261" cy="23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i="1" dirty="0" smtClean="0">
                  <a:solidFill>
                    <a:srgbClr val="000000"/>
                  </a:solidFill>
                </a:rPr>
                <a:t>b</a:t>
              </a:r>
              <a:r>
                <a:rPr lang="ru-RU" altLang="ru-RU" sz="1400" i="1" baseline="-25000" dirty="0" smtClean="0">
                  <a:solidFill>
                    <a:srgbClr val="000000"/>
                  </a:solidFill>
                </a:rPr>
                <a:t>1</a:t>
              </a:r>
              <a:endParaRPr lang="ru-RU" altLang="ru-RU" sz="1400" i="1" dirty="0">
                <a:solidFill>
                  <a:srgbClr val="000000"/>
                </a:solidFill>
              </a:endParaRPr>
            </a:p>
          </p:txBody>
        </p:sp>
        <p:grpSp>
          <p:nvGrpSpPr>
            <p:cNvPr id="76" name="Group 91"/>
            <p:cNvGrpSpPr>
              <a:grpSpLocks/>
            </p:cNvGrpSpPr>
            <p:nvPr/>
          </p:nvGrpSpPr>
          <p:grpSpPr bwMode="auto">
            <a:xfrm>
              <a:off x="9883803" y="2330442"/>
              <a:ext cx="698500" cy="354012"/>
              <a:chOff x="718" y="3565"/>
              <a:chExt cx="440" cy="223"/>
            </a:xfrm>
          </p:grpSpPr>
          <p:sp>
            <p:nvSpPr>
              <p:cNvPr id="92" name="Rectangle 74"/>
              <p:cNvSpPr>
                <a:spLocks noChangeArrowheads="1"/>
              </p:cNvSpPr>
              <p:nvPr/>
            </p:nvSpPr>
            <p:spPr bwMode="auto">
              <a:xfrm>
                <a:off x="718" y="3630"/>
                <a:ext cx="141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40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ru-RU" altLang="ru-RU" sz="1400" baseline="-2500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2</a:t>
                </a:r>
                <a:endParaRPr lang="ru-RU" altLang="ru-RU" sz="1400" dirty="0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</p:txBody>
          </p:sp>
          <p:grpSp>
            <p:nvGrpSpPr>
              <p:cNvPr id="78" name="Group 80"/>
              <p:cNvGrpSpPr>
                <a:grpSpLocks/>
              </p:cNvGrpSpPr>
              <p:nvPr/>
            </p:nvGrpSpPr>
            <p:grpSpPr bwMode="auto">
              <a:xfrm>
                <a:off x="985" y="3565"/>
                <a:ext cx="173" cy="222"/>
                <a:chOff x="985" y="3565"/>
                <a:chExt cx="173" cy="222"/>
              </a:xfrm>
            </p:grpSpPr>
            <p:sp>
              <p:nvSpPr>
                <p:cNvPr id="89" name="Rectangle 77"/>
                <p:cNvSpPr>
                  <a:spLocks noChangeArrowheads="1"/>
                </p:cNvSpPr>
                <p:nvPr/>
              </p:nvSpPr>
              <p:spPr bwMode="auto">
                <a:xfrm>
                  <a:off x="986" y="3579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>
                      <a:solidFill>
                        <a:srgbClr val="000000"/>
                      </a:solidFill>
                    </a:rPr>
                    <a:t>_</a:t>
                  </a:r>
                </a:p>
              </p:txBody>
            </p:sp>
            <p:sp>
              <p:nvSpPr>
                <p:cNvPr id="90" name="Rectangle 78"/>
                <p:cNvSpPr>
                  <a:spLocks noChangeArrowheads="1"/>
                </p:cNvSpPr>
                <p:nvPr/>
              </p:nvSpPr>
              <p:spPr bwMode="auto">
                <a:xfrm>
                  <a:off x="985" y="3595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>
                      <a:solidFill>
                        <a:srgbClr val="000000"/>
                      </a:solidFill>
                    </a:rPr>
                    <a:t>_</a:t>
                  </a:r>
                </a:p>
              </p:txBody>
            </p:sp>
            <p:sp>
              <p:nvSpPr>
                <p:cNvPr id="91" name="Rectangle 79"/>
                <p:cNvSpPr>
                  <a:spLocks noChangeArrowheads="1"/>
                </p:cNvSpPr>
                <p:nvPr/>
              </p:nvSpPr>
              <p:spPr bwMode="auto">
                <a:xfrm>
                  <a:off x="986" y="3565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>
                      <a:solidFill>
                        <a:srgbClr val="000000"/>
                      </a:solidFill>
                    </a:rPr>
                    <a:t>_</a:t>
                  </a:r>
                </a:p>
              </p:txBody>
            </p:sp>
          </p:grpSp>
          <p:grpSp>
            <p:nvGrpSpPr>
              <p:cNvPr id="79" name="Group 84"/>
              <p:cNvGrpSpPr>
                <a:grpSpLocks/>
              </p:cNvGrpSpPr>
              <p:nvPr/>
            </p:nvGrpSpPr>
            <p:grpSpPr bwMode="auto">
              <a:xfrm>
                <a:off x="817" y="3566"/>
                <a:ext cx="173" cy="222"/>
                <a:chOff x="817" y="3566"/>
                <a:chExt cx="173" cy="222"/>
              </a:xfrm>
            </p:grpSpPr>
            <p:sp>
              <p:nvSpPr>
                <p:cNvPr id="86" name="Rectangle 81"/>
                <p:cNvSpPr>
                  <a:spLocks noChangeArrowheads="1"/>
                </p:cNvSpPr>
                <p:nvPr/>
              </p:nvSpPr>
              <p:spPr bwMode="auto">
                <a:xfrm>
                  <a:off x="818" y="3580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>
                      <a:solidFill>
                        <a:srgbClr val="000000"/>
                      </a:solidFill>
                    </a:rPr>
                    <a:t>_</a:t>
                  </a:r>
                </a:p>
              </p:txBody>
            </p:sp>
            <p:sp>
              <p:nvSpPr>
                <p:cNvPr id="87" name="Rectangle 82"/>
                <p:cNvSpPr>
                  <a:spLocks noChangeArrowheads="1"/>
                </p:cNvSpPr>
                <p:nvPr/>
              </p:nvSpPr>
              <p:spPr bwMode="auto">
                <a:xfrm>
                  <a:off x="817" y="3596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>
                      <a:solidFill>
                        <a:srgbClr val="000000"/>
                      </a:solidFill>
                    </a:rPr>
                    <a:t>_</a:t>
                  </a:r>
                </a:p>
              </p:txBody>
            </p:sp>
            <p:sp>
              <p:nvSpPr>
                <p:cNvPr id="88" name="Rectangle 83"/>
                <p:cNvSpPr>
                  <a:spLocks noChangeArrowheads="1"/>
                </p:cNvSpPr>
                <p:nvPr/>
              </p:nvSpPr>
              <p:spPr bwMode="auto">
                <a:xfrm>
                  <a:off x="818" y="3566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>
                      <a:solidFill>
                        <a:srgbClr val="000000"/>
                      </a:solidFill>
                    </a:rPr>
                    <a:t>_</a:t>
                  </a:r>
                </a:p>
              </p:txBody>
            </p:sp>
          </p:grpSp>
        </p:grpSp>
      </p:grpSp>
      <p:grpSp>
        <p:nvGrpSpPr>
          <p:cNvPr id="144" name="Группа 143"/>
          <p:cNvGrpSpPr/>
          <p:nvPr/>
        </p:nvGrpSpPr>
        <p:grpSpPr>
          <a:xfrm>
            <a:off x="7006256" y="4190978"/>
            <a:ext cx="3908266" cy="2371652"/>
            <a:chOff x="7577806" y="4278316"/>
            <a:chExt cx="3429936" cy="1903413"/>
          </a:xfrm>
        </p:grpSpPr>
        <p:sp>
          <p:nvSpPr>
            <p:cNvPr id="4" name="Freeform 2"/>
            <p:cNvSpPr>
              <a:spLocks/>
            </p:cNvSpPr>
            <p:nvPr/>
          </p:nvSpPr>
          <p:spPr bwMode="auto">
            <a:xfrm>
              <a:off x="8723329" y="4532316"/>
              <a:ext cx="630238" cy="1516063"/>
            </a:xfrm>
            <a:custGeom>
              <a:avLst/>
              <a:gdLst>
                <a:gd name="T0" fmla="*/ 0 w 397"/>
                <a:gd name="T1" fmla="*/ 887413 h 955"/>
                <a:gd name="T2" fmla="*/ 0 w 397"/>
                <a:gd name="T3" fmla="*/ 0 h 955"/>
                <a:gd name="T4" fmla="*/ 628650 w 397"/>
                <a:gd name="T5" fmla="*/ 627063 h 955"/>
                <a:gd name="T6" fmla="*/ 628650 w 397"/>
                <a:gd name="T7" fmla="*/ 1514475 h 955"/>
                <a:gd name="T8" fmla="*/ 0 w 397"/>
                <a:gd name="T9" fmla="*/ 887413 h 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7" h="955">
                  <a:moveTo>
                    <a:pt x="0" y="559"/>
                  </a:moveTo>
                  <a:lnTo>
                    <a:pt x="0" y="0"/>
                  </a:lnTo>
                  <a:lnTo>
                    <a:pt x="396" y="395"/>
                  </a:lnTo>
                  <a:lnTo>
                    <a:pt x="396" y="954"/>
                  </a:lnTo>
                  <a:lnTo>
                    <a:pt x="0" y="559"/>
                  </a:lnTo>
                </a:path>
              </a:pathLst>
            </a:custGeom>
            <a:solidFill>
              <a:srgbClr val="FFFFE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8216917" y="4278316"/>
              <a:ext cx="1522412" cy="1143000"/>
            </a:xfrm>
            <a:custGeom>
              <a:avLst/>
              <a:gdLst>
                <a:gd name="T0" fmla="*/ 0 w 959"/>
                <a:gd name="T1" fmla="*/ 1141413 h 720"/>
                <a:gd name="T2" fmla="*/ 0 w 959"/>
                <a:gd name="T3" fmla="*/ 0 h 720"/>
                <a:gd name="T4" fmla="*/ 1520825 w 959"/>
                <a:gd name="T5" fmla="*/ 0 h 720"/>
                <a:gd name="T6" fmla="*/ 1520825 w 959"/>
                <a:gd name="T7" fmla="*/ 1141413 h 720"/>
                <a:gd name="T8" fmla="*/ 1135062 w 959"/>
                <a:gd name="T9" fmla="*/ 1141413 h 720"/>
                <a:gd name="T10" fmla="*/ 1135062 w 959"/>
                <a:gd name="T11" fmla="*/ 881063 h 720"/>
                <a:gd name="T12" fmla="*/ 506412 w 959"/>
                <a:gd name="T13" fmla="*/ 254000 h 720"/>
                <a:gd name="T14" fmla="*/ 506412 w 959"/>
                <a:gd name="T15" fmla="*/ 1141413 h 720"/>
                <a:gd name="T16" fmla="*/ 0 w 959"/>
                <a:gd name="T17" fmla="*/ 1141413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9" h="720">
                  <a:moveTo>
                    <a:pt x="0" y="719"/>
                  </a:moveTo>
                  <a:lnTo>
                    <a:pt x="0" y="0"/>
                  </a:lnTo>
                  <a:lnTo>
                    <a:pt x="958" y="0"/>
                  </a:lnTo>
                  <a:lnTo>
                    <a:pt x="958" y="719"/>
                  </a:lnTo>
                  <a:lnTo>
                    <a:pt x="715" y="719"/>
                  </a:lnTo>
                  <a:lnTo>
                    <a:pt x="715" y="555"/>
                  </a:lnTo>
                  <a:lnTo>
                    <a:pt x="319" y="160"/>
                  </a:lnTo>
                  <a:lnTo>
                    <a:pt x="319" y="719"/>
                  </a:lnTo>
                  <a:lnTo>
                    <a:pt x="0" y="719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216917" y="5419729"/>
              <a:ext cx="2284412" cy="762000"/>
            </a:xfrm>
            <a:custGeom>
              <a:avLst/>
              <a:gdLst>
                <a:gd name="T0" fmla="*/ 0 w 1439"/>
                <a:gd name="T1" fmla="*/ 0 h 480"/>
                <a:gd name="T2" fmla="*/ 760412 w 1439"/>
                <a:gd name="T3" fmla="*/ 760413 h 480"/>
                <a:gd name="T4" fmla="*/ 2282825 w 1439"/>
                <a:gd name="T5" fmla="*/ 760413 h 480"/>
                <a:gd name="T6" fmla="*/ 1520825 w 1439"/>
                <a:gd name="T7" fmla="*/ 0 h 480"/>
                <a:gd name="T8" fmla="*/ 1135062 w 1439"/>
                <a:gd name="T9" fmla="*/ 0 h 480"/>
                <a:gd name="T10" fmla="*/ 1135062 w 1439"/>
                <a:gd name="T11" fmla="*/ 627063 h 480"/>
                <a:gd name="T12" fmla="*/ 506412 w 1439"/>
                <a:gd name="T13" fmla="*/ 0 h 480"/>
                <a:gd name="T14" fmla="*/ 0 w 1439"/>
                <a:gd name="T15" fmla="*/ 0 h 4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9" h="480">
                  <a:moveTo>
                    <a:pt x="0" y="0"/>
                  </a:moveTo>
                  <a:lnTo>
                    <a:pt x="479" y="479"/>
                  </a:lnTo>
                  <a:lnTo>
                    <a:pt x="1438" y="479"/>
                  </a:lnTo>
                  <a:lnTo>
                    <a:pt x="958" y="0"/>
                  </a:lnTo>
                  <a:lnTo>
                    <a:pt x="715" y="0"/>
                  </a:lnTo>
                  <a:lnTo>
                    <a:pt x="715" y="395"/>
                  </a:lnTo>
                  <a:lnTo>
                    <a:pt x="319" y="0"/>
                  </a:lnTo>
                  <a:lnTo>
                    <a:pt x="0" y="0"/>
                  </a:lnTo>
                </a:path>
              </a:pathLst>
            </a:custGeom>
            <a:solidFill>
              <a:srgbClr val="E4E4E4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1007742" y="4684716"/>
              <a:ext cx="0" cy="5064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1007742" y="5597529"/>
              <a:ext cx="0" cy="506412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7577806" y="5172079"/>
              <a:ext cx="273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10284635" y="5199380"/>
              <a:ext cx="273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9050354" y="5019679"/>
              <a:ext cx="2571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10690242" y="4768845"/>
              <a:ext cx="279956" cy="247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r>
                <a:rPr lang="ru-RU" altLang="ru-RU" sz="1400" baseline="-250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1</a:t>
              </a:r>
              <a:endParaRPr lang="ru-RU" altLang="ru-RU" sz="1400" dirty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0" y="728999"/>
            <a:ext cx="6941662" cy="3862247"/>
            <a:chOff x="61035" y="1298575"/>
            <a:chExt cx="5573003" cy="2403475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33375" y="2727325"/>
              <a:ext cx="3192463" cy="974725"/>
            </a:xfrm>
            <a:custGeom>
              <a:avLst/>
              <a:gdLst>
                <a:gd name="T0" fmla="*/ 0 w 2011"/>
                <a:gd name="T1" fmla="*/ 0 h 614"/>
                <a:gd name="T2" fmla="*/ 2200275 w 2011"/>
                <a:gd name="T3" fmla="*/ 0 h 614"/>
                <a:gd name="T4" fmla="*/ 3190875 w 2011"/>
                <a:gd name="T5" fmla="*/ 973138 h 614"/>
                <a:gd name="T6" fmla="*/ 990600 w 2011"/>
                <a:gd name="T7" fmla="*/ 973138 h 614"/>
                <a:gd name="T8" fmla="*/ 0 w 2011"/>
                <a:gd name="T9" fmla="*/ 0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1" h="614">
                  <a:moveTo>
                    <a:pt x="0" y="0"/>
                  </a:moveTo>
                  <a:lnTo>
                    <a:pt x="1386" y="0"/>
                  </a:lnTo>
                  <a:lnTo>
                    <a:pt x="2010" y="613"/>
                  </a:lnTo>
                  <a:lnTo>
                    <a:pt x="624" y="613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319213" y="2957513"/>
              <a:ext cx="1366837" cy="458787"/>
            </a:xfrm>
            <a:custGeom>
              <a:avLst/>
              <a:gdLst>
                <a:gd name="T0" fmla="*/ 0 w 861"/>
                <a:gd name="T1" fmla="*/ 304800 h 289"/>
                <a:gd name="T2" fmla="*/ 677862 w 861"/>
                <a:gd name="T3" fmla="*/ 0 h 289"/>
                <a:gd name="T4" fmla="*/ 1365250 w 861"/>
                <a:gd name="T5" fmla="*/ 457200 h 289"/>
                <a:gd name="T6" fmla="*/ 0 w 861"/>
                <a:gd name="T7" fmla="*/ 304800 h 2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1" h="289">
                  <a:moveTo>
                    <a:pt x="0" y="192"/>
                  </a:moveTo>
                  <a:lnTo>
                    <a:pt x="427" y="0"/>
                  </a:lnTo>
                  <a:lnTo>
                    <a:pt x="860" y="288"/>
                  </a:lnTo>
                  <a:lnTo>
                    <a:pt x="0" y="192"/>
                  </a:lnTo>
                </a:path>
              </a:pathLst>
            </a:custGeom>
            <a:solidFill>
              <a:srgbClr val="66FFCC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54038" y="1647825"/>
              <a:ext cx="2695575" cy="915988"/>
            </a:xfrm>
            <a:custGeom>
              <a:avLst/>
              <a:gdLst>
                <a:gd name="T0" fmla="*/ 0 w 1698"/>
                <a:gd name="T1" fmla="*/ 0 h 577"/>
                <a:gd name="T2" fmla="*/ 931863 w 1698"/>
                <a:gd name="T3" fmla="*/ 914400 h 577"/>
                <a:gd name="T4" fmla="*/ 2693988 w 1698"/>
                <a:gd name="T5" fmla="*/ 914400 h 577"/>
                <a:gd name="T6" fmla="*/ 1758950 w 1698"/>
                <a:gd name="T7" fmla="*/ 0 h 577"/>
                <a:gd name="T8" fmla="*/ 0 w 1698"/>
                <a:gd name="T9" fmla="*/ 0 h 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" h="577">
                  <a:moveTo>
                    <a:pt x="0" y="0"/>
                  </a:moveTo>
                  <a:lnTo>
                    <a:pt x="587" y="576"/>
                  </a:lnTo>
                  <a:lnTo>
                    <a:pt x="1697" y="576"/>
                  </a:lnTo>
                  <a:lnTo>
                    <a:pt x="1108" y="0"/>
                  </a:lnTo>
                  <a:lnTo>
                    <a:pt x="0" y="0"/>
                  </a:lnTo>
                </a:path>
              </a:pathLst>
            </a:custGeom>
            <a:solidFill>
              <a:srgbClr val="FFFFE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19213" y="1876425"/>
              <a:ext cx="1366837" cy="460375"/>
            </a:xfrm>
            <a:custGeom>
              <a:avLst/>
              <a:gdLst>
                <a:gd name="T0" fmla="*/ 0 w 861"/>
                <a:gd name="T1" fmla="*/ 304800 h 290"/>
                <a:gd name="T2" fmla="*/ 677862 w 861"/>
                <a:gd name="T3" fmla="*/ 0 h 290"/>
                <a:gd name="T4" fmla="*/ 1365250 w 861"/>
                <a:gd name="T5" fmla="*/ 458788 h 290"/>
                <a:gd name="T6" fmla="*/ 0 w 861"/>
                <a:gd name="T7" fmla="*/ 304800 h 2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1" h="290">
                  <a:moveTo>
                    <a:pt x="0" y="192"/>
                  </a:moveTo>
                  <a:lnTo>
                    <a:pt x="427" y="0"/>
                  </a:lnTo>
                  <a:lnTo>
                    <a:pt x="860" y="289"/>
                  </a:lnTo>
                  <a:lnTo>
                    <a:pt x="0" y="192"/>
                  </a:lnTo>
                </a:path>
              </a:pathLst>
            </a:custGeom>
            <a:solidFill>
              <a:srgbClr val="66FFCC"/>
            </a:solidFill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33375" y="1323975"/>
              <a:ext cx="2203450" cy="1404938"/>
            </a:xfrm>
            <a:custGeom>
              <a:avLst/>
              <a:gdLst>
                <a:gd name="T0" fmla="*/ 0 w 1388"/>
                <a:gd name="T1" fmla="*/ 1403350 h 885"/>
                <a:gd name="T2" fmla="*/ 0 w 1388"/>
                <a:gd name="T3" fmla="*/ 0 h 885"/>
                <a:gd name="T4" fmla="*/ 2201863 w 1388"/>
                <a:gd name="T5" fmla="*/ 0 h 885"/>
                <a:gd name="T6" fmla="*/ 2201863 w 1388"/>
                <a:gd name="T7" fmla="*/ 538163 h 885"/>
                <a:gd name="T8" fmla="*/ 1981200 w 1388"/>
                <a:gd name="T9" fmla="*/ 323850 h 885"/>
                <a:gd name="T10" fmla="*/ 219075 w 1388"/>
                <a:gd name="T11" fmla="*/ 323850 h 885"/>
                <a:gd name="T12" fmla="*/ 1152525 w 1388"/>
                <a:gd name="T13" fmla="*/ 1238250 h 885"/>
                <a:gd name="T14" fmla="*/ 2201863 w 1388"/>
                <a:gd name="T15" fmla="*/ 1238250 h 885"/>
                <a:gd name="T16" fmla="*/ 2201863 w 1388"/>
                <a:gd name="T17" fmla="*/ 1403350 h 885"/>
                <a:gd name="T18" fmla="*/ 0 w 1388"/>
                <a:gd name="T19" fmla="*/ 1403350 h 8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8" h="885">
                  <a:moveTo>
                    <a:pt x="0" y="884"/>
                  </a:moveTo>
                  <a:lnTo>
                    <a:pt x="0" y="0"/>
                  </a:lnTo>
                  <a:lnTo>
                    <a:pt x="1387" y="0"/>
                  </a:lnTo>
                  <a:lnTo>
                    <a:pt x="1387" y="339"/>
                  </a:lnTo>
                  <a:lnTo>
                    <a:pt x="1248" y="204"/>
                  </a:lnTo>
                  <a:lnTo>
                    <a:pt x="138" y="204"/>
                  </a:lnTo>
                  <a:lnTo>
                    <a:pt x="726" y="780"/>
                  </a:lnTo>
                  <a:lnTo>
                    <a:pt x="1387" y="780"/>
                  </a:lnTo>
                  <a:lnTo>
                    <a:pt x="1387" y="884"/>
                  </a:lnTo>
                  <a:lnTo>
                    <a:pt x="0" y="884"/>
                  </a:lnTo>
                </a:path>
              </a:pathLst>
            </a:custGeom>
            <a:solidFill>
              <a:srgbClr val="E4E4E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774700" y="1647825"/>
              <a:ext cx="544513" cy="533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 flipV="1">
              <a:off x="1763713" y="1647825"/>
              <a:ext cx="234950" cy="228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 flipV="1">
              <a:off x="1984375" y="1647825"/>
              <a:ext cx="700088" cy="6873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1323975" y="2181225"/>
              <a:ext cx="0" cy="215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1998663" y="1876425"/>
              <a:ext cx="0" cy="68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684463" y="2330450"/>
              <a:ext cx="0" cy="230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1319213" y="2397125"/>
              <a:ext cx="0" cy="8651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998663" y="2560638"/>
              <a:ext cx="0" cy="392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684463" y="2562225"/>
              <a:ext cx="0" cy="852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2654300" y="2309813"/>
              <a:ext cx="52388" cy="476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657475" y="3382963"/>
              <a:ext cx="52388" cy="476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1300163" y="3241675"/>
              <a:ext cx="53975" cy="492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973263" y="2933700"/>
              <a:ext cx="53975" cy="476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978025" y="1855788"/>
              <a:ext cx="52388" cy="476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300163" y="2163763"/>
              <a:ext cx="53975" cy="476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192213" y="1906588"/>
              <a:ext cx="3127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674813" y="1712913"/>
              <a:ext cx="3032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657475" y="2227263"/>
              <a:ext cx="303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270000" y="3433763"/>
              <a:ext cx="331875" cy="223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</a:rPr>
                <a:t>П</a:t>
              </a:r>
              <a:r>
                <a:rPr lang="ru-RU" altLang="ru-RU" sz="1400" baseline="-25000" dirty="0" smtClean="0">
                  <a:solidFill>
                    <a:srgbClr val="000000"/>
                  </a:solidFill>
                </a:rPr>
                <a:t>2</a:t>
              </a:r>
              <a:endParaRPr lang="ru-RU" alt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09563" y="1298575"/>
              <a:ext cx="331875" cy="223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</a:rPr>
                <a:t>П</a:t>
              </a:r>
              <a:r>
                <a:rPr lang="ru-RU" altLang="ru-RU" sz="1400" baseline="-25000" dirty="0" smtClean="0">
                  <a:solidFill>
                    <a:srgbClr val="000000"/>
                  </a:solidFill>
                </a:rPr>
                <a:t>1</a:t>
              </a:r>
              <a:endParaRPr lang="ru-RU" alt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430338" y="2287588"/>
              <a:ext cx="2968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61035" y="2485612"/>
              <a:ext cx="273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619052" y="1425420"/>
              <a:ext cx="301145" cy="191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</a:rPr>
                <a:t>A</a:t>
              </a:r>
              <a:r>
                <a:rPr lang="ru-RU" altLang="ru-RU" sz="1400" baseline="-25000" dirty="0" smtClean="0">
                  <a:solidFill>
                    <a:srgbClr val="000000"/>
                  </a:solidFill>
                </a:rPr>
                <a:t>1</a:t>
              </a:r>
              <a:endParaRPr lang="ru-RU" alt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651367" y="1434717"/>
              <a:ext cx="293424" cy="191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</a:rPr>
                <a:t>B</a:t>
              </a:r>
              <a:r>
                <a:rPr lang="ru-RU" altLang="ru-RU" sz="1400" baseline="-25000" dirty="0" smtClean="0">
                  <a:solidFill>
                    <a:srgbClr val="000000"/>
                  </a:solidFill>
                </a:rPr>
                <a:t>1</a:t>
              </a:r>
              <a:endParaRPr lang="ru-RU" alt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1117142" y="1458913"/>
              <a:ext cx="288276" cy="191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r>
                <a:rPr lang="ru-RU" altLang="ru-RU" sz="1400" baseline="-250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1</a:t>
              </a:r>
              <a:endParaRPr lang="ru-RU" altLang="ru-RU" sz="1400" dirty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958850" y="1825625"/>
              <a:ext cx="65088" cy="82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962025" y="1824038"/>
              <a:ext cx="80963" cy="650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H="1" flipV="1">
              <a:off x="1308100" y="2540000"/>
              <a:ext cx="12700" cy="13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 flipV="1">
              <a:off x="1320800" y="2543175"/>
              <a:ext cx="14288" cy="111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883025" y="2921000"/>
              <a:ext cx="1574800" cy="538163"/>
            </a:xfrm>
            <a:custGeom>
              <a:avLst/>
              <a:gdLst>
                <a:gd name="T0" fmla="*/ 0 w 992"/>
                <a:gd name="T1" fmla="*/ 358775 h 339"/>
                <a:gd name="T2" fmla="*/ 781050 w 992"/>
                <a:gd name="T3" fmla="*/ 0 h 339"/>
                <a:gd name="T4" fmla="*/ 1573213 w 992"/>
                <a:gd name="T5" fmla="*/ 536575 h 339"/>
                <a:gd name="T6" fmla="*/ 0 w 992"/>
                <a:gd name="T7" fmla="*/ 358775 h 3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2" h="339">
                  <a:moveTo>
                    <a:pt x="0" y="226"/>
                  </a:moveTo>
                  <a:lnTo>
                    <a:pt x="492" y="0"/>
                  </a:lnTo>
                  <a:lnTo>
                    <a:pt x="991" y="338"/>
                  </a:lnTo>
                  <a:lnTo>
                    <a:pt x="0" y="226"/>
                  </a:lnTo>
                </a:path>
              </a:pathLst>
            </a:custGeom>
            <a:solidFill>
              <a:srgbClr val="BBFDE4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auto">
            <a:xfrm>
              <a:off x="3876675" y="2019300"/>
              <a:ext cx="1585913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auto">
            <a:xfrm flipV="1">
              <a:off x="3883025" y="2017713"/>
              <a:ext cx="0" cy="12620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auto">
            <a:xfrm flipV="1">
              <a:off x="4664075" y="2017713"/>
              <a:ext cx="0" cy="9032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auto">
            <a:xfrm flipV="1">
              <a:off x="5456238" y="2017713"/>
              <a:ext cx="0" cy="14398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auto">
            <a:xfrm>
              <a:off x="3860800" y="3249613"/>
              <a:ext cx="63500" cy="587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auto">
            <a:xfrm>
              <a:off x="4640263" y="1993900"/>
              <a:ext cx="63500" cy="587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auto">
            <a:xfrm>
              <a:off x="4630738" y="2901950"/>
              <a:ext cx="63500" cy="587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auto">
            <a:xfrm>
              <a:off x="5429250" y="3424238"/>
              <a:ext cx="63500" cy="587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30" name="Rectangle 131"/>
            <p:cNvSpPr>
              <a:spLocks noChangeArrowheads="1"/>
            </p:cNvSpPr>
            <p:nvPr/>
          </p:nvSpPr>
          <p:spPr bwMode="auto">
            <a:xfrm>
              <a:off x="3373438" y="2496344"/>
              <a:ext cx="273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34" name="Line 138"/>
            <p:cNvSpPr>
              <a:spLocks noChangeShapeType="1"/>
            </p:cNvSpPr>
            <p:nvPr/>
          </p:nvSpPr>
          <p:spPr bwMode="auto">
            <a:xfrm>
              <a:off x="793750" y="1651000"/>
              <a:ext cx="118745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" name="Oval 139"/>
            <p:cNvSpPr>
              <a:spLocks noChangeArrowheads="1"/>
            </p:cNvSpPr>
            <p:nvPr/>
          </p:nvSpPr>
          <p:spPr bwMode="auto">
            <a:xfrm>
              <a:off x="760413" y="1628775"/>
              <a:ext cx="52387" cy="492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36" name="Oval 140"/>
            <p:cNvSpPr>
              <a:spLocks noChangeArrowheads="1"/>
            </p:cNvSpPr>
            <p:nvPr/>
          </p:nvSpPr>
          <p:spPr bwMode="auto">
            <a:xfrm>
              <a:off x="1963738" y="1622425"/>
              <a:ext cx="53975" cy="476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37" name="Oval 141"/>
            <p:cNvSpPr>
              <a:spLocks noChangeArrowheads="1"/>
            </p:cNvSpPr>
            <p:nvPr/>
          </p:nvSpPr>
          <p:spPr bwMode="auto">
            <a:xfrm>
              <a:off x="1744663" y="1622425"/>
              <a:ext cx="53975" cy="476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38" name="Line 142"/>
            <p:cNvSpPr>
              <a:spLocks noChangeShapeType="1"/>
            </p:cNvSpPr>
            <p:nvPr/>
          </p:nvSpPr>
          <p:spPr bwMode="auto">
            <a:xfrm>
              <a:off x="5500688" y="2019300"/>
              <a:ext cx="133350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Line 143"/>
            <p:cNvSpPr>
              <a:spLocks noChangeShapeType="1"/>
            </p:cNvSpPr>
            <p:nvPr/>
          </p:nvSpPr>
          <p:spPr bwMode="auto">
            <a:xfrm>
              <a:off x="3733800" y="2019300"/>
              <a:ext cx="133350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Oval 144"/>
            <p:cNvSpPr>
              <a:spLocks noChangeArrowheads="1"/>
            </p:cNvSpPr>
            <p:nvPr/>
          </p:nvSpPr>
          <p:spPr bwMode="auto">
            <a:xfrm>
              <a:off x="3856038" y="1993900"/>
              <a:ext cx="63500" cy="587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41" name="Oval 145"/>
            <p:cNvSpPr>
              <a:spLocks noChangeArrowheads="1"/>
            </p:cNvSpPr>
            <p:nvPr/>
          </p:nvSpPr>
          <p:spPr bwMode="auto">
            <a:xfrm>
              <a:off x="5434013" y="1984375"/>
              <a:ext cx="63500" cy="587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145" name="Line 32"/>
          <p:cNvSpPr>
            <a:spLocks noChangeShapeType="1"/>
          </p:cNvSpPr>
          <p:nvPr/>
        </p:nvSpPr>
        <p:spPr bwMode="auto">
          <a:xfrm>
            <a:off x="0" y="3024918"/>
            <a:ext cx="356993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" name="Line 32"/>
          <p:cNvSpPr>
            <a:spLocks noChangeShapeType="1"/>
          </p:cNvSpPr>
          <p:nvPr/>
        </p:nvSpPr>
        <p:spPr bwMode="auto">
          <a:xfrm>
            <a:off x="4346355" y="2933081"/>
            <a:ext cx="281168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7" name="Rectangle 41"/>
          <p:cNvSpPr>
            <a:spLocks noChangeArrowheads="1"/>
          </p:cNvSpPr>
          <p:nvPr/>
        </p:nvSpPr>
        <p:spPr bwMode="auto">
          <a:xfrm>
            <a:off x="7705830" y="4182121"/>
            <a:ext cx="413379" cy="3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П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1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48" name="Rectangle 41"/>
          <p:cNvSpPr>
            <a:spLocks noChangeArrowheads="1"/>
          </p:cNvSpPr>
          <p:nvPr/>
        </p:nvSpPr>
        <p:spPr bwMode="auto">
          <a:xfrm>
            <a:off x="8530907" y="6254211"/>
            <a:ext cx="37510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П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50" name="Line 32"/>
          <p:cNvSpPr>
            <a:spLocks noChangeShapeType="1"/>
          </p:cNvSpPr>
          <p:nvPr/>
        </p:nvSpPr>
        <p:spPr bwMode="auto">
          <a:xfrm>
            <a:off x="10274092" y="5613178"/>
            <a:ext cx="281168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1" name="Rectangle 69"/>
          <p:cNvSpPr>
            <a:spLocks noChangeArrowheads="1"/>
          </p:cNvSpPr>
          <p:nvPr/>
        </p:nvSpPr>
        <p:spPr bwMode="auto">
          <a:xfrm>
            <a:off x="9841161" y="2124240"/>
            <a:ext cx="33823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0000"/>
                </a:solidFill>
                <a:latin typeface="ISOCPEUR" panose="020B0604020202020204" pitchFamily="34" charset="0"/>
              </a:rPr>
              <a:t>а</a:t>
            </a:r>
            <a:r>
              <a:rPr lang="ru-RU" altLang="ru-RU" sz="1400" i="1" baseline="-25000" dirty="0" smtClean="0">
                <a:solidFill>
                  <a:srgbClr val="000000"/>
                </a:solidFill>
                <a:latin typeface="ISOCPEUR" panose="020B0604020202020204" pitchFamily="34" charset="0"/>
              </a:rPr>
              <a:t>2</a:t>
            </a:r>
            <a:endParaRPr lang="ru-RU" altLang="ru-RU" sz="1400" i="1" dirty="0">
              <a:solidFill>
                <a:srgbClr val="000000"/>
              </a:solidFill>
              <a:latin typeface="ISOCPEUR" panose="020B0604020202020204" pitchFamily="34" charset="0"/>
            </a:endParaRPr>
          </a:p>
        </p:txBody>
      </p:sp>
      <p:sp>
        <p:nvSpPr>
          <p:cNvPr id="152" name="Rectangle 71"/>
          <p:cNvSpPr>
            <a:spLocks noChangeArrowheads="1"/>
          </p:cNvSpPr>
          <p:nvPr/>
        </p:nvSpPr>
        <p:spPr bwMode="auto">
          <a:xfrm>
            <a:off x="10234186" y="2131889"/>
            <a:ext cx="33502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0000"/>
                </a:solidFill>
              </a:rPr>
              <a:t>b</a:t>
            </a:r>
            <a:r>
              <a:rPr lang="ru-RU" altLang="ru-RU" sz="1400" i="1" baseline="-25000" dirty="0" smtClean="0">
                <a:solidFill>
                  <a:srgbClr val="000000"/>
                </a:solidFill>
              </a:rPr>
              <a:t>2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153" name="Rectangle 74"/>
          <p:cNvSpPr>
            <a:spLocks noChangeArrowheads="1"/>
          </p:cNvSpPr>
          <p:nvPr/>
        </p:nvSpPr>
        <p:spPr bwMode="auto">
          <a:xfrm>
            <a:off x="9212862" y="2887662"/>
            <a:ext cx="6588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ru-RU" altLang="ru-RU" sz="1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(</a:t>
            </a:r>
            <a:r>
              <a:rPr lang="ru-RU" altLang="ru-RU" sz="1400" i="1" dirty="0" smtClean="0">
                <a:solidFill>
                  <a:srgbClr val="000000"/>
                </a:solidFill>
                <a:latin typeface="ISOCPEUR" panose="020B0604020202020204" pitchFamily="34" charset="0"/>
              </a:rPr>
              <a:t>а</a:t>
            </a:r>
            <a:r>
              <a:rPr lang="en-US" altLang="ru-RU" sz="1400" dirty="0" smtClean="0">
                <a:solidFill>
                  <a:srgbClr val="000000"/>
                </a:solidFill>
                <a:latin typeface="ISOCPEUR" panose="020B0604020202020204" pitchFamily="34" charset="0"/>
              </a:rPr>
              <a:t>II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b</a:t>
            </a:r>
            <a:r>
              <a:rPr lang="en-US" altLang="ru-RU" sz="1400" dirty="0" smtClean="0">
                <a:solidFill>
                  <a:srgbClr val="000000"/>
                </a:solidFill>
              </a:rPr>
              <a:t>)</a:t>
            </a:r>
            <a:endParaRPr lang="ru-RU" altLang="ru-RU" sz="1400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54" name="Rectangle 74"/>
          <p:cNvSpPr>
            <a:spLocks noChangeArrowheads="1"/>
          </p:cNvSpPr>
          <p:nvPr/>
        </p:nvSpPr>
        <p:spPr bwMode="auto">
          <a:xfrm>
            <a:off x="5362546" y="3599026"/>
            <a:ext cx="45685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н.в</a:t>
            </a:r>
            <a:r>
              <a:rPr lang="ru-RU" alt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5" name="Rectangle 74"/>
          <p:cNvSpPr>
            <a:spLocks noChangeArrowheads="1"/>
          </p:cNvSpPr>
          <p:nvPr/>
        </p:nvSpPr>
        <p:spPr bwMode="auto">
          <a:xfrm>
            <a:off x="2200102" y="3563907"/>
            <a:ext cx="45685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н.в</a:t>
            </a:r>
            <a:r>
              <a:rPr lang="ru-RU" alt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6" name="Rectangle 95"/>
          <p:cNvSpPr>
            <a:spLocks noChangeArrowheads="1"/>
          </p:cNvSpPr>
          <p:nvPr/>
        </p:nvSpPr>
        <p:spPr bwMode="auto">
          <a:xfrm>
            <a:off x="10595098" y="6087904"/>
            <a:ext cx="31899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ru-RU" altLang="ru-RU" sz="1400" baseline="-25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2</a:t>
            </a:r>
            <a:endParaRPr lang="ru-RU" altLang="ru-RU" sz="1400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57" name="Rectangle 47"/>
          <p:cNvSpPr>
            <a:spLocks noChangeArrowheads="1"/>
          </p:cNvSpPr>
          <p:nvPr/>
        </p:nvSpPr>
        <p:spPr bwMode="auto">
          <a:xfrm>
            <a:off x="2294017" y="940118"/>
            <a:ext cx="36548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С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1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58" name="Rectangle 44"/>
          <p:cNvSpPr>
            <a:spLocks noChangeArrowheads="1"/>
          </p:cNvSpPr>
          <p:nvPr/>
        </p:nvSpPr>
        <p:spPr bwMode="auto">
          <a:xfrm>
            <a:off x="1206415" y="3690991"/>
            <a:ext cx="37510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A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59" name="Rectangle 47"/>
          <p:cNvSpPr>
            <a:spLocks noChangeArrowheads="1"/>
          </p:cNvSpPr>
          <p:nvPr/>
        </p:nvSpPr>
        <p:spPr bwMode="auto">
          <a:xfrm>
            <a:off x="2078485" y="3111908"/>
            <a:ext cx="36548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B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0" name="Rectangle 47"/>
          <p:cNvSpPr>
            <a:spLocks noChangeArrowheads="1"/>
          </p:cNvSpPr>
          <p:nvPr/>
        </p:nvSpPr>
        <p:spPr bwMode="auto">
          <a:xfrm>
            <a:off x="3251436" y="3982954"/>
            <a:ext cx="36548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С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1" name="Rectangle 44"/>
          <p:cNvSpPr>
            <a:spLocks noChangeArrowheads="1"/>
          </p:cNvSpPr>
          <p:nvPr/>
        </p:nvSpPr>
        <p:spPr bwMode="auto">
          <a:xfrm>
            <a:off x="4618552" y="1473897"/>
            <a:ext cx="37510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A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1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2" name="Rectangle 47"/>
          <p:cNvSpPr>
            <a:spLocks noChangeArrowheads="1"/>
          </p:cNvSpPr>
          <p:nvPr/>
        </p:nvSpPr>
        <p:spPr bwMode="auto">
          <a:xfrm>
            <a:off x="5600181" y="1488054"/>
            <a:ext cx="36548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B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1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3" name="Rectangle 47"/>
          <p:cNvSpPr>
            <a:spLocks noChangeArrowheads="1"/>
          </p:cNvSpPr>
          <p:nvPr/>
        </p:nvSpPr>
        <p:spPr bwMode="auto">
          <a:xfrm>
            <a:off x="6531278" y="1473896"/>
            <a:ext cx="36548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С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1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4" name="Rectangle 47"/>
          <p:cNvSpPr>
            <a:spLocks noChangeArrowheads="1"/>
          </p:cNvSpPr>
          <p:nvPr/>
        </p:nvSpPr>
        <p:spPr bwMode="auto">
          <a:xfrm>
            <a:off x="6582933" y="4262144"/>
            <a:ext cx="36548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С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5" name="Rectangle 44"/>
          <p:cNvSpPr>
            <a:spLocks noChangeArrowheads="1"/>
          </p:cNvSpPr>
          <p:nvPr/>
        </p:nvSpPr>
        <p:spPr bwMode="auto">
          <a:xfrm>
            <a:off x="4598034" y="3957977"/>
            <a:ext cx="37510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A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6" name="Rectangle 47"/>
          <p:cNvSpPr>
            <a:spLocks noChangeArrowheads="1"/>
          </p:cNvSpPr>
          <p:nvPr/>
        </p:nvSpPr>
        <p:spPr bwMode="auto">
          <a:xfrm>
            <a:off x="5671615" y="3027725"/>
            <a:ext cx="36548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</a:rPr>
              <a:t>B</a:t>
            </a:r>
            <a:r>
              <a:rPr lang="ru-RU" altLang="ru-RU" sz="14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81" y="365127"/>
            <a:ext cx="9580419" cy="521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805741"/>
              </p:ext>
            </p:extLst>
          </p:nvPr>
        </p:nvGraphicFramePr>
        <p:xfrm>
          <a:off x="905165" y="1551710"/>
          <a:ext cx="10806545" cy="4904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60669"/>
                <a:gridCol w="5245876"/>
              </a:tblGrid>
              <a:tr h="276868">
                <a:tc>
                  <a:txBody>
                    <a:bodyPr/>
                    <a:lstStyle/>
                    <a:p>
                      <a:pPr marL="78930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Основная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815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Дополнительная</a:t>
                      </a:r>
                      <a:r>
                        <a:rPr lang="en-US" sz="1400" spc="-3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8365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[1]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Гафиятова</a:t>
                      </a:r>
                      <a:r>
                        <a:rPr lang="ru-RU" sz="1300" spc="-5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Т.П.,</a:t>
                      </a:r>
                      <a:r>
                        <a:rPr lang="ru-RU" sz="1300" spc="-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Галимова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А.Т.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ЕСКД</a:t>
                      </a:r>
                      <a:r>
                        <a:rPr lang="ru-RU" sz="1300" spc="-1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– общие правила выполнения чертежей, изображения, правила простановки</a:t>
                      </a:r>
                      <a:endParaRPr lang="ru-RU" sz="1100">
                        <a:effectLst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размеров.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Нижнекамск </a:t>
                      </a:r>
                      <a:r>
                        <a:rPr lang="en-US" sz="1300" spc="-10">
                          <a:effectLst/>
                        </a:rPr>
                        <a:t>2015.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[7]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Мусалимов</a:t>
                      </a:r>
                      <a:r>
                        <a:rPr lang="ru-RU" sz="1300" spc="-10">
                          <a:effectLst/>
                        </a:rPr>
                        <a:t> </a:t>
                      </a:r>
                      <a:r>
                        <a:rPr lang="ru-RU" sz="1300" spc="-20">
                          <a:effectLst/>
                        </a:rPr>
                        <a:t>Т.К.</a:t>
                      </a:r>
                      <a:endParaRPr lang="ru-RU" sz="1100">
                        <a:effectLst/>
                      </a:endParaRPr>
                    </a:p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Начертательная</a:t>
                      </a:r>
                      <a:r>
                        <a:rPr lang="ru-RU" sz="1300" spc="-6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геометрия</a:t>
                      </a:r>
                      <a:r>
                        <a:rPr lang="ru-RU" sz="1300" spc="-7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</a:t>
                      </a:r>
                      <a:r>
                        <a:rPr lang="ru-RU" sz="1300" spc="-6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техническое черчение. - Астана,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71274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[2]</a:t>
                      </a:r>
                      <a:r>
                        <a:rPr lang="ru-RU" sz="1300" spc="1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Жаксылык</a:t>
                      </a:r>
                      <a:r>
                        <a:rPr lang="ru-RU" sz="1300" spc="1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</a:t>
                      </a:r>
                      <a:r>
                        <a:rPr lang="ru-RU" sz="1300" spc="16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Основы</a:t>
                      </a:r>
                      <a:r>
                        <a:rPr lang="ru-RU" sz="1300" spc="1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инженерной</a:t>
                      </a:r>
                      <a:r>
                        <a:rPr lang="ru-RU" sz="1300" spc="15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графики. Учебное</a:t>
                      </a:r>
                      <a:r>
                        <a:rPr lang="ru-RU" sz="1300" spc="-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пособие. - Алматы:КазНИТУ,</a:t>
                      </a:r>
                      <a:r>
                        <a:rPr lang="ru-RU" sz="1300" spc="-2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2022-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 spc="-20">
                          <a:effectLst/>
                        </a:rPr>
                        <a:t>100с.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[8]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Буланже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Г.В.</a:t>
                      </a:r>
                      <a:r>
                        <a:rPr lang="ru-RU" sz="1300" spc="2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Инженерная </a:t>
                      </a:r>
                      <a:r>
                        <a:rPr lang="ru-RU" sz="1300" spc="-10">
                          <a:effectLst/>
                        </a:rPr>
                        <a:t>графика:</a:t>
                      </a:r>
                      <a:endParaRPr lang="ru-RU" sz="1100">
                        <a:effectLst/>
                      </a:endParaRPr>
                    </a:p>
                    <a:p>
                      <a:pPr marL="69215" marR="12192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Проецирование</a:t>
                      </a:r>
                      <a:r>
                        <a:rPr lang="ru-RU" sz="1300" spc="-7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геометрических</a:t>
                      </a:r>
                      <a:r>
                        <a:rPr lang="ru-RU" sz="1300" spc="-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тел</a:t>
                      </a:r>
                      <a:r>
                        <a:rPr lang="ru-RU" sz="1300" spc="-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М.: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Курс: ИНФРА-М,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8365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[3] Ж.М.Есмұхан, Қ.Ә.Құспеков, Е.Е.Масимбаев. Компьютерлік графиканың теориялық негіздері. Оқу құралы. – Алматы; ЖШС «Альманахъ баспа үйі» 2019. – 176 б.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[9] Ордабекова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 Ж. Исследование и создание графических моделей в системе </a:t>
                      </a:r>
                      <a:r>
                        <a:rPr lang="en-US" sz="1300">
                          <a:effectLst/>
                        </a:rPr>
                        <a:t>AutoCAD</a:t>
                      </a:r>
                      <a:r>
                        <a:rPr lang="ru-RU" sz="1300">
                          <a:effectLst/>
                        </a:rPr>
                        <a:t>. Алматы 2016.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14182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[4]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Кувшинов Н.С., Инженерная и компьютерная</a:t>
                      </a:r>
                      <a:r>
                        <a:rPr lang="kk-KZ" sz="1300" spc="-3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графика,</a:t>
                      </a:r>
                      <a:r>
                        <a:rPr lang="kk-KZ" sz="1300" spc="200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М.:</a:t>
                      </a:r>
                      <a:r>
                        <a:rPr lang="kk-KZ" sz="1300" spc="-5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КноРус,</a:t>
                      </a:r>
                      <a:r>
                        <a:rPr lang="kk-KZ" sz="1300" spc="-30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2019.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12192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[10] Дегтярев В.М.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Инженерная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 компьютерная</a:t>
                      </a:r>
                      <a:r>
                        <a:rPr lang="ru-RU" sz="1300" spc="-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графика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М.:</a:t>
                      </a:r>
                      <a:r>
                        <a:rPr lang="ru-RU" sz="1300" spc="-6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Акад.,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2015.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14182">
                <a:tc>
                  <a:txBody>
                    <a:bodyPr/>
                    <a:lstStyle/>
                    <a:p>
                      <a:pPr marL="66675" marR="5905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[5]</a:t>
                      </a:r>
                      <a:r>
                        <a:rPr lang="ru-RU" sz="1300" spc="-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Талалай</a:t>
                      </a:r>
                      <a:r>
                        <a:rPr lang="ru-RU" sz="1300" spc="-2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П.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Начертательная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геометрия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на примерах БХВ-Петербург,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5905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[11] Полещук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Н.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Самоучитель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AUTOCAD</a:t>
                      </a:r>
                      <a:r>
                        <a:rPr lang="ru-RU" sz="1300">
                          <a:effectLst/>
                        </a:rPr>
                        <a:t>. Санкт-Петербург, СПб.: БХВ, 2020.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7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[6] Королев Ю.И., Устюжанина С.Ю. Инженерная и компьютерная графика: учеб. пособие для вузов / СПб.: Питер, 2014. - 432 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</a:rPr>
                        <a:t>  [12] Ж.М.Есмұхан, Қ.Ә.Құспеков,  Е.Е.Масимбаев. Сызба геометрия. Оқұлық. Алматы:ҚазҰТЗУ,2022.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9400" y="2056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1513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21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7386" y="2316923"/>
            <a:ext cx="5141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75310" algn="l"/>
                <a:tab pos="907415" algn="l"/>
                <a:tab pos="1013460" algn="l"/>
                <a:tab pos="1261110" algn="l"/>
              </a:tabLs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72377" y="2273997"/>
            <a:ext cx="4193115" cy="36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Линии пересечения </a:t>
            </a:r>
            <a:r>
              <a:rPr lang="ru-RU" altLang="ru-RU" sz="1800" dirty="0" smtClean="0"/>
              <a:t>плоскостей </a:t>
            </a:r>
            <a:r>
              <a:rPr lang="ru-RU" altLang="ru-RU" sz="1800" dirty="0"/>
              <a:t>проекций </a:t>
            </a:r>
            <a:r>
              <a:rPr lang="ru-RU" altLang="ru-RU" sz="1800" dirty="0" smtClean="0"/>
              <a:t>называются </a:t>
            </a:r>
            <a:r>
              <a:rPr lang="ru-RU" altLang="ru-RU" sz="1800" i="1" dirty="0" smtClean="0"/>
              <a:t>осями </a:t>
            </a:r>
            <a:r>
              <a:rPr lang="ru-RU" altLang="ru-RU" sz="1800" i="1" dirty="0"/>
              <a:t>координат</a:t>
            </a:r>
            <a:r>
              <a:rPr lang="ru-RU" altLang="ru-RU" sz="1800" dirty="0"/>
              <a:t> </a:t>
            </a:r>
            <a:r>
              <a:rPr lang="ru-RU" altLang="ru-RU" sz="1800" b="1" dirty="0">
                <a:solidFill>
                  <a:srgbClr val="A50021"/>
                </a:solidFill>
              </a:rPr>
              <a:t>x</a:t>
            </a:r>
            <a:r>
              <a:rPr lang="ru-RU" altLang="ru-RU" sz="1800" dirty="0"/>
              <a:t>, </a:t>
            </a:r>
            <a:r>
              <a:rPr lang="ru-RU" altLang="ru-RU" sz="1800" b="1" dirty="0">
                <a:solidFill>
                  <a:srgbClr val="A50021"/>
                </a:solidFill>
              </a:rPr>
              <a:t>y</a:t>
            </a:r>
            <a:r>
              <a:rPr lang="ru-RU" altLang="ru-RU" sz="1800" dirty="0"/>
              <a:t>, </a:t>
            </a:r>
            <a:r>
              <a:rPr lang="ru-RU" altLang="ru-RU" sz="1800" b="1" dirty="0">
                <a:solidFill>
                  <a:srgbClr val="A50021"/>
                </a:solidFill>
              </a:rPr>
              <a:t>z</a:t>
            </a:r>
            <a:r>
              <a:rPr lang="ru-RU" altLang="ru-RU" sz="1800" dirty="0"/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Плоскости проекций делят </a:t>
            </a:r>
            <a:r>
              <a:rPr lang="ru-RU" altLang="ru-RU" sz="1800" dirty="0" smtClean="0"/>
              <a:t>пространство </a:t>
            </a:r>
            <a:r>
              <a:rPr lang="ru-RU" altLang="ru-RU" sz="1800" dirty="0"/>
              <a:t>на </a:t>
            </a:r>
            <a:r>
              <a:rPr lang="ru-RU" altLang="ru-RU" sz="1800" b="1" dirty="0"/>
              <a:t>8</a:t>
            </a:r>
            <a:r>
              <a:rPr lang="ru-RU" altLang="ru-RU" sz="1800" dirty="0"/>
              <a:t> </a:t>
            </a:r>
            <a:r>
              <a:rPr lang="ru-RU" altLang="ru-RU" sz="1800" dirty="0" smtClean="0"/>
              <a:t>трехгранных </a:t>
            </a:r>
            <a:r>
              <a:rPr lang="ru-RU" altLang="ru-RU" sz="1800" dirty="0"/>
              <a:t>углов - </a:t>
            </a:r>
            <a:r>
              <a:rPr lang="ru-RU" altLang="ru-RU" sz="1800" i="1" dirty="0"/>
              <a:t>четверти</a:t>
            </a:r>
            <a:r>
              <a:rPr lang="ru-RU" altLang="ru-RU" sz="1800" dirty="0"/>
              <a:t> или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i="1" dirty="0"/>
              <a:t>октанты</a:t>
            </a:r>
            <a:r>
              <a:rPr lang="ru-RU" altLang="ru-RU" sz="18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Система знаков </a:t>
            </a:r>
            <a:r>
              <a:rPr lang="ru-RU" altLang="ru-RU" sz="1800" dirty="0" smtClean="0"/>
              <a:t>соответствует </a:t>
            </a:r>
            <a:r>
              <a:rPr lang="ru-RU" altLang="ru-RU" sz="1800" dirty="0"/>
              <a:t>"правой системе"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координат, принятой в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большинстве  европейских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стран.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Зритель, </a:t>
            </a:r>
            <a:r>
              <a:rPr lang="ru-RU" altLang="ru-RU" sz="1800" dirty="0" smtClean="0"/>
              <a:t>рассматривающий оригинал</a:t>
            </a:r>
            <a:r>
              <a:rPr lang="ru-RU" altLang="ru-RU" sz="1800" dirty="0"/>
              <a:t>,  находится в </a:t>
            </a:r>
            <a:r>
              <a:rPr lang="ru-RU" altLang="ru-RU" sz="1800" dirty="0" smtClean="0"/>
              <a:t>первом </a:t>
            </a:r>
            <a:r>
              <a:rPr lang="ru-RU" altLang="ru-RU" sz="1800" dirty="0"/>
              <a:t>октанте.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49451" y="-134822"/>
            <a:ext cx="10928316" cy="237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 sz="2000" dirty="0" smtClean="0"/>
          </a:p>
          <a:p>
            <a:pPr algn="ctr">
              <a:spcBef>
                <a:spcPct val="0"/>
              </a:spcBef>
              <a:buNone/>
            </a:pPr>
            <a:r>
              <a:rPr lang="ru-RU" altLang="ru-RU" sz="2000" b="1" dirty="0" smtClean="0"/>
              <a:t>Комплексный </a:t>
            </a:r>
            <a:r>
              <a:rPr lang="ru-RU" altLang="ru-RU" sz="2000" b="1" dirty="0"/>
              <a:t>чертеж точки (эпюр точки</a:t>
            </a:r>
            <a:r>
              <a:rPr lang="ru-RU" altLang="ru-RU" sz="1800" b="1" dirty="0" smtClean="0"/>
              <a:t>)</a:t>
            </a:r>
            <a:r>
              <a:rPr lang="en-US" altLang="ru-RU" sz="1800" b="1" dirty="0" smtClean="0"/>
              <a:t> </a:t>
            </a:r>
          </a:p>
          <a:p>
            <a:pPr>
              <a:spcBef>
                <a:spcPct val="0"/>
              </a:spcBef>
              <a:buNone/>
            </a:pPr>
            <a:endParaRPr lang="ru-RU" sz="1800" dirty="0" smtClean="0"/>
          </a:p>
          <a:p>
            <a:pPr>
              <a:spcBef>
                <a:spcPct val="0"/>
              </a:spcBef>
              <a:buNone/>
            </a:pPr>
            <a:r>
              <a:rPr lang="ru-RU" sz="1800" dirty="0" smtClean="0"/>
              <a:t>Точка </a:t>
            </a:r>
            <a:r>
              <a:rPr lang="ru-RU" sz="1800" dirty="0"/>
              <a:t>представляет собой самую элементарную часть пространства и геометрических тел.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Комплексный </a:t>
            </a:r>
            <a:r>
              <a:rPr lang="ru-RU" altLang="ru-RU" sz="1800" dirty="0"/>
              <a:t>чертеж (эпюр) точки состоит из двух или трех ортогональных проекций.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Эти проекции получают на взаимно </a:t>
            </a:r>
            <a:r>
              <a:rPr lang="ru-RU" altLang="ru-RU" sz="1800" dirty="0" smtClean="0"/>
              <a:t>перпендикулярных </a:t>
            </a:r>
            <a:r>
              <a:rPr lang="ru-RU" altLang="ru-RU" sz="1800" dirty="0"/>
              <a:t>плоскостях проекций. Одна из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плоскостей проекций </a:t>
            </a:r>
            <a:r>
              <a:rPr lang="ru-RU" sz="1800" dirty="0" smtClean="0">
                <a:solidFill>
                  <a:prstClr val="black"/>
                </a:solidFill>
              </a:rPr>
              <a:t>П</a:t>
            </a:r>
            <a:r>
              <a:rPr lang="ru-RU" sz="1800" baseline="-25000" dirty="0" smtClean="0">
                <a:solidFill>
                  <a:prstClr val="black"/>
                </a:solidFill>
              </a:rPr>
              <a:t>1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называется </a:t>
            </a:r>
            <a:r>
              <a:rPr lang="ru-RU" altLang="ru-RU" sz="1800" i="1" dirty="0" smtClean="0"/>
              <a:t>фронтальной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плоскостью проекций, вторая </a:t>
            </a:r>
            <a:r>
              <a:rPr lang="ru-RU" sz="1800" dirty="0" smtClean="0">
                <a:solidFill>
                  <a:prstClr val="black"/>
                </a:solidFill>
              </a:rPr>
              <a:t>П</a:t>
            </a:r>
            <a:r>
              <a:rPr lang="ru-RU" sz="1800" baseline="-25000" dirty="0" smtClean="0">
                <a:solidFill>
                  <a:prstClr val="black"/>
                </a:solidFill>
              </a:rPr>
              <a:t>2</a:t>
            </a:r>
            <a:r>
              <a:rPr lang="ru-RU" altLang="ru-RU" sz="1800" dirty="0" smtClean="0"/>
              <a:t> -</a:t>
            </a:r>
            <a:r>
              <a:rPr lang="ru-RU" altLang="ru-RU" sz="1800" i="1" dirty="0"/>
              <a:t>горизонтальной</a:t>
            </a:r>
            <a:r>
              <a:rPr lang="ru-RU" altLang="ru-RU" sz="1800" dirty="0" smtClean="0"/>
              <a:t>, </a:t>
            </a:r>
            <a:r>
              <a:rPr lang="ru-RU" altLang="ru-RU" sz="1800" dirty="0"/>
              <a:t>а третья </a:t>
            </a:r>
            <a:r>
              <a:rPr lang="ru-RU" sz="1800" dirty="0" smtClean="0">
                <a:solidFill>
                  <a:prstClr val="black"/>
                </a:solidFill>
              </a:rPr>
              <a:t>П</a:t>
            </a:r>
            <a:r>
              <a:rPr lang="ru-RU" sz="1800" baseline="-25000" dirty="0" smtClean="0">
                <a:solidFill>
                  <a:prstClr val="black"/>
                </a:solidFill>
              </a:rPr>
              <a:t>3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- </a:t>
            </a:r>
            <a:r>
              <a:rPr lang="ru-RU" altLang="ru-RU" sz="1800" i="1" dirty="0"/>
              <a:t>профильной</a:t>
            </a:r>
            <a:r>
              <a:rPr lang="ru-RU" altLang="ru-RU" sz="1800" dirty="0"/>
              <a:t>.</a:t>
            </a:r>
          </a:p>
        </p:txBody>
      </p:sp>
      <p:grpSp>
        <p:nvGrpSpPr>
          <p:cNvPr id="9220" name="Group 73"/>
          <p:cNvGrpSpPr>
            <a:grpSpLocks/>
          </p:cNvGrpSpPr>
          <p:nvPr/>
        </p:nvGrpSpPr>
        <p:grpSpPr bwMode="auto">
          <a:xfrm>
            <a:off x="5487988" y="2295526"/>
            <a:ext cx="1708150" cy="3876675"/>
            <a:chOff x="2497" y="1446"/>
            <a:chExt cx="1076" cy="2442"/>
          </a:xfrm>
        </p:grpSpPr>
        <p:grpSp>
          <p:nvGrpSpPr>
            <p:cNvPr id="9254" name="Group 6"/>
            <p:cNvGrpSpPr>
              <a:grpSpLocks/>
            </p:cNvGrpSpPr>
            <p:nvPr/>
          </p:nvGrpSpPr>
          <p:grpSpPr bwMode="auto">
            <a:xfrm>
              <a:off x="2560" y="2979"/>
              <a:ext cx="947" cy="849"/>
              <a:chOff x="2560" y="2979"/>
              <a:chExt cx="947" cy="849"/>
            </a:xfrm>
          </p:grpSpPr>
          <p:sp>
            <p:nvSpPr>
              <p:cNvPr id="9321" name="Line 4"/>
              <p:cNvSpPr>
                <a:spLocks noChangeShapeType="1"/>
              </p:cNvSpPr>
              <p:nvPr/>
            </p:nvSpPr>
            <p:spPr bwMode="auto">
              <a:xfrm>
                <a:off x="2560" y="3379"/>
                <a:ext cx="94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2" name="Line 5"/>
              <p:cNvSpPr>
                <a:spLocks noChangeShapeType="1"/>
              </p:cNvSpPr>
              <p:nvPr/>
            </p:nvSpPr>
            <p:spPr bwMode="auto">
              <a:xfrm flipV="1">
                <a:off x="2998" y="2979"/>
                <a:ext cx="0" cy="8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55" name="Rectangle 7"/>
            <p:cNvSpPr>
              <a:spLocks noChangeArrowheads="1"/>
            </p:cNvSpPr>
            <p:nvPr/>
          </p:nvSpPr>
          <p:spPr bwMode="auto">
            <a:xfrm>
              <a:off x="2637" y="1475"/>
              <a:ext cx="719" cy="137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 Cyr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9256" name="Line 8"/>
            <p:cNvSpPr>
              <a:spLocks noChangeShapeType="1"/>
            </p:cNvSpPr>
            <p:nvPr/>
          </p:nvSpPr>
          <p:spPr bwMode="auto">
            <a:xfrm flipV="1">
              <a:off x="2635" y="1472"/>
              <a:ext cx="0" cy="13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7" name="Line 9"/>
            <p:cNvSpPr>
              <a:spLocks noChangeShapeType="1"/>
            </p:cNvSpPr>
            <p:nvPr/>
          </p:nvSpPr>
          <p:spPr bwMode="auto">
            <a:xfrm flipV="1">
              <a:off x="2815" y="1472"/>
              <a:ext cx="0" cy="13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8" name="Line 10"/>
            <p:cNvSpPr>
              <a:spLocks noChangeShapeType="1"/>
            </p:cNvSpPr>
            <p:nvPr/>
          </p:nvSpPr>
          <p:spPr bwMode="auto">
            <a:xfrm>
              <a:off x="2996" y="1612"/>
              <a:ext cx="1" cy="1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9" name="Line 11"/>
            <p:cNvSpPr>
              <a:spLocks noChangeShapeType="1"/>
            </p:cNvSpPr>
            <p:nvPr/>
          </p:nvSpPr>
          <p:spPr bwMode="auto">
            <a:xfrm>
              <a:off x="3177" y="1613"/>
              <a:ext cx="0" cy="12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0" name="Line 12"/>
            <p:cNvSpPr>
              <a:spLocks noChangeShapeType="1"/>
            </p:cNvSpPr>
            <p:nvPr/>
          </p:nvSpPr>
          <p:spPr bwMode="auto">
            <a:xfrm flipV="1">
              <a:off x="3358" y="1472"/>
              <a:ext cx="0" cy="13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Line 13"/>
            <p:cNvSpPr>
              <a:spLocks noChangeShapeType="1"/>
            </p:cNvSpPr>
            <p:nvPr/>
          </p:nvSpPr>
          <p:spPr bwMode="auto">
            <a:xfrm>
              <a:off x="2635" y="2855"/>
              <a:ext cx="7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2" name="Line 14"/>
            <p:cNvSpPr>
              <a:spLocks noChangeShapeType="1"/>
            </p:cNvSpPr>
            <p:nvPr/>
          </p:nvSpPr>
          <p:spPr bwMode="auto">
            <a:xfrm>
              <a:off x="2635" y="2717"/>
              <a:ext cx="7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3" name="Line 15"/>
            <p:cNvSpPr>
              <a:spLocks noChangeShapeType="1"/>
            </p:cNvSpPr>
            <p:nvPr/>
          </p:nvSpPr>
          <p:spPr bwMode="auto">
            <a:xfrm>
              <a:off x="2635" y="2579"/>
              <a:ext cx="7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4" name="Line 16"/>
            <p:cNvSpPr>
              <a:spLocks noChangeShapeType="1"/>
            </p:cNvSpPr>
            <p:nvPr/>
          </p:nvSpPr>
          <p:spPr bwMode="auto">
            <a:xfrm>
              <a:off x="2635" y="2440"/>
              <a:ext cx="7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Line 17"/>
            <p:cNvSpPr>
              <a:spLocks noChangeShapeType="1"/>
            </p:cNvSpPr>
            <p:nvPr/>
          </p:nvSpPr>
          <p:spPr bwMode="auto">
            <a:xfrm>
              <a:off x="2635" y="2302"/>
              <a:ext cx="7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6" name="Line 18"/>
            <p:cNvSpPr>
              <a:spLocks noChangeShapeType="1"/>
            </p:cNvSpPr>
            <p:nvPr/>
          </p:nvSpPr>
          <p:spPr bwMode="auto">
            <a:xfrm>
              <a:off x="2635" y="2164"/>
              <a:ext cx="7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7" name="Line 19"/>
            <p:cNvSpPr>
              <a:spLocks noChangeShapeType="1"/>
            </p:cNvSpPr>
            <p:nvPr/>
          </p:nvSpPr>
          <p:spPr bwMode="auto">
            <a:xfrm>
              <a:off x="2635" y="2025"/>
              <a:ext cx="7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8" name="Line 20"/>
            <p:cNvSpPr>
              <a:spLocks noChangeShapeType="1"/>
            </p:cNvSpPr>
            <p:nvPr/>
          </p:nvSpPr>
          <p:spPr bwMode="auto">
            <a:xfrm>
              <a:off x="2635" y="1887"/>
              <a:ext cx="7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9" name="Line 21"/>
            <p:cNvSpPr>
              <a:spLocks noChangeShapeType="1"/>
            </p:cNvSpPr>
            <p:nvPr/>
          </p:nvSpPr>
          <p:spPr bwMode="auto">
            <a:xfrm>
              <a:off x="2635" y="1749"/>
              <a:ext cx="7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0" name="Line 22"/>
            <p:cNvSpPr>
              <a:spLocks noChangeShapeType="1"/>
            </p:cNvSpPr>
            <p:nvPr/>
          </p:nvSpPr>
          <p:spPr bwMode="auto">
            <a:xfrm flipV="1">
              <a:off x="2819" y="1610"/>
              <a:ext cx="5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1" name="Line 23"/>
            <p:cNvSpPr>
              <a:spLocks noChangeShapeType="1"/>
            </p:cNvSpPr>
            <p:nvPr/>
          </p:nvSpPr>
          <p:spPr bwMode="auto">
            <a:xfrm>
              <a:off x="2635" y="1472"/>
              <a:ext cx="7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2" name="Rectangle 24"/>
            <p:cNvSpPr>
              <a:spLocks noChangeArrowheads="1"/>
            </p:cNvSpPr>
            <p:nvPr/>
          </p:nvSpPr>
          <p:spPr bwMode="auto">
            <a:xfrm>
              <a:off x="2643" y="1753"/>
              <a:ext cx="14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9273" name="Rectangle 25"/>
            <p:cNvSpPr>
              <a:spLocks noChangeArrowheads="1"/>
            </p:cNvSpPr>
            <p:nvPr/>
          </p:nvSpPr>
          <p:spPr bwMode="auto">
            <a:xfrm>
              <a:off x="2638" y="1888"/>
              <a:ext cx="166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II</a:t>
              </a:r>
            </a:p>
          </p:txBody>
        </p:sp>
        <p:sp>
          <p:nvSpPr>
            <p:cNvPr id="9274" name="Rectangle 26"/>
            <p:cNvSpPr>
              <a:spLocks noChangeArrowheads="1"/>
            </p:cNvSpPr>
            <p:nvPr/>
          </p:nvSpPr>
          <p:spPr bwMode="auto">
            <a:xfrm>
              <a:off x="2622" y="2029"/>
              <a:ext cx="1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III</a:t>
              </a:r>
            </a:p>
          </p:txBody>
        </p:sp>
        <p:sp>
          <p:nvSpPr>
            <p:cNvPr id="9275" name="Rectangle 27"/>
            <p:cNvSpPr>
              <a:spLocks noChangeArrowheads="1"/>
            </p:cNvSpPr>
            <p:nvPr/>
          </p:nvSpPr>
          <p:spPr bwMode="auto">
            <a:xfrm>
              <a:off x="2631" y="2165"/>
              <a:ext cx="19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9276" name="Rectangle 28"/>
            <p:cNvSpPr>
              <a:spLocks noChangeArrowheads="1"/>
            </p:cNvSpPr>
            <p:nvPr/>
          </p:nvSpPr>
          <p:spPr bwMode="auto">
            <a:xfrm>
              <a:off x="2878" y="1446"/>
              <a:ext cx="30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Знаки</a:t>
              </a:r>
            </a:p>
          </p:txBody>
        </p:sp>
        <p:sp>
          <p:nvSpPr>
            <p:cNvPr id="9277" name="Rectangle 29"/>
            <p:cNvSpPr>
              <a:spLocks noChangeArrowheads="1"/>
            </p:cNvSpPr>
            <p:nvPr/>
          </p:nvSpPr>
          <p:spPr bwMode="auto">
            <a:xfrm>
              <a:off x="2840" y="1495"/>
              <a:ext cx="44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координат</a:t>
              </a:r>
            </a:p>
          </p:txBody>
        </p:sp>
        <p:sp>
          <p:nvSpPr>
            <p:cNvPr id="9278" name="Rectangle 30"/>
            <p:cNvSpPr>
              <a:spLocks noChangeArrowheads="1"/>
            </p:cNvSpPr>
            <p:nvPr/>
          </p:nvSpPr>
          <p:spPr bwMode="auto">
            <a:xfrm>
              <a:off x="3174" y="1596"/>
              <a:ext cx="16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z</a:t>
              </a:r>
            </a:p>
          </p:txBody>
        </p:sp>
        <p:sp>
          <p:nvSpPr>
            <p:cNvPr id="9279" name="Rectangle 31"/>
            <p:cNvSpPr>
              <a:spLocks noChangeArrowheads="1"/>
            </p:cNvSpPr>
            <p:nvPr/>
          </p:nvSpPr>
          <p:spPr bwMode="auto">
            <a:xfrm>
              <a:off x="2820" y="1591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9280" name="Rectangle 32"/>
            <p:cNvSpPr>
              <a:spLocks noChangeArrowheads="1"/>
            </p:cNvSpPr>
            <p:nvPr/>
          </p:nvSpPr>
          <p:spPr bwMode="auto">
            <a:xfrm>
              <a:off x="2992" y="1587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9281" name="Rectangle 33"/>
            <p:cNvSpPr>
              <a:spLocks noChangeArrowheads="1"/>
            </p:cNvSpPr>
            <p:nvPr/>
          </p:nvSpPr>
          <p:spPr bwMode="auto">
            <a:xfrm>
              <a:off x="2602" y="1468"/>
              <a:ext cx="22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Ок-</a:t>
              </a:r>
            </a:p>
          </p:txBody>
        </p:sp>
        <p:sp>
          <p:nvSpPr>
            <p:cNvPr id="9282" name="Rectangle 34"/>
            <p:cNvSpPr>
              <a:spLocks noChangeArrowheads="1"/>
            </p:cNvSpPr>
            <p:nvPr/>
          </p:nvSpPr>
          <p:spPr bwMode="auto">
            <a:xfrm>
              <a:off x="2597" y="1531"/>
              <a:ext cx="24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тан-</a:t>
              </a:r>
            </a:p>
          </p:txBody>
        </p:sp>
        <p:sp>
          <p:nvSpPr>
            <p:cNvPr id="9283" name="Rectangle 35"/>
            <p:cNvSpPr>
              <a:spLocks noChangeArrowheads="1"/>
            </p:cNvSpPr>
            <p:nvPr/>
          </p:nvSpPr>
          <p:spPr bwMode="auto">
            <a:xfrm>
              <a:off x="2610" y="1599"/>
              <a:ext cx="197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ты</a:t>
              </a:r>
            </a:p>
          </p:txBody>
        </p:sp>
        <p:sp>
          <p:nvSpPr>
            <p:cNvPr id="9284" name="Rectangle 36"/>
            <p:cNvSpPr>
              <a:spLocks noChangeArrowheads="1"/>
            </p:cNvSpPr>
            <p:nvPr/>
          </p:nvSpPr>
          <p:spPr bwMode="auto">
            <a:xfrm>
              <a:off x="2818" y="1734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85" name="Rectangle 37"/>
            <p:cNvSpPr>
              <a:spLocks noChangeArrowheads="1"/>
            </p:cNvSpPr>
            <p:nvPr/>
          </p:nvSpPr>
          <p:spPr bwMode="auto">
            <a:xfrm>
              <a:off x="2986" y="1734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86" name="Rectangle 38"/>
            <p:cNvSpPr>
              <a:spLocks noChangeArrowheads="1"/>
            </p:cNvSpPr>
            <p:nvPr/>
          </p:nvSpPr>
          <p:spPr bwMode="auto">
            <a:xfrm>
              <a:off x="3180" y="1736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87" name="Rectangle 39"/>
            <p:cNvSpPr>
              <a:spLocks noChangeArrowheads="1"/>
            </p:cNvSpPr>
            <p:nvPr/>
          </p:nvSpPr>
          <p:spPr bwMode="auto">
            <a:xfrm>
              <a:off x="2817" y="1877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88" name="Rectangle 40"/>
            <p:cNvSpPr>
              <a:spLocks noChangeArrowheads="1"/>
            </p:cNvSpPr>
            <p:nvPr/>
          </p:nvSpPr>
          <p:spPr bwMode="auto">
            <a:xfrm>
              <a:off x="3174" y="1874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89" name="Rectangle 41"/>
            <p:cNvSpPr>
              <a:spLocks noChangeArrowheads="1"/>
            </p:cNvSpPr>
            <p:nvPr/>
          </p:nvSpPr>
          <p:spPr bwMode="auto">
            <a:xfrm>
              <a:off x="2807" y="2022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90" name="Rectangle 42"/>
            <p:cNvSpPr>
              <a:spLocks noChangeArrowheads="1"/>
            </p:cNvSpPr>
            <p:nvPr/>
          </p:nvSpPr>
          <p:spPr bwMode="auto">
            <a:xfrm>
              <a:off x="2805" y="2152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91" name="Rectangle 43"/>
            <p:cNvSpPr>
              <a:spLocks noChangeArrowheads="1"/>
            </p:cNvSpPr>
            <p:nvPr/>
          </p:nvSpPr>
          <p:spPr bwMode="auto">
            <a:xfrm>
              <a:off x="2980" y="2155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92" name="Rectangle 44"/>
            <p:cNvSpPr>
              <a:spLocks noChangeArrowheads="1"/>
            </p:cNvSpPr>
            <p:nvPr/>
          </p:nvSpPr>
          <p:spPr bwMode="auto">
            <a:xfrm>
              <a:off x="2985" y="2299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93" name="Rectangle 45"/>
            <p:cNvSpPr>
              <a:spLocks noChangeArrowheads="1"/>
            </p:cNvSpPr>
            <p:nvPr/>
          </p:nvSpPr>
          <p:spPr bwMode="auto">
            <a:xfrm>
              <a:off x="3161" y="2283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94" name="Rectangle 46"/>
            <p:cNvSpPr>
              <a:spLocks noChangeArrowheads="1"/>
            </p:cNvSpPr>
            <p:nvPr/>
          </p:nvSpPr>
          <p:spPr bwMode="auto">
            <a:xfrm>
              <a:off x="3174" y="2420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95" name="Rectangle 47"/>
            <p:cNvSpPr>
              <a:spLocks noChangeArrowheads="1"/>
            </p:cNvSpPr>
            <p:nvPr/>
          </p:nvSpPr>
          <p:spPr bwMode="auto">
            <a:xfrm>
              <a:off x="2987" y="2708"/>
              <a:ext cx="1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296" name="Rectangle 48"/>
            <p:cNvSpPr>
              <a:spLocks noChangeArrowheads="1"/>
            </p:cNvSpPr>
            <p:nvPr/>
          </p:nvSpPr>
          <p:spPr bwMode="auto">
            <a:xfrm>
              <a:off x="2820" y="2523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297" name="Rectangle 49"/>
            <p:cNvSpPr>
              <a:spLocks noChangeArrowheads="1"/>
            </p:cNvSpPr>
            <p:nvPr/>
          </p:nvSpPr>
          <p:spPr bwMode="auto">
            <a:xfrm>
              <a:off x="2993" y="2521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298" name="Rectangle 50"/>
            <p:cNvSpPr>
              <a:spLocks noChangeArrowheads="1"/>
            </p:cNvSpPr>
            <p:nvPr/>
          </p:nvSpPr>
          <p:spPr bwMode="auto">
            <a:xfrm>
              <a:off x="2808" y="2669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299" name="Rectangle 51"/>
            <p:cNvSpPr>
              <a:spLocks noChangeArrowheads="1"/>
            </p:cNvSpPr>
            <p:nvPr/>
          </p:nvSpPr>
          <p:spPr bwMode="auto">
            <a:xfrm>
              <a:off x="3165" y="2523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300" name="Rectangle 52"/>
            <p:cNvSpPr>
              <a:spLocks noChangeArrowheads="1"/>
            </p:cNvSpPr>
            <p:nvPr/>
          </p:nvSpPr>
          <p:spPr bwMode="auto">
            <a:xfrm>
              <a:off x="3165" y="2669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301" name="Rectangle 53"/>
            <p:cNvSpPr>
              <a:spLocks noChangeArrowheads="1"/>
            </p:cNvSpPr>
            <p:nvPr/>
          </p:nvSpPr>
          <p:spPr bwMode="auto">
            <a:xfrm>
              <a:off x="3003" y="1827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302" name="Rectangle 54"/>
            <p:cNvSpPr>
              <a:spLocks noChangeArrowheads="1"/>
            </p:cNvSpPr>
            <p:nvPr/>
          </p:nvSpPr>
          <p:spPr bwMode="auto">
            <a:xfrm>
              <a:off x="2999" y="1970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303" name="Rectangle 55"/>
            <p:cNvSpPr>
              <a:spLocks noChangeArrowheads="1"/>
            </p:cNvSpPr>
            <p:nvPr/>
          </p:nvSpPr>
          <p:spPr bwMode="auto">
            <a:xfrm>
              <a:off x="3175" y="1970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304" name="Rectangle 56"/>
            <p:cNvSpPr>
              <a:spLocks noChangeArrowheads="1"/>
            </p:cNvSpPr>
            <p:nvPr/>
          </p:nvSpPr>
          <p:spPr bwMode="auto">
            <a:xfrm>
              <a:off x="3181" y="2104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305" name="Rectangle 57"/>
            <p:cNvSpPr>
              <a:spLocks noChangeArrowheads="1"/>
            </p:cNvSpPr>
            <p:nvPr/>
          </p:nvSpPr>
          <p:spPr bwMode="auto">
            <a:xfrm>
              <a:off x="2813" y="2250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306" name="Rectangle 58"/>
            <p:cNvSpPr>
              <a:spLocks noChangeArrowheads="1"/>
            </p:cNvSpPr>
            <p:nvPr/>
          </p:nvSpPr>
          <p:spPr bwMode="auto">
            <a:xfrm>
              <a:off x="2818" y="2377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307" name="Rectangle 59"/>
            <p:cNvSpPr>
              <a:spLocks noChangeArrowheads="1"/>
            </p:cNvSpPr>
            <p:nvPr/>
          </p:nvSpPr>
          <p:spPr bwMode="auto">
            <a:xfrm>
              <a:off x="2996" y="2377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9308" name="Rectangle 60"/>
            <p:cNvSpPr>
              <a:spLocks noChangeArrowheads="1"/>
            </p:cNvSpPr>
            <p:nvPr/>
          </p:nvSpPr>
          <p:spPr bwMode="auto">
            <a:xfrm>
              <a:off x="2643" y="2302"/>
              <a:ext cx="17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9309" name="Rectangle 61"/>
            <p:cNvSpPr>
              <a:spLocks noChangeArrowheads="1"/>
            </p:cNvSpPr>
            <p:nvPr/>
          </p:nvSpPr>
          <p:spPr bwMode="auto">
            <a:xfrm>
              <a:off x="2615" y="2444"/>
              <a:ext cx="19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VI</a:t>
              </a:r>
            </a:p>
          </p:txBody>
        </p:sp>
        <p:sp>
          <p:nvSpPr>
            <p:cNvPr id="9310" name="Rectangle 62"/>
            <p:cNvSpPr>
              <a:spLocks noChangeArrowheads="1"/>
            </p:cNvSpPr>
            <p:nvPr/>
          </p:nvSpPr>
          <p:spPr bwMode="auto">
            <a:xfrm>
              <a:off x="2618" y="2577"/>
              <a:ext cx="21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VII</a:t>
              </a:r>
            </a:p>
          </p:txBody>
        </p:sp>
        <p:sp>
          <p:nvSpPr>
            <p:cNvPr id="9311" name="Rectangle 63"/>
            <p:cNvSpPr>
              <a:spLocks noChangeArrowheads="1"/>
            </p:cNvSpPr>
            <p:nvPr/>
          </p:nvSpPr>
          <p:spPr bwMode="auto">
            <a:xfrm>
              <a:off x="2596" y="2719"/>
              <a:ext cx="242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VIII</a:t>
              </a:r>
            </a:p>
          </p:txBody>
        </p:sp>
        <p:sp>
          <p:nvSpPr>
            <p:cNvPr id="9312" name="Rectangle 64"/>
            <p:cNvSpPr>
              <a:spLocks noChangeArrowheads="1"/>
            </p:cNvSpPr>
            <p:nvPr/>
          </p:nvSpPr>
          <p:spPr bwMode="auto">
            <a:xfrm>
              <a:off x="2976" y="3233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9313" name="Rectangle 65"/>
            <p:cNvSpPr>
              <a:spLocks noChangeArrowheads="1"/>
            </p:cNvSpPr>
            <p:nvPr/>
          </p:nvSpPr>
          <p:spPr bwMode="auto">
            <a:xfrm>
              <a:off x="2514" y="3233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9314" name="Rectangle 66"/>
            <p:cNvSpPr>
              <a:spLocks noChangeArrowheads="1"/>
            </p:cNvSpPr>
            <p:nvPr/>
          </p:nvSpPr>
          <p:spPr bwMode="auto">
            <a:xfrm>
              <a:off x="3375" y="3239"/>
              <a:ext cx="19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-x</a:t>
              </a:r>
            </a:p>
          </p:txBody>
        </p:sp>
        <p:sp>
          <p:nvSpPr>
            <p:cNvPr id="9315" name="Rectangle 67"/>
            <p:cNvSpPr>
              <a:spLocks noChangeArrowheads="1"/>
            </p:cNvSpPr>
            <p:nvPr/>
          </p:nvSpPr>
          <p:spPr bwMode="auto">
            <a:xfrm>
              <a:off x="2973" y="3713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9316" name="Rectangle 68"/>
            <p:cNvSpPr>
              <a:spLocks noChangeArrowheads="1"/>
            </p:cNvSpPr>
            <p:nvPr/>
          </p:nvSpPr>
          <p:spPr bwMode="auto">
            <a:xfrm>
              <a:off x="2497" y="3346"/>
              <a:ext cx="19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-y</a:t>
              </a:r>
            </a:p>
          </p:txBody>
        </p:sp>
        <p:sp>
          <p:nvSpPr>
            <p:cNvPr id="9317" name="Rectangle 69"/>
            <p:cNvSpPr>
              <a:spLocks noChangeArrowheads="1"/>
            </p:cNvSpPr>
            <p:nvPr/>
          </p:nvSpPr>
          <p:spPr bwMode="auto">
            <a:xfrm>
              <a:off x="2968" y="2919"/>
              <a:ext cx="19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-y</a:t>
              </a:r>
            </a:p>
          </p:txBody>
        </p:sp>
        <p:sp>
          <p:nvSpPr>
            <p:cNvPr id="9318" name="Rectangle 70"/>
            <p:cNvSpPr>
              <a:spLocks noChangeArrowheads="1"/>
            </p:cNvSpPr>
            <p:nvPr/>
          </p:nvSpPr>
          <p:spPr bwMode="auto">
            <a:xfrm>
              <a:off x="2875" y="2921"/>
              <a:ext cx="16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z</a:t>
              </a:r>
            </a:p>
          </p:txBody>
        </p:sp>
        <p:sp>
          <p:nvSpPr>
            <p:cNvPr id="9319" name="Rectangle 71"/>
            <p:cNvSpPr>
              <a:spLocks noChangeArrowheads="1"/>
            </p:cNvSpPr>
            <p:nvPr/>
          </p:nvSpPr>
          <p:spPr bwMode="auto">
            <a:xfrm>
              <a:off x="2826" y="3713"/>
              <a:ext cx="19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-z</a:t>
              </a:r>
            </a:p>
          </p:txBody>
        </p:sp>
        <p:sp>
          <p:nvSpPr>
            <p:cNvPr id="9320" name="Rectangle 72"/>
            <p:cNvSpPr>
              <a:spLocks noChangeArrowheads="1"/>
            </p:cNvSpPr>
            <p:nvPr/>
          </p:nvSpPr>
          <p:spPr bwMode="auto">
            <a:xfrm>
              <a:off x="3403" y="3336"/>
              <a:ext cx="1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y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343025" y="2325688"/>
            <a:ext cx="3119438" cy="3822701"/>
            <a:chOff x="1831975" y="2339975"/>
            <a:chExt cx="3119438" cy="3822701"/>
          </a:xfrm>
        </p:grpSpPr>
        <p:sp>
          <p:nvSpPr>
            <p:cNvPr id="9223" name="Freeform 74"/>
            <p:cNvSpPr>
              <a:spLocks/>
            </p:cNvSpPr>
            <p:nvPr/>
          </p:nvSpPr>
          <p:spPr bwMode="auto">
            <a:xfrm>
              <a:off x="2370138" y="2879725"/>
              <a:ext cx="1220788" cy="1219200"/>
            </a:xfrm>
            <a:custGeom>
              <a:avLst/>
              <a:gdLst>
                <a:gd name="T0" fmla="*/ 768 w 769"/>
                <a:gd name="T1" fmla="*/ 767 h 768"/>
                <a:gd name="T2" fmla="*/ 0 w 769"/>
                <a:gd name="T3" fmla="*/ 767 h 768"/>
                <a:gd name="T4" fmla="*/ 0 w 769"/>
                <a:gd name="T5" fmla="*/ 0 h 768"/>
                <a:gd name="T6" fmla="*/ 768 w 769"/>
                <a:gd name="T7" fmla="*/ 0 h 768"/>
                <a:gd name="T8" fmla="*/ 768 w 769"/>
                <a:gd name="T9" fmla="*/ 767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768">
                  <a:moveTo>
                    <a:pt x="768" y="767"/>
                  </a:moveTo>
                  <a:lnTo>
                    <a:pt x="0" y="767"/>
                  </a:lnTo>
                  <a:lnTo>
                    <a:pt x="0" y="0"/>
                  </a:lnTo>
                  <a:lnTo>
                    <a:pt x="768" y="0"/>
                  </a:lnTo>
                  <a:lnTo>
                    <a:pt x="768" y="767"/>
                  </a:lnTo>
                </a:path>
              </a:pathLst>
            </a:custGeom>
            <a:solidFill>
              <a:srgbClr val="FBEFE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75"/>
            <p:cNvSpPr>
              <a:spLocks/>
            </p:cNvSpPr>
            <p:nvPr/>
          </p:nvSpPr>
          <p:spPr bwMode="auto">
            <a:xfrm>
              <a:off x="3589338" y="2879725"/>
              <a:ext cx="763588" cy="1219200"/>
            </a:xfrm>
            <a:custGeom>
              <a:avLst/>
              <a:gdLst>
                <a:gd name="T0" fmla="*/ 0 w 481"/>
                <a:gd name="T1" fmla="*/ 0 h 768"/>
                <a:gd name="T2" fmla="*/ 480 w 481"/>
                <a:gd name="T3" fmla="*/ 0 h 768"/>
                <a:gd name="T4" fmla="*/ 480 w 481"/>
                <a:gd name="T5" fmla="*/ 767 h 768"/>
                <a:gd name="T6" fmla="*/ 339 w 481"/>
                <a:gd name="T7" fmla="*/ 767 h 768"/>
                <a:gd name="T8" fmla="*/ 339 w 481"/>
                <a:gd name="T9" fmla="*/ 339 h 768"/>
                <a:gd name="T10" fmla="*/ 0 w 481"/>
                <a:gd name="T11" fmla="*/ 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1" h="768">
                  <a:moveTo>
                    <a:pt x="0" y="0"/>
                  </a:moveTo>
                  <a:lnTo>
                    <a:pt x="480" y="0"/>
                  </a:lnTo>
                  <a:lnTo>
                    <a:pt x="480" y="767"/>
                  </a:lnTo>
                  <a:lnTo>
                    <a:pt x="339" y="767"/>
                  </a:lnTo>
                  <a:lnTo>
                    <a:pt x="339" y="339"/>
                  </a:lnTo>
                  <a:lnTo>
                    <a:pt x="0" y="0"/>
                  </a:lnTo>
                </a:path>
              </a:pathLst>
            </a:custGeom>
            <a:solidFill>
              <a:srgbClr val="FBEFE9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76"/>
            <p:cNvSpPr>
              <a:spLocks/>
            </p:cNvSpPr>
            <p:nvPr/>
          </p:nvSpPr>
          <p:spPr bwMode="auto">
            <a:xfrm>
              <a:off x="4127500" y="4637088"/>
              <a:ext cx="225425" cy="987425"/>
            </a:xfrm>
            <a:custGeom>
              <a:avLst/>
              <a:gdLst>
                <a:gd name="T0" fmla="*/ 141 w 142"/>
                <a:gd name="T1" fmla="*/ 0 h 622"/>
                <a:gd name="T2" fmla="*/ 141 w 142"/>
                <a:gd name="T3" fmla="*/ 621 h 622"/>
                <a:gd name="T4" fmla="*/ 0 w 142"/>
                <a:gd name="T5" fmla="*/ 621 h 622"/>
                <a:gd name="T6" fmla="*/ 0 w 142"/>
                <a:gd name="T7" fmla="*/ 0 h 622"/>
                <a:gd name="T8" fmla="*/ 141 w 142"/>
                <a:gd name="T9" fmla="*/ 0 h 6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622">
                  <a:moveTo>
                    <a:pt x="141" y="0"/>
                  </a:moveTo>
                  <a:lnTo>
                    <a:pt x="141" y="621"/>
                  </a:lnTo>
                  <a:lnTo>
                    <a:pt x="0" y="621"/>
                  </a:ln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solidFill>
              <a:srgbClr val="FBEFE9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77"/>
            <p:cNvSpPr>
              <a:spLocks/>
            </p:cNvSpPr>
            <p:nvPr/>
          </p:nvSpPr>
          <p:spPr bwMode="auto">
            <a:xfrm>
              <a:off x="2370138" y="4097338"/>
              <a:ext cx="1220788" cy="1527175"/>
            </a:xfrm>
            <a:custGeom>
              <a:avLst/>
              <a:gdLst>
                <a:gd name="T0" fmla="*/ 768 w 769"/>
                <a:gd name="T1" fmla="*/ 340 h 962"/>
                <a:gd name="T2" fmla="*/ 768 w 769"/>
                <a:gd name="T3" fmla="*/ 961 h 962"/>
                <a:gd name="T4" fmla="*/ 0 w 769"/>
                <a:gd name="T5" fmla="*/ 961 h 962"/>
                <a:gd name="T6" fmla="*/ 0 w 769"/>
                <a:gd name="T7" fmla="*/ 0 h 962"/>
                <a:gd name="T8" fmla="*/ 339 w 769"/>
                <a:gd name="T9" fmla="*/ 340 h 962"/>
                <a:gd name="T10" fmla="*/ 768 w 769"/>
                <a:gd name="T11" fmla="*/ 340 h 9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9" h="962">
                  <a:moveTo>
                    <a:pt x="768" y="340"/>
                  </a:moveTo>
                  <a:lnTo>
                    <a:pt x="768" y="961"/>
                  </a:lnTo>
                  <a:lnTo>
                    <a:pt x="0" y="961"/>
                  </a:lnTo>
                  <a:lnTo>
                    <a:pt x="0" y="0"/>
                  </a:lnTo>
                  <a:lnTo>
                    <a:pt x="339" y="340"/>
                  </a:lnTo>
                  <a:lnTo>
                    <a:pt x="768" y="340"/>
                  </a:lnTo>
                </a:path>
              </a:pathLst>
            </a:custGeom>
            <a:solidFill>
              <a:srgbClr val="FBEFE9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78"/>
            <p:cNvSpPr>
              <a:spLocks/>
            </p:cNvSpPr>
            <p:nvPr/>
          </p:nvSpPr>
          <p:spPr bwMode="auto">
            <a:xfrm>
              <a:off x="2370138" y="4097338"/>
              <a:ext cx="1758950" cy="541338"/>
            </a:xfrm>
            <a:custGeom>
              <a:avLst/>
              <a:gdLst>
                <a:gd name="T0" fmla="*/ 768 w 1108"/>
                <a:gd name="T1" fmla="*/ 0 h 341"/>
                <a:gd name="T2" fmla="*/ 1107 w 1108"/>
                <a:gd name="T3" fmla="*/ 340 h 341"/>
                <a:gd name="T4" fmla="*/ 339 w 1108"/>
                <a:gd name="T5" fmla="*/ 340 h 341"/>
                <a:gd name="T6" fmla="*/ 0 w 1108"/>
                <a:gd name="T7" fmla="*/ 0 h 341"/>
                <a:gd name="T8" fmla="*/ 768 w 1108"/>
                <a:gd name="T9" fmla="*/ 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8" h="341">
                  <a:moveTo>
                    <a:pt x="768" y="0"/>
                  </a:moveTo>
                  <a:lnTo>
                    <a:pt x="1107" y="340"/>
                  </a:lnTo>
                  <a:lnTo>
                    <a:pt x="339" y="340"/>
                  </a:lnTo>
                  <a:lnTo>
                    <a:pt x="0" y="0"/>
                  </a:lnTo>
                  <a:lnTo>
                    <a:pt x="768" y="0"/>
                  </a:lnTo>
                </a:path>
              </a:pathLst>
            </a:custGeom>
            <a:solidFill>
              <a:srgbClr val="FBFEDB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79"/>
            <p:cNvSpPr>
              <a:spLocks/>
            </p:cNvSpPr>
            <p:nvPr/>
          </p:nvSpPr>
          <p:spPr bwMode="auto">
            <a:xfrm>
              <a:off x="1831975" y="3559175"/>
              <a:ext cx="539750" cy="539750"/>
            </a:xfrm>
            <a:custGeom>
              <a:avLst/>
              <a:gdLst>
                <a:gd name="T0" fmla="*/ 339 w 340"/>
                <a:gd name="T1" fmla="*/ 339 h 340"/>
                <a:gd name="T2" fmla="*/ 0 w 340"/>
                <a:gd name="T3" fmla="*/ 0 h 340"/>
                <a:gd name="T4" fmla="*/ 339 w 340"/>
                <a:gd name="T5" fmla="*/ 0 h 340"/>
                <a:gd name="T6" fmla="*/ 339 w 340"/>
                <a:gd name="T7" fmla="*/ 339 h 3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340">
                  <a:moveTo>
                    <a:pt x="339" y="339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339"/>
                  </a:lnTo>
                </a:path>
              </a:pathLst>
            </a:custGeom>
            <a:solidFill>
              <a:srgbClr val="FBFEDB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80"/>
            <p:cNvSpPr>
              <a:spLocks/>
            </p:cNvSpPr>
            <p:nvPr/>
          </p:nvSpPr>
          <p:spPr bwMode="auto">
            <a:xfrm>
              <a:off x="4127500" y="4097338"/>
              <a:ext cx="763588" cy="541338"/>
            </a:xfrm>
            <a:custGeom>
              <a:avLst/>
              <a:gdLst>
                <a:gd name="T0" fmla="*/ 141 w 481"/>
                <a:gd name="T1" fmla="*/ 0 h 341"/>
                <a:gd name="T2" fmla="*/ 480 w 481"/>
                <a:gd name="T3" fmla="*/ 340 h 341"/>
                <a:gd name="T4" fmla="*/ 0 w 481"/>
                <a:gd name="T5" fmla="*/ 340 h 341"/>
                <a:gd name="T6" fmla="*/ 0 w 481"/>
                <a:gd name="T7" fmla="*/ 0 h 341"/>
                <a:gd name="T8" fmla="*/ 141 w 481"/>
                <a:gd name="T9" fmla="*/ 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" h="341">
                  <a:moveTo>
                    <a:pt x="141" y="0"/>
                  </a:moveTo>
                  <a:lnTo>
                    <a:pt x="48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solidFill>
              <a:srgbClr val="FBFEDB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81"/>
            <p:cNvSpPr>
              <a:spLocks/>
            </p:cNvSpPr>
            <p:nvPr/>
          </p:nvSpPr>
          <p:spPr bwMode="auto">
            <a:xfrm>
              <a:off x="3589338" y="2879725"/>
              <a:ext cx="539750" cy="1758950"/>
            </a:xfrm>
            <a:custGeom>
              <a:avLst/>
              <a:gdLst>
                <a:gd name="T0" fmla="*/ 0 w 340"/>
                <a:gd name="T1" fmla="*/ 767 h 1108"/>
                <a:gd name="T2" fmla="*/ 0 w 340"/>
                <a:gd name="T3" fmla="*/ 0 h 1108"/>
                <a:gd name="T4" fmla="*/ 339 w 340"/>
                <a:gd name="T5" fmla="*/ 339 h 1108"/>
                <a:gd name="T6" fmla="*/ 339 w 340"/>
                <a:gd name="T7" fmla="*/ 1107 h 1108"/>
                <a:gd name="T8" fmla="*/ 0 w 340"/>
                <a:gd name="T9" fmla="*/ 767 h 1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" h="1108">
                  <a:moveTo>
                    <a:pt x="0" y="767"/>
                  </a:moveTo>
                  <a:lnTo>
                    <a:pt x="0" y="0"/>
                  </a:lnTo>
                  <a:lnTo>
                    <a:pt x="339" y="339"/>
                  </a:lnTo>
                  <a:lnTo>
                    <a:pt x="339" y="1107"/>
                  </a:lnTo>
                  <a:lnTo>
                    <a:pt x="0" y="767"/>
                  </a:lnTo>
                </a:path>
              </a:pathLst>
            </a:custGeom>
            <a:solidFill>
              <a:srgbClr val="E1FFF8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82"/>
            <p:cNvSpPr>
              <a:spLocks/>
            </p:cNvSpPr>
            <p:nvPr/>
          </p:nvSpPr>
          <p:spPr bwMode="auto">
            <a:xfrm>
              <a:off x="3051175" y="2339975"/>
              <a:ext cx="539750" cy="541338"/>
            </a:xfrm>
            <a:custGeom>
              <a:avLst/>
              <a:gdLst>
                <a:gd name="T0" fmla="*/ 339 w 340"/>
                <a:gd name="T1" fmla="*/ 340 h 341"/>
                <a:gd name="T2" fmla="*/ 0 w 340"/>
                <a:gd name="T3" fmla="*/ 0 h 341"/>
                <a:gd name="T4" fmla="*/ 0 w 340"/>
                <a:gd name="T5" fmla="*/ 340 h 341"/>
                <a:gd name="T6" fmla="*/ 339 w 340"/>
                <a:gd name="T7" fmla="*/ 340 h 3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341">
                  <a:moveTo>
                    <a:pt x="339" y="34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339" y="340"/>
                  </a:lnTo>
                </a:path>
              </a:pathLst>
            </a:custGeom>
            <a:solidFill>
              <a:srgbClr val="E1FFF8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83"/>
            <p:cNvSpPr>
              <a:spLocks/>
            </p:cNvSpPr>
            <p:nvPr/>
          </p:nvSpPr>
          <p:spPr bwMode="auto">
            <a:xfrm>
              <a:off x="3589338" y="4637088"/>
              <a:ext cx="539750" cy="1525588"/>
            </a:xfrm>
            <a:custGeom>
              <a:avLst/>
              <a:gdLst>
                <a:gd name="T0" fmla="*/ 0 w 340"/>
                <a:gd name="T1" fmla="*/ 621 h 961"/>
                <a:gd name="T2" fmla="*/ 0 w 340"/>
                <a:gd name="T3" fmla="*/ 0 h 961"/>
                <a:gd name="T4" fmla="*/ 339 w 340"/>
                <a:gd name="T5" fmla="*/ 0 h 961"/>
                <a:gd name="T6" fmla="*/ 339 w 340"/>
                <a:gd name="T7" fmla="*/ 960 h 961"/>
                <a:gd name="T8" fmla="*/ 0 w 340"/>
                <a:gd name="T9" fmla="*/ 62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" h="961">
                  <a:moveTo>
                    <a:pt x="0" y="621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960"/>
                  </a:lnTo>
                  <a:lnTo>
                    <a:pt x="0" y="621"/>
                  </a:lnTo>
                </a:path>
              </a:pathLst>
            </a:custGeom>
            <a:solidFill>
              <a:srgbClr val="E1FFF8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84"/>
            <p:cNvSpPr>
              <a:spLocks noChangeShapeType="1"/>
            </p:cNvSpPr>
            <p:nvPr/>
          </p:nvSpPr>
          <p:spPr bwMode="auto">
            <a:xfrm flipH="1">
              <a:off x="2065338" y="4097338"/>
              <a:ext cx="304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Line 85"/>
            <p:cNvSpPr>
              <a:spLocks noChangeShapeType="1"/>
            </p:cNvSpPr>
            <p:nvPr/>
          </p:nvSpPr>
          <p:spPr bwMode="auto">
            <a:xfrm>
              <a:off x="4351338" y="4097338"/>
              <a:ext cx="304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Line 86"/>
            <p:cNvSpPr>
              <a:spLocks noChangeShapeType="1"/>
            </p:cNvSpPr>
            <p:nvPr/>
          </p:nvSpPr>
          <p:spPr bwMode="auto">
            <a:xfrm>
              <a:off x="4127500" y="4637088"/>
              <a:ext cx="323850" cy="323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Line 87"/>
            <p:cNvSpPr>
              <a:spLocks noChangeShapeType="1"/>
            </p:cNvSpPr>
            <p:nvPr/>
          </p:nvSpPr>
          <p:spPr bwMode="auto">
            <a:xfrm flipV="1">
              <a:off x="3589338" y="2574925"/>
              <a:ext cx="0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Line 88"/>
            <p:cNvSpPr>
              <a:spLocks noChangeShapeType="1"/>
            </p:cNvSpPr>
            <p:nvPr/>
          </p:nvSpPr>
          <p:spPr bwMode="auto">
            <a:xfrm flipV="1">
              <a:off x="3589338" y="5622925"/>
              <a:ext cx="0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Rectangle 89"/>
            <p:cNvSpPr>
              <a:spLocks noChangeArrowheads="1"/>
            </p:cNvSpPr>
            <p:nvPr/>
          </p:nvSpPr>
          <p:spPr bwMode="auto">
            <a:xfrm>
              <a:off x="2376488" y="2887663"/>
              <a:ext cx="40163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sz="1600" dirty="0">
                  <a:solidFill>
                    <a:prstClr val="black"/>
                  </a:solidFill>
                </a:rPr>
                <a:t>П</a:t>
              </a:r>
              <a:r>
                <a:rPr lang="ru-RU" sz="1600" baseline="-25000" dirty="0">
                  <a:solidFill>
                    <a:prstClr val="black"/>
                  </a:solidFill>
                </a:rPr>
                <a:t>1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9239" name="Rectangle 90"/>
            <p:cNvSpPr>
              <a:spLocks noChangeArrowheads="1"/>
            </p:cNvSpPr>
            <p:nvPr/>
          </p:nvSpPr>
          <p:spPr bwMode="auto">
            <a:xfrm>
              <a:off x="2835275" y="4322763"/>
              <a:ext cx="40163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sz="1600" dirty="0" smtClean="0">
                  <a:solidFill>
                    <a:prstClr val="black"/>
                  </a:solidFill>
                </a:rPr>
                <a:t>П</a:t>
              </a:r>
              <a:r>
                <a:rPr lang="ru-RU" sz="1600" baseline="-25000" dirty="0" smtClean="0">
                  <a:solidFill>
                    <a:prstClr val="black"/>
                  </a:solidFill>
                </a:rPr>
                <a:t>2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9240" name="Rectangle 91"/>
            <p:cNvSpPr>
              <a:spLocks noChangeArrowheads="1"/>
            </p:cNvSpPr>
            <p:nvPr/>
          </p:nvSpPr>
          <p:spPr bwMode="auto">
            <a:xfrm>
              <a:off x="3798888" y="3454400"/>
              <a:ext cx="40163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sz="1600" dirty="0" smtClean="0">
                  <a:solidFill>
                    <a:prstClr val="black"/>
                  </a:solidFill>
                </a:rPr>
                <a:t>П</a:t>
              </a:r>
              <a:r>
                <a:rPr lang="ru-RU" sz="1600" baseline="-25000" dirty="0" smtClean="0">
                  <a:solidFill>
                    <a:prstClr val="black"/>
                  </a:solidFill>
                </a:rPr>
                <a:t>3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9241" name="Rectangle 92"/>
            <p:cNvSpPr>
              <a:spLocks noChangeArrowheads="1"/>
            </p:cNvSpPr>
            <p:nvPr/>
          </p:nvSpPr>
          <p:spPr bwMode="auto">
            <a:xfrm>
              <a:off x="1835150" y="3887788"/>
              <a:ext cx="2825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9242" name="Rectangle 93"/>
            <p:cNvSpPr>
              <a:spLocks noChangeArrowheads="1"/>
            </p:cNvSpPr>
            <p:nvPr/>
          </p:nvSpPr>
          <p:spPr bwMode="auto">
            <a:xfrm>
              <a:off x="4413250" y="4832350"/>
              <a:ext cx="2825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9243" name="Rectangle 94"/>
            <p:cNvSpPr>
              <a:spLocks noChangeArrowheads="1"/>
            </p:cNvSpPr>
            <p:nvPr/>
          </p:nvSpPr>
          <p:spPr bwMode="auto">
            <a:xfrm>
              <a:off x="3568700" y="2438400"/>
              <a:ext cx="271463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z</a:t>
              </a:r>
            </a:p>
          </p:txBody>
        </p:sp>
        <p:sp>
          <p:nvSpPr>
            <p:cNvPr id="9244" name="Rectangle 95"/>
            <p:cNvSpPr>
              <a:spLocks noChangeArrowheads="1"/>
            </p:cNvSpPr>
            <p:nvPr/>
          </p:nvSpPr>
          <p:spPr bwMode="auto">
            <a:xfrm>
              <a:off x="3367088" y="3835400"/>
              <a:ext cx="2825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9245" name="Rectangle 96"/>
            <p:cNvSpPr>
              <a:spLocks noChangeArrowheads="1"/>
            </p:cNvSpPr>
            <p:nvPr/>
          </p:nvSpPr>
          <p:spPr bwMode="auto">
            <a:xfrm>
              <a:off x="4605338" y="3898900"/>
              <a:ext cx="3460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-x</a:t>
              </a:r>
            </a:p>
          </p:txBody>
        </p:sp>
        <p:sp>
          <p:nvSpPr>
            <p:cNvPr id="9246" name="Rectangle 97"/>
            <p:cNvSpPr>
              <a:spLocks noChangeArrowheads="1"/>
            </p:cNvSpPr>
            <p:nvPr/>
          </p:nvSpPr>
          <p:spPr bwMode="auto">
            <a:xfrm>
              <a:off x="3294063" y="5751513"/>
              <a:ext cx="334963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-z</a:t>
              </a:r>
            </a:p>
          </p:txBody>
        </p:sp>
        <p:sp>
          <p:nvSpPr>
            <p:cNvPr id="9247" name="Rectangle 98"/>
            <p:cNvSpPr>
              <a:spLocks noChangeArrowheads="1"/>
            </p:cNvSpPr>
            <p:nvPr/>
          </p:nvSpPr>
          <p:spPr bwMode="auto">
            <a:xfrm>
              <a:off x="2968625" y="3355975"/>
              <a:ext cx="236538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9248" name="Rectangle 99"/>
            <p:cNvSpPr>
              <a:spLocks noChangeArrowheads="1"/>
            </p:cNvSpPr>
            <p:nvPr/>
          </p:nvSpPr>
          <p:spPr bwMode="auto">
            <a:xfrm>
              <a:off x="1960563" y="3155950"/>
              <a:ext cx="2889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II</a:t>
              </a:r>
            </a:p>
          </p:txBody>
        </p:sp>
        <p:sp>
          <p:nvSpPr>
            <p:cNvPr id="9249" name="Rectangle 100"/>
            <p:cNvSpPr>
              <a:spLocks noChangeArrowheads="1"/>
            </p:cNvSpPr>
            <p:nvPr/>
          </p:nvSpPr>
          <p:spPr bwMode="auto">
            <a:xfrm>
              <a:off x="1973263" y="4371975"/>
              <a:ext cx="3397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III</a:t>
              </a:r>
            </a:p>
          </p:txBody>
        </p:sp>
        <p:sp>
          <p:nvSpPr>
            <p:cNvPr id="9250" name="Rectangle 101"/>
            <p:cNvSpPr>
              <a:spLocks noChangeArrowheads="1"/>
            </p:cNvSpPr>
            <p:nvPr/>
          </p:nvSpPr>
          <p:spPr bwMode="auto">
            <a:xfrm>
              <a:off x="2752725" y="4830763"/>
              <a:ext cx="3476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9251" name="Rectangle 102"/>
            <p:cNvSpPr>
              <a:spLocks noChangeArrowheads="1"/>
            </p:cNvSpPr>
            <p:nvPr/>
          </p:nvSpPr>
          <p:spPr bwMode="auto">
            <a:xfrm>
              <a:off x="4017963" y="2995613"/>
              <a:ext cx="2968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9252" name="Rectangle 103"/>
            <p:cNvSpPr>
              <a:spLocks noChangeArrowheads="1"/>
            </p:cNvSpPr>
            <p:nvPr/>
          </p:nvSpPr>
          <p:spPr bwMode="auto">
            <a:xfrm>
              <a:off x="3917950" y="2565400"/>
              <a:ext cx="3476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VI</a:t>
              </a:r>
            </a:p>
          </p:txBody>
        </p:sp>
        <p:sp>
          <p:nvSpPr>
            <p:cNvPr id="9253" name="Rectangle 104"/>
            <p:cNvSpPr>
              <a:spLocks noChangeArrowheads="1"/>
            </p:cNvSpPr>
            <p:nvPr/>
          </p:nvSpPr>
          <p:spPr bwMode="auto">
            <a:xfrm>
              <a:off x="4294188" y="5207000"/>
              <a:ext cx="45085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VIII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1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38314" y="204789"/>
            <a:ext cx="8853487" cy="203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Спроецируем точку </a:t>
            </a:r>
            <a:r>
              <a:rPr lang="ru-RU" altLang="ru-RU" sz="1800" b="1" dirty="0">
                <a:solidFill>
                  <a:srgbClr val="CC3300"/>
                </a:solidFill>
              </a:rPr>
              <a:t>А</a:t>
            </a:r>
            <a:r>
              <a:rPr lang="ru-RU" altLang="ru-RU" sz="1800" dirty="0"/>
              <a:t> на плоскости проекций </a:t>
            </a:r>
            <a:r>
              <a:rPr lang="ru-RU" sz="1800" dirty="0" smtClean="0">
                <a:solidFill>
                  <a:prstClr val="black"/>
                </a:solidFill>
              </a:rPr>
              <a:t>П</a:t>
            </a:r>
            <a:r>
              <a:rPr lang="ru-RU" sz="1800" baseline="-25000" dirty="0" smtClean="0">
                <a:solidFill>
                  <a:prstClr val="black"/>
                </a:solidFill>
              </a:rPr>
              <a:t>1</a:t>
            </a:r>
            <a:r>
              <a:rPr lang="ru-RU" altLang="ru-RU" sz="1800" dirty="0" smtClean="0"/>
              <a:t>, </a:t>
            </a:r>
            <a:r>
              <a:rPr lang="ru-RU" sz="1800" dirty="0">
                <a:solidFill>
                  <a:prstClr val="black"/>
                </a:solidFill>
              </a:rPr>
              <a:t>П</a:t>
            </a:r>
            <a:r>
              <a:rPr lang="ru-RU" sz="1800" baseline="-25000" dirty="0">
                <a:solidFill>
                  <a:prstClr val="black"/>
                </a:solidFill>
              </a:rPr>
              <a:t>2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и </a:t>
            </a:r>
            <a:r>
              <a:rPr lang="ru-RU" sz="1800" dirty="0" smtClean="0">
                <a:solidFill>
                  <a:prstClr val="black"/>
                </a:solidFill>
              </a:rPr>
              <a:t>П</a:t>
            </a:r>
            <a:r>
              <a:rPr lang="ru-RU" sz="1800" baseline="-25000" dirty="0" smtClean="0">
                <a:solidFill>
                  <a:prstClr val="black"/>
                </a:solidFill>
              </a:rPr>
              <a:t>3</a:t>
            </a:r>
            <a:r>
              <a:rPr lang="ru-RU" altLang="ru-RU" sz="1800" dirty="0" smtClean="0"/>
              <a:t>. </a:t>
            </a:r>
            <a:r>
              <a:rPr lang="ru-RU" altLang="ru-RU" sz="1800" dirty="0"/>
              <a:t>Точка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А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1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называется </a:t>
            </a:r>
            <a:r>
              <a:rPr lang="ru-RU" altLang="ru-RU" sz="1800" i="1" dirty="0" smtClean="0"/>
              <a:t>фронтальной </a:t>
            </a:r>
            <a:r>
              <a:rPr lang="ru-RU" altLang="ru-RU" sz="1800" i="1" dirty="0"/>
              <a:t>проекцией</a:t>
            </a:r>
            <a:r>
              <a:rPr lang="ru-RU" altLang="ru-RU" sz="1800" dirty="0"/>
              <a:t> точки </a:t>
            </a:r>
            <a:r>
              <a:rPr lang="ru-RU" altLang="ru-RU" sz="1800" b="1" dirty="0">
                <a:solidFill>
                  <a:srgbClr val="CC3300"/>
                </a:solidFill>
              </a:rPr>
              <a:t>А</a:t>
            </a:r>
            <a:r>
              <a:rPr lang="ru-RU" altLang="ru-RU" sz="1800" dirty="0"/>
              <a:t>, точка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2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- ее </a:t>
            </a:r>
            <a:r>
              <a:rPr lang="ru-RU" altLang="ru-RU" sz="1800" i="1" dirty="0" smtClean="0"/>
              <a:t>горизонтальная проекция</a:t>
            </a:r>
            <a:r>
              <a:rPr lang="ru-RU" altLang="ru-RU" sz="1800" dirty="0"/>
              <a:t>, точка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3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- ее </a:t>
            </a:r>
            <a:r>
              <a:rPr lang="ru-RU" altLang="ru-RU" sz="1800" i="1" dirty="0"/>
              <a:t>профильная проекция</a:t>
            </a:r>
            <a:r>
              <a:rPr lang="ru-RU" altLang="ru-RU" sz="1800" dirty="0"/>
              <a:t>. Расстояние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2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точки </a:t>
            </a:r>
            <a:r>
              <a:rPr lang="ru-RU" altLang="ru-RU" sz="1800" b="1" dirty="0">
                <a:solidFill>
                  <a:srgbClr val="CC3300"/>
                </a:solidFill>
              </a:rPr>
              <a:t>А</a:t>
            </a:r>
            <a:r>
              <a:rPr lang="ru-RU" altLang="ru-RU" sz="1800" dirty="0"/>
              <a:t> от плоскости </a:t>
            </a:r>
            <a:r>
              <a:rPr lang="ru-RU" sz="1800" dirty="0">
                <a:solidFill>
                  <a:prstClr val="black"/>
                </a:solidFill>
              </a:rPr>
              <a:t>П</a:t>
            </a:r>
            <a:r>
              <a:rPr lang="ru-RU" sz="1800" baseline="-25000" dirty="0">
                <a:solidFill>
                  <a:prstClr val="black"/>
                </a:solidFill>
              </a:rPr>
              <a:t>2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называется </a:t>
            </a:r>
            <a:r>
              <a:rPr lang="ru-RU" altLang="ru-RU" sz="1800" i="1" dirty="0"/>
              <a:t>высотой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точки </a:t>
            </a:r>
            <a:r>
              <a:rPr lang="ru-RU" altLang="ru-RU" sz="1800" b="1" dirty="0">
                <a:solidFill>
                  <a:srgbClr val="CC3300"/>
                </a:solidFill>
              </a:rPr>
              <a:t>A</a:t>
            </a:r>
            <a:r>
              <a:rPr lang="ru-RU" altLang="ru-RU" sz="1800" dirty="0"/>
              <a:t> (</a:t>
            </a:r>
            <a:r>
              <a:rPr lang="ru-RU" altLang="ru-RU" sz="1800" b="1" dirty="0" err="1">
                <a:solidFill>
                  <a:srgbClr val="CC3300"/>
                </a:solidFill>
              </a:rPr>
              <a:t>z</a:t>
            </a:r>
            <a:r>
              <a:rPr lang="ru-RU" altLang="ru-RU" sz="1800" b="1" baseline="-25000" dirty="0" err="1">
                <a:solidFill>
                  <a:srgbClr val="CC3300"/>
                </a:solidFill>
              </a:rPr>
              <a:t>a</a:t>
            </a:r>
            <a:r>
              <a:rPr lang="ru-RU" altLang="ru-RU" sz="1800" dirty="0"/>
              <a:t>- аппликата), ее расстояние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1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от плоскости </a:t>
            </a:r>
            <a:r>
              <a:rPr lang="ru-RU" sz="1800" dirty="0" smtClean="0">
                <a:solidFill>
                  <a:prstClr val="black"/>
                </a:solidFill>
              </a:rPr>
              <a:t>П</a:t>
            </a:r>
            <a:r>
              <a:rPr lang="ru-RU" sz="1800" baseline="-25000" dirty="0" smtClean="0">
                <a:solidFill>
                  <a:prstClr val="black"/>
                </a:solidFill>
              </a:rPr>
              <a:t>1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- </a:t>
            </a:r>
            <a:r>
              <a:rPr lang="ru-RU" altLang="ru-RU" sz="1800" i="1" dirty="0"/>
              <a:t>глубиной</a:t>
            </a:r>
            <a:r>
              <a:rPr lang="ru-RU" altLang="ru-RU" sz="1800" dirty="0"/>
              <a:t> точки </a:t>
            </a:r>
            <a:r>
              <a:rPr lang="ru-RU" altLang="ru-RU" sz="1800" b="1" dirty="0">
                <a:solidFill>
                  <a:srgbClr val="CC3300"/>
                </a:solidFill>
              </a:rPr>
              <a:t>А</a:t>
            </a:r>
            <a:r>
              <a:rPr lang="ru-RU" altLang="ru-RU" sz="1800" dirty="0"/>
              <a:t> (</a:t>
            </a:r>
            <a:r>
              <a:rPr lang="ru-RU" altLang="ru-RU" sz="1800" b="1" dirty="0" err="1">
                <a:solidFill>
                  <a:srgbClr val="CC3300"/>
                </a:solidFill>
              </a:rPr>
              <a:t>y</a:t>
            </a:r>
            <a:r>
              <a:rPr lang="ru-RU" altLang="ru-RU" sz="1800" b="1" baseline="-25000" dirty="0" err="1">
                <a:solidFill>
                  <a:srgbClr val="CC3300"/>
                </a:solidFill>
              </a:rPr>
              <a:t>a</a:t>
            </a:r>
            <a:r>
              <a:rPr lang="ru-RU" altLang="ru-RU" sz="1800" dirty="0"/>
              <a:t> - ордината), а расстояние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3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от плоскости </a:t>
            </a:r>
            <a:r>
              <a:rPr lang="ru-RU" sz="1800" dirty="0" smtClean="0">
                <a:solidFill>
                  <a:prstClr val="black"/>
                </a:solidFill>
              </a:rPr>
              <a:t>П</a:t>
            </a:r>
            <a:r>
              <a:rPr lang="ru-RU" sz="1800" baseline="-25000" dirty="0" smtClean="0">
                <a:solidFill>
                  <a:prstClr val="black"/>
                </a:solidFill>
              </a:rPr>
              <a:t>3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- </a:t>
            </a:r>
            <a:r>
              <a:rPr lang="ru-RU" altLang="ru-RU" sz="1800" i="1" dirty="0"/>
              <a:t>широтой</a:t>
            </a:r>
            <a:r>
              <a:rPr lang="ru-RU" altLang="ru-RU" sz="1800" dirty="0"/>
              <a:t> точки </a:t>
            </a:r>
            <a:r>
              <a:rPr lang="ru-RU" altLang="ru-RU" sz="1800" dirty="0">
                <a:solidFill>
                  <a:srgbClr val="CC3300"/>
                </a:solidFill>
              </a:rPr>
              <a:t>A</a:t>
            </a:r>
            <a:r>
              <a:rPr lang="ru-RU" altLang="ru-RU" sz="1800" dirty="0"/>
              <a:t> (</a:t>
            </a:r>
            <a:r>
              <a:rPr lang="ru-RU" altLang="ru-RU" sz="1800" b="1" dirty="0" err="1">
                <a:solidFill>
                  <a:srgbClr val="CC3300"/>
                </a:solidFill>
              </a:rPr>
              <a:t>x</a:t>
            </a:r>
            <a:r>
              <a:rPr lang="ru-RU" altLang="ru-RU" sz="1800" b="1" baseline="-25000" dirty="0" err="1">
                <a:solidFill>
                  <a:srgbClr val="CC3300"/>
                </a:solidFill>
              </a:rPr>
              <a:t>a</a:t>
            </a:r>
            <a:r>
              <a:rPr lang="ru-RU" altLang="ru-RU" sz="1800" dirty="0"/>
              <a:t> - абсцисса).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Таким образом, какая-либо точка пространства А будет  определяться тремя ее координатами: </a:t>
            </a:r>
            <a:r>
              <a:rPr lang="ru-RU" altLang="ru-RU" sz="1800" b="1" dirty="0">
                <a:solidFill>
                  <a:srgbClr val="CC3300"/>
                </a:solidFill>
              </a:rPr>
              <a:t>A</a:t>
            </a:r>
            <a:r>
              <a:rPr lang="ru-RU" altLang="ru-RU" sz="1800" dirty="0"/>
              <a:t> (</a:t>
            </a:r>
            <a:r>
              <a:rPr lang="ru-RU" altLang="ru-RU" sz="1800" b="1" dirty="0">
                <a:solidFill>
                  <a:srgbClr val="CC3300"/>
                </a:solidFill>
              </a:rPr>
              <a:t>x</a:t>
            </a:r>
            <a:r>
              <a:rPr lang="ru-RU" altLang="ru-RU" sz="1800" dirty="0"/>
              <a:t>, </a:t>
            </a:r>
            <a:r>
              <a:rPr lang="ru-RU" altLang="ru-RU" sz="1800" b="1" dirty="0">
                <a:solidFill>
                  <a:srgbClr val="CC3300"/>
                </a:solidFill>
              </a:rPr>
              <a:t>y</a:t>
            </a:r>
            <a:r>
              <a:rPr lang="ru-RU" altLang="ru-RU" sz="1800" dirty="0"/>
              <a:t>, </a:t>
            </a:r>
            <a:r>
              <a:rPr lang="ru-RU" altLang="ru-RU" sz="1800" b="1" dirty="0">
                <a:solidFill>
                  <a:srgbClr val="CC3300"/>
                </a:solidFill>
              </a:rPr>
              <a:t>z</a:t>
            </a:r>
            <a:r>
              <a:rPr lang="ru-RU" altLang="ru-RU" sz="1800" dirty="0"/>
              <a:t>).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41597" y="2172569"/>
            <a:ext cx="3816173" cy="36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Чтобы получить плоский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чертеж точки </a:t>
            </a:r>
            <a:r>
              <a:rPr lang="ru-RU" altLang="ru-RU" sz="1800" b="1" dirty="0">
                <a:solidFill>
                  <a:srgbClr val="CC3300"/>
                </a:solidFill>
              </a:rPr>
              <a:t>А</a:t>
            </a:r>
            <a:r>
              <a:rPr lang="ru-RU" altLang="ru-RU" sz="1800" b="1" dirty="0"/>
              <a:t>,</a:t>
            </a:r>
            <a:r>
              <a:rPr lang="ru-RU" altLang="ru-RU" sz="1800" dirty="0"/>
              <a:t> плоскости </a:t>
            </a:r>
            <a:r>
              <a:rPr lang="ru-RU" sz="1800" dirty="0">
                <a:solidFill>
                  <a:prstClr val="black"/>
                </a:solidFill>
              </a:rPr>
              <a:t>П</a:t>
            </a:r>
            <a:r>
              <a:rPr lang="ru-RU" sz="1800" baseline="-25000" dirty="0">
                <a:solidFill>
                  <a:prstClr val="black"/>
                </a:solidFill>
              </a:rPr>
              <a:t>2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и </a:t>
            </a:r>
            <a:r>
              <a:rPr lang="ru-RU" sz="1800" dirty="0" smtClean="0">
                <a:solidFill>
                  <a:prstClr val="black"/>
                </a:solidFill>
              </a:rPr>
              <a:t>П</a:t>
            </a:r>
            <a:r>
              <a:rPr lang="ru-RU" sz="1800" baseline="-25000" dirty="0" smtClean="0">
                <a:solidFill>
                  <a:prstClr val="black"/>
                </a:solidFill>
              </a:rPr>
              <a:t>3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вращают до совмещения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с плоскостью </a:t>
            </a:r>
            <a:r>
              <a:rPr lang="ru-RU" sz="1800" dirty="0" smtClean="0">
                <a:solidFill>
                  <a:prstClr val="black"/>
                </a:solidFill>
              </a:rPr>
              <a:t>П</a:t>
            </a:r>
            <a:r>
              <a:rPr lang="ru-RU" sz="1800" baseline="-25000" dirty="0" smtClean="0">
                <a:solidFill>
                  <a:prstClr val="black"/>
                </a:solidFill>
              </a:rPr>
              <a:t>1</a:t>
            </a:r>
            <a:r>
              <a:rPr lang="ru-RU" altLang="ru-RU" sz="1800" dirty="0" smtClean="0"/>
              <a:t>. </a:t>
            </a:r>
            <a:r>
              <a:rPr lang="ru-RU" altLang="ru-RU" sz="1800" dirty="0"/>
              <a:t>Прямые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1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2</a:t>
            </a:r>
            <a:endParaRPr lang="ru-RU" altLang="ru-RU" sz="1800" b="1" baseline="-250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и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1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3</a:t>
            </a:r>
            <a:r>
              <a:rPr lang="ru-RU" altLang="ru-RU" sz="1800" dirty="0" smtClean="0"/>
              <a:t>, </a:t>
            </a:r>
            <a:r>
              <a:rPr lang="ru-RU" altLang="ru-RU" sz="1800" dirty="0"/>
              <a:t>соединяющие проекции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точки </a:t>
            </a:r>
            <a:r>
              <a:rPr lang="ru-RU" altLang="ru-RU" sz="1800" b="1" dirty="0">
                <a:solidFill>
                  <a:srgbClr val="CC3300"/>
                </a:solidFill>
              </a:rPr>
              <a:t>А</a:t>
            </a:r>
            <a:r>
              <a:rPr lang="ru-RU" altLang="ru-RU" sz="1800" dirty="0"/>
              <a:t>, называются </a:t>
            </a:r>
            <a:r>
              <a:rPr lang="ru-RU" altLang="ru-RU" sz="1800" i="1" dirty="0"/>
              <a:t>линиями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i="1" dirty="0"/>
              <a:t> связи</a:t>
            </a:r>
            <a:r>
              <a:rPr lang="ru-RU" altLang="ru-RU" sz="1800" dirty="0"/>
              <a:t> и соответственно </a:t>
            </a:r>
            <a:r>
              <a:rPr lang="ru-RU" altLang="ru-RU" sz="1800" dirty="0" smtClean="0"/>
              <a:t>перпендикулярны </a:t>
            </a:r>
            <a:r>
              <a:rPr lang="ru-RU" altLang="ru-RU" sz="1800" dirty="0"/>
              <a:t>к осям </a:t>
            </a:r>
            <a:r>
              <a:rPr lang="ru-RU" altLang="ru-RU" sz="1800" b="1" dirty="0">
                <a:solidFill>
                  <a:srgbClr val="CC3300"/>
                </a:solidFill>
              </a:rPr>
              <a:t>x</a:t>
            </a:r>
            <a:r>
              <a:rPr lang="ru-RU" altLang="ru-RU" sz="1800" dirty="0"/>
              <a:t> и </a:t>
            </a:r>
            <a:r>
              <a:rPr lang="ru-RU" altLang="ru-RU" sz="1800" b="1" dirty="0">
                <a:solidFill>
                  <a:srgbClr val="CC3300"/>
                </a:solidFill>
              </a:rPr>
              <a:t>z</a:t>
            </a:r>
            <a:r>
              <a:rPr lang="ru-RU" altLang="ru-RU" sz="1800" dirty="0"/>
              <a:t>. Проекции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точки </a:t>
            </a:r>
            <a:r>
              <a:rPr lang="ru-RU" altLang="ru-RU" sz="1800" b="1" dirty="0">
                <a:solidFill>
                  <a:srgbClr val="CC3300"/>
                </a:solidFill>
              </a:rPr>
              <a:t>А</a:t>
            </a:r>
            <a:r>
              <a:rPr lang="ru-RU" altLang="ru-RU" sz="1800" dirty="0"/>
              <a:t> определяются </a:t>
            </a:r>
            <a:r>
              <a:rPr lang="ru-RU" altLang="ru-RU" sz="1800" dirty="0" err="1"/>
              <a:t>координа</a:t>
            </a:r>
            <a:endParaRPr lang="ru-RU" altLang="ru-RU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err="1"/>
              <a:t>тами</a:t>
            </a:r>
            <a:r>
              <a:rPr lang="ru-RU" altLang="ru-RU" sz="1800" dirty="0"/>
              <a:t>: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2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(</a:t>
            </a:r>
            <a:r>
              <a:rPr lang="ru-RU" altLang="ru-RU" sz="1800" b="1" dirty="0" err="1">
                <a:solidFill>
                  <a:srgbClr val="CC3300"/>
                </a:solidFill>
              </a:rPr>
              <a:t>x</a:t>
            </a:r>
            <a:r>
              <a:rPr lang="ru-RU" altLang="ru-RU" sz="1800" dirty="0" err="1"/>
              <a:t>,</a:t>
            </a:r>
            <a:r>
              <a:rPr lang="ru-RU" altLang="ru-RU" sz="1800" b="1" dirty="0" err="1">
                <a:solidFill>
                  <a:srgbClr val="CC3300"/>
                </a:solidFill>
              </a:rPr>
              <a:t>y</a:t>
            </a:r>
            <a:r>
              <a:rPr lang="ru-RU" altLang="ru-RU" sz="1800" dirty="0"/>
              <a:t>),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1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(</a:t>
            </a:r>
            <a:r>
              <a:rPr lang="ru-RU" altLang="ru-RU" sz="1800" b="1" dirty="0" err="1">
                <a:solidFill>
                  <a:srgbClr val="CC3300"/>
                </a:solidFill>
              </a:rPr>
              <a:t>x</a:t>
            </a:r>
            <a:r>
              <a:rPr lang="ru-RU" altLang="ru-RU" sz="1800" dirty="0" err="1"/>
              <a:t>,</a:t>
            </a:r>
            <a:r>
              <a:rPr lang="ru-RU" altLang="ru-RU" sz="1800" b="1" dirty="0" err="1">
                <a:solidFill>
                  <a:srgbClr val="CC3300"/>
                </a:solidFill>
              </a:rPr>
              <a:t>z</a:t>
            </a:r>
            <a:r>
              <a:rPr lang="ru-RU" altLang="ru-RU" sz="1800" dirty="0"/>
              <a:t>),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A</a:t>
            </a:r>
            <a:r>
              <a:rPr lang="ru-RU" altLang="ru-RU" sz="1800" b="1" baseline="-25000" dirty="0" smtClean="0">
                <a:solidFill>
                  <a:srgbClr val="CC3300"/>
                </a:solidFill>
              </a:rPr>
              <a:t>3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(</a:t>
            </a:r>
            <a:r>
              <a:rPr lang="ru-RU" altLang="ru-RU" sz="1800" b="1" dirty="0" err="1">
                <a:solidFill>
                  <a:srgbClr val="CC3300"/>
                </a:solidFill>
              </a:rPr>
              <a:t>y</a:t>
            </a:r>
            <a:r>
              <a:rPr lang="ru-RU" altLang="ru-RU" sz="1800" dirty="0" err="1"/>
              <a:t>,</a:t>
            </a:r>
            <a:r>
              <a:rPr lang="ru-RU" altLang="ru-RU" sz="1800" b="1" dirty="0" err="1">
                <a:solidFill>
                  <a:srgbClr val="CC3300"/>
                </a:solidFill>
              </a:rPr>
              <a:t>z</a:t>
            </a:r>
            <a:r>
              <a:rPr lang="ru-RU" altLang="ru-RU" sz="1800" dirty="0"/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Полученный эпюр точки будет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</a:t>
            </a:r>
            <a:r>
              <a:rPr lang="ru-RU" altLang="ru-RU" sz="1800" i="1" dirty="0"/>
              <a:t>обратимым чертежом..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948238" y="4648200"/>
            <a:ext cx="14843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6119813" y="3359150"/>
            <a:ext cx="0" cy="21478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5099050" y="3509964"/>
            <a:ext cx="0" cy="1679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075239" y="3514725"/>
            <a:ext cx="16017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084764" y="3494089"/>
            <a:ext cx="39687" cy="39687"/>
          </a:xfrm>
          <a:prstGeom prst="ellipse">
            <a:avLst/>
          </a:prstGeom>
          <a:solidFill>
            <a:srgbClr val="FCDDE3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5081589" y="5170488"/>
            <a:ext cx="39687" cy="38100"/>
          </a:xfrm>
          <a:prstGeom prst="ellipse">
            <a:avLst/>
          </a:prstGeom>
          <a:solidFill>
            <a:srgbClr val="FCDDE3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6657975" y="3497263"/>
            <a:ext cx="39688" cy="38100"/>
          </a:xfrm>
          <a:prstGeom prst="ellipse">
            <a:avLst/>
          </a:prstGeom>
          <a:solidFill>
            <a:srgbClr val="FCDDE3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54" name="Rectangle 20"/>
          <p:cNvSpPr>
            <a:spLocks noChangeArrowheads="1"/>
          </p:cNvSpPr>
          <p:nvPr/>
        </p:nvSpPr>
        <p:spPr bwMode="auto">
          <a:xfrm>
            <a:off x="4697414" y="4464050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5" name="Rectangle 21"/>
          <p:cNvSpPr>
            <a:spLocks noChangeArrowheads="1"/>
          </p:cNvSpPr>
          <p:nvPr/>
        </p:nvSpPr>
        <p:spPr bwMode="auto">
          <a:xfrm>
            <a:off x="6115051" y="5235575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0256" name="Rectangle 22"/>
          <p:cNvSpPr>
            <a:spLocks noChangeArrowheads="1"/>
          </p:cNvSpPr>
          <p:nvPr/>
        </p:nvSpPr>
        <p:spPr bwMode="auto">
          <a:xfrm>
            <a:off x="5935663" y="3094038"/>
            <a:ext cx="270908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0257" name="Rectangle 23"/>
          <p:cNvSpPr>
            <a:spLocks noChangeArrowheads="1"/>
          </p:cNvSpPr>
          <p:nvPr/>
        </p:nvSpPr>
        <p:spPr bwMode="auto">
          <a:xfrm>
            <a:off x="6073776" y="4348163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0272" name="Freeform 24"/>
          <p:cNvSpPr>
            <a:spLocks/>
          </p:cNvSpPr>
          <p:nvPr/>
        </p:nvSpPr>
        <p:spPr bwMode="auto">
          <a:xfrm>
            <a:off x="2008188" y="2959101"/>
            <a:ext cx="1565275" cy="1697038"/>
          </a:xfrm>
          <a:custGeom>
            <a:avLst/>
            <a:gdLst>
              <a:gd name="T0" fmla="*/ 985 w 986"/>
              <a:gd name="T1" fmla="*/ 1068 h 1069"/>
              <a:gd name="T2" fmla="*/ 0 w 986"/>
              <a:gd name="T3" fmla="*/ 1068 h 1069"/>
              <a:gd name="T4" fmla="*/ 0 w 986"/>
              <a:gd name="T5" fmla="*/ 0 h 1069"/>
              <a:gd name="T6" fmla="*/ 985 w 986"/>
              <a:gd name="T7" fmla="*/ 0 h 1069"/>
              <a:gd name="T8" fmla="*/ 985 w 986"/>
              <a:gd name="T9" fmla="*/ 1068 h 1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6" h="1069">
                <a:moveTo>
                  <a:pt x="985" y="1068"/>
                </a:moveTo>
                <a:lnTo>
                  <a:pt x="0" y="1068"/>
                </a:lnTo>
                <a:lnTo>
                  <a:pt x="0" y="0"/>
                </a:lnTo>
                <a:lnTo>
                  <a:pt x="985" y="0"/>
                </a:lnTo>
                <a:lnTo>
                  <a:pt x="985" y="1068"/>
                </a:lnTo>
              </a:path>
            </a:pathLst>
          </a:custGeom>
          <a:solidFill>
            <a:srgbClr val="FBEFE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3" name="Freeform 25"/>
          <p:cNvSpPr>
            <a:spLocks/>
          </p:cNvSpPr>
          <p:nvPr/>
        </p:nvSpPr>
        <p:spPr bwMode="auto">
          <a:xfrm>
            <a:off x="3571875" y="2959101"/>
            <a:ext cx="831850" cy="2525713"/>
          </a:xfrm>
          <a:custGeom>
            <a:avLst/>
            <a:gdLst>
              <a:gd name="T0" fmla="*/ 0 w 524"/>
              <a:gd name="T1" fmla="*/ 1068 h 1591"/>
              <a:gd name="T2" fmla="*/ 0 w 524"/>
              <a:gd name="T3" fmla="*/ 0 h 1591"/>
              <a:gd name="T4" fmla="*/ 523 w 524"/>
              <a:gd name="T5" fmla="*/ 523 h 1591"/>
              <a:gd name="T6" fmla="*/ 523 w 524"/>
              <a:gd name="T7" fmla="*/ 1590 h 1591"/>
              <a:gd name="T8" fmla="*/ 0 w 524"/>
              <a:gd name="T9" fmla="*/ 1068 h 1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4" h="1591">
                <a:moveTo>
                  <a:pt x="0" y="1068"/>
                </a:moveTo>
                <a:lnTo>
                  <a:pt x="0" y="0"/>
                </a:lnTo>
                <a:lnTo>
                  <a:pt x="523" y="523"/>
                </a:lnTo>
                <a:lnTo>
                  <a:pt x="523" y="1590"/>
                </a:lnTo>
                <a:lnTo>
                  <a:pt x="0" y="1068"/>
                </a:lnTo>
              </a:path>
            </a:pathLst>
          </a:custGeom>
          <a:solidFill>
            <a:srgbClr val="D3FFF4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4" name="Freeform 26"/>
          <p:cNvSpPr>
            <a:spLocks/>
          </p:cNvSpPr>
          <p:nvPr/>
        </p:nvSpPr>
        <p:spPr bwMode="auto">
          <a:xfrm>
            <a:off x="2008188" y="4654551"/>
            <a:ext cx="2395538" cy="830263"/>
          </a:xfrm>
          <a:custGeom>
            <a:avLst/>
            <a:gdLst>
              <a:gd name="T0" fmla="*/ 985 w 1509"/>
              <a:gd name="T1" fmla="*/ 0 h 523"/>
              <a:gd name="T2" fmla="*/ 0 w 1509"/>
              <a:gd name="T3" fmla="*/ 0 h 523"/>
              <a:gd name="T4" fmla="*/ 522 w 1509"/>
              <a:gd name="T5" fmla="*/ 522 h 523"/>
              <a:gd name="T6" fmla="*/ 1508 w 1509"/>
              <a:gd name="T7" fmla="*/ 522 h 523"/>
              <a:gd name="T8" fmla="*/ 985 w 1509"/>
              <a:gd name="T9" fmla="*/ 0 h 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09" h="523">
                <a:moveTo>
                  <a:pt x="985" y="0"/>
                </a:moveTo>
                <a:lnTo>
                  <a:pt x="0" y="0"/>
                </a:lnTo>
                <a:lnTo>
                  <a:pt x="522" y="522"/>
                </a:lnTo>
                <a:lnTo>
                  <a:pt x="1508" y="522"/>
                </a:lnTo>
                <a:lnTo>
                  <a:pt x="985" y="0"/>
                </a:lnTo>
              </a:path>
            </a:pathLst>
          </a:custGeom>
          <a:solidFill>
            <a:srgbClr val="FBFEDB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5" name="Freeform 27"/>
          <p:cNvSpPr>
            <a:spLocks/>
          </p:cNvSpPr>
          <p:nvPr/>
        </p:nvSpPr>
        <p:spPr bwMode="auto">
          <a:xfrm>
            <a:off x="3159125" y="3824288"/>
            <a:ext cx="131763" cy="52388"/>
          </a:xfrm>
          <a:custGeom>
            <a:avLst/>
            <a:gdLst>
              <a:gd name="T0" fmla="*/ 0 w 83"/>
              <a:gd name="T1" fmla="*/ 0 h 33"/>
              <a:gd name="T2" fmla="*/ 82 w 83"/>
              <a:gd name="T3" fmla="*/ 16 h 33"/>
              <a:gd name="T4" fmla="*/ 0 w 83"/>
              <a:gd name="T5" fmla="*/ 32 h 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3" h="33">
                <a:moveTo>
                  <a:pt x="0" y="0"/>
                </a:moveTo>
                <a:lnTo>
                  <a:pt x="82" y="16"/>
                </a:lnTo>
                <a:lnTo>
                  <a:pt x="0" y="3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6" name="Freeform 28"/>
          <p:cNvSpPr>
            <a:spLocks/>
          </p:cNvSpPr>
          <p:nvPr/>
        </p:nvSpPr>
        <p:spPr bwMode="auto">
          <a:xfrm>
            <a:off x="2871788" y="4162426"/>
            <a:ext cx="53975" cy="131763"/>
          </a:xfrm>
          <a:custGeom>
            <a:avLst/>
            <a:gdLst>
              <a:gd name="T0" fmla="*/ 0 w 34"/>
              <a:gd name="T1" fmla="*/ 0 h 83"/>
              <a:gd name="T2" fmla="*/ 17 w 34"/>
              <a:gd name="T3" fmla="*/ 82 h 83"/>
              <a:gd name="T4" fmla="*/ 33 w 34"/>
              <a:gd name="T5" fmla="*/ 0 h 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" h="83">
                <a:moveTo>
                  <a:pt x="0" y="0"/>
                </a:moveTo>
                <a:lnTo>
                  <a:pt x="17" y="82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7" name="Freeform 29"/>
          <p:cNvSpPr>
            <a:spLocks/>
          </p:cNvSpPr>
          <p:nvPr/>
        </p:nvSpPr>
        <p:spPr bwMode="auto">
          <a:xfrm>
            <a:off x="2620963" y="3573463"/>
            <a:ext cx="112713" cy="112713"/>
          </a:xfrm>
          <a:custGeom>
            <a:avLst/>
            <a:gdLst>
              <a:gd name="T0" fmla="*/ 47 w 71"/>
              <a:gd name="T1" fmla="*/ 70 h 71"/>
              <a:gd name="T2" fmla="*/ 0 w 71"/>
              <a:gd name="T3" fmla="*/ 0 h 71"/>
              <a:gd name="T4" fmla="*/ 70 w 71"/>
              <a:gd name="T5" fmla="*/ 47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1" h="71">
                <a:moveTo>
                  <a:pt x="47" y="70"/>
                </a:moveTo>
                <a:lnTo>
                  <a:pt x="0" y="0"/>
                </a:lnTo>
                <a:lnTo>
                  <a:pt x="70" y="4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8" name="Line 30"/>
          <p:cNvSpPr>
            <a:spLocks noChangeShapeType="1"/>
          </p:cNvSpPr>
          <p:nvPr/>
        </p:nvSpPr>
        <p:spPr bwMode="auto">
          <a:xfrm flipH="1" flipV="1">
            <a:off x="2528888" y="3481388"/>
            <a:ext cx="369888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Line 31"/>
          <p:cNvSpPr>
            <a:spLocks noChangeShapeType="1"/>
          </p:cNvSpPr>
          <p:nvPr/>
        </p:nvSpPr>
        <p:spPr bwMode="auto">
          <a:xfrm>
            <a:off x="2528888" y="3481388"/>
            <a:ext cx="0" cy="1173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Line 32"/>
          <p:cNvSpPr>
            <a:spLocks noChangeShapeType="1"/>
          </p:cNvSpPr>
          <p:nvPr/>
        </p:nvSpPr>
        <p:spPr bwMode="auto">
          <a:xfrm>
            <a:off x="2528888" y="4654551"/>
            <a:ext cx="369888" cy="366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Line 33"/>
          <p:cNvSpPr>
            <a:spLocks noChangeShapeType="1"/>
          </p:cNvSpPr>
          <p:nvPr/>
        </p:nvSpPr>
        <p:spPr bwMode="auto">
          <a:xfrm>
            <a:off x="2898775" y="502126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2" name="Line 34"/>
          <p:cNvSpPr>
            <a:spLocks noChangeShapeType="1"/>
          </p:cNvSpPr>
          <p:nvPr/>
        </p:nvSpPr>
        <p:spPr bwMode="auto">
          <a:xfrm flipV="1">
            <a:off x="3940175" y="3849688"/>
            <a:ext cx="0" cy="1171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Line 35"/>
          <p:cNvSpPr>
            <a:spLocks noChangeShapeType="1"/>
          </p:cNvSpPr>
          <p:nvPr/>
        </p:nvSpPr>
        <p:spPr bwMode="auto">
          <a:xfrm flipH="1" flipV="1">
            <a:off x="3571875" y="3481388"/>
            <a:ext cx="368300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4" name="Line 36"/>
          <p:cNvSpPr>
            <a:spLocks noChangeShapeType="1"/>
          </p:cNvSpPr>
          <p:nvPr/>
        </p:nvSpPr>
        <p:spPr bwMode="auto">
          <a:xfrm flipH="1">
            <a:off x="2528888" y="3481388"/>
            <a:ext cx="1042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5" name="Line 37"/>
          <p:cNvSpPr>
            <a:spLocks noChangeShapeType="1"/>
          </p:cNvSpPr>
          <p:nvPr/>
        </p:nvSpPr>
        <p:spPr bwMode="auto">
          <a:xfrm flipH="1">
            <a:off x="2898775" y="3849688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6" name="Line 38"/>
          <p:cNvSpPr>
            <a:spLocks noChangeShapeType="1"/>
          </p:cNvSpPr>
          <p:nvPr/>
        </p:nvSpPr>
        <p:spPr bwMode="auto">
          <a:xfrm flipV="1">
            <a:off x="2898775" y="3849688"/>
            <a:ext cx="0" cy="1171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7" name="Oval 39"/>
          <p:cNvSpPr>
            <a:spLocks noChangeArrowheads="1"/>
          </p:cNvSpPr>
          <p:nvPr/>
        </p:nvSpPr>
        <p:spPr bwMode="auto">
          <a:xfrm>
            <a:off x="2859088" y="3811588"/>
            <a:ext cx="77788" cy="777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88" name="Oval 40"/>
          <p:cNvSpPr>
            <a:spLocks noChangeArrowheads="1"/>
          </p:cNvSpPr>
          <p:nvPr/>
        </p:nvSpPr>
        <p:spPr bwMode="auto">
          <a:xfrm>
            <a:off x="3921125" y="3830638"/>
            <a:ext cx="39688" cy="38100"/>
          </a:xfrm>
          <a:prstGeom prst="ellipse">
            <a:avLst/>
          </a:prstGeom>
          <a:solidFill>
            <a:srgbClr val="FCDDE3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89" name="Oval 41"/>
          <p:cNvSpPr>
            <a:spLocks noChangeArrowheads="1"/>
          </p:cNvSpPr>
          <p:nvPr/>
        </p:nvSpPr>
        <p:spPr bwMode="auto">
          <a:xfrm>
            <a:off x="2509838" y="3462338"/>
            <a:ext cx="39688" cy="38100"/>
          </a:xfrm>
          <a:prstGeom prst="ellipse">
            <a:avLst/>
          </a:prstGeom>
          <a:solidFill>
            <a:srgbClr val="FCBFC7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90" name="Oval 42"/>
          <p:cNvSpPr>
            <a:spLocks noChangeArrowheads="1"/>
          </p:cNvSpPr>
          <p:nvPr/>
        </p:nvSpPr>
        <p:spPr bwMode="auto">
          <a:xfrm>
            <a:off x="3557588" y="3467101"/>
            <a:ext cx="28575" cy="285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91" name="Oval 43"/>
          <p:cNvSpPr>
            <a:spLocks noChangeArrowheads="1"/>
          </p:cNvSpPr>
          <p:nvPr/>
        </p:nvSpPr>
        <p:spPr bwMode="auto">
          <a:xfrm>
            <a:off x="2878138" y="5002213"/>
            <a:ext cx="39688" cy="39688"/>
          </a:xfrm>
          <a:prstGeom prst="ellipse">
            <a:avLst/>
          </a:prstGeom>
          <a:solidFill>
            <a:srgbClr val="FCDDE3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92" name="Oval 44"/>
          <p:cNvSpPr>
            <a:spLocks noChangeArrowheads="1"/>
          </p:cNvSpPr>
          <p:nvPr/>
        </p:nvSpPr>
        <p:spPr bwMode="auto">
          <a:xfrm>
            <a:off x="2514600" y="4638676"/>
            <a:ext cx="28575" cy="301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93" name="Oval 45"/>
          <p:cNvSpPr>
            <a:spLocks noChangeArrowheads="1"/>
          </p:cNvSpPr>
          <p:nvPr/>
        </p:nvSpPr>
        <p:spPr bwMode="auto">
          <a:xfrm>
            <a:off x="3925888" y="5008563"/>
            <a:ext cx="30163" cy="285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94" name="Rectangle 46"/>
          <p:cNvSpPr>
            <a:spLocks noChangeArrowheads="1"/>
          </p:cNvSpPr>
          <p:nvPr/>
        </p:nvSpPr>
        <p:spPr bwMode="auto">
          <a:xfrm>
            <a:off x="2840038" y="3529013"/>
            <a:ext cx="3254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A</a:t>
            </a:r>
          </a:p>
        </p:txBody>
      </p:sp>
      <p:grpSp>
        <p:nvGrpSpPr>
          <p:cNvPr id="10295" name="Group 49"/>
          <p:cNvGrpSpPr>
            <a:grpSpLocks/>
          </p:cNvGrpSpPr>
          <p:nvPr/>
        </p:nvGrpSpPr>
        <p:grpSpPr bwMode="auto">
          <a:xfrm>
            <a:off x="2563813" y="4946651"/>
            <a:ext cx="388938" cy="341313"/>
            <a:chOff x="655" y="3116"/>
            <a:chExt cx="245" cy="215"/>
          </a:xfrm>
        </p:grpSpPr>
        <p:sp>
          <p:nvSpPr>
            <p:cNvPr id="10312" name="Rectangle 47"/>
            <p:cNvSpPr>
              <a:spLocks noChangeArrowheads="1"/>
            </p:cNvSpPr>
            <p:nvPr/>
          </p:nvSpPr>
          <p:spPr bwMode="auto">
            <a:xfrm>
              <a:off x="655" y="3127"/>
              <a:ext cx="24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A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2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10313" name="Rectangle 48"/>
            <p:cNvSpPr>
              <a:spLocks noChangeArrowheads="1"/>
            </p:cNvSpPr>
            <p:nvPr/>
          </p:nvSpPr>
          <p:spPr bwMode="auto">
            <a:xfrm>
              <a:off x="732" y="3116"/>
              <a:ext cx="11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5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10" name="Rectangle 50"/>
          <p:cNvSpPr>
            <a:spLocks noChangeArrowheads="1"/>
          </p:cNvSpPr>
          <p:nvPr/>
        </p:nvSpPr>
        <p:spPr bwMode="auto">
          <a:xfrm>
            <a:off x="2365375" y="3163888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1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grpSp>
        <p:nvGrpSpPr>
          <p:cNvPr id="10297" name="Group 55"/>
          <p:cNvGrpSpPr>
            <a:grpSpLocks/>
          </p:cNvGrpSpPr>
          <p:nvPr/>
        </p:nvGrpSpPr>
        <p:grpSpPr bwMode="auto">
          <a:xfrm>
            <a:off x="3889375" y="3519488"/>
            <a:ext cx="388938" cy="358775"/>
            <a:chOff x="1490" y="2217"/>
            <a:chExt cx="245" cy="226"/>
          </a:xfrm>
        </p:grpSpPr>
        <p:sp>
          <p:nvSpPr>
            <p:cNvPr id="10308" name="Rectangle 53"/>
            <p:cNvSpPr>
              <a:spLocks noChangeArrowheads="1"/>
            </p:cNvSpPr>
            <p:nvPr/>
          </p:nvSpPr>
          <p:spPr bwMode="auto">
            <a:xfrm>
              <a:off x="1490" y="2239"/>
              <a:ext cx="24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dirty="0" smtClean="0">
                  <a:solidFill>
                    <a:srgbClr val="000000"/>
                  </a:solidFill>
                </a:rPr>
                <a:t>A</a:t>
              </a:r>
              <a:r>
                <a:rPr lang="ru-RU" altLang="ru-RU" sz="1500" baseline="-25000" dirty="0" smtClean="0">
                  <a:solidFill>
                    <a:srgbClr val="000000"/>
                  </a:solidFill>
                </a:rPr>
                <a:t>3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10309" name="Rectangle 54"/>
            <p:cNvSpPr>
              <a:spLocks noChangeArrowheads="1"/>
            </p:cNvSpPr>
            <p:nvPr/>
          </p:nvSpPr>
          <p:spPr bwMode="auto">
            <a:xfrm>
              <a:off x="1549" y="2217"/>
              <a:ext cx="11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298" name="Rectangle 56"/>
          <p:cNvSpPr>
            <a:spLocks noChangeArrowheads="1"/>
          </p:cNvSpPr>
          <p:nvPr/>
        </p:nvSpPr>
        <p:spPr bwMode="auto">
          <a:xfrm>
            <a:off x="1727200" y="4475163"/>
            <a:ext cx="282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99" name="Rectangle 57"/>
          <p:cNvSpPr>
            <a:spLocks noChangeArrowheads="1"/>
          </p:cNvSpPr>
          <p:nvPr/>
        </p:nvSpPr>
        <p:spPr bwMode="auto">
          <a:xfrm>
            <a:off x="4365625" y="5294313"/>
            <a:ext cx="282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0300" name="Rectangle 58"/>
          <p:cNvSpPr>
            <a:spLocks noChangeArrowheads="1"/>
          </p:cNvSpPr>
          <p:nvPr/>
        </p:nvSpPr>
        <p:spPr bwMode="auto">
          <a:xfrm>
            <a:off x="3554413" y="2716213"/>
            <a:ext cx="2714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0301" name="Rectangle 59"/>
          <p:cNvSpPr>
            <a:spLocks noChangeArrowheads="1"/>
          </p:cNvSpPr>
          <p:nvPr/>
        </p:nvSpPr>
        <p:spPr bwMode="auto">
          <a:xfrm>
            <a:off x="2801938" y="5187951"/>
            <a:ext cx="401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П</a:t>
            </a:r>
            <a:r>
              <a:rPr lang="ru-RU" sz="1600" baseline="-25000" dirty="0" smtClean="0">
                <a:solidFill>
                  <a:prstClr val="black"/>
                </a:solidFill>
              </a:rPr>
              <a:t>2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10302" name="Rectangle 60"/>
          <p:cNvSpPr>
            <a:spLocks noChangeArrowheads="1"/>
          </p:cNvSpPr>
          <p:nvPr/>
        </p:nvSpPr>
        <p:spPr bwMode="auto">
          <a:xfrm>
            <a:off x="2000250" y="2951163"/>
            <a:ext cx="401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prstClr val="black"/>
                </a:solidFill>
              </a:rPr>
              <a:t>П</a:t>
            </a:r>
            <a:r>
              <a:rPr lang="ru-RU" sz="1600" baseline="-25000" dirty="0">
                <a:solidFill>
                  <a:prstClr val="black"/>
                </a:solidFill>
              </a:rPr>
              <a:t>1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10303" name="Rectangle 61"/>
          <p:cNvSpPr>
            <a:spLocks noChangeArrowheads="1"/>
          </p:cNvSpPr>
          <p:nvPr/>
        </p:nvSpPr>
        <p:spPr bwMode="auto">
          <a:xfrm>
            <a:off x="4043363" y="3849688"/>
            <a:ext cx="401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П</a:t>
            </a:r>
            <a:r>
              <a:rPr lang="ru-RU" sz="1600" baseline="-25000" dirty="0" smtClean="0">
                <a:solidFill>
                  <a:prstClr val="black"/>
                </a:solidFill>
              </a:rPr>
              <a:t>3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10304" name="Rectangle 62"/>
          <p:cNvSpPr>
            <a:spLocks noChangeArrowheads="1"/>
          </p:cNvSpPr>
          <p:nvPr/>
        </p:nvSpPr>
        <p:spPr bwMode="auto">
          <a:xfrm>
            <a:off x="3289300" y="4367213"/>
            <a:ext cx="282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0305" name="Rectangle 63"/>
          <p:cNvSpPr>
            <a:spLocks noChangeArrowheads="1"/>
          </p:cNvSpPr>
          <p:nvPr/>
        </p:nvSpPr>
        <p:spPr bwMode="auto">
          <a:xfrm>
            <a:off x="2889250" y="4090988"/>
            <a:ext cx="2555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0306" name="Rectangle 64"/>
          <p:cNvSpPr>
            <a:spLocks noChangeArrowheads="1"/>
          </p:cNvSpPr>
          <p:nvPr/>
        </p:nvSpPr>
        <p:spPr bwMode="auto">
          <a:xfrm>
            <a:off x="2555875" y="3641726"/>
            <a:ext cx="263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0307" name="Rectangle 65"/>
          <p:cNvSpPr>
            <a:spLocks noChangeArrowheads="1"/>
          </p:cNvSpPr>
          <p:nvPr/>
        </p:nvSpPr>
        <p:spPr bwMode="auto">
          <a:xfrm>
            <a:off x="3162300" y="3797301"/>
            <a:ext cx="263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x</a:t>
            </a:r>
          </a:p>
        </p:txBody>
      </p:sp>
      <p:grpSp>
        <p:nvGrpSpPr>
          <p:cNvPr id="10259" name="Group 69"/>
          <p:cNvGrpSpPr>
            <a:grpSpLocks/>
          </p:cNvGrpSpPr>
          <p:nvPr/>
        </p:nvGrpSpPr>
        <p:grpSpPr bwMode="auto">
          <a:xfrm>
            <a:off x="5049839" y="4741864"/>
            <a:ext cx="333375" cy="352425"/>
            <a:chOff x="2221" y="2987"/>
            <a:chExt cx="210" cy="222"/>
          </a:xfrm>
        </p:grpSpPr>
        <p:sp>
          <p:nvSpPr>
            <p:cNvPr id="10270" name="Rectangle 67"/>
            <p:cNvSpPr>
              <a:spLocks noChangeArrowheads="1"/>
            </p:cNvSpPr>
            <p:nvPr/>
          </p:nvSpPr>
          <p:spPr bwMode="auto">
            <a:xfrm>
              <a:off x="2261" y="3063"/>
              <a:ext cx="17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0271" name="Rectangle 68"/>
            <p:cNvSpPr>
              <a:spLocks noChangeArrowheads="1"/>
            </p:cNvSpPr>
            <p:nvPr/>
          </p:nvSpPr>
          <p:spPr bwMode="auto">
            <a:xfrm>
              <a:off x="2221" y="2987"/>
              <a:ext cx="17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y</a:t>
              </a:r>
            </a:p>
          </p:txBody>
        </p:sp>
      </p:grpSp>
      <p:grpSp>
        <p:nvGrpSpPr>
          <p:cNvPr id="10260" name="Group 72"/>
          <p:cNvGrpSpPr>
            <a:grpSpLocks/>
          </p:cNvGrpSpPr>
          <p:nvPr/>
        </p:nvGrpSpPr>
        <p:grpSpPr bwMode="auto">
          <a:xfrm>
            <a:off x="5338763" y="4365625"/>
            <a:ext cx="366712" cy="323850"/>
            <a:chOff x="2403" y="2750"/>
            <a:chExt cx="231" cy="204"/>
          </a:xfrm>
        </p:grpSpPr>
        <p:sp>
          <p:nvSpPr>
            <p:cNvPr id="10268" name="Rectangle 70"/>
            <p:cNvSpPr>
              <a:spLocks noChangeArrowheads="1"/>
            </p:cNvSpPr>
            <p:nvPr/>
          </p:nvSpPr>
          <p:spPr bwMode="auto">
            <a:xfrm>
              <a:off x="2403" y="2750"/>
              <a:ext cx="17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0269" name="Rectangle 71"/>
            <p:cNvSpPr>
              <a:spLocks noChangeArrowheads="1"/>
            </p:cNvSpPr>
            <p:nvPr/>
          </p:nvSpPr>
          <p:spPr bwMode="auto">
            <a:xfrm>
              <a:off x="2464" y="2805"/>
              <a:ext cx="17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0261" name="Group 75"/>
          <p:cNvGrpSpPr>
            <a:grpSpLocks/>
          </p:cNvGrpSpPr>
          <p:nvPr/>
        </p:nvGrpSpPr>
        <p:grpSpPr bwMode="auto">
          <a:xfrm>
            <a:off x="5040313" y="3881426"/>
            <a:ext cx="347662" cy="325436"/>
            <a:chOff x="2215" y="2445"/>
            <a:chExt cx="219" cy="205"/>
          </a:xfrm>
        </p:grpSpPr>
        <p:sp>
          <p:nvSpPr>
            <p:cNvPr id="10266" name="Rectangle 73"/>
            <p:cNvSpPr>
              <a:spLocks noChangeArrowheads="1"/>
            </p:cNvSpPr>
            <p:nvPr/>
          </p:nvSpPr>
          <p:spPr bwMode="auto">
            <a:xfrm>
              <a:off x="2215" y="2445"/>
              <a:ext cx="17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z</a:t>
              </a:r>
            </a:p>
          </p:txBody>
        </p:sp>
        <p:sp>
          <p:nvSpPr>
            <p:cNvPr id="10267" name="Rectangle 74"/>
            <p:cNvSpPr>
              <a:spLocks noChangeArrowheads="1"/>
            </p:cNvSpPr>
            <p:nvPr/>
          </p:nvSpPr>
          <p:spPr bwMode="auto">
            <a:xfrm>
              <a:off x="2264" y="2504"/>
              <a:ext cx="17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0262" name="Group 78"/>
          <p:cNvGrpSpPr>
            <a:grpSpLocks/>
          </p:cNvGrpSpPr>
          <p:nvPr/>
        </p:nvGrpSpPr>
        <p:grpSpPr bwMode="auto">
          <a:xfrm>
            <a:off x="6265864" y="3197225"/>
            <a:ext cx="333375" cy="350838"/>
            <a:chOff x="2987" y="2014"/>
            <a:chExt cx="210" cy="221"/>
          </a:xfrm>
        </p:grpSpPr>
        <p:sp>
          <p:nvSpPr>
            <p:cNvPr id="10264" name="Rectangle 76"/>
            <p:cNvSpPr>
              <a:spLocks noChangeArrowheads="1"/>
            </p:cNvSpPr>
            <p:nvPr/>
          </p:nvSpPr>
          <p:spPr bwMode="auto">
            <a:xfrm>
              <a:off x="3027" y="2089"/>
              <a:ext cx="17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0265" name="Rectangle 77"/>
            <p:cNvSpPr>
              <a:spLocks noChangeArrowheads="1"/>
            </p:cNvSpPr>
            <p:nvPr/>
          </p:nvSpPr>
          <p:spPr bwMode="auto">
            <a:xfrm>
              <a:off x="2987" y="2014"/>
              <a:ext cx="17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</a:rPr>
                <a:t>y</a:t>
              </a:r>
            </a:p>
          </p:txBody>
        </p:sp>
      </p:grpSp>
      <p:sp>
        <p:nvSpPr>
          <p:cNvPr id="80" name="Rectangle 47"/>
          <p:cNvSpPr>
            <a:spLocks noChangeArrowheads="1"/>
          </p:cNvSpPr>
          <p:nvPr/>
        </p:nvSpPr>
        <p:spPr bwMode="auto">
          <a:xfrm>
            <a:off x="4827941" y="5128420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81" name="Rectangle 47"/>
          <p:cNvSpPr>
            <a:spLocks noChangeArrowheads="1"/>
          </p:cNvSpPr>
          <p:nvPr/>
        </p:nvSpPr>
        <p:spPr bwMode="auto">
          <a:xfrm>
            <a:off x="4753775" y="3261673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1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6650832" y="3224213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3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Полилиния 268"/>
          <p:cNvSpPr/>
          <p:nvPr/>
        </p:nvSpPr>
        <p:spPr>
          <a:xfrm>
            <a:off x="1924311" y="3150523"/>
            <a:ext cx="576165" cy="492920"/>
          </a:xfrm>
          <a:custGeom>
            <a:avLst/>
            <a:gdLst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900024"/>
              <a:gd name="connsiteY0" fmla="*/ 895350 h 895350"/>
              <a:gd name="connsiteX1" fmla="*/ 898525 w 900024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525" h="895350">
                <a:moveTo>
                  <a:pt x="0" y="895350"/>
                </a:moveTo>
                <a:cubicBezTo>
                  <a:pt x="632883" y="889000"/>
                  <a:pt x="891117" y="342900"/>
                  <a:pt x="898525" y="0"/>
                </a:cubicBezTo>
              </a:path>
            </a:pathLst>
          </a:custGeom>
          <a:noFill/>
          <a:ln w="9525">
            <a:solidFill>
              <a:srgbClr val="0070C0"/>
            </a:solidFill>
            <a:headEnd type="triangle" w="med" len="lg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71" name="Прямая соединительная линия 270"/>
          <p:cNvCxnSpPr/>
          <p:nvPr/>
        </p:nvCxnSpPr>
        <p:spPr>
          <a:xfrm flipV="1">
            <a:off x="1929867" y="2649666"/>
            <a:ext cx="0" cy="10017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Прямоугольник 267"/>
          <p:cNvSpPr/>
          <p:nvPr/>
        </p:nvSpPr>
        <p:spPr>
          <a:xfrm>
            <a:off x="3855839" y="787527"/>
            <a:ext cx="2408575" cy="18367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7F0F9"/>
              </a:gs>
            </a:gsLst>
            <a:lin ang="10800000" scaled="1"/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1164428" y="2629028"/>
            <a:ext cx="2688167" cy="1836738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0"/>
                  <a:lumOff val="100000"/>
                  <a:alpha val="6000"/>
                </a:srgbClr>
              </a:gs>
              <a:gs pos="100000">
                <a:srgbClr val="FFFF00">
                  <a:lumMod val="43000"/>
                  <a:lumOff val="57000"/>
                  <a:alpha val="73000"/>
                </a:srgbClr>
              </a:gs>
            </a:gsLst>
            <a:lin ang="18900000" scaled="1"/>
            <a:tileRect/>
          </a:gra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9448463" y="936354"/>
            <a:ext cx="2387938" cy="18367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6752518" y="2789134"/>
            <a:ext cx="2688167" cy="1836738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0"/>
                  <a:lumOff val="100000"/>
                  <a:alpha val="94000"/>
                </a:srgbClr>
              </a:gs>
              <a:gs pos="100000">
                <a:srgbClr val="FFFF00">
                  <a:lumMod val="43000"/>
                  <a:lumOff val="57000"/>
                  <a:alpha val="73000"/>
                </a:srgbClr>
              </a:gs>
            </a:gsLst>
            <a:lin ang="18900000" scaled="1"/>
            <a:tileRect/>
          </a:gra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6752518" y="938301"/>
            <a:ext cx="2688167" cy="1836738"/>
          </a:xfrm>
          <a:prstGeom prst="rect">
            <a:avLst/>
          </a:prstGeom>
          <a:gradFill flip="none" rotWithShape="1">
            <a:gsLst>
              <a:gs pos="43000">
                <a:srgbClr val="FADEFB">
                  <a:lumMod val="29000"/>
                  <a:lumOff val="71000"/>
                </a:srgbClr>
              </a:gs>
              <a:gs pos="100000">
                <a:srgbClr val="FF99FF">
                  <a:lumMod val="32000"/>
                  <a:lumOff val="68000"/>
                </a:srgbClr>
              </a:gs>
            </a:gsLst>
            <a:lin ang="0" scaled="1"/>
            <a:tileRect/>
          </a:gradFill>
          <a:ln w="190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cxnSp>
        <p:nvCxnSpPr>
          <p:cNvPr id="2" name="Прямая соединительная линия 1"/>
          <p:cNvCxnSpPr>
            <a:stCxn id="4" idx="1"/>
          </p:cNvCxnSpPr>
          <p:nvPr/>
        </p:nvCxnSpPr>
        <p:spPr>
          <a:xfrm flipV="1">
            <a:off x="3838617" y="39617"/>
            <a:ext cx="34296" cy="2587825"/>
          </a:xfrm>
          <a:prstGeom prst="line">
            <a:avLst/>
          </a:prstGeom>
          <a:ln w="190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64429" y="787528"/>
            <a:ext cx="2688167" cy="1836738"/>
          </a:xfrm>
          <a:prstGeom prst="rect">
            <a:avLst/>
          </a:prstGeom>
          <a:gradFill flip="none" rotWithShape="1">
            <a:gsLst>
              <a:gs pos="43000">
                <a:srgbClr val="FADEFB">
                  <a:lumMod val="29000"/>
                  <a:lumOff val="71000"/>
                </a:srgbClr>
              </a:gs>
              <a:gs pos="100000">
                <a:srgbClr val="FF99FF">
                  <a:lumMod val="32000"/>
                  <a:lumOff val="68000"/>
                </a:srgbClr>
              </a:gs>
            </a:gsLst>
            <a:lin ang="0" scaled="1"/>
            <a:tileRect/>
          </a:gradFill>
          <a:ln w="190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952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Параллелограмм 7176"/>
          <p:cNvSpPr/>
          <p:nvPr/>
        </p:nvSpPr>
        <p:spPr>
          <a:xfrm flipH="1">
            <a:off x="1164429" y="2624266"/>
            <a:ext cx="3848100" cy="985838"/>
          </a:xfrm>
          <a:custGeom>
            <a:avLst/>
            <a:gdLst>
              <a:gd name="connsiteX0" fmla="*/ 0 w 2241250"/>
              <a:gd name="connsiteY0" fmla="*/ 1017265 h 1017265"/>
              <a:gd name="connsiteX1" fmla="*/ 254316 w 2241250"/>
              <a:gd name="connsiteY1" fmla="*/ 0 h 1017265"/>
              <a:gd name="connsiteX2" fmla="*/ 2241250 w 2241250"/>
              <a:gd name="connsiteY2" fmla="*/ 0 h 1017265"/>
              <a:gd name="connsiteX3" fmla="*/ 1986934 w 2241250"/>
              <a:gd name="connsiteY3" fmla="*/ 1017265 h 1017265"/>
              <a:gd name="connsiteX4" fmla="*/ 0 w 2241250"/>
              <a:gd name="connsiteY4" fmla="*/ 1017265 h 1017265"/>
              <a:gd name="connsiteX0" fmla="*/ 0 w 2469850"/>
              <a:gd name="connsiteY0" fmla="*/ 988690 h 1017265"/>
              <a:gd name="connsiteX1" fmla="*/ 482916 w 2469850"/>
              <a:gd name="connsiteY1" fmla="*/ 0 h 1017265"/>
              <a:gd name="connsiteX2" fmla="*/ 2469850 w 2469850"/>
              <a:gd name="connsiteY2" fmla="*/ 0 h 1017265"/>
              <a:gd name="connsiteX3" fmla="*/ 2215534 w 2469850"/>
              <a:gd name="connsiteY3" fmla="*/ 1017265 h 1017265"/>
              <a:gd name="connsiteX4" fmla="*/ 0 w 2469850"/>
              <a:gd name="connsiteY4" fmla="*/ 988690 h 1017265"/>
              <a:gd name="connsiteX0" fmla="*/ 0 w 2869900"/>
              <a:gd name="connsiteY0" fmla="*/ 972815 h 1017265"/>
              <a:gd name="connsiteX1" fmla="*/ 882966 w 2869900"/>
              <a:gd name="connsiteY1" fmla="*/ 0 h 1017265"/>
              <a:gd name="connsiteX2" fmla="*/ 2869900 w 2869900"/>
              <a:gd name="connsiteY2" fmla="*/ 0 h 1017265"/>
              <a:gd name="connsiteX3" fmla="*/ 2615584 w 2869900"/>
              <a:gd name="connsiteY3" fmla="*/ 1017265 h 1017265"/>
              <a:gd name="connsiteX4" fmla="*/ 0 w 2869900"/>
              <a:gd name="connsiteY4" fmla="*/ 972815 h 1017265"/>
              <a:gd name="connsiteX0" fmla="*/ 0 w 2869900"/>
              <a:gd name="connsiteY0" fmla="*/ 972815 h 1001390"/>
              <a:gd name="connsiteX1" fmla="*/ 882966 w 2869900"/>
              <a:gd name="connsiteY1" fmla="*/ 0 h 1001390"/>
              <a:gd name="connsiteX2" fmla="*/ 2869900 w 2869900"/>
              <a:gd name="connsiteY2" fmla="*/ 0 h 1001390"/>
              <a:gd name="connsiteX3" fmla="*/ 2434609 w 2869900"/>
              <a:gd name="connsiteY3" fmla="*/ 1001390 h 1001390"/>
              <a:gd name="connsiteX4" fmla="*/ 0 w 2869900"/>
              <a:gd name="connsiteY4" fmla="*/ 972815 h 1001390"/>
              <a:gd name="connsiteX0" fmla="*/ 0 w 2869900"/>
              <a:gd name="connsiteY0" fmla="*/ 972815 h 995040"/>
              <a:gd name="connsiteX1" fmla="*/ 882966 w 2869900"/>
              <a:gd name="connsiteY1" fmla="*/ 0 h 995040"/>
              <a:gd name="connsiteX2" fmla="*/ 2869900 w 2869900"/>
              <a:gd name="connsiteY2" fmla="*/ 0 h 995040"/>
              <a:gd name="connsiteX3" fmla="*/ 2336184 w 2869900"/>
              <a:gd name="connsiteY3" fmla="*/ 995040 h 995040"/>
              <a:gd name="connsiteX4" fmla="*/ 0 w 2869900"/>
              <a:gd name="connsiteY4" fmla="*/ 972815 h 995040"/>
              <a:gd name="connsiteX0" fmla="*/ 0 w 2869900"/>
              <a:gd name="connsiteY0" fmla="*/ 972815 h 982340"/>
              <a:gd name="connsiteX1" fmla="*/ 882966 w 2869900"/>
              <a:gd name="connsiteY1" fmla="*/ 0 h 982340"/>
              <a:gd name="connsiteX2" fmla="*/ 2869900 w 2869900"/>
              <a:gd name="connsiteY2" fmla="*/ 0 h 982340"/>
              <a:gd name="connsiteX3" fmla="*/ 2266334 w 2869900"/>
              <a:gd name="connsiteY3" fmla="*/ 982340 h 982340"/>
              <a:gd name="connsiteX4" fmla="*/ 0 w 2869900"/>
              <a:gd name="connsiteY4" fmla="*/ 972815 h 982340"/>
              <a:gd name="connsiteX0" fmla="*/ 0 w 2869900"/>
              <a:gd name="connsiteY0" fmla="*/ 972815 h 982340"/>
              <a:gd name="connsiteX1" fmla="*/ 882966 w 2869900"/>
              <a:gd name="connsiteY1" fmla="*/ 0 h 982340"/>
              <a:gd name="connsiteX2" fmla="*/ 2869900 w 2869900"/>
              <a:gd name="connsiteY2" fmla="*/ 0 h 982340"/>
              <a:gd name="connsiteX3" fmla="*/ 2180609 w 2869900"/>
              <a:gd name="connsiteY3" fmla="*/ 982340 h 982340"/>
              <a:gd name="connsiteX4" fmla="*/ 0 w 2869900"/>
              <a:gd name="connsiteY4" fmla="*/ 972815 h 982340"/>
              <a:gd name="connsiteX0" fmla="*/ 0 w 2869900"/>
              <a:gd name="connsiteY0" fmla="*/ 972815 h 972815"/>
              <a:gd name="connsiteX1" fmla="*/ 882966 w 2869900"/>
              <a:gd name="connsiteY1" fmla="*/ 0 h 972815"/>
              <a:gd name="connsiteX2" fmla="*/ 2869900 w 2869900"/>
              <a:gd name="connsiteY2" fmla="*/ 0 h 972815"/>
              <a:gd name="connsiteX3" fmla="*/ 2015509 w 2869900"/>
              <a:gd name="connsiteY3" fmla="*/ 966465 h 972815"/>
              <a:gd name="connsiteX4" fmla="*/ 0 w 2869900"/>
              <a:gd name="connsiteY4" fmla="*/ 972815 h 972815"/>
              <a:gd name="connsiteX0" fmla="*/ 0 w 2869900"/>
              <a:gd name="connsiteY0" fmla="*/ 972815 h 972815"/>
              <a:gd name="connsiteX1" fmla="*/ 882966 w 2869900"/>
              <a:gd name="connsiteY1" fmla="*/ 0 h 972815"/>
              <a:gd name="connsiteX2" fmla="*/ 2869900 w 2869900"/>
              <a:gd name="connsiteY2" fmla="*/ 0 h 972815"/>
              <a:gd name="connsiteX3" fmla="*/ 2377459 w 2869900"/>
              <a:gd name="connsiteY3" fmla="*/ 966465 h 972815"/>
              <a:gd name="connsiteX4" fmla="*/ 0 w 2869900"/>
              <a:gd name="connsiteY4" fmla="*/ 972815 h 972815"/>
              <a:gd name="connsiteX0" fmla="*/ 0 w 2869900"/>
              <a:gd name="connsiteY0" fmla="*/ 972815 h 985515"/>
              <a:gd name="connsiteX1" fmla="*/ 882966 w 2869900"/>
              <a:gd name="connsiteY1" fmla="*/ 0 h 985515"/>
              <a:gd name="connsiteX2" fmla="*/ 2869900 w 2869900"/>
              <a:gd name="connsiteY2" fmla="*/ 0 h 985515"/>
              <a:gd name="connsiteX3" fmla="*/ 2266334 w 2869900"/>
              <a:gd name="connsiteY3" fmla="*/ 985515 h 985515"/>
              <a:gd name="connsiteX4" fmla="*/ 0 w 2869900"/>
              <a:gd name="connsiteY4" fmla="*/ 972815 h 985515"/>
              <a:gd name="connsiteX0" fmla="*/ 0 w 2869900"/>
              <a:gd name="connsiteY0" fmla="*/ 972815 h 988690"/>
              <a:gd name="connsiteX1" fmla="*/ 882966 w 2869900"/>
              <a:gd name="connsiteY1" fmla="*/ 0 h 988690"/>
              <a:gd name="connsiteX2" fmla="*/ 2869900 w 2869900"/>
              <a:gd name="connsiteY2" fmla="*/ 0 h 988690"/>
              <a:gd name="connsiteX3" fmla="*/ 1986934 w 2869900"/>
              <a:gd name="connsiteY3" fmla="*/ 988690 h 988690"/>
              <a:gd name="connsiteX4" fmla="*/ 0 w 2869900"/>
              <a:gd name="connsiteY4" fmla="*/ 972815 h 988690"/>
              <a:gd name="connsiteX0" fmla="*/ 0 w 2869900"/>
              <a:gd name="connsiteY0" fmla="*/ 972815 h 988690"/>
              <a:gd name="connsiteX1" fmla="*/ 863916 w 2869900"/>
              <a:gd name="connsiteY1" fmla="*/ 3175 h 988690"/>
              <a:gd name="connsiteX2" fmla="*/ 2869900 w 2869900"/>
              <a:gd name="connsiteY2" fmla="*/ 0 h 988690"/>
              <a:gd name="connsiteX3" fmla="*/ 1986934 w 2869900"/>
              <a:gd name="connsiteY3" fmla="*/ 988690 h 988690"/>
              <a:gd name="connsiteX4" fmla="*/ 0 w 2869900"/>
              <a:gd name="connsiteY4" fmla="*/ 972815 h 988690"/>
              <a:gd name="connsiteX0" fmla="*/ 0 w 2869900"/>
              <a:gd name="connsiteY0" fmla="*/ 972815 h 1001390"/>
              <a:gd name="connsiteX1" fmla="*/ 863916 w 2869900"/>
              <a:gd name="connsiteY1" fmla="*/ 3175 h 1001390"/>
              <a:gd name="connsiteX2" fmla="*/ 2869900 w 2869900"/>
              <a:gd name="connsiteY2" fmla="*/ 0 h 1001390"/>
              <a:gd name="connsiteX3" fmla="*/ 1964709 w 2869900"/>
              <a:gd name="connsiteY3" fmla="*/ 1001390 h 1001390"/>
              <a:gd name="connsiteX4" fmla="*/ 0 w 2869900"/>
              <a:gd name="connsiteY4" fmla="*/ 972815 h 1001390"/>
              <a:gd name="connsiteX0" fmla="*/ 0 w 2888950"/>
              <a:gd name="connsiteY0" fmla="*/ 975990 h 1001390"/>
              <a:gd name="connsiteX1" fmla="*/ 882966 w 2888950"/>
              <a:gd name="connsiteY1" fmla="*/ 3175 h 1001390"/>
              <a:gd name="connsiteX2" fmla="*/ 2888950 w 2888950"/>
              <a:gd name="connsiteY2" fmla="*/ 0 h 1001390"/>
              <a:gd name="connsiteX3" fmla="*/ 1983759 w 2888950"/>
              <a:gd name="connsiteY3" fmla="*/ 1001390 h 1001390"/>
              <a:gd name="connsiteX4" fmla="*/ 0 w 2888950"/>
              <a:gd name="connsiteY4" fmla="*/ 975990 h 1001390"/>
              <a:gd name="connsiteX0" fmla="*/ 0 w 2886569"/>
              <a:gd name="connsiteY0" fmla="*/ 985515 h 1001390"/>
              <a:gd name="connsiteX1" fmla="*/ 880585 w 2886569"/>
              <a:gd name="connsiteY1" fmla="*/ 3175 h 1001390"/>
              <a:gd name="connsiteX2" fmla="*/ 2886569 w 2886569"/>
              <a:gd name="connsiteY2" fmla="*/ 0 h 1001390"/>
              <a:gd name="connsiteX3" fmla="*/ 1981378 w 2886569"/>
              <a:gd name="connsiteY3" fmla="*/ 1001390 h 1001390"/>
              <a:gd name="connsiteX4" fmla="*/ 0 w 2886569"/>
              <a:gd name="connsiteY4" fmla="*/ 985515 h 1001390"/>
              <a:gd name="connsiteX0" fmla="*/ 0 w 2886569"/>
              <a:gd name="connsiteY0" fmla="*/ 985515 h 985515"/>
              <a:gd name="connsiteX1" fmla="*/ 880585 w 2886569"/>
              <a:gd name="connsiteY1" fmla="*/ 3175 h 985515"/>
              <a:gd name="connsiteX2" fmla="*/ 2886569 w 2886569"/>
              <a:gd name="connsiteY2" fmla="*/ 0 h 985515"/>
              <a:gd name="connsiteX3" fmla="*/ 1997253 w 2886569"/>
              <a:gd name="connsiteY3" fmla="*/ 985515 h 985515"/>
              <a:gd name="connsiteX4" fmla="*/ 0 w 2886569"/>
              <a:gd name="connsiteY4" fmla="*/ 985515 h 98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569" h="985515">
                <a:moveTo>
                  <a:pt x="0" y="985515"/>
                </a:moveTo>
                <a:lnTo>
                  <a:pt x="880585" y="3175"/>
                </a:lnTo>
                <a:lnTo>
                  <a:pt x="2886569" y="0"/>
                </a:lnTo>
                <a:lnTo>
                  <a:pt x="1997253" y="985515"/>
                </a:lnTo>
                <a:lnTo>
                  <a:pt x="0" y="985515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lumMod val="0"/>
                  <a:lumOff val="100000"/>
                  <a:alpha val="62000"/>
                </a:srgbClr>
              </a:gs>
              <a:gs pos="100000">
                <a:srgbClr val="FFFF00">
                  <a:lumMod val="43000"/>
                  <a:lumOff val="57000"/>
                  <a:alpha val="73000"/>
                </a:srgbClr>
              </a:gs>
            </a:gsLst>
            <a:lin ang="5400000" scaled="1"/>
            <a:tileRect/>
          </a:gra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Параллелограмм 7177"/>
          <p:cNvSpPr/>
          <p:nvPr/>
        </p:nvSpPr>
        <p:spPr>
          <a:xfrm>
            <a:off x="3854713" y="787528"/>
            <a:ext cx="1155700" cy="2819400"/>
          </a:xfrm>
          <a:custGeom>
            <a:avLst/>
            <a:gdLst>
              <a:gd name="connsiteX0" fmla="*/ 0 w 1260140"/>
              <a:gd name="connsiteY0" fmla="*/ 1836204 h 1836204"/>
              <a:gd name="connsiteX1" fmla="*/ 315035 w 1260140"/>
              <a:gd name="connsiteY1" fmla="*/ 0 h 1836204"/>
              <a:gd name="connsiteX2" fmla="*/ 1260140 w 1260140"/>
              <a:gd name="connsiteY2" fmla="*/ 0 h 1836204"/>
              <a:gd name="connsiteX3" fmla="*/ 945105 w 1260140"/>
              <a:gd name="connsiteY3" fmla="*/ 1836204 h 1836204"/>
              <a:gd name="connsiteX4" fmla="*/ 0 w 1260140"/>
              <a:gd name="connsiteY4" fmla="*/ 1836204 h 1836204"/>
              <a:gd name="connsiteX0" fmla="*/ 0 w 1260140"/>
              <a:gd name="connsiteY0" fmla="*/ 1836204 h 1836204"/>
              <a:gd name="connsiteX1" fmla="*/ 2615 w 1260140"/>
              <a:gd name="connsiteY1" fmla="*/ 22860 h 1836204"/>
              <a:gd name="connsiteX2" fmla="*/ 1260140 w 1260140"/>
              <a:gd name="connsiteY2" fmla="*/ 0 h 1836204"/>
              <a:gd name="connsiteX3" fmla="*/ 945105 w 1260140"/>
              <a:gd name="connsiteY3" fmla="*/ 1836204 h 1836204"/>
              <a:gd name="connsiteX4" fmla="*/ 0 w 1260140"/>
              <a:gd name="connsiteY4" fmla="*/ 1836204 h 1836204"/>
              <a:gd name="connsiteX0" fmla="*/ 0 w 1260140"/>
              <a:gd name="connsiteY0" fmla="*/ 1836204 h 2811564"/>
              <a:gd name="connsiteX1" fmla="*/ 2615 w 1260140"/>
              <a:gd name="connsiteY1" fmla="*/ 22860 h 2811564"/>
              <a:gd name="connsiteX2" fmla="*/ 1260140 w 1260140"/>
              <a:gd name="connsiteY2" fmla="*/ 0 h 2811564"/>
              <a:gd name="connsiteX3" fmla="*/ 861285 w 1260140"/>
              <a:gd name="connsiteY3" fmla="*/ 2811564 h 2811564"/>
              <a:gd name="connsiteX4" fmla="*/ 0 w 1260140"/>
              <a:gd name="connsiteY4" fmla="*/ 1836204 h 2811564"/>
              <a:gd name="connsiteX0" fmla="*/ 0 w 863900"/>
              <a:gd name="connsiteY0" fmla="*/ 1813344 h 2788704"/>
              <a:gd name="connsiteX1" fmla="*/ 2615 w 863900"/>
              <a:gd name="connsiteY1" fmla="*/ 0 h 2788704"/>
              <a:gd name="connsiteX2" fmla="*/ 863900 w 863900"/>
              <a:gd name="connsiteY2" fmla="*/ 563880 h 2788704"/>
              <a:gd name="connsiteX3" fmla="*/ 861285 w 863900"/>
              <a:gd name="connsiteY3" fmla="*/ 2788704 h 2788704"/>
              <a:gd name="connsiteX4" fmla="*/ 0 w 863900"/>
              <a:gd name="connsiteY4" fmla="*/ 1813344 h 2788704"/>
              <a:gd name="connsiteX0" fmla="*/ 0 w 861362"/>
              <a:gd name="connsiteY0" fmla="*/ 1813344 h 2788704"/>
              <a:gd name="connsiteX1" fmla="*/ 2615 w 861362"/>
              <a:gd name="connsiteY1" fmla="*/ 0 h 2788704"/>
              <a:gd name="connsiteX2" fmla="*/ 856280 w 861362"/>
              <a:gd name="connsiteY2" fmla="*/ 739140 h 2788704"/>
              <a:gd name="connsiteX3" fmla="*/ 861285 w 861362"/>
              <a:gd name="connsiteY3" fmla="*/ 2788704 h 2788704"/>
              <a:gd name="connsiteX4" fmla="*/ 0 w 861362"/>
              <a:gd name="connsiteY4" fmla="*/ 1813344 h 2788704"/>
              <a:gd name="connsiteX0" fmla="*/ 5082 w 866444"/>
              <a:gd name="connsiteY0" fmla="*/ 1843824 h 2819184"/>
              <a:gd name="connsiteX1" fmla="*/ 77 w 866444"/>
              <a:gd name="connsiteY1" fmla="*/ 0 h 2819184"/>
              <a:gd name="connsiteX2" fmla="*/ 861362 w 866444"/>
              <a:gd name="connsiteY2" fmla="*/ 769620 h 2819184"/>
              <a:gd name="connsiteX3" fmla="*/ 866367 w 866444"/>
              <a:gd name="connsiteY3" fmla="*/ 2819184 h 2819184"/>
              <a:gd name="connsiteX4" fmla="*/ 5082 w 866444"/>
              <a:gd name="connsiteY4" fmla="*/ 1843824 h 2819184"/>
              <a:gd name="connsiteX0" fmla="*/ 5082 w 866444"/>
              <a:gd name="connsiteY0" fmla="*/ 1843824 h 2819184"/>
              <a:gd name="connsiteX1" fmla="*/ 77 w 866444"/>
              <a:gd name="connsiteY1" fmla="*/ 0 h 2819184"/>
              <a:gd name="connsiteX2" fmla="*/ 861362 w 866444"/>
              <a:gd name="connsiteY2" fmla="*/ 982345 h 2819184"/>
              <a:gd name="connsiteX3" fmla="*/ 866367 w 866444"/>
              <a:gd name="connsiteY3" fmla="*/ 2819184 h 2819184"/>
              <a:gd name="connsiteX4" fmla="*/ 5082 w 866444"/>
              <a:gd name="connsiteY4" fmla="*/ 1843824 h 281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44" h="2819184">
                <a:moveTo>
                  <a:pt x="5082" y="1843824"/>
                </a:moveTo>
                <a:cubicBezTo>
                  <a:pt x="5954" y="1239376"/>
                  <a:pt x="-795" y="604448"/>
                  <a:pt x="77" y="0"/>
                </a:cubicBezTo>
                <a:lnTo>
                  <a:pt x="861362" y="982345"/>
                </a:lnTo>
                <a:cubicBezTo>
                  <a:pt x="860490" y="1723953"/>
                  <a:pt x="867239" y="2077576"/>
                  <a:pt x="866367" y="2819184"/>
                </a:cubicBezTo>
                <a:lnTo>
                  <a:pt x="5082" y="184382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239445" y="2278967"/>
            <a:ext cx="8445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x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570636" y="3113216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>
                <a:solidFill>
                  <a:srgbClr val="002060"/>
                </a:solidFill>
              </a:rPr>
              <a:t>A</a:t>
            </a:r>
            <a:r>
              <a:rPr lang="en-US" altLang="ru-RU" sz="1600" baseline="-25000" dirty="0">
                <a:solidFill>
                  <a:srgbClr val="002060"/>
                </a:solidFill>
              </a:rPr>
              <a:t>2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163690" y="701397"/>
            <a:ext cx="68791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 dirty="0">
                <a:solidFill>
                  <a:srgbClr val="002060"/>
                </a:solidFill>
              </a:rPr>
              <a:t>1</a:t>
            </a:r>
            <a:endParaRPr lang="ru-RU" altLang="ru-RU" baseline="-2500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24312" y="2633791"/>
            <a:ext cx="599016" cy="509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523328" y="2143255"/>
            <a:ext cx="0" cy="10001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24312" y="1632080"/>
            <a:ext cx="599016" cy="5111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932779" y="1630492"/>
            <a:ext cx="0" cy="10017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61"/>
          <p:cNvSpPr>
            <a:spLocks noChangeArrowheads="1"/>
          </p:cNvSpPr>
          <p:nvPr/>
        </p:nvSpPr>
        <p:spPr bwMode="auto">
          <a:xfrm flipV="1">
            <a:off x="1868750" y="1590031"/>
            <a:ext cx="102129" cy="100804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979346" y="1630491"/>
            <a:ext cx="18732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50574" y="2632204"/>
            <a:ext cx="3410487" cy="0"/>
          </a:xfrm>
          <a:prstGeom prst="line">
            <a:avLst/>
          </a:prstGeom>
          <a:ln w="190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865295" y="1633667"/>
            <a:ext cx="579967" cy="51752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61"/>
          <p:cNvSpPr>
            <a:spLocks noChangeArrowheads="1"/>
          </p:cNvSpPr>
          <p:nvPr/>
        </p:nvSpPr>
        <p:spPr bwMode="auto">
          <a:xfrm flipV="1">
            <a:off x="3810263" y="1587628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44496" y="3143379"/>
            <a:ext cx="19198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61"/>
          <p:cNvSpPr>
            <a:spLocks noChangeArrowheads="1"/>
          </p:cNvSpPr>
          <p:nvPr/>
        </p:nvSpPr>
        <p:spPr bwMode="auto">
          <a:xfrm flipV="1">
            <a:off x="2463747" y="3087485"/>
            <a:ext cx="110383" cy="11179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544496" y="2149604"/>
            <a:ext cx="19198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449495" y="2143255"/>
            <a:ext cx="0" cy="9937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61"/>
          <p:cNvSpPr>
            <a:spLocks noChangeArrowheads="1"/>
          </p:cNvSpPr>
          <p:nvPr/>
        </p:nvSpPr>
        <p:spPr bwMode="auto">
          <a:xfrm flipV="1">
            <a:off x="4383881" y="2101979"/>
            <a:ext cx="106148" cy="93662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38" name="Oval 61"/>
          <p:cNvSpPr>
            <a:spLocks noChangeArrowheads="1"/>
          </p:cNvSpPr>
          <p:nvPr/>
        </p:nvSpPr>
        <p:spPr bwMode="auto">
          <a:xfrm flipV="1">
            <a:off x="2464061" y="2085309"/>
            <a:ext cx="116416" cy="11271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39" name="Oval 61"/>
          <p:cNvSpPr>
            <a:spLocks noChangeArrowheads="1"/>
          </p:cNvSpPr>
          <p:nvPr/>
        </p:nvSpPr>
        <p:spPr bwMode="auto">
          <a:xfrm flipV="1">
            <a:off x="1875630" y="2578229"/>
            <a:ext cx="103716" cy="873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2256950" y="3258615"/>
            <a:ext cx="68791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 dirty="0">
                <a:solidFill>
                  <a:srgbClr val="002060"/>
                </a:solidFill>
              </a:rPr>
              <a:t>2</a:t>
            </a:r>
            <a:endParaRPr lang="ru-RU" altLang="ru-RU" baseline="-25000" dirty="0">
              <a:solidFill>
                <a:srgbClr val="002060"/>
              </a:solidFill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3975363" y="-61368"/>
            <a:ext cx="977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z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5469002" y="3915340"/>
            <a:ext cx="7895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y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stCxn id="4" idx="1"/>
          </p:cNvCxnSpPr>
          <p:nvPr/>
        </p:nvCxnSpPr>
        <p:spPr>
          <a:xfrm>
            <a:off x="3838617" y="2627442"/>
            <a:ext cx="1589573" cy="1336826"/>
          </a:xfrm>
          <a:prstGeom prst="line">
            <a:avLst/>
          </a:prstGeom>
          <a:ln w="190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4612692" y="1609850"/>
            <a:ext cx="68791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 dirty="0">
                <a:solidFill>
                  <a:srgbClr val="002060"/>
                </a:solidFill>
              </a:rPr>
              <a:t>3</a:t>
            </a:r>
            <a:endParaRPr lang="ru-RU" altLang="ru-RU" baseline="-25000" dirty="0">
              <a:solidFill>
                <a:srgbClr val="002060"/>
              </a:solidFill>
            </a:endParaRP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1488279" y="1259016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1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2455424" y="1763971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>
                <a:solidFill>
                  <a:srgbClr val="002060"/>
                </a:solidFill>
              </a:rPr>
              <a:t>A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1439595" y="2273430"/>
            <a:ext cx="6879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x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54" name="Oval 61"/>
          <p:cNvSpPr>
            <a:spLocks noChangeArrowheads="1"/>
          </p:cNvSpPr>
          <p:nvPr/>
        </p:nvSpPr>
        <p:spPr bwMode="auto">
          <a:xfrm flipV="1">
            <a:off x="4385343" y="3084928"/>
            <a:ext cx="90638" cy="8890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4475982" y="2849690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y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3791214" y="1301879"/>
            <a:ext cx="43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A</a:t>
            </a:r>
            <a:r>
              <a:rPr lang="en-US" altLang="ru-RU" sz="1600" baseline="-25000" dirty="0" smtClean="0">
                <a:solidFill>
                  <a:srgbClr val="002060"/>
                </a:solidFill>
              </a:rPr>
              <a:t>Z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4432562" y="2040066"/>
            <a:ext cx="68791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>
                <a:solidFill>
                  <a:srgbClr val="002060"/>
                </a:solidFill>
              </a:rPr>
              <a:t>A</a:t>
            </a:r>
            <a:r>
              <a:rPr lang="en-US" altLang="ru-RU" sz="1600" baseline="-25000" dirty="0">
                <a:solidFill>
                  <a:srgbClr val="002060"/>
                </a:solidFill>
              </a:rPr>
              <a:t>3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228" name="Line 4"/>
          <p:cNvSpPr>
            <a:spLocks noChangeShapeType="1"/>
          </p:cNvSpPr>
          <p:nvPr/>
        </p:nvSpPr>
        <p:spPr bwMode="auto">
          <a:xfrm>
            <a:off x="6006576" y="2779837"/>
            <a:ext cx="618542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9" name="Line 5"/>
          <p:cNvSpPr>
            <a:spLocks noChangeShapeType="1"/>
          </p:cNvSpPr>
          <p:nvPr/>
        </p:nvSpPr>
        <p:spPr bwMode="auto">
          <a:xfrm flipV="1">
            <a:off x="9439607" y="436690"/>
            <a:ext cx="0" cy="483380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0" name="Line 6"/>
          <p:cNvSpPr>
            <a:spLocks noChangeShapeType="1"/>
          </p:cNvSpPr>
          <p:nvPr/>
        </p:nvSpPr>
        <p:spPr bwMode="auto">
          <a:xfrm flipV="1">
            <a:off x="7572169" y="1665413"/>
            <a:ext cx="0" cy="10804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1" name="Line 7"/>
          <p:cNvSpPr>
            <a:spLocks noChangeShapeType="1"/>
          </p:cNvSpPr>
          <p:nvPr/>
        </p:nvSpPr>
        <p:spPr bwMode="auto">
          <a:xfrm>
            <a:off x="7594395" y="1647950"/>
            <a:ext cx="183199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2" name="Oval 8"/>
          <p:cNvSpPr>
            <a:spLocks noChangeArrowheads="1"/>
          </p:cNvSpPr>
          <p:nvPr/>
        </p:nvSpPr>
        <p:spPr bwMode="auto">
          <a:xfrm>
            <a:off x="7508782" y="1601596"/>
            <a:ext cx="111131" cy="95251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3" name="Oval 9"/>
          <p:cNvSpPr>
            <a:spLocks noChangeArrowheads="1"/>
          </p:cNvSpPr>
          <p:nvPr/>
        </p:nvSpPr>
        <p:spPr bwMode="auto">
          <a:xfrm>
            <a:off x="7522075" y="3810059"/>
            <a:ext cx="95236" cy="91427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4" name="Oval 10"/>
          <p:cNvSpPr>
            <a:spLocks noChangeArrowheads="1"/>
          </p:cNvSpPr>
          <p:nvPr/>
        </p:nvSpPr>
        <p:spPr bwMode="auto">
          <a:xfrm>
            <a:off x="10555118" y="1602090"/>
            <a:ext cx="91581" cy="87917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5" name="Rectangle 20"/>
          <p:cNvSpPr>
            <a:spLocks noChangeArrowheads="1"/>
          </p:cNvSpPr>
          <p:nvPr/>
        </p:nvSpPr>
        <p:spPr bwMode="auto">
          <a:xfrm>
            <a:off x="5878271" y="2422027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6" name="Rectangle 21"/>
          <p:cNvSpPr>
            <a:spLocks noChangeArrowheads="1"/>
          </p:cNvSpPr>
          <p:nvPr/>
        </p:nvSpPr>
        <p:spPr bwMode="auto">
          <a:xfrm>
            <a:off x="9452830" y="4986795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37" name="Rectangle 22"/>
          <p:cNvSpPr>
            <a:spLocks noChangeArrowheads="1"/>
          </p:cNvSpPr>
          <p:nvPr/>
        </p:nvSpPr>
        <p:spPr bwMode="auto">
          <a:xfrm>
            <a:off x="9343226" y="68317"/>
            <a:ext cx="270908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238" name="Rectangle 23"/>
          <p:cNvSpPr>
            <a:spLocks noChangeArrowheads="1"/>
          </p:cNvSpPr>
          <p:nvPr/>
        </p:nvSpPr>
        <p:spPr bwMode="auto">
          <a:xfrm>
            <a:off x="9426385" y="2342609"/>
            <a:ext cx="33983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39" name="Rectangle 47"/>
          <p:cNvSpPr>
            <a:spLocks noChangeArrowheads="1"/>
          </p:cNvSpPr>
          <p:nvPr/>
        </p:nvSpPr>
        <p:spPr bwMode="auto">
          <a:xfrm>
            <a:off x="7403361" y="3972083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240" name="Rectangle 47"/>
          <p:cNvSpPr>
            <a:spLocks noChangeArrowheads="1"/>
          </p:cNvSpPr>
          <p:nvPr/>
        </p:nvSpPr>
        <p:spPr bwMode="auto">
          <a:xfrm>
            <a:off x="7146531" y="1301879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1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241" name="Rectangle 47"/>
          <p:cNvSpPr>
            <a:spLocks noChangeArrowheads="1"/>
          </p:cNvSpPr>
          <p:nvPr/>
        </p:nvSpPr>
        <p:spPr bwMode="auto">
          <a:xfrm>
            <a:off x="10649883" y="1242461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3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242" name="Rectangle 21"/>
          <p:cNvSpPr>
            <a:spLocks noChangeArrowheads="1"/>
          </p:cNvSpPr>
          <p:nvPr/>
        </p:nvSpPr>
        <p:spPr bwMode="auto">
          <a:xfrm>
            <a:off x="11976423" y="2823979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43" name="Rectangle 47"/>
          <p:cNvSpPr>
            <a:spLocks noChangeArrowheads="1"/>
          </p:cNvSpPr>
          <p:nvPr/>
        </p:nvSpPr>
        <p:spPr bwMode="auto">
          <a:xfrm>
            <a:off x="7571376" y="2378878"/>
            <a:ext cx="389530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500" dirty="0" smtClean="0">
                <a:solidFill>
                  <a:srgbClr val="000000"/>
                </a:solidFill>
              </a:rPr>
              <a:t>A</a:t>
            </a:r>
            <a:r>
              <a:rPr lang="en-US" altLang="ru-RU" sz="1500" baseline="-25000" dirty="0" smtClean="0">
                <a:solidFill>
                  <a:srgbClr val="000000"/>
                </a:solidFill>
              </a:rPr>
              <a:t>x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244" name="Rectangle 47"/>
          <p:cNvSpPr>
            <a:spLocks noChangeArrowheads="1"/>
          </p:cNvSpPr>
          <p:nvPr/>
        </p:nvSpPr>
        <p:spPr bwMode="auto">
          <a:xfrm>
            <a:off x="9390963" y="1322240"/>
            <a:ext cx="36869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err="1" smtClean="0">
                <a:solidFill>
                  <a:srgbClr val="000000"/>
                </a:solidFill>
              </a:rPr>
              <a:t>A</a:t>
            </a:r>
            <a:r>
              <a:rPr lang="en-US" altLang="ru-RU" sz="1400" baseline="-25000" dirty="0" err="1" smtClean="0">
                <a:solidFill>
                  <a:srgbClr val="000000"/>
                </a:solidFill>
              </a:rPr>
              <a:t>z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45" name="Oval 61"/>
          <p:cNvSpPr>
            <a:spLocks noChangeArrowheads="1"/>
          </p:cNvSpPr>
          <p:nvPr/>
        </p:nvSpPr>
        <p:spPr bwMode="auto">
          <a:xfrm flipV="1">
            <a:off x="7521053" y="2725023"/>
            <a:ext cx="90005" cy="93049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46" name="Oval 61"/>
          <p:cNvSpPr>
            <a:spLocks noChangeArrowheads="1"/>
          </p:cNvSpPr>
          <p:nvPr/>
        </p:nvSpPr>
        <p:spPr bwMode="auto">
          <a:xfrm flipV="1">
            <a:off x="9382326" y="1601596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47" name="Line 7"/>
          <p:cNvSpPr>
            <a:spLocks noChangeShapeType="1"/>
          </p:cNvSpPr>
          <p:nvPr/>
        </p:nvSpPr>
        <p:spPr bwMode="auto">
          <a:xfrm>
            <a:off x="7619913" y="3855772"/>
            <a:ext cx="18155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8" name="Oval 61"/>
          <p:cNvSpPr>
            <a:spLocks noChangeArrowheads="1"/>
          </p:cNvSpPr>
          <p:nvPr/>
        </p:nvSpPr>
        <p:spPr bwMode="auto">
          <a:xfrm flipV="1">
            <a:off x="9372318" y="3812085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49" name="Rectangle 47"/>
          <p:cNvSpPr>
            <a:spLocks noChangeArrowheads="1"/>
          </p:cNvSpPr>
          <p:nvPr/>
        </p:nvSpPr>
        <p:spPr bwMode="auto">
          <a:xfrm>
            <a:off x="9492033" y="3810059"/>
            <a:ext cx="41011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000000"/>
                </a:solidFill>
              </a:rPr>
              <a:t>A </a:t>
            </a:r>
            <a:r>
              <a:rPr lang="en-US" altLang="ru-RU" sz="1400" baseline="-25000" dirty="0" smtClean="0">
                <a:solidFill>
                  <a:srgbClr val="000000"/>
                </a:solidFill>
              </a:rPr>
              <a:t>y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50" name="Line 6"/>
          <p:cNvSpPr>
            <a:spLocks noChangeShapeType="1"/>
          </p:cNvSpPr>
          <p:nvPr/>
        </p:nvSpPr>
        <p:spPr bwMode="auto">
          <a:xfrm flipV="1">
            <a:off x="10611764" y="1696847"/>
            <a:ext cx="0" cy="1078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1" name="Oval 61"/>
          <p:cNvSpPr>
            <a:spLocks noChangeArrowheads="1"/>
          </p:cNvSpPr>
          <p:nvPr/>
        </p:nvSpPr>
        <p:spPr bwMode="auto">
          <a:xfrm flipV="1">
            <a:off x="10551934" y="2739000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52" name="Rectangle 47"/>
          <p:cNvSpPr>
            <a:spLocks noChangeArrowheads="1"/>
          </p:cNvSpPr>
          <p:nvPr/>
        </p:nvSpPr>
        <p:spPr bwMode="auto">
          <a:xfrm>
            <a:off x="10625587" y="2424373"/>
            <a:ext cx="41011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000000"/>
                </a:solidFill>
              </a:rPr>
              <a:t>A </a:t>
            </a:r>
            <a:r>
              <a:rPr lang="en-US" altLang="ru-RU" sz="1400" baseline="-25000" dirty="0" smtClean="0">
                <a:solidFill>
                  <a:srgbClr val="000000"/>
                </a:solidFill>
              </a:rPr>
              <a:t>y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60" name="Text Box 32"/>
          <p:cNvSpPr txBox="1">
            <a:spLocks noChangeArrowheads="1"/>
          </p:cNvSpPr>
          <p:nvPr/>
        </p:nvSpPr>
        <p:spPr bwMode="auto">
          <a:xfrm>
            <a:off x="6752518" y="833741"/>
            <a:ext cx="68791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 dirty="0">
                <a:solidFill>
                  <a:srgbClr val="002060"/>
                </a:solidFill>
              </a:rPr>
              <a:t>1</a:t>
            </a:r>
            <a:endParaRPr lang="ru-RU" altLang="ru-RU" baseline="-25000" dirty="0">
              <a:solidFill>
                <a:srgbClr val="002060"/>
              </a:solidFill>
            </a:endParaRPr>
          </a:p>
        </p:txBody>
      </p:sp>
      <p:sp>
        <p:nvSpPr>
          <p:cNvPr id="261" name="Text Box 32"/>
          <p:cNvSpPr txBox="1">
            <a:spLocks noChangeArrowheads="1"/>
          </p:cNvSpPr>
          <p:nvPr/>
        </p:nvSpPr>
        <p:spPr bwMode="auto">
          <a:xfrm>
            <a:off x="6714523" y="4257699"/>
            <a:ext cx="68791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 dirty="0">
                <a:solidFill>
                  <a:srgbClr val="002060"/>
                </a:solidFill>
              </a:rPr>
              <a:t>2</a:t>
            </a:r>
            <a:endParaRPr lang="ru-RU" altLang="ru-RU" baseline="-25000" dirty="0">
              <a:solidFill>
                <a:srgbClr val="002060"/>
              </a:solidFill>
            </a:endParaRPr>
          </a:p>
        </p:txBody>
      </p:sp>
      <p:sp>
        <p:nvSpPr>
          <p:cNvPr id="262" name="Text Box 32"/>
          <p:cNvSpPr txBox="1">
            <a:spLocks noChangeArrowheads="1"/>
          </p:cNvSpPr>
          <p:nvPr/>
        </p:nvSpPr>
        <p:spPr bwMode="auto">
          <a:xfrm>
            <a:off x="11474136" y="827516"/>
            <a:ext cx="68791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 dirty="0">
                <a:solidFill>
                  <a:srgbClr val="002060"/>
                </a:solidFill>
              </a:rPr>
              <a:t>3</a:t>
            </a:r>
            <a:endParaRPr lang="ru-RU" altLang="ru-RU" baseline="-25000" dirty="0">
              <a:solidFill>
                <a:srgbClr val="002060"/>
              </a:solidFill>
            </a:endParaRPr>
          </a:p>
        </p:txBody>
      </p:sp>
      <p:sp>
        <p:nvSpPr>
          <p:cNvPr id="263" name="Line 6"/>
          <p:cNvSpPr>
            <a:spLocks noChangeShapeType="1"/>
          </p:cNvSpPr>
          <p:nvPr/>
        </p:nvSpPr>
        <p:spPr bwMode="auto">
          <a:xfrm flipV="1">
            <a:off x="7571376" y="2821064"/>
            <a:ext cx="0" cy="9889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4" name="Line 7"/>
          <p:cNvSpPr>
            <a:spLocks noChangeShapeType="1"/>
          </p:cNvSpPr>
          <p:nvPr/>
        </p:nvSpPr>
        <p:spPr bwMode="auto">
          <a:xfrm>
            <a:off x="9488688" y="1647950"/>
            <a:ext cx="106324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5" name="Полилиния 264"/>
          <p:cNvSpPr/>
          <p:nvPr/>
        </p:nvSpPr>
        <p:spPr>
          <a:xfrm>
            <a:off x="1162309" y="3610105"/>
            <a:ext cx="1137897" cy="863600"/>
          </a:xfrm>
          <a:custGeom>
            <a:avLst/>
            <a:gdLst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900024"/>
              <a:gd name="connsiteY0" fmla="*/ 895350 h 895350"/>
              <a:gd name="connsiteX1" fmla="*/ 898525 w 900024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525" h="895350">
                <a:moveTo>
                  <a:pt x="0" y="895350"/>
                </a:moveTo>
                <a:cubicBezTo>
                  <a:pt x="632883" y="889000"/>
                  <a:pt x="891117" y="342900"/>
                  <a:pt x="898525" y="0"/>
                </a:cubicBezTo>
              </a:path>
            </a:pathLst>
          </a:custGeom>
          <a:noFill/>
          <a:ln w="9525">
            <a:headEnd type="triangle" w="med" len="lg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7" name="Полилиния 266"/>
          <p:cNvSpPr/>
          <p:nvPr/>
        </p:nvSpPr>
        <p:spPr>
          <a:xfrm>
            <a:off x="5002025" y="772303"/>
            <a:ext cx="1224393" cy="976050"/>
          </a:xfrm>
          <a:custGeom>
            <a:avLst/>
            <a:gdLst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900024"/>
              <a:gd name="connsiteY0" fmla="*/ 895350 h 895350"/>
              <a:gd name="connsiteX1" fmla="*/ 898525 w 900024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525" h="895350">
                <a:moveTo>
                  <a:pt x="0" y="895350"/>
                </a:moveTo>
                <a:cubicBezTo>
                  <a:pt x="632883" y="889000"/>
                  <a:pt x="891117" y="342900"/>
                  <a:pt x="898525" y="0"/>
                </a:cubicBezTo>
              </a:path>
            </a:pathLst>
          </a:custGeom>
          <a:noFill/>
          <a:ln w="9525">
            <a:headEnd type="none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0" name="Oval 61"/>
          <p:cNvSpPr>
            <a:spLocks noChangeArrowheads="1"/>
          </p:cNvSpPr>
          <p:nvPr/>
        </p:nvSpPr>
        <p:spPr bwMode="auto">
          <a:xfrm flipV="1">
            <a:off x="1866644" y="3595559"/>
            <a:ext cx="110383" cy="111790"/>
          </a:xfrm>
          <a:prstGeom prst="ellipse">
            <a:avLst/>
          </a:prstGeom>
          <a:gradFill rotWithShape="1">
            <a:gsLst>
              <a:gs pos="0">
                <a:srgbClr val="00FFFF">
                  <a:alpha val="99000"/>
                  <a:lumMod val="0"/>
                  <a:lumOff val="100000"/>
                </a:srgbClr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272" name="Прямая соединительная линия 271"/>
          <p:cNvCxnSpPr/>
          <p:nvPr/>
        </p:nvCxnSpPr>
        <p:spPr>
          <a:xfrm>
            <a:off x="1927488" y="3651379"/>
            <a:ext cx="1919817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Oval 61"/>
          <p:cNvSpPr>
            <a:spLocks noChangeArrowheads="1"/>
          </p:cNvSpPr>
          <p:nvPr/>
        </p:nvSpPr>
        <p:spPr bwMode="auto">
          <a:xfrm flipV="1">
            <a:off x="3822801" y="3609167"/>
            <a:ext cx="90638" cy="889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75" name="Rectangle 23"/>
          <p:cNvSpPr>
            <a:spLocks noChangeArrowheads="1"/>
          </p:cNvSpPr>
          <p:nvPr/>
        </p:nvSpPr>
        <p:spPr bwMode="auto">
          <a:xfrm>
            <a:off x="3852595" y="2229055"/>
            <a:ext cx="33983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77" name="Oval 61"/>
          <p:cNvSpPr>
            <a:spLocks noChangeArrowheads="1"/>
          </p:cNvSpPr>
          <p:nvPr/>
        </p:nvSpPr>
        <p:spPr bwMode="auto">
          <a:xfrm flipV="1">
            <a:off x="5066955" y="1601119"/>
            <a:ext cx="106148" cy="93662"/>
          </a:xfrm>
          <a:prstGeom prst="ellipse">
            <a:avLst/>
          </a:prstGeom>
          <a:gradFill rotWithShape="1">
            <a:gsLst>
              <a:gs pos="0">
                <a:srgbClr val="00FFFF">
                  <a:alpha val="99000"/>
                  <a:lumMod val="0"/>
                  <a:lumOff val="100000"/>
                </a:srgbClr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276" name="Прямая соединительная линия 275"/>
          <p:cNvCxnSpPr/>
          <p:nvPr/>
        </p:nvCxnSpPr>
        <p:spPr>
          <a:xfrm>
            <a:off x="3906412" y="1631364"/>
            <a:ext cx="1151839" cy="20409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flipV="1">
            <a:off x="5120029" y="1677453"/>
            <a:ext cx="0" cy="944433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Oval 61"/>
          <p:cNvSpPr>
            <a:spLocks noChangeArrowheads="1"/>
          </p:cNvSpPr>
          <p:nvPr/>
        </p:nvSpPr>
        <p:spPr bwMode="auto">
          <a:xfrm flipV="1">
            <a:off x="5075273" y="2570675"/>
            <a:ext cx="90638" cy="889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74" name="Text Box 32"/>
          <p:cNvSpPr txBox="1">
            <a:spLocks noChangeArrowheads="1"/>
          </p:cNvSpPr>
          <p:nvPr/>
        </p:nvSpPr>
        <p:spPr bwMode="auto">
          <a:xfrm>
            <a:off x="1583530" y="3738204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ru-RU" sz="16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ru-RU" altLang="ru-RU" sz="1600" baseline="-2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0" name="Text Box 32"/>
          <p:cNvSpPr txBox="1">
            <a:spLocks noChangeArrowheads="1"/>
          </p:cNvSpPr>
          <p:nvPr/>
        </p:nvSpPr>
        <p:spPr bwMode="auto">
          <a:xfrm>
            <a:off x="5174373" y="1298181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ru-RU" sz="16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endParaRPr lang="ru-RU" altLang="ru-RU" sz="1600" baseline="-2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9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9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2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9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11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/>
      <p:bldP spid="6" grpId="0"/>
      <p:bldP spid="7" grpId="0"/>
      <p:bldP spid="8" grpId="0"/>
      <p:bldP spid="22" grpId="0" animBg="1"/>
      <p:bldP spid="28" grpId="0" animBg="1"/>
      <p:bldP spid="30" grpId="0" animBg="1"/>
      <p:bldP spid="34" grpId="0" animBg="1"/>
      <p:bldP spid="38" grpId="0" animBg="1"/>
      <p:bldP spid="38" grpId="1" animBg="1"/>
      <p:bldP spid="39" grpId="0" animBg="1"/>
      <p:bldP spid="40" grpId="0"/>
      <p:bldP spid="41" grpId="0"/>
      <p:bldP spid="42" grpId="0"/>
      <p:bldP spid="44" grpId="0"/>
      <p:bldP spid="45" grpId="0"/>
      <p:bldP spid="47" grpId="0"/>
      <p:bldP spid="47" grpId="1"/>
      <p:bldP spid="49" grpId="0"/>
      <p:bldP spid="54" grpId="0" animBg="1"/>
      <p:bldP spid="55" grpId="0"/>
      <p:bldP spid="56" grpId="0"/>
      <p:bldP spid="58" grpId="0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 animBg="1"/>
      <p:bldP spid="246" grpId="0" animBg="1"/>
      <p:bldP spid="247" grpId="0" animBg="1"/>
      <p:bldP spid="248" grpId="0" animBg="1"/>
      <p:bldP spid="249" grpId="0"/>
      <p:bldP spid="250" grpId="0" animBg="1"/>
      <p:bldP spid="251" grpId="0" animBg="1"/>
      <p:bldP spid="252" grpId="0"/>
      <p:bldP spid="260" grpId="0"/>
      <p:bldP spid="261" grpId="0"/>
      <p:bldP spid="262" grpId="0"/>
      <p:bldP spid="263" grpId="0" animBg="1"/>
      <p:bldP spid="264" grpId="0" animBg="1"/>
      <p:bldP spid="270" grpId="0" animBg="1"/>
      <p:bldP spid="273" grpId="0" animBg="1"/>
      <p:bldP spid="275" grpId="0"/>
      <p:bldP spid="277" grpId="0" animBg="1"/>
      <p:bldP spid="279" grpId="0" animBg="1"/>
      <p:bldP spid="274" grpId="0"/>
      <p:bldP spid="2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1"/>
          </p:cNvCxnSpPr>
          <p:nvPr/>
        </p:nvCxnSpPr>
        <p:spPr>
          <a:xfrm flipV="1">
            <a:off x="3837780" y="449391"/>
            <a:ext cx="29633" cy="2190750"/>
          </a:xfrm>
          <a:prstGeom prst="line">
            <a:avLst/>
          </a:prstGeom>
          <a:ln w="190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64429" y="800228"/>
            <a:ext cx="2688167" cy="1836738"/>
          </a:xfrm>
          <a:prstGeom prst="rect">
            <a:avLst/>
          </a:prstGeom>
          <a:gradFill flip="none" rotWithShape="1">
            <a:gsLst>
              <a:gs pos="43000">
                <a:srgbClr val="FADEFB">
                  <a:lumMod val="29000"/>
                  <a:lumOff val="71000"/>
                </a:srgbClr>
              </a:gs>
              <a:gs pos="100000">
                <a:srgbClr val="FF99FF">
                  <a:lumMod val="32000"/>
                  <a:lumOff val="68000"/>
                </a:srgbClr>
              </a:gs>
            </a:gsLst>
            <a:lin ang="0" scaled="1"/>
            <a:tileRect/>
          </a:gradFill>
          <a:ln w="190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Параллелограмм 7176"/>
          <p:cNvSpPr/>
          <p:nvPr/>
        </p:nvSpPr>
        <p:spPr>
          <a:xfrm flipH="1">
            <a:off x="1164429" y="2636966"/>
            <a:ext cx="3848100" cy="985838"/>
          </a:xfrm>
          <a:custGeom>
            <a:avLst/>
            <a:gdLst>
              <a:gd name="connsiteX0" fmla="*/ 0 w 2241250"/>
              <a:gd name="connsiteY0" fmla="*/ 1017265 h 1017265"/>
              <a:gd name="connsiteX1" fmla="*/ 254316 w 2241250"/>
              <a:gd name="connsiteY1" fmla="*/ 0 h 1017265"/>
              <a:gd name="connsiteX2" fmla="*/ 2241250 w 2241250"/>
              <a:gd name="connsiteY2" fmla="*/ 0 h 1017265"/>
              <a:gd name="connsiteX3" fmla="*/ 1986934 w 2241250"/>
              <a:gd name="connsiteY3" fmla="*/ 1017265 h 1017265"/>
              <a:gd name="connsiteX4" fmla="*/ 0 w 2241250"/>
              <a:gd name="connsiteY4" fmla="*/ 1017265 h 1017265"/>
              <a:gd name="connsiteX0" fmla="*/ 0 w 2469850"/>
              <a:gd name="connsiteY0" fmla="*/ 988690 h 1017265"/>
              <a:gd name="connsiteX1" fmla="*/ 482916 w 2469850"/>
              <a:gd name="connsiteY1" fmla="*/ 0 h 1017265"/>
              <a:gd name="connsiteX2" fmla="*/ 2469850 w 2469850"/>
              <a:gd name="connsiteY2" fmla="*/ 0 h 1017265"/>
              <a:gd name="connsiteX3" fmla="*/ 2215534 w 2469850"/>
              <a:gd name="connsiteY3" fmla="*/ 1017265 h 1017265"/>
              <a:gd name="connsiteX4" fmla="*/ 0 w 2469850"/>
              <a:gd name="connsiteY4" fmla="*/ 988690 h 1017265"/>
              <a:gd name="connsiteX0" fmla="*/ 0 w 2869900"/>
              <a:gd name="connsiteY0" fmla="*/ 972815 h 1017265"/>
              <a:gd name="connsiteX1" fmla="*/ 882966 w 2869900"/>
              <a:gd name="connsiteY1" fmla="*/ 0 h 1017265"/>
              <a:gd name="connsiteX2" fmla="*/ 2869900 w 2869900"/>
              <a:gd name="connsiteY2" fmla="*/ 0 h 1017265"/>
              <a:gd name="connsiteX3" fmla="*/ 2615584 w 2869900"/>
              <a:gd name="connsiteY3" fmla="*/ 1017265 h 1017265"/>
              <a:gd name="connsiteX4" fmla="*/ 0 w 2869900"/>
              <a:gd name="connsiteY4" fmla="*/ 972815 h 1017265"/>
              <a:gd name="connsiteX0" fmla="*/ 0 w 2869900"/>
              <a:gd name="connsiteY0" fmla="*/ 972815 h 1001390"/>
              <a:gd name="connsiteX1" fmla="*/ 882966 w 2869900"/>
              <a:gd name="connsiteY1" fmla="*/ 0 h 1001390"/>
              <a:gd name="connsiteX2" fmla="*/ 2869900 w 2869900"/>
              <a:gd name="connsiteY2" fmla="*/ 0 h 1001390"/>
              <a:gd name="connsiteX3" fmla="*/ 2434609 w 2869900"/>
              <a:gd name="connsiteY3" fmla="*/ 1001390 h 1001390"/>
              <a:gd name="connsiteX4" fmla="*/ 0 w 2869900"/>
              <a:gd name="connsiteY4" fmla="*/ 972815 h 1001390"/>
              <a:gd name="connsiteX0" fmla="*/ 0 w 2869900"/>
              <a:gd name="connsiteY0" fmla="*/ 972815 h 995040"/>
              <a:gd name="connsiteX1" fmla="*/ 882966 w 2869900"/>
              <a:gd name="connsiteY1" fmla="*/ 0 h 995040"/>
              <a:gd name="connsiteX2" fmla="*/ 2869900 w 2869900"/>
              <a:gd name="connsiteY2" fmla="*/ 0 h 995040"/>
              <a:gd name="connsiteX3" fmla="*/ 2336184 w 2869900"/>
              <a:gd name="connsiteY3" fmla="*/ 995040 h 995040"/>
              <a:gd name="connsiteX4" fmla="*/ 0 w 2869900"/>
              <a:gd name="connsiteY4" fmla="*/ 972815 h 995040"/>
              <a:gd name="connsiteX0" fmla="*/ 0 w 2869900"/>
              <a:gd name="connsiteY0" fmla="*/ 972815 h 982340"/>
              <a:gd name="connsiteX1" fmla="*/ 882966 w 2869900"/>
              <a:gd name="connsiteY1" fmla="*/ 0 h 982340"/>
              <a:gd name="connsiteX2" fmla="*/ 2869900 w 2869900"/>
              <a:gd name="connsiteY2" fmla="*/ 0 h 982340"/>
              <a:gd name="connsiteX3" fmla="*/ 2266334 w 2869900"/>
              <a:gd name="connsiteY3" fmla="*/ 982340 h 982340"/>
              <a:gd name="connsiteX4" fmla="*/ 0 w 2869900"/>
              <a:gd name="connsiteY4" fmla="*/ 972815 h 982340"/>
              <a:gd name="connsiteX0" fmla="*/ 0 w 2869900"/>
              <a:gd name="connsiteY0" fmla="*/ 972815 h 982340"/>
              <a:gd name="connsiteX1" fmla="*/ 882966 w 2869900"/>
              <a:gd name="connsiteY1" fmla="*/ 0 h 982340"/>
              <a:gd name="connsiteX2" fmla="*/ 2869900 w 2869900"/>
              <a:gd name="connsiteY2" fmla="*/ 0 h 982340"/>
              <a:gd name="connsiteX3" fmla="*/ 2180609 w 2869900"/>
              <a:gd name="connsiteY3" fmla="*/ 982340 h 982340"/>
              <a:gd name="connsiteX4" fmla="*/ 0 w 2869900"/>
              <a:gd name="connsiteY4" fmla="*/ 972815 h 982340"/>
              <a:gd name="connsiteX0" fmla="*/ 0 w 2869900"/>
              <a:gd name="connsiteY0" fmla="*/ 972815 h 972815"/>
              <a:gd name="connsiteX1" fmla="*/ 882966 w 2869900"/>
              <a:gd name="connsiteY1" fmla="*/ 0 h 972815"/>
              <a:gd name="connsiteX2" fmla="*/ 2869900 w 2869900"/>
              <a:gd name="connsiteY2" fmla="*/ 0 h 972815"/>
              <a:gd name="connsiteX3" fmla="*/ 2015509 w 2869900"/>
              <a:gd name="connsiteY3" fmla="*/ 966465 h 972815"/>
              <a:gd name="connsiteX4" fmla="*/ 0 w 2869900"/>
              <a:gd name="connsiteY4" fmla="*/ 972815 h 972815"/>
              <a:gd name="connsiteX0" fmla="*/ 0 w 2869900"/>
              <a:gd name="connsiteY0" fmla="*/ 972815 h 972815"/>
              <a:gd name="connsiteX1" fmla="*/ 882966 w 2869900"/>
              <a:gd name="connsiteY1" fmla="*/ 0 h 972815"/>
              <a:gd name="connsiteX2" fmla="*/ 2869900 w 2869900"/>
              <a:gd name="connsiteY2" fmla="*/ 0 h 972815"/>
              <a:gd name="connsiteX3" fmla="*/ 2377459 w 2869900"/>
              <a:gd name="connsiteY3" fmla="*/ 966465 h 972815"/>
              <a:gd name="connsiteX4" fmla="*/ 0 w 2869900"/>
              <a:gd name="connsiteY4" fmla="*/ 972815 h 972815"/>
              <a:gd name="connsiteX0" fmla="*/ 0 w 2869900"/>
              <a:gd name="connsiteY0" fmla="*/ 972815 h 985515"/>
              <a:gd name="connsiteX1" fmla="*/ 882966 w 2869900"/>
              <a:gd name="connsiteY1" fmla="*/ 0 h 985515"/>
              <a:gd name="connsiteX2" fmla="*/ 2869900 w 2869900"/>
              <a:gd name="connsiteY2" fmla="*/ 0 h 985515"/>
              <a:gd name="connsiteX3" fmla="*/ 2266334 w 2869900"/>
              <a:gd name="connsiteY3" fmla="*/ 985515 h 985515"/>
              <a:gd name="connsiteX4" fmla="*/ 0 w 2869900"/>
              <a:gd name="connsiteY4" fmla="*/ 972815 h 985515"/>
              <a:gd name="connsiteX0" fmla="*/ 0 w 2869900"/>
              <a:gd name="connsiteY0" fmla="*/ 972815 h 988690"/>
              <a:gd name="connsiteX1" fmla="*/ 882966 w 2869900"/>
              <a:gd name="connsiteY1" fmla="*/ 0 h 988690"/>
              <a:gd name="connsiteX2" fmla="*/ 2869900 w 2869900"/>
              <a:gd name="connsiteY2" fmla="*/ 0 h 988690"/>
              <a:gd name="connsiteX3" fmla="*/ 1986934 w 2869900"/>
              <a:gd name="connsiteY3" fmla="*/ 988690 h 988690"/>
              <a:gd name="connsiteX4" fmla="*/ 0 w 2869900"/>
              <a:gd name="connsiteY4" fmla="*/ 972815 h 988690"/>
              <a:gd name="connsiteX0" fmla="*/ 0 w 2869900"/>
              <a:gd name="connsiteY0" fmla="*/ 972815 h 988690"/>
              <a:gd name="connsiteX1" fmla="*/ 863916 w 2869900"/>
              <a:gd name="connsiteY1" fmla="*/ 3175 h 988690"/>
              <a:gd name="connsiteX2" fmla="*/ 2869900 w 2869900"/>
              <a:gd name="connsiteY2" fmla="*/ 0 h 988690"/>
              <a:gd name="connsiteX3" fmla="*/ 1986934 w 2869900"/>
              <a:gd name="connsiteY3" fmla="*/ 988690 h 988690"/>
              <a:gd name="connsiteX4" fmla="*/ 0 w 2869900"/>
              <a:gd name="connsiteY4" fmla="*/ 972815 h 988690"/>
              <a:gd name="connsiteX0" fmla="*/ 0 w 2869900"/>
              <a:gd name="connsiteY0" fmla="*/ 972815 h 1001390"/>
              <a:gd name="connsiteX1" fmla="*/ 863916 w 2869900"/>
              <a:gd name="connsiteY1" fmla="*/ 3175 h 1001390"/>
              <a:gd name="connsiteX2" fmla="*/ 2869900 w 2869900"/>
              <a:gd name="connsiteY2" fmla="*/ 0 h 1001390"/>
              <a:gd name="connsiteX3" fmla="*/ 1964709 w 2869900"/>
              <a:gd name="connsiteY3" fmla="*/ 1001390 h 1001390"/>
              <a:gd name="connsiteX4" fmla="*/ 0 w 2869900"/>
              <a:gd name="connsiteY4" fmla="*/ 972815 h 1001390"/>
              <a:gd name="connsiteX0" fmla="*/ 0 w 2888950"/>
              <a:gd name="connsiteY0" fmla="*/ 975990 h 1001390"/>
              <a:gd name="connsiteX1" fmla="*/ 882966 w 2888950"/>
              <a:gd name="connsiteY1" fmla="*/ 3175 h 1001390"/>
              <a:gd name="connsiteX2" fmla="*/ 2888950 w 2888950"/>
              <a:gd name="connsiteY2" fmla="*/ 0 h 1001390"/>
              <a:gd name="connsiteX3" fmla="*/ 1983759 w 2888950"/>
              <a:gd name="connsiteY3" fmla="*/ 1001390 h 1001390"/>
              <a:gd name="connsiteX4" fmla="*/ 0 w 2888950"/>
              <a:gd name="connsiteY4" fmla="*/ 975990 h 1001390"/>
              <a:gd name="connsiteX0" fmla="*/ 0 w 2886569"/>
              <a:gd name="connsiteY0" fmla="*/ 985515 h 1001390"/>
              <a:gd name="connsiteX1" fmla="*/ 880585 w 2886569"/>
              <a:gd name="connsiteY1" fmla="*/ 3175 h 1001390"/>
              <a:gd name="connsiteX2" fmla="*/ 2886569 w 2886569"/>
              <a:gd name="connsiteY2" fmla="*/ 0 h 1001390"/>
              <a:gd name="connsiteX3" fmla="*/ 1981378 w 2886569"/>
              <a:gd name="connsiteY3" fmla="*/ 1001390 h 1001390"/>
              <a:gd name="connsiteX4" fmla="*/ 0 w 2886569"/>
              <a:gd name="connsiteY4" fmla="*/ 985515 h 1001390"/>
              <a:gd name="connsiteX0" fmla="*/ 0 w 2886569"/>
              <a:gd name="connsiteY0" fmla="*/ 985515 h 985515"/>
              <a:gd name="connsiteX1" fmla="*/ 880585 w 2886569"/>
              <a:gd name="connsiteY1" fmla="*/ 3175 h 985515"/>
              <a:gd name="connsiteX2" fmla="*/ 2886569 w 2886569"/>
              <a:gd name="connsiteY2" fmla="*/ 0 h 985515"/>
              <a:gd name="connsiteX3" fmla="*/ 1997253 w 2886569"/>
              <a:gd name="connsiteY3" fmla="*/ 985515 h 985515"/>
              <a:gd name="connsiteX4" fmla="*/ 0 w 2886569"/>
              <a:gd name="connsiteY4" fmla="*/ 985515 h 98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569" h="985515">
                <a:moveTo>
                  <a:pt x="0" y="985515"/>
                </a:moveTo>
                <a:lnTo>
                  <a:pt x="880585" y="3175"/>
                </a:lnTo>
                <a:lnTo>
                  <a:pt x="2886569" y="0"/>
                </a:lnTo>
                <a:lnTo>
                  <a:pt x="1997253" y="985515"/>
                </a:lnTo>
                <a:lnTo>
                  <a:pt x="0" y="985515"/>
                </a:lnTo>
                <a:close/>
              </a:path>
            </a:pathLst>
          </a:custGeom>
          <a:gradFill flip="none" rotWithShape="1">
            <a:gsLst>
              <a:gs pos="24000">
                <a:srgbClr val="FFFF00">
                  <a:lumMod val="0"/>
                  <a:lumOff val="100000"/>
                  <a:alpha val="94000"/>
                </a:srgbClr>
              </a:gs>
              <a:gs pos="100000">
                <a:srgbClr val="FFFF00">
                  <a:lumMod val="43000"/>
                  <a:lumOff val="57000"/>
                  <a:alpha val="73000"/>
                </a:srgbClr>
              </a:gs>
            </a:gsLst>
            <a:lin ang="8100000" scaled="1"/>
            <a:tileRect/>
          </a:gra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Параллелограмм 7177"/>
          <p:cNvSpPr/>
          <p:nvPr/>
        </p:nvSpPr>
        <p:spPr>
          <a:xfrm>
            <a:off x="3854713" y="800228"/>
            <a:ext cx="1155700" cy="2819400"/>
          </a:xfrm>
          <a:custGeom>
            <a:avLst/>
            <a:gdLst>
              <a:gd name="connsiteX0" fmla="*/ 0 w 1260140"/>
              <a:gd name="connsiteY0" fmla="*/ 1836204 h 1836204"/>
              <a:gd name="connsiteX1" fmla="*/ 315035 w 1260140"/>
              <a:gd name="connsiteY1" fmla="*/ 0 h 1836204"/>
              <a:gd name="connsiteX2" fmla="*/ 1260140 w 1260140"/>
              <a:gd name="connsiteY2" fmla="*/ 0 h 1836204"/>
              <a:gd name="connsiteX3" fmla="*/ 945105 w 1260140"/>
              <a:gd name="connsiteY3" fmla="*/ 1836204 h 1836204"/>
              <a:gd name="connsiteX4" fmla="*/ 0 w 1260140"/>
              <a:gd name="connsiteY4" fmla="*/ 1836204 h 1836204"/>
              <a:gd name="connsiteX0" fmla="*/ 0 w 1260140"/>
              <a:gd name="connsiteY0" fmla="*/ 1836204 h 1836204"/>
              <a:gd name="connsiteX1" fmla="*/ 2615 w 1260140"/>
              <a:gd name="connsiteY1" fmla="*/ 22860 h 1836204"/>
              <a:gd name="connsiteX2" fmla="*/ 1260140 w 1260140"/>
              <a:gd name="connsiteY2" fmla="*/ 0 h 1836204"/>
              <a:gd name="connsiteX3" fmla="*/ 945105 w 1260140"/>
              <a:gd name="connsiteY3" fmla="*/ 1836204 h 1836204"/>
              <a:gd name="connsiteX4" fmla="*/ 0 w 1260140"/>
              <a:gd name="connsiteY4" fmla="*/ 1836204 h 1836204"/>
              <a:gd name="connsiteX0" fmla="*/ 0 w 1260140"/>
              <a:gd name="connsiteY0" fmla="*/ 1836204 h 2811564"/>
              <a:gd name="connsiteX1" fmla="*/ 2615 w 1260140"/>
              <a:gd name="connsiteY1" fmla="*/ 22860 h 2811564"/>
              <a:gd name="connsiteX2" fmla="*/ 1260140 w 1260140"/>
              <a:gd name="connsiteY2" fmla="*/ 0 h 2811564"/>
              <a:gd name="connsiteX3" fmla="*/ 861285 w 1260140"/>
              <a:gd name="connsiteY3" fmla="*/ 2811564 h 2811564"/>
              <a:gd name="connsiteX4" fmla="*/ 0 w 1260140"/>
              <a:gd name="connsiteY4" fmla="*/ 1836204 h 2811564"/>
              <a:gd name="connsiteX0" fmla="*/ 0 w 863900"/>
              <a:gd name="connsiteY0" fmla="*/ 1813344 h 2788704"/>
              <a:gd name="connsiteX1" fmla="*/ 2615 w 863900"/>
              <a:gd name="connsiteY1" fmla="*/ 0 h 2788704"/>
              <a:gd name="connsiteX2" fmla="*/ 863900 w 863900"/>
              <a:gd name="connsiteY2" fmla="*/ 563880 h 2788704"/>
              <a:gd name="connsiteX3" fmla="*/ 861285 w 863900"/>
              <a:gd name="connsiteY3" fmla="*/ 2788704 h 2788704"/>
              <a:gd name="connsiteX4" fmla="*/ 0 w 863900"/>
              <a:gd name="connsiteY4" fmla="*/ 1813344 h 2788704"/>
              <a:gd name="connsiteX0" fmla="*/ 0 w 861362"/>
              <a:gd name="connsiteY0" fmla="*/ 1813344 h 2788704"/>
              <a:gd name="connsiteX1" fmla="*/ 2615 w 861362"/>
              <a:gd name="connsiteY1" fmla="*/ 0 h 2788704"/>
              <a:gd name="connsiteX2" fmla="*/ 856280 w 861362"/>
              <a:gd name="connsiteY2" fmla="*/ 739140 h 2788704"/>
              <a:gd name="connsiteX3" fmla="*/ 861285 w 861362"/>
              <a:gd name="connsiteY3" fmla="*/ 2788704 h 2788704"/>
              <a:gd name="connsiteX4" fmla="*/ 0 w 861362"/>
              <a:gd name="connsiteY4" fmla="*/ 1813344 h 2788704"/>
              <a:gd name="connsiteX0" fmla="*/ 5082 w 866444"/>
              <a:gd name="connsiteY0" fmla="*/ 1843824 h 2819184"/>
              <a:gd name="connsiteX1" fmla="*/ 77 w 866444"/>
              <a:gd name="connsiteY1" fmla="*/ 0 h 2819184"/>
              <a:gd name="connsiteX2" fmla="*/ 861362 w 866444"/>
              <a:gd name="connsiteY2" fmla="*/ 769620 h 2819184"/>
              <a:gd name="connsiteX3" fmla="*/ 866367 w 866444"/>
              <a:gd name="connsiteY3" fmla="*/ 2819184 h 2819184"/>
              <a:gd name="connsiteX4" fmla="*/ 5082 w 866444"/>
              <a:gd name="connsiteY4" fmla="*/ 1843824 h 2819184"/>
              <a:gd name="connsiteX0" fmla="*/ 5082 w 866444"/>
              <a:gd name="connsiteY0" fmla="*/ 1843824 h 2819184"/>
              <a:gd name="connsiteX1" fmla="*/ 77 w 866444"/>
              <a:gd name="connsiteY1" fmla="*/ 0 h 2819184"/>
              <a:gd name="connsiteX2" fmla="*/ 861362 w 866444"/>
              <a:gd name="connsiteY2" fmla="*/ 982345 h 2819184"/>
              <a:gd name="connsiteX3" fmla="*/ 866367 w 866444"/>
              <a:gd name="connsiteY3" fmla="*/ 2819184 h 2819184"/>
              <a:gd name="connsiteX4" fmla="*/ 5082 w 866444"/>
              <a:gd name="connsiteY4" fmla="*/ 1843824 h 281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44" h="2819184">
                <a:moveTo>
                  <a:pt x="5082" y="1843824"/>
                </a:moveTo>
                <a:cubicBezTo>
                  <a:pt x="5954" y="1239376"/>
                  <a:pt x="-795" y="604448"/>
                  <a:pt x="77" y="0"/>
                </a:cubicBezTo>
                <a:lnTo>
                  <a:pt x="861362" y="982345"/>
                </a:lnTo>
                <a:cubicBezTo>
                  <a:pt x="860490" y="1723953"/>
                  <a:pt x="867239" y="2077576"/>
                  <a:pt x="866367" y="2819184"/>
                </a:cubicBezTo>
                <a:lnTo>
                  <a:pt x="5082" y="184382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239445" y="2291667"/>
            <a:ext cx="8445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x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030146" y="2973516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2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164428" y="804992"/>
            <a:ext cx="68791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>
                <a:solidFill>
                  <a:srgbClr val="002060"/>
                </a:solidFill>
              </a:rPr>
              <a:t>1</a:t>
            </a:r>
            <a:endParaRPr lang="ru-RU" altLang="ru-RU" baseline="-2500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24312" y="2646491"/>
            <a:ext cx="599016" cy="509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523328" y="2155955"/>
            <a:ext cx="0" cy="10001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24312" y="1644780"/>
            <a:ext cx="599016" cy="5111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932779" y="1643192"/>
            <a:ext cx="0" cy="10017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61"/>
          <p:cNvSpPr>
            <a:spLocks noChangeArrowheads="1"/>
          </p:cNvSpPr>
          <p:nvPr/>
        </p:nvSpPr>
        <p:spPr bwMode="auto">
          <a:xfrm flipV="1">
            <a:off x="1868750" y="1602731"/>
            <a:ext cx="102129" cy="100804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979346" y="1643191"/>
            <a:ext cx="18732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71245" y="2644904"/>
            <a:ext cx="3189816" cy="0"/>
          </a:xfrm>
          <a:prstGeom prst="line">
            <a:avLst/>
          </a:prstGeom>
          <a:ln w="190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865295" y="1646367"/>
            <a:ext cx="579967" cy="51752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61"/>
          <p:cNvSpPr>
            <a:spLocks noChangeArrowheads="1"/>
          </p:cNvSpPr>
          <p:nvPr/>
        </p:nvSpPr>
        <p:spPr bwMode="auto">
          <a:xfrm flipV="1">
            <a:off x="3810263" y="1600328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44496" y="3156079"/>
            <a:ext cx="19198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61"/>
          <p:cNvSpPr>
            <a:spLocks noChangeArrowheads="1"/>
          </p:cNvSpPr>
          <p:nvPr/>
        </p:nvSpPr>
        <p:spPr bwMode="auto">
          <a:xfrm flipV="1">
            <a:off x="2463747" y="3100185"/>
            <a:ext cx="110383" cy="11179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544496" y="2162304"/>
            <a:ext cx="19198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449495" y="2155955"/>
            <a:ext cx="0" cy="9937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61"/>
          <p:cNvSpPr>
            <a:spLocks noChangeArrowheads="1"/>
          </p:cNvSpPr>
          <p:nvPr/>
        </p:nvSpPr>
        <p:spPr bwMode="auto">
          <a:xfrm flipV="1">
            <a:off x="4383881" y="2114679"/>
            <a:ext cx="106148" cy="93662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38" name="Oval 61"/>
          <p:cNvSpPr>
            <a:spLocks noChangeArrowheads="1"/>
          </p:cNvSpPr>
          <p:nvPr/>
        </p:nvSpPr>
        <p:spPr bwMode="auto">
          <a:xfrm flipV="1">
            <a:off x="2464061" y="2098009"/>
            <a:ext cx="116416" cy="11271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39" name="Oval 61"/>
          <p:cNvSpPr>
            <a:spLocks noChangeArrowheads="1"/>
          </p:cNvSpPr>
          <p:nvPr/>
        </p:nvSpPr>
        <p:spPr bwMode="auto">
          <a:xfrm flipV="1">
            <a:off x="1875630" y="2590929"/>
            <a:ext cx="103716" cy="873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2381513" y="3271966"/>
            <a:ext cx="68791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>
                <a:solidFill>
                  <a:srgbClr val="002060"/>
                </a:solidFill>
              </a:rPr>
              <a:t>2</a:t>
            </a:r>
            <a:endParaRPr lang="ru-RU" altLang="ru-RU" baseline="-25000">
              <a:solidFill>
                <a:srgbClr val="002060"/>
              </a:solidFill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3857292" y="143003"/>
            <a:ext cx="977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z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5267182" y="3596814"/>
            <a:ext cx="7895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y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stCxn id="4" idx="1"/>
          </p:cNvCxnSpPr>
          <p:nvPr/>
        </p:nvCxnSpPr>
        <p:spPr>
          <a:xfrm>
            <a:off x="3837779" y="2640141"/>
            <a:ext cx="1490133" cy="1252538"/>
          </a:xfrm>
          <a:prstGeom prst="line">
            <a:avLst/>
          </a:prstGeom>
          <a:ln w="190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4544746" y="1638429"/>
            <a:ext cx="68791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ru-RU" baseline="-25000">
                <a:solidFill>
                  <a:srgbClr val="002060"/>
                </a:solidFill>
              </a:rPr>
              <a:t>3</a:t>
            </a:r>
            <a:endParaRPr lang="ru-RU" altLang="ru-RU" baseline="-25000">
              <a:solidFill>
                <a:srgbClr val="002060"/>
              </a:solidFill>
            </a:endParaRP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1488279" y="1271716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1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2455424" y="1776671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>
                <a:solidFill>
                  <a:srgbClr val="002060"/>
                </a:solidFill>
              </a:rPr>
              <a:t>A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1439595" y="2286130"/>
            <a:ext cx="6879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x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54" name="Oval 61"/>
          <p:cNvSpPr>
            <a:spLocks noChangeArrowheads="1"/>
          </p:cNvSpPr>
          <p:nvPr/>
        </p:nvSpPr>
        <p:spPr bwMode="auto">
          <a:xfrm flipV="1">
            <a:off x="4385343" y="3097628"/>
            <a:ext cx="90638" cy="8890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4475982" y="2862390"/>
            <a:ext cx="6879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>
                <a:solidFill>
                  <a:srgbClr val="002060"/>
                </a:solidFill>
              </a:rPr>
              <a:t>A</a:t>
            </a:r>
            <a:r>
              <a:rPr lang="en-US" altLang="ru-RU" sz="1600" baseline="-25000">
                <a:solidFill>
                  <a:srgbClr val="002060"/>
                </a:solidFill>
              </a:rPr>
              <a:t>y</a:t>
            </a:r>
            <a:endParaRPr lang="ru-RU" altLang="ru-RU" sz="1600" baseline="-25000">
              <a:solidFill>
                <a:srgbClr val="002060"/>
              </a:solidFill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3791214" y="1314579"/>
            <a:ext cx="43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 smtClean="0">
                <a:solidFill>
                  <a:srgbClr val="002060"/>
                </a:solidFill>
              </a:rPr>
              <a:t>A</a:t>
            </a:r>
            <a:r>
              <a:rPr lang="en-US" altLang="ru-RU" sz="1600" baseline="-25000" dirty="0" smtClean="0">
                <a:solidFill>
                  <a:srgbClr val="002060"/>
                </a:solidFill>
              </a:rPr>
              <a:t>Z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4432562" y="2052766"/>
            <a:ext cx="68791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>
                <a:solidFill>
                  <a:srgbClr val="002060"/>
                </a:solidFill>
              </a:rPr>
              <a:t>A</a:t>
            </a:r>
            <a:r>
              <a:rPr lang="en-US" altLang="ru-RU" sz="1600" baseline="-25000" dirty="0">
                <a:solidFill>
                  <a:srgbClr val="002060"/>
                </a:solidFill>
              </a:rPr>
              <a:t>3</a:t>
            </a:r>
            <a:endParaRPr lang="ru-RU" altLang="ru-RU" sz="1600" baseline="-25000" dirty="0">
              <a:solidFill>
                <a:srgbClr val="002060"/>
              </a:solidFill>
            </a:endParaRPr>
          </a:p>
        </p:txBody>
      </p:sp>
      <p:sp>
        <p:nvSpPr>
          <p:cNvPr id="127" name="Line 4"/>
          <p:cNvSpPr>
            <a:spLocks noChangeShapeType="1"/>
          </p:cNvSpPr>
          <p:nvPr/>
        </p:nvSpPr>
        <p:spPr bwMode="auto">
          <a:xfrm>
            <a:off x="4156348" y="5346694"/>
            <a:ext cx="463769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8" name="Line 5"/>
          <p:cNvSpPr>
            <a:spLocks noChangeShapeType="1"/>
          </p:cNvSpPr>
          <p:nvPr/>
        </p:nvSpPr>
        <p:spPr bwMode="auto">
          <a:xfrm flipV="1">
            <a:off x="6503634" y="3502154"/>
            <a:ext cx="0" cy="335584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9" name="Line 6"/>
          <p:cNvSpPr>
            <a:spLocks noChangeShapeType="1"/>
          </p:cNvSpPr>
          <p:nvPr/>
        </p:nvSpPr>
        <p:spPr bwMode="auto">
          <a:xfrm flipV="1">
            <a:off x="4636196" y="4232270"/>
            <a:ext cx="0" cy="21355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" name="Line 7"/>
          <p:cNvSpPr>
            <a:spLocks noChangeShapeType="1"/>
          </p:cNvSpPr>
          <p:nvPr/>
        </p:nvSpPr>
        <p:spPr bwMode="auto">
          <a:xfrm>
            <a:off x="4658422" y="4214807"/>
            <a:ext cx="29975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1" name="Oval 8"/>
          <p:cNvSpPr>
            <a:spLocks noChangeArrowheads="1"/>
          </p:cNvSpPr>
          <p:nvPr/>
        </p:nvSpPr>
        <p:spPr bwMode="auto">
          <a:xfrm>
            <a:off x="4572809" y="4168453"/>
            <a:ext cx="111131" cy="95251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2" name="Oval 9"/>
          <p:cNvSpPr>
            <a:spLocks noChangeArrowheads="1"/>
          </p:cNvSpPr>
          <p:nvPr/>
        </p:nvSpPr>
        <p:spPr bwMode="auto">
          <a:xfrm>
            <a:off x="4586102" y="6376916"/>
            <a:ext cx="95236" cy="91427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" name="Oval 10"/>
          <p:cNvSpPr>
            <a:spLocks noChangeArrowheads="1"/>
          </p:cNvSpPr>
          <p:nvPr/>
        </p:nvSpPr>
        <p:spPr bwMode="auto">
          <a:xfrm>
            <a:off x="7619145" y="4168947"/>
            <a:ext cx="91581" cy="87917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4" name="Rectangle 20"/>
          <p:cNvSpPr>
            <a:spLocks noChangeArrowheads="1"/>
          </p:cNvSpPr>
          <p:nvPr/>
        </p:nvSpPr>
        <p:spPr bwMode="auto">
          <a:xfrm>
            <a:off x="3874219" y="5087402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5" name="Rectangle 21"/>
          <p:cNvSpPr>
            <a:spLocks noChangeArrowheads="1"/>
          </p:cNvSpPr>
          <p:nvPr/>
        </p:nvSpPr>
        <p:spPr bwMode="auto">
          <a:xfrm>
            <a:off x="6248981" y="6576200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6" name="Rectangle 22"/>
          <p:cNvSpPr>
            <a:spLocks noChangeArrowheads="1"/>
          </p:cNvSpPr>
          <p:nvPr/>
        </p:nvSpPr>
        <p:spPr bwMode="auto">
          <a:xfrm>
            <a:off x="6468818" y="3182932"/>
            <a:ext cx="270908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7" name="Rectangle 23"/>
          <p:cNvSpPr>
            <a:spLocks noChangeArrowheads="1"/>
          </p:cNvSpPr>
          <p:nvPr/>
        </p:nvSpPr>
        <p:spPr bwMode="auto">
          <a:xfrm>
            <a:off x="6490412" y="4909466"/>
            <a:ext cx="33983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38" name="Rectangle 47"/>
          <p:cNvSpPr>
            <a:spLocks noChangeArrowheads="1"/>
          </p:cNvSpPr>
          <p:nvPr/>
        </p:nvSpPr>
        <p:spPr bwMode="auto">
          <a:xfrm>
            <a:off x="4451346" y="6476860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139" name="Rectangle 47"/>
          <p:cNvSpPr>
            <a:spLocks noChangeArrowheads="1"/>
          </p:cNvSpPr>
          <p:nvPr/>
        </p:nvSpPr>
        <p:spPr bwMode="auto">
          <a:xfrm>
            <a:off x="4188541" y="3941890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1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140" name="Rectangle 47"/>
          <p:cNvSpPr>
            <a:spLocks noChangeArrowheads="1"/>
          </p:cNvSpPr>
          <p:nvPr/>
        </p:nvSpPr>
        <p:spPr bwMode="auto">
          <a:xfrm>
            <a:off x="7768007" y="3988520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3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8513988" y="4946690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42" name="Rectangle 47"/>
          <p:cNvSpPr>
            <a:spLocks noChangeArrowheads="1"/>
          </p:cNvSpPr>
          <p:nvPr/>
        </p:nvSpPr>
        <p:spPr bwMode="auto">
          <a:xfrm>
            <a:off x="4635403" y="4945735"/>
            <a:ext cx="389530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500" dirty="0" smtClean="0">
                <a:solidFill>
                  <a:srgbClr val="000000"/>
                </a:solidFill>
              </a:rPr>
              <a:t>A</a:t>
            </a:r>
            <a:r>
              <a:rPr lang="en-US" altLang="ru-RU" sz="1500" baseline="-25000" dirty="0" smtClean="0">
                <a:solidFill>
                  <a:srgbClr val="000000"/>
                </a:solidFill>
              </a:rPr>
              <a:t>x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143" name="Rectangle 47"/>
          <p:cNvSpPr>
            <a:spLocks noChangeArrowheads="1"/>
          </p:cNvSpPr>
          <p:nvPr/>
        </p:nvSpPr>
        <p:spPr bwMode="auto">
          <a:xfrm>
            <a:off x="6454990" y="3889097"/>
            <a:ext cx="36869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err="1" smtClean="0">
                <a:solidFill>
                  <a:srgbClr val="000000"/>
                </a:solidFill>
              </a:rPr>
              <a:t>A</a:t>
            </a:r>
            <a:r>
              <a:rPr lang="en-US" altLang="ru-RU" sz="1400" baseline="-25000" dirty="0" err="1" smtClean="0">
                <a:solidFill>
                  <a:srgbClr val="000000"/>
                </a:solidFill>
              </a:rPr>
              <a:t>z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44" name="Oval 61"/>
          <p:cNvSpPr>
            <a:spLocks noChangeArrowheads="1"/>
          </p:cNvSpPr>
          <p:nvPr/>
        </p:nvSpPr>
        <p:spPr bwMode="auto">
          <a:xfrm flipV="1">
            <a:off x="4585080" y="5291880"/>
            <a:ext cx="90005" cy="93049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145" name="Oval 61"/>
          <p:cNvSpPr>
            <a:spLocks noChangeArrowheads="1"/>
          </p:cNvSpPr>
          <p:nvPr/>
        </p:nvSpPr>
        <p:spPr bwMode="auto">
          <a:xfrm flipV="1">
            <a:off x="6446353" y="4168453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146" name="Line 7"/>
          <p:cNvSpPr>
            <a:spLocks noChangeShapeType="1"/>
          </p:cNvSpPr>
          <p:nvPr/>
        </p:nvSpPr>
        <p:spPr bwMode="auto">
          <a:xfrm>
            <a:off x="4683940" y="6422629"/>
            <a:ext cx="18155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7" name="Oval 61"/>
          <p:cNvSpPr>
            <a:spLocks noChangeArrowheads="1"/>
          </p:cNvSpPr>
          <p:nvPr/>
        </p:nvSpPr>
        <p:spPr bwMode="auto">
          <a:xfrm flipV="1">
            <a:off x="6436345" y="6378942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148" name="Rectangle 47"/>
          <p:cNvSpPr>
            <a:spLocks noChangeArrowheads="1"/>
          </p:cNvSpPr>
          <p:nvPr/>
        </p:nvSpPr>
        <p:spPr bwMode="auto">
          <a:xfrm>
            <a:off x="6556060" y="6376916"/>
            <a:ext cx="41011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000000"/>
                </a:solidFill>
              </a:rPr>
              <a:t>A </a:t>
            </a:r>
            <a:r>
              <a:rPr lang="en-US" altLang="ru-RU" sz="1400" baseline="-25000" dirty="0" smtClean="0">
                <a:solidFill>
                  <a:srgbClr val="000000"/>
                </a:solidFill>
              </a:rPr>
              <a:t>y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49" name="Line 6"/>
          <p:cNvSpPr>
            <a:spLocks noChangeShapeType="1"/>
          </p:cNvSpPr>
          <p:nvPr/>
        </p:nvSpPr>
        <p:spPr bwMode="auto">
          <a:xfrm flipV="1">
            <a:off x="7675791" y="4263704"/>
            <a:ext cx="0" cy="1078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0" name="Oval 61"/>
          <p:cNvSpPr>
            <a:spLocks noChangeArrowheads="1"/>
          </p:cNvSpPr>
          <p:nvPr/>
        </p:nvSpPr>
        <p:spPr bwMode="auto">
          <a:xfrm flipV="1">
            <a:off x="7615961" y="5305857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151" name="Rectangle 47"/>
          <p:cNvSpPr>
            <a:spLocks noChangeArrowheads="1"/>
          </p:cNvSpPr>
          <p:nvPr/>
        </p:nvSpPr>
        <p:spPr bwMode="auto">
          <a:xfrm>
            <a:off x="7689614" y="4991230"/>
            <a:ext cx="41011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000000"/>
                </a:solidFill>
              </a:rPr>
              <a:t>A </a:t>
            </a:r>
            <a:r>
              <a:rPr lang="en-US" altLang="ru-RU" sz="1400" baseline="-25000" dirty="0" smtClean="0">
                <a:solidFill>
                  <a:srgbClr val="000000"/>
                </a:solidFill>
              </a:rPr>
              <a:t>y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52" name="Полилиния 151"/>
          <p:cNvSpPr/>
          <p:nvPr/>
        </p:nvSpPr>
        <p:spPr>
          <a:xfrm>
            <a:off x="6549736" y="5428461"/>
            <a:ext cx="1139878" cy="994167"/>
          </a:xfrm>
          <a:custGeom>
            <a:avLst/>
            <a:gdLst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900024"/>
              <a:gd name="connsiteY0" fmla="*/ 895350 h 895350"/>
              <a:gd name="connsiteX1" fmla="*/ 898525 w 900024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525" h="895350">
                <a:moveTo>
                  <a:pt x="0" y="895350"/>
                </a:moveTo>
                <a:cubicBezTo>
                  <a:pt x="632883" y="889000"/>
                  <a:pt x="891117" y="342900"/>
                  <a:pt x="898525" y="0"/>
                </a:cubicBezTo>
              </a:path>
            </a:pathLst>
          </a:custGeom>
          <a:noFill/>
          <a:ln w="9525"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>
            <a:off x="6531799" y="6422628"/>
            <a:ext cx="113700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V="1">
            <a:off x="7666213" y="5398903"/>
            <a:ext cx="0" cy="102372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H="1" flipV="1">
            <a:off x="6509413" y="5353482"/>
            <a:ext cx="1567509" cy="1455299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Line 4"/>
          <p:cNvSpPr>
            <a:spLocks noChangeShapeType="1"/>
          </p:cNvSpPr>
          <p:nvPr/>
        </p:nvSpPr>
        <p:spPr bwMode="auto">
          <a:xfrm>
            <a:off x="6899505" y="2271837"/>
            <a:ext cx="5021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9" name="Line 5"/>
          <p:cNvSpPr>
            <a:spLocks noChangeShapeType="1"/>
          </p:cNvSpPr>
          <p:nvPr/>
        </p:nvSpPr>
        <p:spPr bwMode="auto">
          <a:xfrm flipV="1">
            <a:off x="9630107" y="427296"/>
            <a:ext cx="0" cy="38364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0" name="Line 6"/>
          <p:cNvSpPr>
            <a:spLocks noChangeShapeType="1"/>
          </p:cNvSpPr>
          <p:nvPr/>
        </p:nvSpPr>
        <p:spPr bwMode="auto">
          <a:xfrm flipV="1">
            <a:off x="7762669" y="1157413"/>
            <a:ext cx="0" cy="21355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1" name="Line 7"/>
          <p:cNvSpPr>
            <a:spLocks noChangeShapeType="1"/>
          </p:cNvSpPr>
          <p:nvPr/>
        </p:nvSpPr>
        <p:spPr bwMode="auto">
          <a:xfrm>
            <a:off x="7784895" y="1139950"/>
            <a:ext cx="29975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2" name="Oval 8"/>
          <p:cNvSpPr>
            <a:spLocks noChangeArrowheads="1"/>
          </p:cNvSpPr>
          <p:nvPr/>
        </p:nvSpPr>
        <p:spPr bwMode="auto">
          <a:xfrm>
            <a:off x="7699282" y="1093596"/>
            <a:ext cx="111131" cy="95251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3" name="Oval 9"/>
          <p:cNvSpPr>
            <a:spLocks noChangeArrowheads="1"/>
          </p:cNvSpPr>
          <p:nvPr/>
        </p:nvSpPr>
        <p:spPr bwMode="auto">
          <a:xfrm>
            <a:off x="7712575" y="3302059"/>
            <a:ext cx="95236" cy="91427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4" name="Oval 10"/>
          <p:cNvSpPr>
            <a:spLocks noChangeArrowheads="1"/>
          </p:cNvSpPr>
          <p:nvPr/>
        </p:nvSpPr>
        <p:spPr bwMode="auto">
          <a:xfrm>
            <a:off x="10745618" y="1094090"/>
            <a:ext cx="91581" cy="87917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5" name="Rectangle 20"/>
          <p:cNvSpPr>
            <a:spLocks noChangeArrowheads="1"/>
          </p:cNvSpPr>
          <p:nvPr/>
        </p:nvSpPr>
        <p:spPr bwMode="auto">
          <a:xfrm>
            <a:off x="6565472" y="2040066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6" name="Rectangle 21"/>
          <p:cNvSpPr>
            <a:spLocks noChangeArrowheads="1"/>
          </p:cNvSpPr>
          <p:nvPr/>
        </p:nvSpPr>
        <p:spPr bwMode="auto">
          <a:xfrm>
            <a:off x="9504674" y="4248032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37" name="Rectangle 22"/>
          <p:cNvSpPr>
            <a:spLocks noChangeArrowheads="1"/>
          </p:cNvSpPr>
          <p:nvPr/>
        </p:nvSpPr>
        <p:spPr bwMode="auto">
          <a:xfrm>
            <a:off x="9595291" y="108075"/>
            <a:ext cx="270908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238" name="Rectangle 23"/>
          <p:cNvSpPr>
            <a:spLocks noChangeArrowheads="1"/>
          </p:cNvSpPr>
          <p:nvPr/>
        </p:nvSpPr>
        <p:spPr bwMode="auto">
          <a:xfrm>
            <a:off x="9616885" y="1834609"/>
            <a:ext cx="33983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39" name="Rectangle 47"/>
          <p:cNvSpPr>
            <a:spLocks noChangeArrowheads="1"/>
          </p:cNvSpPr>
          <p:nvPr/>
        </p:nvSpPr>
        <p:spPr bwMode="auto">
          <a:xfrm>
            <a:off x="7587859" y="3415207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2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240" name="Rectangle 47"/>
          <p:cNvSpPr>
            <a:spLocks noChangeArrowheads="1"/>
          </p:cNvSpPr>
          <p:nvPr/>
        </p:nvSpPr>
        <p:spPr bwMode="auto">
          <a:xfrm>
            <a:off x="7388020" y="870857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1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241" name="Rectangle 47"/>
          <p:cNvSpPr>
            <a:spLocks noChangeArrowheads="1"/>
          </p:cNvSpPr>
          <p:nvPr/>
        </p:nvSpPr>
        <p:spPr bwMode="auto">
          <a:xfrm>
            <a:off x="10839754" y="864655"/>
            <a:ext cx="3889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</a:rPr>
              <a:t>A</a:t>
            </a:r>
            <a:r>
              <a:rPr lang="ru-RU" altLang="ru-RU" sz="1500" baseline="-25000" dirty="0" smtClean="0">
                <a:solidFill>
                  <a:srgbClr val="000000"/>
                </a:solidFill>
              </a:rPr>
              <a:t>3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242" name="Rectangle 21"/>
          <p:cNvSpPr>
            <a:spLocks noChangeArrowheads="1"/>
          </p:cNvSpPr>
          <p:nvPr/>
        </p:nvSpPr>
        <p:spPr bwMode="auto">
          <a:xfrm>
            <a:off x="11640461" y="1871833"/>
            <a:ext cx="28212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43" name="Rectangle 47"/>
          <p:cNvSpPr>
            <a:spLocks noChangeArrowheads="1"/>
          </p:cNvSpPr>
          <p:nvPr/>
        </p:nvSpPr>
        <p:spPr bwMode="auto">
          <a:xfrm>
            <a:off x="7761876" y="1870878"/>
            <a:ext cx="389530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500" dirty="0" smtClean="0">
                <a:solidFill>
                  <a:srgbClr val="000000"/>
                </a:solidFill>
              </a:rPr>
              <a:t>A</a:t>
            </a:r>
            <a:r>
              <a:rPr lang="en-US" altLang="ru-RU" sz="1500" baseline="-25000" dirty="0" smtClean="0">
                <a:solidFill>
                  <a:srgbClr val="000000"/>
                </a:solidFill>
              </a:rPr>
              <a:t>x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244" name="Rectangle 47"/>
          <p:cNvSpPr>
            <a:spLocks noChangeArrowheads="1"/>
          </p:cNvSpPr>
          <p:nvPr/>
        </p:nvSpPr>
        <p:spPr bwMode="auto">
          <a:xfrm>
            <a:off x="9581463" y="814240"/>
            <a:ext cx="36869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err="1" smtClean="0">
                <a:solidFill>
                  <a:srgbClr val="000000"/>
                </a:solidFill>
              </a:rPr>
              <a:t>A</a:t>
            </a:r>
            <a:r>
              <a:rPr lang="en-US" altLang="ru-RU" sz="1400" baseline="-25000" dirty="0" err="1" smtClean="0">
                <a:solidFill>
                  <a:srgbClr val="000000"/>
                </a:solidFill>
              </a:rPr>
              <a:t>z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45" name="Oval 61"/>
          <p:cNvSpPr>
            <a:spLocks noChangeArrowheads="1"/>
          </p:cNvSpPr>
          <p:nvPr/>
        </p:nvSpPr>
        <p:spPr bwMode="auto">
          <a:xfrm flipV="1">
            <a:off x="7711553" y="2217023"/>
            <a:ext cx="90005" cy="93049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46" name="Oval 61"/>
          <p:cNvSpPr>
            <a:spLocks noChangeArrowheads="1"/>
          </p:cNvSpPr>
          <p:nvPr/>
        </p:nvSpPr>
        <p:spPr bwMode="auto">
          <a:xfrm flipV="1">
            <a:off x="9572826" y="1093596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47" name="Line 7"/>
          <p:cNvSpPr>
            <a:spLocks noChangeShapeType="1"/>
          </p:cNvSpPr>
          <p:nvPr/>
        </p:nvSpPr>
        <p:spPr bwMode="auto">
          <a:xfrm>
            <a:off x="7810413" y="3347772"/>
            <a:ext cx="18155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8" name="Oval 61"/>
          <p:cNvSpPr>
            <a:spLocks noChangeArrowheads="1"/>
          </p:cNvSpPr>
          <p:nvPr/>
        </p:nvSpPr>
        <p:spPr bwMode="auto">
          <a:xfrm flipV="1">
            <a:off x="9562818" y="3304085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49" name="Rectangle 47"/>
          <p:cNvSpPr>
            <a:spLocks noChangeArrowheads="1"/>
          </p:cNvSpPr>
          <p:nvPr/>
        </p:nvSpPr>
        <p:spPr bwMode="auto">
          <a:xfrm>
            <a:off x="9682533" y="3302059"/>
            <a:ext cx="41011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000000"/>
                </a:solidFill>
              </a:rPr>
              <a:t>A </a:t>
            </a:r>
            <a:r>
              <a:rPr lang="en-US" altLang="ru-RU" sz="1400" baseline="-25000" dirty="0" smtClean="0">
                <a:solidFill>
                  <a:srgbClr val="000000"/>
                </a:solidFill>
              </a:rPr>
              <a:t>y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50" name="Line 6"/>
          <p:cNvSpPr>
            <a:spLocks noChangeShapeType="1"/>
          </p:cNvSpPr>
          <p:nvPr/>
        </p:nvSpPr>
        <p:spPr bwMode="auto">
          <a:xfrm flipV="1">
            <a:off x="10802264" y="1188847"/>
            <a:ext cx="0" cy="1078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1" name="Oval 61"/>
          <p:cNvSpPr>
            <a:spLocks noChangeArrowheads="1"/>
          </p:cNvSpPr>
          <p:nvPr/>
        </p:nvSpPr>
        <p:spPr bwMode="auto">
          <a:xfrm flipV="1">
            <a:off x="10742434" y="2231000"/>
            <a:ext cx="106362" cy="9525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52" name="Rectangle 47"/>
          <p:cNvSpPr>
            <a:spLocks noChangeArrowheads="1"/>
          </p:cNvSpPr>
          <p:nvPr/>
        </p:nvSpPr>
        <p:spPr bwMode="auto">
          <a:xfrm>
            <a:off x="10816087" y="1916373"/>
            <a:ext cx="41011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000000"/>
                </a:solidFill>
              </a:rPr>
              <a:t>A </a:t>
            </a:r>
            <a:r>
              <a:rPr lang="en-US" altLang="ru-RU" sz="1400" baseline="-25000" dirty="0" smtClean="0">
                <a:solidFill>
                  <a:srgbClr val="000000"/>
                </a:solidFill>
              </a:rPr>
              <a:t>y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8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9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 animBg="1"/>
      <p:bldP spid="145" grpId="0" animBg="1"/>
      <p:bldP spid="146" grpId="0" animBg="1"/>
      <p:bldP spid="147" grpId="0" animBg="1"/>
      <p:bldP spid="148" grpId="0"/>
      <p:bldP spid="149" grpId="0" animBg="1"/>
      <p:bldP spid="150" grpId="0" animBg="1"/>
      <p:bldP spid="151" grpId="0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 animBg="1"/>
      <p:bldP spid="246" grpId="0" animBg="1"/>
      <p:bldP spid="247" grpId="0" animBg="1"/>
      <p:bldP spid="248" grpId="0" animBg="1"/>
      <p:bldP spid="249" grpId="0"/>
      <p:bldP spid="250" grpId="0" animBg="1"/>
      <p:bldP spid="251" grpId="0" animBg="1"/>
      <p:bldP spid="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38363" y="445258"/>
            <a:ext cx="5905500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3538" algn="ctr">
              <a:buFontTx/>
              <a:buNone/>
            </a:pPr>
            <a:r>
              <a:rPr lang="ru-RU" altLang="ru-RU" sz="2000" b="1" dirty="0" smtClean="0"/>
              <a:t>А(30,</a:t>
            </a:r>
            <a:r>
              <a:rPr lang="en-US" altLang="ru-RU" sz="2000" b="1" dirty="0" smtClean="0"/>
              <a:t>25</a:t>
            </a:r>
            <a:r>
              <a:rPr lang="ru-RU" altLang="ru-RU" sz="2000" b="1" dirty="0" smtClean="0"/>
              <a:t>,50)</a:t>
            </a:r>
            <a:endParaRPr lang="ru-RU" altLang="ru-RU" sz="2000" b="1" baseline="-25000" dirty="0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522913" y="1606550"/>
            <a:ext cx="0" cy="4343400"/>
          </a:xfrm>
          <a:prstGeom prst="line">
            <a:avLst/>
          </a:prstGeom>
          <a:ln w="127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3189288" y="4030663"/>
            <a:ext cx="4403725" cy="0"/>
          </a:xfrm>
          <a:prstGeom prst="line">
            <a:avLst/>
          </a:prstGeom>
          <a:ln w="127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5553075" y="3630613"/>
            <a:ext cx="47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latin typeface="ISOCPEUR" panose="020B0604020202020204" pitchFamily="34" charset="0"/>
              </a:rPr>
              <a:t>О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011172" y="3617279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 dirty="0">
                <a:latin typeface="ISOCPEUR" panose="020B0604020202020204" pitchFamily="34" charset="0"/>
              </a:rPr>
              <a:t>x</a:t>
            </a:r>
            <a:r>
              <a:rPr lang="en-US" altLang="ru-RU" sz="1800" b="1" i="1" baseline="-25000" dirty="0">
                <a:latin typeface="ISOCPEUR" panose="020B0604020202020204" pitchFamily="34" charset="0"/>
              </a:rPr>
              <a:t>12</a:t>
            </a:r>
            <a:endParaRPr lang="ru-RU" altLang="ru-RU" sz="1800" b="1" i="1" baseline="-25000" dirty="0">
              <a:latin typeface="ISOCPEUR" panose="020B0604020202020204" pitchFamily="34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437823" y="5804694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>
                <a:latin typeface="ISOCPEUR" panose="020B0604020202020204" pitchFamily="34" charset="0"/>
              </a:rPr>
              <a:t>y</a:t>
            </a:r>
            <a:r>
              <a:rPr lang="en-US" altLang="ru-RU" sz="1800" b="1" i="1" baseline="-25000">
                <a:latin typeface="ISOCPEUR" panose="020B0604020202020204" pitchFamily="34" charset="0"/>
              </a:rPr>
              <a:t>23</a:t>
            </a:r>
            <a:endParaRPr lang="ru-RU" altLang="ru-RU" sz="1800" b="1" i="1" baseline="-25000">
              <a:latin typeface="ISOCPEUR" panose="020B0604020202020204" pitchFamily="34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7547134" y="3680779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 dirty="0">
                <a:latin typeface="ISOCPEUR" panose="020B0604020202020204" pitchFamily="34" charset="0"/>
              </a:rPr>
              <a:t>y</a:t>
            </a:r>
            <a:r>
              <a:rPr lang="en-US" altLang="ru-RU" sz="1800" b="1" i="1" baseline="-25000" dirty="0">
                <a:latin typeface="ISOCPEUR" panose="020B0604020202020204" pitchFamily="34" charset="0"/>
              </a:rPr>
              <a:t>23</a:t>
            </a:r>
            <a:endParaRPr lang="ru-RU" altLang="ru-RU" sz="1800" b="1" i="1" baseline="-25000" dirty="0">
              <a:latin typeface="ISOCPEUR" panose="020B0604020202020204" pitchFamily="34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337969" y="1236663"/>
            <a:ext cx="79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>
                <a:latin typeface="ISOCPEUR" panose="020B0604020202020204" pitchFamily="34" charset="0"/>
              </a:rPr>
              <a:t>z</a:t>
            </a:r>
            <a:r>
              <a:rPr lang="en-US" altLang="ru-RU" sz="1800" b="1" i="1" baseline="-25000">
                <a:latin typeface="ISOCPEUR" panose="020B0604020202020204" pitchFamily="34" charset="0"/>
              </a:rPr>
              <a:t>13</a:t>
            </a:r>
            <a:endParaRPr lang="ru-RU" altLang="ru-RU" sz="1800" b="1" i="1" baseline="-25000">
              <a:latin typeface="ISOCPEUR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43413" y="2590800"/>
            <a:ext cx="10795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43413" y="2590800"/>
            <a:ext cx="0" cy="14398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43413" y="4030663"/>
            <a:ext cx="0" cy="9001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43413" y="4930775"/>
            <a:ext cx="10795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>
            <a:off x="5976938" y="2141537"/>
            <a:ext cx="0" cy="89852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396369" y="2546953"/>
            <a:ext cx="105272" cy="102982"/>
          </a:xfrm>
          <a:prstGeom prst="ellipse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404232" y="4887098"/>
            <a:ext cx="97409" cy="95291"/>
          </a:xfrm>
          <a:prstGeom prst="ellipse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408488" y="3998913"/>
            <a:ext cx="73025" cy="71437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86400" y="2554288"/>
            <a:ext cx="73025" cy="71437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178300" y="217170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>
                <a:latin typeface="ISOCPEUR" panose="020B0604020202020204" pitchFamily="34" charset="0"/>
              </a:rPr>
              <a:t>A</a:t>
            </a:r>
            <a:r>
              <a:rPr lang="en-US" altLang="ru-RU" sz="1800" b="1" i="1" baseline="-25000">
                <a:latin typeface="ISOCPEUR" panose="020B0604020202020204" pitchFamily="34" charset="0"/>
              </a:rPr>
              <a:t>1</a:t>
            </a:r>
            <a:endParaRPr lang="ru-RU" altLang="ru-RU" sz="1800" b="1" i="1" baseline="-25000">
              <a:latin typeface="ISOCPEUR" panose="020B0604020202020204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3956050" y="496570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>
                <a:latin typeface="ISOCPEUR" panose="020B0604020202020204" pitchFamily="34" charset="0"/>
              </a:rPr>
              <a:t>A</a:t>
            </a:r>
            <a:r>
              <a:rPr lang="en-US" altLang="ru-RU" sz="1800" b="1" i="1" baseline="-25000">
                <a:latin typeface="ISOCPEUR" panose="020B0604020202020204" pitchFamily="34" charset="0"/>
              </a:rPr>
              <a:t>2</a:t>
            </a:r>
            <a:endParaRPr lang="ru-RU" altLang="ru-RU" sz="1800" b="1" i="1" baseline="-25000">
              <a:latin typeface="ISOCPEUR" panose="020B0604020202020204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469063" y="2193925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 dirty="0">
                <a:latin typeface="ISOCPEUR" panose="020B0604020202020204" pitchFamily="34" charset="0"/>
              </a:rPr>
              <a:t>A</a:t>
            </a:r>
            <a:r>
              <a:rPr lang="en-US" altLang="ru-RU" sz="1800" b="1" i="1" baseline="-25000" dirty="0">
                <a:latin typeface="ISOCPEUR" panose="020B0604020202020204" pitchFamily="34" charset="0"/>
              </a:rPr>
              <a:t>3</a:t>
            </a:r>
            <a:endParaRPr lang="ru-RU" altLang="ru-RU" sz="1800" b="1" i="1" baseline="-25000" dirty="0">
              <a:latin typeface="ISOCPEUR" panose="020B0604020202020204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100513" y="362108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>
                <a:latin typeface="ISOCPEUR" panose="020B0604020202020204" pitchFamily="34" charset="0"/>
              </a:rPr>
              <a:t>A</a:t>
            </a:r>
            <a:r>
              <a:rPr lang="en-US" altLang="ru-RU" sz="1800" b="1" i="1" baseline="-25000">
                <a:latin typeface="ISOCPEUR" panose="020B0604020202020204" pitchFamily="34" charset="0"/>
              </a:rPr>
              <a:t>x</a:t>
            </a:r>
            <a:endParaRPr lang="ru-RU" altLang="ru-RU" sz="1800" b="1" i="1" baseline="-25000">
              <a:latin typeface="ISOCPEUR" panose="020B0604020202020204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486400" y="217170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>
                <a:latin typeface="ISOCPEUR" panose="020B0604020202020204" pitchFamily="34" charset="0"/>
              </a:rPr>
              <a:t>A</a:t>
            </a:r>
            <a:r>
              <a:rPr lang="en-US" altLang="ru-RU" sz="1800" b="1" i="1" baseline="-25000">
                <a:latin typeface="ISOCPEUR" panose="020B0604020202020204" pitchFamily="34" charset="0"/>
              </a:rPr>
              <a:t>z</a:t>
            </a:r>
            <a:endParaRPr lang="ru-RU" altLang="ru-RU" sz="1800" b="1" i="1" baseline="-25000">
              <a:latin typeface="ISOCPEUR" panose="020B0604020202020204" pitchFamily="34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545138" y="4946650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>
                <a:latin typeface="ISOCPEUR" panose="020B0604020202020204" pitchFamily="34" charset="0"/>
              </a:rPr>
              <a:t>A</a:t>
            </a:r>
            <a:r>
              <a:rPr lang="en-US" altLang="ru-RU" sz="1800" b="1" i="1" baseline="-25000">
                <a:latin typeface="ISOCPEUR" panose="020B0604020202020204" pitchFamily="34" charset="0"/>
              </a:rPr>
              <a:t>y</a:t>
            </a:r>
            <a:endParaRPr lang="ru-RU" altLang="ru-RU" sz="1800" b="1" i="1" baseline="-25000">
              <a:latin typeface="ISOCPEUR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421438" y="2586038"/>
            <a:ext cx="0" cy="144145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365558" y="2541589"/>
            <a:ext cx="97368" cy="95250"/>
          </a:xfrm>
          <a:prstGeom prst="ellipse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524500" y="4032250"/>
            <a:ext cx="898525" cy="895350"/>
          </a:xfrm>
          <a:custGeom>
            <a:avLst/>
            <a:gdLst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900024"/>
              <a:gd name="connsiteY0" fmla="*/ 895350 h 895350"/>
              <a:gd name="connsiteX1" fmla="*/ 898525 w 900024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  <a:gd name="connsiteX0" fmla="*/ 0 w 898525"/>
              <a:gd name="connsiteY0" fmla="*/ 895350 h 895350"/>
              <a:gd name="connsiteX1" fmla="*/ 898525 w 898525"/>
              <a:gd name="connsiteY1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525" h="895350">
                <a:moveTo>
                  <a:pt x="0" y="895350"/>
                </a:moveTo>
                <a:cubicBezTo>
                  <a:pt x="632883" y="889000"/>
                  <a:pt x="891117" y="342900"/>
                  <a:pt x="898525" y="0"/>
                </a:cubicBezTo>
              </a:path>
            </a:pathLst>
          </a:custGeom>
          <a:noFill/>
          <a:ln w="9525"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>
            <a:off x="5971382" y="4480718"/>
            <a:ext cx="0" cy="90011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7" idx="1"/>
          </p:cNvCxnSpPr>
          <p:nvPr/>
        </p:nvCxnSpPr>
        <p:spPr>
          <a:xfrm flipV="1">
            <a:off x="6421438" y="4032250"/>
            <a:ext cx="1587" cy="89852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527675" y="4035425"/>
            <a:ext cx="1201738" cy="120173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484813" y="4000500"/>
            <a:ext cx="73025" cy="7143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386513" y="3990975"/>
            <a:ext cx="73025" cy="71438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487988" y="4894263"/>
            <a:ext cx="73025" cy="71437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6469063" y="3630613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i="1">
                <a:latin typeface="ISOCPEUR" panose="020B0604020202020204" pitchFamily="34" charset="0"/>
              </a:rPr>
              <a:t>A</a:t>
            </a:r>
            <a:r>
              <a:rPr lang="en-US" altLang="ru-RU" sz="1800" b="1" i="1" baseline="-25000">
                <a:latin typeface="ISOCPEUR" panose="020B0604020202020204" pitchFamily="34" charset="0"/>
              </a:rPr>
              <a:t>y</a:t>
            </a:r>
            <a:endParaRPr lang="ru-RU" altLang="ru-RU" sz="1800" b="1" i="1" baseline="-25000">
              <a:latin typeface="ISOCPEUR" panose="020B0604020202020204" pitchFamily="34" charset="0"/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4241005" y="4036219"/>
            <a:ext cx="144463" cy="898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931444" y="4330313"/>
            <a:ext cx="792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b="1" i="1" dirty="0">
                <a:solidFill>
                  <a:srgbClr val="0070C0"/>
                </a:solidFill>
                <a:latin typeface="ISOCPEUR" panose="020B0604020202020204" pitchFamily="34" charset="0"/>
              </a:rPr>
              <a:t>25</a:t>
            </a:r>
            <a:endParaRPr lang="ru-RU" altLang="ru-RU" sz="1200" b="1" i="1" baseline="-25000" dirty="0">
              <a:solidFill>
                <a:srgbClr val="0070C0"/>
              </a:solidFill>
              <a:latin typeface="ISOCPEUR" panose="020B0604020202020204" pitchFamily="34" charset="0"/>
            </a:endParaRPr>
          </a:p>
        </p:txBody>
      </p:sp>
      <p:sp>
        <p:nvSpPr>
          <p:cNvPr id="37" name="Левая фигурная скобка 36"/>
          <p:cNvSpPr/>
          <p:nvPr/>
        </p:nvSpPr>
        <p:spPr>
          <a:xfrm>
            <a:off x="4241589" y="2592196"/>
            <a:ext cx="153988" cy="14414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6051" y="3171866"/>
            <a:ext cx="792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b="1" i="1" dirty="0">
                <a:solidFill>
                  <a:srgbClr val="0070C0"/>
                </a:solidFill>
                <a:latin typeface="ISOCPEUR" panose="020B0604020202020204" pitchFamily="34" charset="0"/>
              </a:rPr>
              <a:t>50</a:t>
            </a:r>
            <a:endParaRPr lang="ru-RU" altLang="ru-RU" sz="1200" b="1" i="1" baseline="-25000" dirty="0">
              <a:solidFill>
                <a:srgbClr val="0070C0"/>
              </a:solidFill>
              <a:latin typeface="ISOCPEUR" panose="020B0604020202020204" pitchFamily="34" charset="0"/>
            </a:endParaRPr>
          </a:p>
        </p:txBody>
      </p:sp>
      <p:sp>
        <p:nvSpPr>
          <p:cNvPr id="39" name="Левая фигурная скобка 38"/>
          <p:cNvSpPr/>
          <p:nvPr/>
        </p:nvSpPr>
        <p:spPr>
          <a:xfrm rot="5400000">
            <a:off x="4906962" y="3365500"/>
            <a:ext cx="152400" cy="10779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4824413" y="3579814"/>
            <a:ext cx="792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b="1" i="1" dirty="0">
                <a:solidFill>
                  <a:srgbClr val="0070C0"/>
                </a:solidFill>
                <a:latin typeface="ISOCPEUR" panose="020B0604020202020204" pitchFamily="34" charset="0"/>
              </a:rPr>
              <a:t>30</a:t>
            </a:r>
            <a:endParaRPr lang="ru-RU" altLang="ru-RU" sz="1200" b="1" i="1" baseline="-25000" dirty="0">
              <a:solidFill>
                <a:srgbClr val="0070C0"/>
              </a:solidFill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2"/>
      <p:bldP spid="21" grpId="3"/>
      <p:bldP spid="21" grpId="4"/>
      <p:bldP spid="22" grpId="0"/>
      <p:bldP spid="23" grpId="0"/>
      <p:bldP spid="24" grpId="0"/>
      <p:bldP spid="26" grpId="2" animBg="1"/>
      <p:bldP spid="26" grpId="3" animBg="1"/>
      <p:bldP spid="26" grpId="4" animBg="1"/>
      <p:bldP spid="31" grpId="0" animBg="1"/>
      <p:bldP spid="32" grpId="0" animBg="1"/>
      <p:bldP spid="32" grpId="1" animBg="1"/>
      <p:bldP spid="32" grpId="2" animBg="1"/>
      <p:bldP spid="33" grpId="0" animBg="1"/>
      <p:bldP spid="34" grpId="0"/>
      <p:bldP spid="34" grpId="1"/>
      <p:bldP spid="34" grpId="2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13" y="1581374"/>
            <a:ext cx="6273434" cy="42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75" y="1582624"/>
            <a:ext cx="3047495" cy="427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96212" y="5856903"/>
            <a:ext cx="1003749" cy="674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314959" y="5856903"/>
            <a:ext cx="1003749" cy="674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б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299961" y="6306827"/>
            <a:ext cx="3262185" cy="674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1" y="0"/>
            <a:ext cx="10596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</a:rPr>
              <a:t>На рисунке </a:t>
            </a:r>
            <a:r>
              <a:rPr lang="ru-RU" sz="2000" b="1" dirty="0" smtClean="0">
                <a:solidFill>
                  <a:prstClr val="black"/>
                </a:solidFill>
              </a:rPr>
              <a:t>а</a:t>
            </a:r>
            <a:r>
              <a:rPr lang="ru-RU" sz="2000" dirty="0" smtClean="0">
                <a:solidFill>
                  <a:prstClr val="black"/>
                </a:solidFill>
              </a:rPr>
              <a:t> видно</a:t>
            </a:r>
            <a:r>
              <a:rPr lang="ru-RU" sz="2000" dirty="0">
                <a:solidFill>
                  <a:prstClr val="black"/>
                </a:solidFill>
              </a:rPr>
              <a:t>, что плоскости П</a:t>
            </a:r>
            <a:r>
              <a:rPr lang="ru-RU" sz="2000" baseline="-25000" dirty="0">
                <a:solidFill>
                  <a:prstClr val="black"/>
                </a:solidFill>
              </a:rPr>
              <a:t>1</a:t>
            </a:r>
            <a:r>
              <a:rPr lang="ru-RU" sz="2000" dirty="0">
                <a:solidFill>
                  <a:prstClr val="black"/>
                </a:solidFill>
              </a:rPr>
              <a:t>(фронтальная), П</a:t>
            </a:r>
            <a:r>
              <a:rPr lang="ru-RU" sz="2000" baseline="-25000" dirty="0">
                <a:solidFill>
                  <a:prstClr val="black"/>
                </a:solidFill>
              </a:rPr>
              <a:t>2</a:t>
            </a:r>
            <a:r>
              <a:rPr lang="ru-RU" sz="2000" dirty="0">
                <a:solidFill>
                  <a:prstClr val="black"/>
                </a:solidFill>
              </a:rPr>
              <a:t> (горизонтальная) делят пространство на четыре части, называемые четвертями. Полученный чертеж на рисунке </a:t>
            </a:r>
            <a:r>
              <a:rPr lang="ru-RU" sz="2000" b="1" dirty="0" smtClean="0">
                <a:solidFill>
                  <a:prstClr val="black"/>
                </a:solidFill>
              </a:rPr>
              <a:t>б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является обратимым, так как по нему можно определить координаты точки </a:t>
            </a:r>
            <a:r>
              <a:rPr lang="ru-RU" sz="2000" i="1" dirty="0">
                <a:solidFill>
                  <a:prstClr val="black"/>
                </a:solidFill>
              </a:rPr>
              <a:t>А</a:t>
            </a:r>
            <a:r>
              <a:rPr lang="ru-RU" sz="2000" dirty="0">
                <a:solidFill>
                  <a:prstClr val="black"/>
                </a:solidFill>
              </a:rPr>
              <a:t> в пространстве. Следовательно, на </a:t>
            </a:r>
            <a:r>
              <a:rPr lang="ru-RU" sz="2000" dirty="0" err="1">
                <a:solidFill>
                  <a:prstClr val="black"/>
                </a:solidFill>
              </a:rPr>
              <a:t>двухкартинном</a:t>
            </a:r>
            <a:r>
              <a:rPr lang="ru-RU" sz="2000" dirty="0">
                <a:solidFill>
                  <a:prstClr val="black"/>
                </a:solidFill>
              </a:rPr>
              <a:t> чертеже можно решать любые позиционные и метрические задачи. </a:t>
            </a:r>
          </a:p>
        </p:txBody>
      </p:sp>
    </p:spTree>
    <p:extLst>
      <p:ext uri="{BB962C8B-B14F-4D97-AF65-F5344CB8AC3E}">
        <p14:creationId xmlns:p14="http://schemas.microsoft.com/office/powerpoint/2010/main" val="11933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2604</Words>
  <Application>Microsoft Office PowerPoint</Application>
  <PresentationFormat>Произвольный</PresentationFormat>
  <Paragraphs>659</Paragraphs>
  <Slides>37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Формула</vt:lpstr>
      <vt:lpstr>Уравнение</vt:lpstr>
      <vt:lpstr>Инженерная и компьютерная графика</vt:lpstr>
      <vt:lpstr>Лекция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Фронтально-проецирующая плоскость</vt:lpstr>
      <vt:lpstr>Профильно-проецирующая плоскость</vt:lpstr>
      <vt:lpstr>Презентация PowerPoint</vt:lpstr>
      <vt:lpstr>Презентация PowerPoint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занятие</dc:title>
  <dc:creator>Dariga</dc:creator>
  <cp:lastModifiedBy>User</cp:lastModifiedBy>
  <cp:revision>209</cp:revision>
  <dcterms:created xsi:type="dcterms:W3CDTF">2018-09-16T22:00:01Z</dcterms:created>
  <dcterms:modified xsi:type="dcterms:W3CDTF">2025-07-17T20:04:03Z</dcterms:modified>
</cp:coreProperties>
</file>