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4" r:id="rId2"/>
    <p:sldId id="346" r:id="rId3"/>
    <p:sldId id="321" r:id="rId4"/>
    <p:sldId id="313" r:id="rId5"/>
    <p:sldId id="306" r:id="rId6"/>
    <p:sldId id="342" r:id="rId7"/>
    <p:sldId id="308" r:id="rId8"/>
    <p:sldId id="337" r:id="rId9"/>
    <p:sldId id="287" r:id="rId10"/>
    <p:sldId id="338" r:id="rId11"/>
    <p:sldId id="339" r:id="rId12"/>
    <p:sldId id="309" r:id="rId13"/>
    <p:sldId id="279" r:id="rId14"/>
    <p:sldId id="288" r:id="rId15"/>
    <p:sldId id="292" r:id="rId16"/>
    <p:sldId id="326" r:id="rId17"/>
    <p:sldId id="329" r:id="rId18"/>
    <p:sldId id="327" r:id="rId19"/>
    <p:sldId id="296" r:id="rId20"/>
    <p:sldId id="297" r:id="rId21"/>
    <p:sldId id="293" r:id="rId22"/>
    <p:sldId id="310" r:id="rId23"/>
    <p:sldId id="311" r:id="rId24"/>
    <p:sldId id="333" r:id="rId25"/>
    <p:sldId id="315" r:id="rId26"/>
    <p:sldId id="324" r:id="rId27"/>
    <p:sldId id="322" r:id="rId28"/>
    <p:sldId id="323" r:id="rId29"/>
    <p:sldId id="294" r:id="rId30"/>
    <p:sldId id="325" r:id="rId31"/>
    <p:sldId id="331" r:id="rId32"/>
    <p:sldId id="312" r:id="rId33"/>
    <p:sldId id="332" r:id="rId34"/>
    <p:sldId id="330" r:id="rId35"/>
    <p:sldId id="316" r:id="rId36"/>
    <p:sldId id="318" r:id="rId37"/>
    <p:sldId id="319" r:id="rId38"/>
    <p:sldId id="317" r:id="rId39"/>
    <p:sldId id="344" r:id="rId40"/>
    <p:sldId id="345" r:id="rId4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Тайман Сайдалиев" initials="ТС"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6" autoAdjust="0"/>
    <p:restoredTop sz="94660"/>
  </p:normalViewPr>
  <p:slideViewPr>
    <p:cSldViewPr snapToGrid="0">
      <p:cViewPr varScale="1">
        <p:scale>
          <a:sx n="69" d="100"/>
          <a:sy n="69" d="100"/>
        </p:scale>
        <p:origin x="-82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B36C19B-04CC-459C-BCF9-E87C1D2CB9C1}" type="datetimeFigureOut">
              <a:rPr lang="ru-RU" smtClean="0"/>
              <a:pPr/>
              <a:t>18.07.2025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BBA9DA-3602-4D9B-A267-FC0F3E4802F8}" type="slidenum">
              <a:rPr lang="ru-RU" smtClean="0"/>
              <a:pPr/>
              <a:t>‹#›</a:t>
            </a:fld>
            <a:endParaRPr lang="ru-RU"/>
          </a:p>
        </p:txBody>
      </p:sp>
    </p:spTree>
    <p:extLst>
      <p:ext uri="{BB962C8B-B14F-4D97-AF65-F5344CB8AC3E}">
        <p14:creationId xmlns:p14="http://schemas.microsoft.com/office/powerpoint/2010/main" val="3243442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B36C19B-04CC-459C-BCF9-E87C1D2CB9C1}" type="datetimeFigureOut">
              <a:rPr lang="ru-RU" smtClean="0"/>
              <a:pPr/>
              <a:t>18.07.2025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BBA9DA-3602-4D9B-A267-FC0F3E4802F8}" type="slidenum">
              <a:rPr lang="ru-RU" smtClean="0"/>
              <a:pPr/>
              <a:t>‹#›</a:t>
            </a:fld>
            <a:endParaRPr lang="ru-RU"/>
          </a:p>
        </p:txBody>
      </p:sp>
    </p:spTree>
    <p:extLst>
      <p:ext uri="{BB962C8B-B14F-4D97-AF65-F5344CB8AC3E}">
        <p14:creationId xmlns:p14="http://schemas.microsoft.com/office/powerpoint/2010/main" val="2137807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B36C19B-04CC-459C-BCF9-E87C1D2CB9C1}" type="datetimeFigureOut">
              <a:rPr lang="ru-RU" smtClean="0"/>
              <a:pPr/>
              <a:t>18.07.2025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BBA9DA-3602-4D9B-A267-FC0F3E4802F8}" type="slidenum">
              <a:rPr lang="ru-RU" smtClean="0"/>
              <a:pPr/>
              <a:t>‹#›</a:t>
            </a:fld>
            <a:endParaRPr lang="ru-RU"/>
          </a:p>
        </p:txBody>
      </p:sp>
    </p:spTree>
    <p:extLst>
      <p:ext uri="{BB962C8B-B14F-4D97-AF65-F5344CB8AC3E}">
        <p14:creationId xmlns:p14="http://schemas.microsoft.com/office/powerpoint/2010/main" val="3063482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B36C19B-04CC-459C-BCF9-E87C1D2CB9C1}" type="datetimeFigureOut">
              <a:rPr lang="ru-RU" smtClean="0"/>
              <a:pPr/>
              <a:t>18.07.2025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BBA9DA-3602-4D9B-A267-FC0F3E4802F8}" type="slidenum">
              <a:rPr lang="ru-RU" smtClean="0"/>
              <a:pPr/>
              <a:t>‹#›</a:t>
            </a:fld>
            <a:endParaRPr lang="ru-RU"/>
          </a:p>
        </p:txBody>
      </p:sp>
    </p:spTree>
    <p:extLst>
      <p:ext uri="{BB962C8B-B14F-4D97-AF65-F5344CB8AC3E}">
        <p14:creationId xmlns:p14="http://schemas.microsoft.com/office/powerpoint/2010/main" val="960978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B36C19B-04CC-459C-BCF9-E87C1D2CB9C1}" type="datetimeFigureOut">
              <a:rPr lang="ru-RU" smtClean="0"/>
              <a:pPr/>
              <a:t>18.07.2025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BBA9DA-3602-4D9B-A267-FC0F3E4802F8}" type="slidenum">
              <a:rPr lang="ru-RU" smtClean="0"/>
              <a:pPr/>
              <a:t>‹#›</a:t>
            </a:fld>
            <a:endParaRPr lang="ru-RU"/>
          </a:p>
        </p:txBody>
      </p:sp>
    </p:spTree>
    <p:extLst>
      <p:ext uri="{BB962C8B-B14F-4D97-AF65-F5344CB8AC3E}">
        <p14:creationId xmlns:p14="http://schemas.microsoft.com/office/powerpoint/2010/main" val="531840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B36C19B-04CC-459C-BCF9-E87C1D2CB9C1}" type="datetimeFigureOut">
              <a:rPr lang="ru-RU" smtClean="0"/>
              <a:pPr/>
              <a:t>18.07.2025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1BBA9DA-3602-4D9B-A267-FC0F3E4802F8}" type="slidenum">
              <a:rPr lang="ru-RU" smtClean="0"/>
              <a:pPr/>
              <a:t>‹#›</a:t>
            </a:fld>
            <a:endParaRPr lang="ru-RU"/>
          </a:p>
        </p:txBody>
      </p:sp>
    </p:spTree>
    <p:extLst>
      <p:ext uri="{BB962C8B-B14F-4D97-AF65-F5344CB8AC3E}">
        <p14:creationId xmlns:p14="http://schemas.microsoft.com/office/powerpoint/2010/main" val="2021221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B36C19B-04CC-459C-BCF9-E87C1D2CB9C1}" type="datetimeFigureOut">
              <a:rPr lang="ru-RU" smtClean="0"/>
              <a:pPr/>
              <a:t>18.07.2025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1BBA9DA-3602-4D9B-A267-FC0F3E4802F8}" type="slidenum">
              <a:rPr lang="ru-RU" smtClean="0"/>
              <a:pPr/>
              <a:t>‹#›</a:t>
            </a:fld>
            <a:endParaRPr lang="ru-RU"/>
          </a:p>
        </p:txBody>
      </p:sp>
    </p:spTree>
    <p:extLst>
      <p:ext uri="{BB962C8B-B14F-4D97-AF65-F5344CB8AC3E}">
        <p14:creationId xmlns:p14="http://schemas.microsoft.com/office/powerpoint/2010/main" val="3978771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B36C19B-04CC-459C-BCF9-E87C1D2CB9C1}" type="datetimeFigureOut">
              <a:rPr lang="ru-RU" smtClean="0"/>
              <a:pPr/>
              <a:t>18.07.2025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1BBA9DA-3602-4D9B-A267-FC0F3E4802F8}" type="slidenum">
              <a:rPr lang="ru-RU" smtClean="0"/>
              <a:pPr/>
              <a:t>‹#›</a:t>
            </a:fld>
            <a:endParaRPr lang="ru-RU"/>
          </a:p>
        </p:txBody>
      </p:sp>
    </p:spTree>
    <p:extLst>
      <p:ext uri="{BB962C8B-B14F-4D97-AF65-F5344CB8AC3E}">
        <p14:creationId xmlns:p14="http://schemas.microsoft.com/office/powerpoint/2010/main" val="799293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36C19B-04CC-459C-BCF9-E87C1D2CB9C1}" type="datetimeFigureOut">
              <a:rPr lang="ru-RU" smtClean="0"/>
              <a:pPr/>
              <a:t>18.07.2025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1BBA9DA-3602-4D9B-A267-FC0F3E4802F8}" type="slidenum">
              <a:rPr lang="ru-RU" smtClean="0"/>
              <a:pPr/>
              <a:t>‹#›</a:t>
            </a:fld>
            <a:endParaRPr lang="ru-RU"/>
          </a:p>
        </p:txBody>
      </p:sp>
    </p:spTree>
    <p:extLst>
      <p:ext uri="{BB962C8B-B14F-4D97-AF65-F5344CB8AC3E}">
        <p14:creationId xmlns:p14="http://schemas.microsoft.com/office/powerpoint/2010/main" val="683285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B36C19B-04CC-459C-BCF9-E87C1D2CB9C1}" type="datetimeFigureOut">
              <a:rPr lang="ru-RU" smtClean="0"/>
              <a:pPr/>
              <a:t>18.07.2025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1BBA9DA-3602-4D9B-A267-FC0F3E4802F8}" type="slidenum">
              <a:rPr lang="ru-RU" smtClean="0"/>
              <a:pPr/>
              <a:t>‹#›</a:t>
            </a:fld>
            <a:endParaRPr lang="ru-RU"/>
          </a:p>
        </p:txBody>
      </p:sp>
    </p:spTree>
    <p:extLst>
      <p:ext uri="{BB962C8B-B14F-4D97-AF65-F5344CB8AC3E}">
        <p14:creationId xmlns:p14="http://schemas.microsoft.com/office/powerpoint/2010/main" val="2404760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B36C19B-04CC-459C-BCF9-E87C1D2CB9C1}" type="datetimeFigureOut">
              <a:rPr lang="ru-RU" smtClean="0"/>
              <a:pPr/>
              <a:t>18.07.2025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1BBA9DA-3602-4D9B-A267-FC0F3E4802F8}" type="slidenum">
              <a:rPr lang="ru-RU" smtClean="0"/>
              <a:pPr/>
              <a:t>‹#›</a:t>
            </a:fld>
            <a:endParaRPr lang="ru-RU"/>
          </a:p>
        </p:txBody>
      </p:sp>
    </p:spTree>
    <p:extLst>
      <p:ext uri="{BB962C8B-B14F-4D97-AF65-F5344CB8AC3E}">
        <p14:creationId xmlns:p14="http://schemas.microsoft.com/office/powerpoint/2010/main" val="372101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6C19B-04CC-459C-BCF9-E87C1D2CB9C1}" type="datetimeFigureOut">
              <a:rPr lang="ru-RU" smtClean="0"/>
              <a:pPr/>
              <a:t>18.07.2025</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BBA9DA-3602-4D9B-A267-FC0F3E4802F8}" type="slidenum">
              <a:rPr lang="ru-RU" smtClean="0"/>
              <a:pPr/>
              <a:t>‹#›</a:t>
            </a:fld>
            <a:endParaRPr lang="ru-RU"/>
          </a:p>
        </p:txBody>
      </p:sp>
    </p:spTree>
    <p:extLst>
      <p:ext uri="{BB962C8B-B14F-4D97-AF65-F5344CB8AC3E}">
        <p14:creationId xmlns:p14="http://schemas.microsoft.com/office/powerpoint/2010/main" val="20473288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Заголовок 5"/>
          <p:cNvSpPr txBox="1">
            <a:spLocks noGrp="1"/>
          </p:cNvSpPr>
          <p:nvPr>
            <p:ph type="ctrTitle"/>
          </p:nvPr>
        </p:nvSpPr>
        <p:spPr>
          <a:xfrm>
            <a:off x="883510" y="2688775"/>
            <a:ext cx="7766221" cy="1311128"/>
          </a:xfrm>
          <a:prstGeom prst="rect">
            <a:avLst/>
          </a:prstGeom>
          <a:noFill/>
        </p:spPr>
        <p:txBody>
          <a:bodyPr wrap="square" rtlCol="0">
            <a:spAutoFit/>
          </a:bodyPr>
          <a:lstStyle/>
          <a:p>
            <a:r>
              <a:rPr lang="ru-RU" sz="4400" b="1" i="1" dirty="0" smtClean="0">
                <a:solidFill>
                  <a:schemeClr val="bg1"/>
                </a:solidFill>
                <a:effectLst>
                  <a:outerShdw blurRad="38100" dist="38100" dir="2700000" algn="tl">
                    <a:srgbClr val="000000">
                      <a:alpha val="43137"/>
                    </a:srgbClr>
                  </a:outerShdw>
                </a:effectLst>
                <a:cs typeface="Times New Roman" panose="02020603050405020304" pitchFamily="18" charset="0"/>
              </a:rPr>
              <a:t>Инженерная и компьютерная графика</a:t>
            </a:r>
            <a:endParaRPr lang="ru-RU" sz="2800" b="1" dirty="0"/>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8461" y="785554"/>
            <a:ext cx="4178893" cy="947814"/>
          </a:xfrm>
          <a:prstGeom prst="rect">
            <a:avLst/>
          </a:prstGeom>
        </p:spPr>
      </p:pic>
      <p:sp>
        <p:nvSpPr>
          <p:cNvPr id="2" name="TextBox 1"/>
          <p:cNvSpPr txBox="1"/>
          <p:nvPr/>
        </p:nvSpPr>
        <p:spPr>
          <a:xfrm>
            <a:off x="1739900" y="3999904"/>
            <a:ext cx="6205495" cy="1692771"/>
          </a:xfrm>
          <a:prstGeom prst="rect">
            <a:avLst/>
          </a:prstGeom>
          <a:noFill/>
        </p:spPr>
        <p:txBody>
          <a:bodyPr wrap="square" rtlCol="0">
            <a:spAutoFit/>
          </a:bodyPr>
          <a:lstStyle/>
          <a:p>
            <a:pPr algn="ctr"/>
            <a:r>
              <a:rPr lang="ru-RU" sz="3200" dirty="0">
                <a:solidFill>
                  <a:schemeClr val="bg1"/>
                </a:solidFill>
                <a:cs typeface="Times New Roman" panose="02020603050405020304" pitchFamily="18" charset="0"/>
              </a:rPr>
              <a:t>Преподаватель: </a:t>
            </a:r>
            <a:r>
              <a:rPr lang="ru-RU" b="1" dirty="0" err="1" smtClean="0">
                <a:solidFill>
                  <a:schemeClr val="bg1"/>
                </a:solidFill>
              </a:rPr>
              <a:t>Жаксылык</a:t>
            </a:r>
            <a:r>
              <a:rPr lang="ru-RU" b="1" dirty="0" smtClean="0">
                <a:solidFill>
                  <a:schemeClr val="bg1"/>
                </a:solidFill>
              </a:rPr>
              <a:t> </a:t>
            </a:r>
            <a:r>
              <a:rPr lang="ru-RU" b="1" dirty="0" err="1" smtClean="0">
                <a:solidFill>
                  <a:schemeClr val="bg1"/>
                </a:solidFill>
              </a:rPr>
              <a:t>Алмаш</a:t>
            </a:r>
            <a:r>
              <a:rPr lang="ru-RU" b="1" dirty="0" smtClean="0">
                <a:solidFill>
                  <a:schemeClr val="bg1"/>
                </a:solidFill>
              </a:rPr>
              <a:t>, к.т.н., ассоциированный профессор  кафедры «</a:t>
            </a:r>
            <a:r>
              <a:rPr lang="ru-RU" b="1" dirty="0" err="1" smtClean="0">
                <a:solidFill>
                  <a:schemeClr val="bg1"/>
                </a:solidFill>
              </a:rPr>
              <a:t>ССиМ</a:t>
            </a:r>
            <a:r>
              <a:rPr lang="ru-RU" b="1" dirty="0" smtClean="0">
                <a:solidFill>
                  <a:schemeClr val="bg1"/>
                </a:solidFill>
              </a:rPr>
              <a:t>»</a:t>
            </a:r>
            <a:r>
              <a:rPr lang="en-US" b="1" dirty="0"/>
              <a:t/>
            </a:r>
            <a:br>
              <a:rPr lang="en-US" b="1" dirty="0"/>
            </a:br>
            <a:r>
              <a:rPr lang="ru-RU" b="1" dirty="0"/>
              <a:t/>
            </a:r>
            <a:br>
              <a:rPr lang="ru-RU" b="1" dirty="0"/>
            </a:br>
            <a:r>
              <a:rPr lang="en-US" b="1" dirty="0"/>
              <a:t/>
            </a:r>
            <a:br>
              <a:rPr lang="en-US" b="1" dirty="0"/>
            </a:br>
            <a:endParaRPr lang="ru-RU" dirty="0"/>
          </a:p>
        </p:txBody>
      </p:sp>
    </p:spTree>
    <p:extLst>
      <p:ext uri="{BB962C8B-B14F-4D97-AF65-F5344CB8AC3E}">
        <p14:creationId xmlns:p14="http://schemas.microsoft.com/office/powerpoint/2010/main" val="2374706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29070" y="365126"/>
            <a:ext cx="7186280" cy="453581"/>
          </a:xfrm>
        </p:spPr>
        <p:txBody>
          <a:bodyPr>
            <a:noAutofit/>
          </a:bodyPr>
          <a:lstStyle/>
          <a:p>
            <a:pPr algn="ctr"/>
            <a:r>
              <a:rPr lang="ru-RU" sz="3200" b="1" dirty="0" smtClean="0"/>
              <a:t>Профиль резьбы</a:t>
            </a:r>
            <a:endParaRPr lang="ru-RU" sz="3200" b="1" dirty="0"/>
          </a:p>
        </p:txBody>
      </p:sp>
      <p:sp>
        <p:nvSpPr>
          <p:cNvPr id="3" name="Прямоугольник 2"/>
          <p:cNvSpPr/>
          <p:nvPr/>
        </p:nvSpPr>
        <p:spPr>
          <a:xfrm>
            <a:off x="486002" y="999460"/>
            <a:ext cx="8250865" cy="1631216"/>
          </a:xfrm>
          <a:prstGeom prst="rect">
            <a:avLst/>
          </a:prstGeom>
        </p:spPr>
        <p:txBody>
          <a:bodyPr wrap="square">
            <a:spAutoFit/>
          </a:bodyPr>
          <a:lstStyle/>
          <a:p>
            <a:r>
              <a:rPr lang="ru-RU" sz="2000" dirty="0"/>
              <a:t>Основные размеры резьбы </a:t>
            </a:r>
            <a:r>
              <a:rPr lang="ru-RU" sz="2000" dirty="0" smtClean="0"/>
              <a:t>регламентирует  </a:t>
            </a:r>
            <a:r>
              <a:rPr lang="ru-RU" sz="2000" dirty="0"/>
              <a:t>ГОСТ 11708-82.</a:t>
            </a:r>
          </a:p>
          <a:p>
            <a:r>
              <a:rPr lang="ru-RU" sz="2000" b="1" dirty="0"/>
              <a:t>Профиль резьбы</a:t>
            </a:r>
            <a:r>
              <a:rPr lang="ru-RU" sz="2000" dirty="0"/>
              <a:t> – контур сечения резьбы плоскостью, проходящей через ее ось. Профиль резьбы включает боковые стороны, вершины и впадины резьбы. Угол, образованный смежными боковыми сторонами, называют углом профиля резьбы.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6432" y="2529951"/>
            <a:ext cx="6210007" cy="3428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3219857" y="6097130"/>
            <a:ext cx="4102918" cy="369332"/>
          </a:xfrm>
          <a:prstGeom prst="rect">
            <a:avLst/>
          </a:prstGeom>
        </p:spPr>
        <p:txBody>
          <a:bodyPr wrap="none">
            <a:spAutoFit/>
          </a:bodyPr>
          <a:lstStyle/>
          <a:p>
            <a:r>
              <a:rPr lang="ru-RU" dirty="0" smtClean="0"/>
              <a:t>Образец  исполнения  профиля  резьбы</a:t>
            </a:r>
            <a:endParaRPr lang="ru-RU" dirty="0"/>
          </a:p>
        </p:txBody>
      </p:sp>
    </p:spTree>
    <p:extLst>
      <p:ext uri="{BB962C8B-B14F-4D97-AF65-F5344CB8AC3E}">
        <p14:creationId xmlns:p14="http://schemas.microsoft.com/office/powerpoint/2010/main" val="18899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5226983" cy="2905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7051" y="2447369"/>
            <a:ext cx="4656949" cy="4410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2642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9851" y="510364"/>
            <a:ext cx="7591647" cy="2029622"/>
          </a:xfrm>
        </p:spPr>
        <p:txBody>
          <a:bodyPr>
            <a:normAutofit fontScale="90000"/>
          </a:bodyPr>
          <a:lstStyle/>
          <a:p>
            <a:r>
              <a:rPr lang="ru-RU" sz="3100" dirty="0" smtClean="0"/>
              <a:t/>
            </a:r>
            <a:br>
              <a:rPr lang="ru-RU" sz="3100" dirty="0" smtClean="0"/>
            </a:br>
            <a:r>
              <a:rPr lang="ru-RU" sz="3100" dirty="0"/>
              <a:t/>
            </a:r>
            <a:br>
              <a:rPr lang="ru-RU" sz="3100" dirty="0"/>
            </a:br>
            <a:r>
              <a:rPr lang="ru-RU" sz="2700" b="1" dirty="0" smtClean="0"/>
              <a:t>Резьбу </a:t>
            </a:r>
            <a:r>
              <a:rPr lang="ru-RU" sz="2700" b="1" dirty="0"/>
              <a:t>изображают:</a:t>
            </a:r>
            <a:br>
              <a:rPr lang="ru-RU" sz="2700" b="1" dirty="0"/>
            </a:br>
            <a:r>
              <a:rPr lang="ru-RU" sz="2700" b="1" dirty="0"/>
              <a:t>а) на стержне - сплошными основными линиями по наружному диаметру резьбы и сплошными тонкими линиями - по внутреннему диаметру.</a:t>
            </a:r>
            <a:r>
              <a:rPr lang="ru-RU" dirty="0"/>
              <a:t/>
            </a:r>
            <a:br>
              <a:rPr lang="ru-RU" dirty="0"/>
            </a:br>
            <a:r>
              <a:rPr lang="ru-RU" dirty="0"/>
              <a:t/>
            </a:r>
            <a:br>
              <a:rPr lang="ru-RU" dirty="0"/>
            </a:br>
            <a:endParaRPr lang="ru-RU"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32837" y="2278091"/>
            <a:ext cx="4693166" cy="395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7490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8207006" cy="1410511"/>
          </a:xfrm>
        </p:spPr>
        <p:txBody>
          <a:bodyPr>
            <a:normAutofit fontScale="90000"/>
          </a:bodyPr>
          <a:lstStyle/>
          <a:p>
            <a:pPr lvl="1" algn="l" rtl="0">
              <a:lnSpc>
                <a:spcPct val="90000"/>
              </a:lnSpc>
              <a:spcBef>
                <a:spcPct val="0"/>
              </a:spcBef>
            </a:pPr>
            <a:r>
              <a:rPr lang="ru-RU" sz="2400" dirty="0"/>
              <a:t/>
            </a:r>
            <a:br>
              <a:rPr lang="ru-RU" sz="2400" dirty="0"/>
            </a:br>
            <a:r>
              <a:rPr lang="ru-RU" sz="2400" dirty="0" smtClean="0"/>
              <a:t>б) в отверстии - сплошными основными линиями по внутреннему диаметру резьбы и сплошными тонкими линиями - по наружному диаметру.</a:t>
            </a:r>
            <a:br>
              <a:rPr lang="ru-RU" sz="2400" dirty="0" smtClean="0"/>
            </a:br>
            <a:endParaRPr lang="ru-RU" sz="24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740" y="1938394"/>
            <a:ext cx="5518297" cy="4321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4850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7713" y="365126"/>
            <a:ext cx="8344012" cy="1218975"/>
          </a:xfrm>
        </p:spPr>
        <p:txBody>
          <a:bodyPr>
            <a:normAutofit fontScale="90000"/>
          </a:bodyPr>
          <a:lstStyle/>
          <a:p>
            <a:pPr algn="ctr">
              <a:lnSpc>
                <a:spcPct val="100000"/>
              </a:lnSpc>
            </a:pPr>
            <a:r>
              <a:rPr lang="ru-RU" sz="2700" b="1" dirty="0" smtClean="0"/>
              <a:t>Резьба на стержне </a:t>
            </a:r>
            <a:r>
              <a:rPr lang="ru-RU" sz="2200" dirty="0" smtClean="0"/>
              <a:t/>
            </a:r>
            <a:br>
              <a:rPr lang="ru-RU" sz="2200" dirty="0" smtClean="0"/>
            </a:br>
            <a:r>
              <a:rPr lang="ru-RU" sz="2200" dirty="0" smtClean="0"/>
              <a:t>На </a:t>
            </a:r>
            <a:r>
              <a:rPr lang="ru-RU" sz="2200" dirty="0"/>
              <a:t>изображениях, полученных проецированием на плоскость, параллельную оси стержня, сплошную тонкую линию по внутреннему диаметру резьбы проводят на всю длину резьбы без </a:t>
            </a:r>
            <a:r>
              <a:rPr lang="ru-RU" sz="2200" dirty="0" smtClean="0"/>
              <a:t>сбега.</a:t>
            </a:r>
            <a:endParaRPr lang="ru-RU" sz="3600" b="1" dirty="0"/>
          </a:p>
        </p:txBody>
      </p:sp>
      <p:pic>
        <p:nvPicPr>
          <p:cNvPr id="4" name="Объект 3" descr="ГОСТ 2.311-68 Единая система конструкторской документации (ЕСКД). Изображение резьбы (с Изменением N 1)"/>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18952" y="2149084"/>
            <a:ext cx="5486400" cy="1279916"/>
          </a:xfrm>
          <a:prstGeom prst="rect">
            <a:avLst/>
          </a:prstGeom>
          <a:noFill/>
          <a:ln>
            <a:noFill/>
          </a:ln>
        </p:spPr>
      </p:pic>
      <p:pic>
        <p:nvPicPr>
          <p:cNvPr id="5" name="Рисунок 4" descr="ГОСТ 2.311-68 Единая система конструкторской документации (ЕСКД). Изображение резьбы (с Изменением N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6834" y="3738093"/>
            <a:ext cx="4997004" cy="1555124"/>
          </a:xfrm>
          <a:prstGeom prst="rect">
            <a:avLst/>
          </a:prstGeom>
          <a:noFill/>
          <a:ln>
            <a:noFill/>
          </a:ln>
        </p:spPr>
      </p:pic>
    </p:spTree>
    <p:extLst>
      <p:ext uri="{BB962C8B-B14F-4D97-AF65-F5344CB8AC3E}">
        <p14:creationId xmlns:p14="http://schemas.microsoft.com/office/powerpoint/2010/main" val="2849267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b="1" dirty="0" smtClean="0"/>
              <a:t>Резьба в отверстии</a:t>
            </a:r>
            <a:endParaRPr lang="ru-RU" sz="3600" b="1" dirty="0"/>
          </a:p>
        </p:txBody>
      </p:sp>
      <p:pic>
        <p:nvPicPr>
          <p:cNvPr id="4" name="Объект 3" descr="ГОСТ 2.311-68 Единая система конструкторской документации (ЕСКД). Изображение резьбы (с Изменением N 1)"/>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9916" y="1786270"/>
            <a:ext cx="3755389" cy="1821613"/>
          </a:xfrm>
          <a:prstGeom prst="rect">
            <a:avLst/>
          </a:prstGeom>
          <a:noFill/>
          <a:ln>
            <a:noFill/>
          </a:ln>
        </p:spPr>
      </p:pic>
      <p:pic>
        <p:nvPicPr>
          <p:cNvPr id="5" name="Рисунок 4" descr="ГОСТ 2.311-68 Единая система конструкторской документации (ЕСКД). Изображение резьбы (с Изменением N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6243" y="3902150"/>
            <a:ext cx="3877588" cy="1841828"/>
          </a:xfrm>
          <a:prstGeom prst="rect">
            <a:avLst/>
          </a:prstGeom>
          <a:noFill/>
          <a:ln>
            <a:noFill/>
          </a:ln>
        </p:spPr>
      </p:pic>
    </p:spTree>
    <p:extLst>
      <p:ext uri="{BB962C8B-B14F-4D97-AF65-F5344CB8AC3E}">
        <p14:creationId xmlns:p14="http://schemas.microsoft.com/office/powerpoint/2010/main" val="3023496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92595" y="365127"/>
            <a:ext cx="6622754" cy="591803"/>
          </a:xfrm>
        </p:spPr>
        <p:txBody>
          <a:bodyPr>
            <a:normAutofit/>
          </a:bodyPr>
          <a:lstStyle/>
          <a:p>
            <a:pPr algn="ctr"/>
            <a:r>
              <a:rPr lang="ru-RU" sz="3200" b="1" dirty="0" smtClean="0"/>
              <a:t>Технологические элементы резьбы</a:t>
            </a:r>
            <a:endParaRPr lang="ru-RU" sz="3200" b="1" dirty="0"/>
          </a:p>
        </p:txBody>
      </p:sp>
      <p:sp>
        <p:nvSpPr>
          <p:cNvPr id="3" name="Объект 2"/>
          <p:cNvSpPr>
            <a:spLocks noGrp="1"/>
          </p:cNvSpPr>
          <p:nvPr>
            <p:ph idx="1"/>
          </p:nvPr>
        </p:nvSpPr>
        <p:spPr>
          <a:xfrm>
            <a:off x="1531088" y="1825625"/>
            <a:ext cx="6984262" cy="4351338"/>
          </a:xfrm>
        </p:spPr>
        <p:txBody>
          <a:bodyPr/>
          <a:lstStyle/>
          <a:p>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014" y="1108486"/>
            <a:ext cx="8158052" cy="524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4749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0604" y="205639"/>
            <a:ext cx="7675378" cy="474845"/>
          </a:xfrm>
        </p:spPr>
        <p:txBody>
          <a:bodyPr>
            <a:normAutofit fontScale="90000"/>
          </a:bodyPr>
          <a:lstStyle/>
          <a:p>
            <a:pPr algn="ctr"/>
            <a:r>
              <a:rPr lang="ru-RU" sz="2800" b="1" dirty="0" smtClean="0"/>
              <a:t>Обозначение резьбы</a:t>
            </a:r>
            <a:endParaRPr lang="ru-RU" sz="2800" b="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4038" y="612700"/>
            <a:ext cx="7154383" cy="3066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8810" y="3678865"/>
            <a:ext cx="6530655" cy="3062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672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3646" y="173741"/>
            <a:ext cx="7781703" cy="368520"/>
          </a:xfrm>
        </p:spPr>
        <p:txBody>
          <a:bodyPr>
            <a:normAutofit fontScale="90000"/>
          </a:bodyPr>
          <a:lstStyle/>
          <a:p>
            <a:pPr algn="ctr"/>
            <a:r>
              <a:rPr lang="ru-RU" sz="3200" b="1" dirty="0" smtClean="0"/>
              <a:t>Обозначение резьбы</a:t>
            </a:r>
            <a:endParaRPr lang="ru-RU" sz="3200" b="1"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6690"/>
            <a:ext cx="5432344" cy="2547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7319" y="2772440"/>
            <a:ext cx="2105025"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8981" y="2515265"/>
            <a:ext cx="1943100"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6313" y="4334540"/>
            <a:ext cx="588645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145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716699"/>
          </a:xfrm>
        </p:spPr>
        <p:txBody>
          <a:bodyPr>
            <a:normAutofit/>
          </a:bodyPr>
          <a:lstStyle/>
          <a:p>
            <a:pPr algn="ctr"/>
            <a:r>
              <a:rPr lang="ru-RU" sz="4000" b="1" dirty="0" smtClean="0"/>
              <a:t>Резьбовое соединение в разрезе</a:t>
            </a:r>
            <a:endParaRPr lang="ru-RU" sz="4000" b="1" dirty="0"/>
          </a:p>
        </p:txBody>
      </p:sp>
      <p:sp>
        <p:nvSpPr>
          <p:cNvPr id="3" name="Объект 2"/>
          <p:cNvSpPr>
            <a:spLocks noGrp="1"/>
          </p:cNvSpPr>
          <p:nvPr>
            <p:ph idx="1"/>
          </p:nvPr>
        </p:nvSpPr>
        <p:spPr>
          <a:xfrm>
            <a:off x="2349795" y="3062177"/>
            <a:ext cx="4221126" cy="3114786"/>
          </a:xfrm>
        </p:spPr>
        <p:txBody>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702" y="1285791"/>
            <a:ext cx="7263684" cy="5108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3421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7923" y="1348799"/>
            <a:ext cx="7886700" cy="1325563"/>
          </a:xfrm>
        </p:spPr>
        <p:txBody>
          <a:bodyPr>
            <a:normAutofit/>
          </a:bodyPr>
          <a:lstStyle/>
          <a:p>
            <a:pPr algn="ctr"/>
            <a:r>
              <a:rPr lang="ru-RU" sz="4000" b="1" dirty="0">
                <a:latin typeface="Times New Roman" panose="02020603050405020304" pitchFamily="18" charset="0"/>
                <a:cs typeface="Times New Roman" panose="02020603050405020304" pitchFamily="18" charset="0"/>
              </a:rPr>
              <a:t>Виды соединений. </a:t>
            </a:r>
            <a:br>
              <a:rPr lang="ru-RU" sz="4000" b="1" dirty="0">
                <a:latin typeface="Times New Roman" panose="02020603050405020304" pitchFamily="18" charset="0"/>
                <a:cs typeface="Times New Roman" panose="02020603050405020304" pitchFamily="18" charset="0"/>
              </a:rPr>
            </a:br>
            <a:r>
              <a:rPr lang="ru-RU" sz="4000" b="1" dirty="0">
                <a:latin typeface="Times New Roman" panose="02020603050405020304" pitchFamily="18" charset="0"/>
                <a:cs typeface="Times New Roman" panose="02020603050405020304" pitchFamily="18" charset="0"/>
              </a:rPr>
              <a:t>Разъемные  соединения</a:t>
            </a:r>
            <a:endParaRPr lang="ru-RU" sz="4000" dirty="0"/>
          </a:p>
        </p:txBody>
      </p:sp>
      <p:sp>
        <p:nvSpPr>
          <p:cNvPr id="3" name="Объект 2"/>
          <p:cNvSpPr>
            <a:spLocks noGrp="1"/>
          </p:cNvSpPr>
          <p:nvPr>
            <p:ph idx="1"/>
          </p:nvPr>
        </p:nvSpPr>
        <p:spPr>
          <a:xfrm>
            <a:off x="1939636" y="3643745"/>
            <a:ext cx="4765964" cy="1537856"/>
          </a:xfrm>
        </p:spPr>
        <p:txBody>
          <a:bodyPr/>
          <a:lstStyle/>
          <a:p>
            <a:pPr algn="ctr"/>
            <a:r>
              <a:rPr lang="ru-RU" b="1" dirty="0">
                <a:latin typeface="Times New Roman" panose="02020603050405020304" pitchFamily="18" charset="0"/>
                <a:cs typeface="Times New Roman" panose="02020603050405020304" pitchFamily="18" charset="0"/>
              </a:rPr>
              <a:t>Лекция 8</a:t>
            </a:r>
          </a:p>
          <a:p>
            <a:pPr algn="ctr"/>
            <a:endParaRPr lang="ru-RU" dirty="0"/>
          </a:p>
        </p:txBody>
      </p:sp>
    </p:spTree>
    <p:extLst>
      <p:ext uri="{BB962C8B-B14F-4D97-AF65-F5344CB8AC3E}">
        <p14:creationId xmlns:p14="http://schemas.microsoft.com/office/powerpoint/2010/main" val="2604259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832609"/>
          </a:xfrm>
        </p:spPr>
        <p:txBody>
          <a:bodyPr>
            <a:normAutofit/>
          </a:bodyPr>
          <a:lstStyle/>
          <a:p>
            <a:pPr algn="ctr"/>
            <a:r>
              <a:rPr lang="ru-RU" sz="3200" b="1" dirty="0" smtClean="0"/>
              <a:t>Обозначение резьбы</a:t>
            </a:r>
            <a:endParaRPr lang="ru-RU" sz="3200" b="1" dirty="0"/>
          </a:p>
        </p:txBody>
      </p:sp>
      <p:sp>
        <p:nvSpPr>
          <p:cNvPr id="3" name="Прямоугольник 2"/>
          <p:cNvSpPr/>
          <p:nvPr/>
        </p:nvSpPr>
        <p:spPr>
          <a:xfrm>
            <a:off x="499730" y="1447431"/>
            <a:ext cx="7675441" cy="707886"/>
          </a:xfrm>
          <a:prstGeom prst="rect">
            <a:avLst/>
          </a:prstGeom>
        </p:spPr>
        <p:txBody>
          <a:bodyPr wrap="square">
            <a:spAutoFit/>
          </a:bodyPr>
          <a:lstStyle/>
          <a:p>
            <a:r>
              <a:rPr lang="ru-RU" sz="2000" dirty="0" smtClean="0"/>
              <a:t>В обозначении резьбы всегда дается наружный диаметр резьбы. </a:t>
            </a:r>
          </a:p>
          <a:p>
            <a:r>
              <a:rPr lang="ru-RU" sz="2000" dirty="0" smtClean="0"/>
              <a:t>Его можно наносить по варианту, как показано на рисунке </a:t>
            </a:r>
            <a:endParaRPr lang="ru-RU"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705" y="2471057"/>
            <a:ext cx="7686675"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6999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0214" y="365127"/>
            <a:ext cx="7335136" cy="932046"/>
          </a:xfrm>
        </p:spPr>
        <p:txBody>
          <a:bodyPr>
            <a:normAutofit/>
          </a:bodyPr>
          <a:lstStyle/>
          <a:p>
            <a:r>
              <a:rPr lang="ru-RU" sz="3600" b="1" dirty="0"/>
              <a:t>Виды разъемных соединений</a:t>
            </a:r>
          </a:p>
        </p:txBody>
      </p:sp>
      <p:sp>
        <p:nvSpPr>
          <p:cNvPr id="3" name="Объект 2"/>
          <p:cNvSpPr>
            <a:spLocks noGrp="1"/>
          </p:cNvSpPr>
          <p:nvPr>
            <p:ph idx="1"/>
          </p:nvPr>
        </p:nvSpPr>
        <p:spPr>
          <a:xfrm>
            <a:off x="191387" y="1825625"/>
            <a:ext cx="8676166" cy="4351338"/>
          </a:xfrm>
        </p:spPr>
        <p:txBody>
          <a:bodyPr/>
          <a:lstStyle/>
          <a:p>
            <a:r>
              <a:rPr lang="ru-RU" dirty="0"/>
              <a:t>Виды разъемных соединений: резьбовые, шпоночные, шлицевые, штифтовые; их назначение и изображение на чертежах. Изображение крепежных деталей с резьбой по условным соотношением в зависимости от наружного диаметра резьбы. Изображение резьбовых  соединений  болтом.</a:t>
            </a:r>
          </a:p>
          <a:p>
            <a:endParaRPr lang="ru-RU" dirty="0"/>
          </a:p>
        </p:txBody>
      </p:sp>
    </p:spTree>
    <p:extLst>
      <p:ext uri="{BB962C8B-B14F-4D97-AF65-F5344CB8AC3E}">
        <p14:creationId xmlns:p14="http://schemas.microsoft.com/office/powerpoint/2010/main" val="228228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538641"/>
          </a:xfrm>
        </p:spPr>
        <p:txBody>
          <a:bodyPr>
            <a:normAutofit/>
          </a:bodyPr>
          <a:lstStyle/>
          <a:p>
            <a:pPr algn="ctr"/>
            <a:r>
              <a:rPr lang="ru-RU" sz="3200" b="1" dirty="0" smtClean="0"/>
              <a:t>Болтовое соединение</a:t>
            </a:r>
            <a:endParaRPr lang="ru-RU" sz="3200" b="1"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6055" y="1351955"/>
            <a:ext cx="7957053" cy="4400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1164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602437"/>
          </a:xfrm>
        </p:spPr>
        <p:txBody>
          <a:bodyPr>
            <a:normAutofit/>
          </a:bodyPr>
          <a:lstStyle/>
          <a:p>
            <a:pPr algn="ctr"/>
            <a:r>
              <a:rPr lang="ru-RU" sz="3600" b="1" dirty="0" smtClean="0"/>
              <a:t>Определения</a:t>
            </a:r>
            <a:endParaRPr lang="ru-RU" sz="3600" b="1" dirty="0"/>
          </a:p>
        </p:txBody>
      </p:sp>
      <p:sp>
        <p:nvSpPr>
          <p:cNvPr id="3" name="Объект 2"/>
          <p:cNvSpPr>
            <a:spLocks noGrp="1"/>
          </p:cNvSpPr>
          <p:nvPr>
            <p:ph idx="1"/>
          </p:nvPr>
        </p:nvSpPr>
        <p:spPr>
          <a:xfrm>
            <a:off x="692446" y="1570443"/>
            <a:ext cx="7886700" cy="4351338"/>
          </a:xfrm>
        </p:spPr>
        <p:txBody>
          <a:bodyPr/>
          <a:lstStyle/>
          <a:p>
            <a:r>
              <a:rPr lang="ru-RU" b="1" dirty="0" smtClean="0"/>
              <a:t>Болт</a:t>
            </a:r>
            <a:r>
              <a:rPr lang="ru-RU" dirty="0" smtClean="0"/>
              <a:t> - цилиндрический стержень, имеющий головку под ключ на одном конце </a:t>
            </a:r>
            <a:r>
              <a:rPr lang="ru-RU" dirty="0" err="1" smtClean="0"/>
              <a:t>ирезьбу</a:t>
            </a:r>
            <a:r>
              <a:rPr lang="ru-RU" dirty="0" smtClean="0"/>
              <a:t> для навинчивания на другом конце.</a:t>
            </a:r>
          </a:p>
          <a:p>
            <a:r>
              <a:rPr lang="ru-RU" b="1" dirty="0" smtClean="0"/>
              <a:t>Гайка</a:t>
            </a:r>
            <a:r>
              <a:rPr lang="ru-RU" dirty="0" smtClean="0"/>
              <a:t> – крепежная деталь с отверстием и резьбой для навинчивания на болт и шпильку.</a:t>
            </a:r>
          </a:p>
          <a:p>
            <a:r>
              <a:rPr lang="ru-RU" b="1" dirty="0" smtClean="0"/>
              <a:t>Шайба</a:t>
            </a:r>
            <a:r>
              <a:rPr lang="ru-RU" dirty="0" smtClean="0"/>
              <a:t> – подкладка под гайку в виде кольца с отверстием, которая защищает опорную поверхность детали от повреждений при затягивании гайки и увеличивает опорную поверхность гайки </a:t>
            </a:r>
            <a:endParaRPr lang="ru-RU" dirty="0"/>
          </a:p>
          <a:p>
            <a:endParaRPr lang="ru-RU" dirty="0"/>
          </a:p>
        </p:txBody>
      </p:sp>
    </p:spTree>
    <p:extLst>
      <p:ext uri="{BB962C8B-B14F-4D97-AF65-F5344CB8AC3E}">
        <p14:creationId xmlns:p14="http://schemas.microsoft.com/office/powerpoint/2010/main" val="3868161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85731" y="1470912"/>
            <a:ext cx="2530549" cy="230297"/>
          </a:xfrm>
        </p:spPr>
        <p:txBody>
          <a:bodyPr>
            <a:normAutofit/>
          </a:bodyPr>
          <a:lstStyle/>
          <a:p>
            <a:endParaRPr lang="ru-RU" sz="8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1991" y="305215"/>
            <a:ext cx="6996223" cy="6355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6912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8558" y="365126"/>
            <a:ext cx="7026792" cy="644967"/>
          </a:xfrm>
        </p:spPr>
        <p:txBody>
          <a:bodyPr>
            <a:normAutofit/>
          </a:bodyPr>
          <a:lstStyle/>
          <a:p>
            <a:pPr algn="ctr"/>
            <a:r>
              <a:rPr lang="ru-RU" sz="3200" b="1" dirty="0" smtClean="0"/>
              <a:t>Условное </a:t>
            </a:r>
            <a:r>
              <a:rPr lang="ru-RU" sz="3200" b="1" dirty="0"/>
              <a:t>обозначение болта</a:t>
            </a:r>
          </a:p>
        </p:txBody>
      </p:sp>
      <p:sp>
        <p:nvSpPr>
          <p:cNvPr id="3" name="Объект 2"/>
          <p:cNvSpPr>
            <a:spLocks noGrp="1"/>
          </p:cNvSpPr>
          <p:nvPr>
            <p:ph idx="1"/>
          </p:nvPr>
        </p:nvSpPr>
        <p:spPr>
          <a:xfrm>
            <a:off x="584789" y="1509823"/>
            <a:ext cx="8091377" cy="4443856"/>
          </a:xfrm>
        </p:spPr>
        <p:txBody>
          <a:bodyPr>
            <a:normAutofit fontScale="92500" lnSpcReduction="10000"/>
          </a:bodyPr>
          <a:lstStyle/>
          <a:p>
            <a:pPr marL="0" indent="0">
              <a:buNone/>
            </a:pPr>
            <a:r>
              <a:rPr lang="ru-RU" sz="2600" dirty="0" smtClean="0"/>
              <a:t>Условное </a:t>
            </a:r>
            <a:r>
              <a:rPr lang="ru-RU" sz="2600" dirty="0"/>
              <a:t>обозначение болта должно содержать наименование (Болт), число заходов резьбы (однозаходная не указывается), номинальный диаметр резьбы, шаг резьбы (если крупный для данного диаметра шаг не указывается), длину болта (без учета высоты головки),</a:t>
            </a:r>
          </a:p>
          <a:p>
            <a:pPr marL="0" indent="0">
              <a:buNone/>
            </a:pPr>
            <a:r>
              <a:rPr lang="ru-RU" sz="2600" b="1" dirty="0"/>
              <a:t>Пример условного обозначения болта </a:t>
            </a:r>
            <a:r>
              <a:rPr lang="ru-RU" sz="2600" dirty="0"/>
              <a:t>с шестигранной  головкой по ГОСТ 7798 –70, класса точности А, диаметром резьбы 20 мм, длинной 60 мм, в исполнении 1, с крупным шагом:</a:t>
            </a:r>
          </a:p>
          <a:p>
            <a:pPr marL="0" indent="0">
              <a:buNone/>
            </a:pPr>
            <a:r>
              <a:rPr lang="ru-RU" sz="2600" b="1" dirty="0"/>
              <a:t>Болт АМ20 х 60 ГОСТ 7798 – 70. </a:t>
            </a:r>
          </a:p>
          <a:p>
            <a:pPr marL="0" indent="0">
              <a:buNone/>
            </a:pPr>
            <a:r>
              <a:rPr lang="ru-RU" sz="2600" dirty="0"/>
              <a:t>То же, класса точности В, в исполнении 2, с мелким шагом 1,5 мм:</a:t>
            </a:r>
          </a:p>
          <a:p>
            <a:pPr marL="0" indent="0">
              <a:buNone/>
            </a:pPr>
            <a:r>
              <a:rPr lang="ru-RU" sz="2600" b="1" dirty="0"/>
              <a:t>Болт В2М20 х 1,5 х 60 ГОСТ 779 –70.</a:t>
            </a:r>
          </a:p>
          <a:p>
            <a:endParaRPr lang="ru-RU" dirty="0"/>
          </a:p>
        </p:txBody>
      </p:sp>
    </p:spTree>
    <p:extLst>
      <p:ext uri="{BB962C8B-B14F-4D97-AF65-F5344CB8AC3E}">
        <p14:creationId xmlns:p14="http://schemas.microsoft.com/office/powerpoint/2010/main" val="4054635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7320" y="1130670"/>
            <a:ext cx="7886700" cy="1665693"/>
          </a:xfrm>
        </p:spPr>
        <p:txBody>
          <a:bodyPr>
            <a:normAutofit fontScale="90000"/>
          </a:bodyPr>
          <a:lstStyle/>
          <a:p>
            <a:r>
              <a:rPr lang="ru-RU" sz="2200" dirty="0" smtClean="0"/>
              <a:t/>
            </a:r>
            <a:br>
              <a:rPr lang="ru-RU" sz="2200" dirty="0" smtClean="0"/>
            </a:br>
            <a:r>
              <a:rPr lang="ru-RU" sz="2200" dirty="0"/>
              <a:t/>
            </a:r>
            <a:br>
              <a:rPr lang="ru-RU" sz="2200" dirty="0"/>
            </a:br>
            <a:r>
              <a:rPr lang="ru-RU" sz="2700" dirty="0" smtClean="0"/>
              <a:t>Различают конструктивное, упрощенное, условное изображения крепежных деталей и  их соединений.</a:t>
            </a:r>
            <a:br>
              <a:rPr lang="ru-RU" sz="2700" dirty="0" smtClean="0"/>
            </a:br>
            <a:r>
              <a:rPr lang="ru-RU" sz="2700" dirty="0" smtClean="0"/>
              <a:t>При выполнении сборочных чертежей и чертежей общего вида применяются упрощенные и условные изображения крепежных деталей</a:t>
            </a:r>
            <a:r>
              <a:rPr lang="ru-RU" sz="2200" dirty="0" smtClean="0"/>
              <a:t>.</a:t>
            </a:r>
            <a:br>
              <a:rPr lang="ru-RU" sz="2200" dirty="0" smtClean="0"/>
            </a:br>
            <a:r>
              <a:rPr lang="ru-RU" sz="2400" dirty="0"/>
              <a:t/>
            </a:r>
            <a:br>
              <a:rPr lang="ru-RU" sz="2400" dirty="0"/>
            </a:br>
            <a:endParaRPr lang="ru-RU" sz="2400" dirty="0"/>
          </a:p>
        </p:txBody>
      </p:sp>
      <p:sp>
        <p:nvSpPr>
          <p:cNvPr id="6" name="Заголовок 1"/>
          <p:cNvSpPr txBox="1">
            <a:spLocks/>
          </p:cNvSpPr>
          <p:nvPr/>
        </p:nvSpPr>
        <p:spPr>
          <a:xfrm>
            <a:off x="712381" y="3019646"/>
            <a:ext cx="7994798" cy="25092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000" dirty="0" smtClean="0"/>
              <a:t/>
            </a:r>
            <a:br>
              <a:rPr lang="ru-RU" sz="2000" dirty="0" smtClean="0"/>
            </a:br>
            <a:r>
              <a:rPr lang="ru-RU" sz="2400" dirty="0" smtClean="0"/>
              <a:t>При </a:t>
            </a:r>
            <a:r>
              <a:rPr lang="ru-RU" sz="2400" b="1" dirty="0" smtClean="0"/>
              <a:t>упрощенном изображении </a:t>
            </a:r>
            <a:r>
              <a:rPr lang="ru-RU" sz="2400" dirty="0" smtClean="0"/>
              <a:t>резьбу показывают по всей длине стержня болта; фаски на головке болта, гайке, шайбе и на </a:t>
            </a:r>
            <a:r>
              <a:rPr lang="ru-RU" sz="2400" dirty="0" err="1" smtClean="0"/>
              <a:t>резьбах</a:t>
            </a:r>
            <a:r>
              <a:rPr lang="ru-RU" sz="2400" dirty="0" smtClean="0"/>
              <a:t> не показывают; допускается не вычерчивать галтели и зазоры между стержнем и отверстием скрепляемой детали.</a:t>
            </a:r>
          </a:p>
          <a:p>
            <a:r>
              <a:rPr lang="ru-RU" sz="2400" dirty="0" smtClean="0"/>
              <a:t>На видах по направлению оси болта резьбу на стержне изображают только одной окружностью, соответствующей наружному диаметру. На этих видах шайбу не показывают.</a:t>
            </a:r>
            <a:endParaRPr lang="ru-RU" sz="2400" dirty="0"/>
          </a:p>
        </p:txBody>
      </p:sp>
    </p:spTree>
    <p:extLst>
      <p:ext uri="{BB962C8B-B14F-4D97-AF65-F5344CB8AC3E}">
        <p14:creationId xmlns:p14="http://schemas.microsoft.com/office/powerpoint/2010/main" val="2959654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2112" y="365127"/>
            <a:ext cx="7303238" cy="974576"/>
          </a:xfrm>
        </p:spPr>
        <p:txBody>
          <a:bodyPr>
            <a:normAutofit/>
          </a:bodyPr>
          <a:lstStyle/>
          <a:p>
            <a:pPr algn="ctr"/>
            <a:r>
              <a:rPr lang="ru-RU" sz="2800" b="1" dirty="0" smtClean="0"/>
              <a:t>Конструктивное изображение болтового </a:t>
            </a:r>
            <a:r>
              <a:rPr lang="ru-RU" sz="2800" b="1" dirty="0"/>
              <a:t>соединения</a:t>
            </a:r>
            <a:endParaRPr lang="ru-RU" sz="28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4176" y="1634239"/>
            <a:ext cx="3848010" cy="483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322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7172" y="365127"/>
            <a:ext cx="7377665" cy="442948"/>
          </a:xfrm>
        </p:spPr>
        <p:txBody>
          <a:bodyPr>
            <a:normAutofit fontScale="90000"/>
          </a:bodyPr>
          <a:lstStyle/>
          <a:p>
            <a:r>
              <a:rPr lang="ru-RU" sz="3100" b="1" dirty="0" smtClean="0"/>
              <a:t>Основные размеры болтового соединения</a:t>
            </a:r>
            <a:r>
              <a:rPr lang="ru-RU" b="1" dirty="0" smtClean="0"/>
              <a:t> </a:t>
            </a:r>
            <a:endParaRPr lang="ru-RU" b="1"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345" y="1163157"/>
            <a:ext cx="7515225" cy="546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6976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smtClean="0"/>
              <a:t>Упрощенный чертеж болтового соединения</a:t>
            </a:r>
            <a:endParaRPr lang="ru-RU" sz="3200" b="1" dirty="0"/>
          </a:p>
        </p:txBody>
      </p:sp>
      <p:pic>
        <p:nvPicPr>
          <p:cNvPr id="6" name="Объект 5"/>
          <p:cNvPicPr>
            <a:picLocks noGrp="1"/>
          </p:cNvPicPr>
          <p:nvPr>
            <p:ph idx="1"/>
          </p:nvPr>
        </p:nvPicPr>
        <p:blipFill>
          <a:blip r:embed="rId2">
            <a:lum contrast="12000"/>
            <a:grayscl/>
            <a:extLst>
              <a:ext uri="{28A0092B-C50C-407E-A947-70E740481C1C}">
                <a14:useLocalDpi xmlns:a14="http://schemas.microsoft.com/office/drawing/2010/main" val="0"/>
              </a:ext>
            </a:extLst>
          </a:blip>
          <a:srcRect l="20462" t="20079" r="28317" b="13620"/>
          <a:stretch>
            <a:fillRect/>
          </a:stretch>
        </p:blipFill>
        <p:spPr bwMode="auto">
          <a:xfrm>
            <a:off x="2470977" y="1825625"/>
            <a:ext cx="4202046" cy="4351338"/>
          </a:xfrm>
          <a:prstGeom prst="rect">
            <a:avLst/>
          </a:prstGeom>
          <a:noFill/>
          <a:ln w="19050">
            <a:solidFill>
              <a:srgbClr val="000000"/>
            </a:solidFill>
            <a:miter lim="800000"/>
            <a:headEnd/>
            <a:tailEnd/>
          </a:ln>
          <a:effectLst/>
        </p:spPr>
      </p:pic>
    </p:spTree>
    <p:extLst>
      <p:ext uri="{BB962C8B-B14F-4D97-AF65-F5344CB8AC3E}">
        <p14:creationId xmlns:p14="http://schemas.microsoft.com/office/powerpoint/2010/main" val="1196005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878883"/>
          </a:xfrm>
        </p:spPr>
        <p:txBody>
          <a:bodyPr>
            <a:normAutofit/>
          </a:bodyPr>
          <a:lstStyle/>
          <a:p>
            <a:r>
              <a:rPr lang="ru-RU" sz="3600" b="1" dirty="0" smtClean="0"/>
              <a:t>Классификация резьбовых соединений</a:t>
            </a:r>
            <a:endParaRPr lang="ru-RU" sz="3600" b="1"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1365" y="1456661"/>
            <a:ext cx="8529827" cy="475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0549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602437"/>
          </a:xfrm>
        </p:spPr>
        <p:txBody>
          <a:bodyPr>
            <a:normAutofit/>
          </a:bodyPr>
          <a:lstStyle/>
          <a:p>
            <a:pPr algn="ctr"/>
            <a:r>
              <a:rPr lang="ru-RU" sz="3600" b="1" dirty="0" smtClean="0"/>
              <a:t>Соединение болтом</a:t>
            </a:r>
            <a:endParaRPr lang="ru-RU" sz="3600" b="1"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939" y="1679946"/>
            <a:ext cx="8135123" cy="4113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6444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4735" y="365126"/>
            <a:ext cx="6081824" cy="559907"/>
          </a:xfrm>
        </p:spPr>
        <p:txBody>
          <a:bodyPr>
            <a:normAutofit fontScale="90000"/>
          </a:bodyPr>
          <a:lstStyle/>
          <a:p>
            <a:r>
              <a:rPr lang="ru-RU" b="1" dirty="0"/>
              <a:t>Шпилечное соединение</a:t>
            </a:r>
            <a:endParaRPr lang="ru-RU"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449" y="1259340"/>
            <a:ext cx="8540637" cy="4205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5644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4278" y="365126"/>
            <a:ext cx="7771071" cy="570539"/>
          </a:xfrm>
        </p:spPr>
        <p:txBody>
          <a:bodyPr>
            <a:normAutofit/>
          </a:bodyPr>
          <a:lstStyle/>
          <a:p>
            <a:pPr algn="ctr"/>
            <a:r>
              <a:rPr lang="ru-RU" sz="3200" b="1" dirty="0" smtClean="0"/>
              <a:t>Шпилечное соединение</a:t>
            </a:r>
            <a:endParaRPr lang="ru-RU" sz="3200" b="1"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2869" y="930166"/>
            <a:ext cx="6818020"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1924493" y="5306774"/>
            <a:ext cx="6326372" cy="646331"/>
          </a:xfrm>
          <a:prstGeom prst="rect">
            <a:avLst/>
          </a:prstGeom>
        </p:spPr>
        <p:txBody>
          <a:bodyPr wrap="square">
            <a:spAutoFit/>
          </a:bodyPr>
          <a:lstStyle/>
          <a:p>
            <a:r>
              <a:rPr lang="ru-RU" b="1" dirty="0"/>
              <a:t>Шпилечное </a:t>
            </a:r>
            <a:r>
              <a:rPr lang="ru-RU" b="1" dirty="0" smtClean="0"/>
              <a:t>соединение состоит из шпильки (5), гайки (4), шайбы (3) и соединяемых деталей (1,2) </a:t>
            </a:r>
            <a:endParaRPr lang="ru-RU" dirty="0"/>
          </a:p>
        </p:txBody>
      </p:sp>
    </p:spTree>
    <p:extLst>
      <p:ext uri="{BB962C8B-B14F-4D97-AF65-F5344CB8AC3E}">
        <p14:creationId xmlns:p14="http://schemas.microsoft.com/office/powerpoint/2010/main" val="4098026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6516429" cy="442948"/>
          </a:xfrm>
        </p:spPr>
        <p:txBody>
          <a:bodyPr>
            <a:noAutofit/>
          </a:bodyPr>
          <a:lstStyle/>
          <a:p>
            <a:pPr algn="ctr"/>
            <a:r>
              <a:rPr lang="ru-RU" sz="3200" b="1" dirty="0" smtClean="0"/>
              <a:t>Параметры шпильки</a:t>
            </a:r>
            <a:endParaRPr lang="ru-RU" sz="3200" b="1"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693" y="4063987"/>
            <a:ext cx="9048307" cy="1773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0329" y="1376030"/>
            <a:ext cx="4676775"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7141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56121" y="365127"/>
            <a:ext cx="6059228" cy="283460"/>
          </a:xfrm>
        </p:spPr>
        <p:txBody>
          <a:bodyPr>
            <a:noAutofit/>
          </a:bodyPr>
          <a:lstStyle/>
          <a:p>
            <a:r>
              <a:rPr lang="ru-RU" sz="2800" b="1" dirty="0" smtClean="0"/>
              <a:t>  Применение шпильки</a:t>
            </a:r>
            <a:endParaRPr lang="ru-RU" sz="28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410" y="1010093"/>
            <a:ext cx="7338288" cy="5545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15626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7656" y="365127"/>
            <a:ext cx="4922874" cy="581171"/>
          </a:xfrm>
        </p:spPr>
        <p:txBody>
          <a:bodyPr>
            <a:normAutofit/>
          </a:bodyPr>
          <a:lstStyle/>
          <a:p>
            <a:pPr algn="ctr"/>
            <a:r>
              <a:rPr lang="ru-RU" sz="3200" b="1" dirty="0"/>
              <a:t>Винт</a:t>
            </a:r>
          </a:p>
        </p:txBody>
      </p:sp>
      <p:sp>
        <p:nvSpPr>
          <p:cNvPr id="3" name="Объект 2"/>
          <p:cNvSpPr>
            <a:spLocks noGrp="1"/>
          </p:cNvSpPr>
          <p:nvPr>
            <p:ph idx="1"/>
          </p:nvPr>
        </p:nvSpPr>
        <p:spPr>
          <a:xfrm>
            <a:off x="618018" y="975021"/>
            <a:ext cx="7886700" cy="4351338"/>
          </a:xfrm>
        </p:spPr>
        <p:txBody>
          <a:bodyPr>
            <a:normAutofit fontScale="40000" lnSpcReduction="20000"/>
          </a:bodyPr>
          <a:lstStyle/>
          <a:p>
            <a:pPr algn="just"/>
            <a:r>
              <a:rPr lang="ru-RU" sz="6000" dirty="0"/>
              <a:t>Винт представляет собой цилиндрический стержень  с головкой на одном конце и резьбой на другом конце. Винты для металла подразделяют на крепежные общего назначения, самонарезающие, невыпадающие и установочные. Конструкция и размеры винтов определены стандартами. </a:t>
            </a:r>
          </a:p>
          <a:p>
            <a:pPr algn="just"/>
            <a:r>
              <a:rPr lang="ru-RU" sz="6000" dirty="0"/>
              <a:t>Установочные винты служат для фиксации взаимного расположения деталей при сборке машин. Различие между крепежными и установочными винтами заключается в том, что стержень установочного винта нарезан полностью и имеет нажимной конец, входящий в соответствующее углубление цилиндрической, конической и другой формы; крепежный винт для металла имеет частично нарезанный стержень с головкой под ключ или со шлицем (прорезью) для отвертки.</a:t>
            </a:r>
          </a:p>
          <a:p>
            <a:endParaRPr lang="ru-RU" dirty="0"/>
          </a:p>
        </p:txBody>
      </p:sp>
    </p:spTree>
    <p:extLst>
      <p:ext uri="{BB962C8B-B14F-4D97-AF65-F5344CB8AC3E}">
        <p14:creationId xmlns:p14="http://schemas.microsoft.com/office/powerpoint/2010/main" val="5777487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2084" y="520995"/>
            <a:ext cx="6156251" cy="393405"/>
          </a:xfrm>
        </p:spPr>
        <p:txBody>
          <a:bodyPr>
            <a:noAutofit/>
          </a:bodyPr>
          <a:lstStyle/>
          <a:p>
            <a:r>
              <a:rPr lang="ru-RU" sz="2800" b="1" dirty="0" smtClean="0"/>
              <a:t>Винты крепежного общего назначения</a:t>
            </a:r>
            <a:endParaRPr lang="ru-RU" sz="2800"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9" y="3424127"/>
            <a:ext cx="6027932" cy="948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9" y="1945758"/>
            <a:ext cx="8476777" cy="1478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40539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5516" y="365127"/>
            <a:ext cx="6909834" cy="772558"/>
          </a:xfrm>
        </p:spPr>
        <p:txBody>
          <a:bodyPr>
            <a:normAutofit/>
          </a:bodyPr>
          <a:lstStyle/>
          <a:p>
            <a:pPr algn="ctr"/>
            <a:r>
              <a:rPr lang="ru-RU" sz="4000" b="1" dirty="0" smtClean="0"/>
              <a:t>Образцы винтов</a:t>
            </a:r>
            <a:endParaRPr lang="ru-RU" sz="4000" b="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81618" y="1389671"/>
            <a:ext cx="5650540" cy="4904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15930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6512" y="365127"/>
            <a:ext cx="4572000" cy="634334"/>
          </a:xfrm>
        </p:spPr>
        <p:txBody>
          <a:bodyPr>
            <a:normAutofit/>
          </a:bodyPr>
          <a:lstStyle/>
          <a:p>
            <a:pPr algn="ctr"/>
            <a:r>
              <a:rPr lang="ru-RU" sz="3600" b="1" dirty="0" smtClean="0"/>
              <a:t>Чертеж винта</a:t>
            </a:r>
            <a:endParaRPr lang="ru-RU" sz="3600" b="1" dirty="0"/>
          </a:p>
        </p:txBody>
      </p:sp>
      <p:sp>
        <p:nvSpPr>
          <p:cNvPr id="3" name="Объект 2"/>
          <p:cNvSpPr>
            <a:spLocks noGrp="1"/>
          </p:cNvSpPr>
          <p:nvPr>
            <p:ph idx="1"/>
          </p:nvPr>
        </p:nvSpPr>
        <p:spPr>
          <a:xfrm>
            <a:off x="446567" y="1584251"/>
            <a:ext cx="8068783" cy="4592712"/>
          </a:xfrm>
        </p:spPr>
        <p:txBody>
          <a:bodyPr>
            <a:normAutofit fontScale="47500" lnSpcReduction="20000"/>
          </a:bodyPr>
          <a:lstStyle/>
          <a:p>
            <a:pPr marL="0" indent="0">
              <a:buNone/>
            </a:pPr>
            <a:r>
              <a:rPr lang="ru-RU" dirty="0"/>
              <a:t> </a:t>
            </a:r>
          </a:p>
          <a:p>
            <a:pPr marL="0" indent="0">
              <a:buNone/>
            </a:pPr>
            <a:r>
              <a:rPr lang="ru-RU" dirty="0"/>
              <a:t> </a:t>
            </a:r>
          </a:p>
          <a:p>
            <a:pPr marL="0" indent="0">
              <a:buNone/>
            </a:pPr>
            <a:r>
              <a:rPr lang="ru-RU" dirty="0"/>
              <a:t> </a:t>
            </a:r>
          </a:p>
          <a:p>
            <a:pPr marL="0" indent="0">
              <a:buNone/>
            </a:pPr>
            <a:r>
              <a:rPr lang="ru-RU" dirty="0"/>
              <a:t> </a:t>
            </a:r>
          </a:p>
          <a:p>
            <a:pPr marL="0" indent="0">
              <a:buNone/>
            </a:pPr>
            <a:endParaRPr lang="ru-RU" dirty="0"/>
          </a:p>
          <a:p>
            <a:pPr marL="0" indent="0">
              <a:buNone/>
            </a:pPr>
            <a:r>
              <a:rPr lang="ru-RU" dirty="0" smtClean="0"/>
              <a:t> </a:t>
            </a:r>
          </a:p>
          <a:p>
            <a:pPr marL="0" indent="0" algn="ctr">
              <a:buNone/>
            </a:pPr>
            <a:endParaRPr lang="ru-RU" sz="3300" dirty="0" smtClean="0"/>
          </a:p>
          <a:p>
            <a:pPr marL="0" indent="0" algn="ctr">
              <a:buNone/>
            </a:pPr>
            <a:r>
              <a:rPr lang="ru-RU" sz="3300" dirty="0" smtClean="0"/>
              <a:t>Винт </a:t>
            </a:r>
            <a:r>
              <a:rPr lang="ru-RU" sz="3300" dirty="0"/>
              <a:t>с цилиндрической  головкой по ГОСТ 1491-80</a:t>
            </a:r>
          </a:p>
          <a:p>
            <a:pPr marL="0" indent="0">
              <a:buNone/>
            </a:pPr>
            <a:r>
              <a:rPr lang="ru-RU" dirty="0"/>
              <a:t>                    </a:t>
            </a:r>
          </a:p>
          <a:p>
            <a:pPr marL="0" indent="0">
              <a:buNone/>
            </a:pPr>
            <a:r>
              <a:rPr lang="ru-RU" sz="3600" dirty="0"/>
              <a:t>Условное обозначение винта включает те же данные, что и для болта. Пример упрощенного условного обозначения винта с цилиндрической головкой по ГОСТ 1491 – 72 класса точности В, диаметром 10 мм, длинной 50 мм с крупным шагом резьбы:</a:t>
            </a:r>
          </a:p>
          <a:p>
            <a:pPr marL="0" indent="0">
              <a:buNone/>
            </a:pPr>
            <a:r>
              <a:rPr lang="ru-RU" sz="3600" b="1" i="1" dirty="0"/>
              <a:t>Винт М10</a:t>
            </a:r>
            <a:r>
              <a:rPr lang="ru-RU" sz="3600" b="1" dirty="0"/>
              <a:t> х </a:t>
            </a:r>
            <a:r>
              <a:rPr lang="ru-RU" sz="3600" b="1" i="1" dirty="0"/>
              <a:t>50 ГОСТ 1491–80.</a:t>
            </a:r>
            <a:r>
              <a:rPr lang="ru-RU" sz="3600" b="1" dirty="0"/>
              <a:t>  </a:t>
            </a:r>
            <a:endParaRPr lang="ru-RU" sz="3600" dirty="0"/>
          </a:p>
          <a:p>
            <a:pPr marL="0" indent="0">
              <a:buNone/>
            </a:pPr>
            <a:r>
              <a:rPr lang="ru-RU" sz="3600" dirty="0"/>
              <a:t>То же, класса точности А с мелким шагом резьбы 1,25 мм:</a:t>
            </a:r>
          </a:p>
          <a:p>
            <a:pPr marL="0" indent="0">
              <a:buNone/>
            </a:pPr>
            <a:r>
              <a:rPr lang="ru-RU" sz="3600" b="1" i="1" dirty="0"/>
              <a:t>Винт АМ10</a:t>
            </a:r>
            <a:r>
              <a:rPr lang="ru-RU" sz="3600" b="1" dirty="0"/>
              <a:t> х </a:t>
            </a:r>
            <a:r>
              <a:rPr lang="ru-RU" sz="3600" b="1" i="1" dirty="0"/>
              <a:t>1,25</a:t>
            </a:r>
            <a:r>
              <a:rPr lang="ru-RU" sz="3600" b="1" dirty="0"/>
              <a:t> х </a:t>
            </a:r>
            <a:r>
              <a:rPr lang="ru-RU" sz="3600" b="1" i="1" dirty="0"/>
              <a:t>50 ГОСТ 1491–80</a:t>
            </a:r>
            <a:r>
              <a:rPr lang="ru-RU" sz="3600" b="1" dirty="0"/>
              <a:t>.  </a:t>
            </a:r>
            <a:endParaRPr lang="ru-RU" sz="3600" dirty="0"/>
          </a:p>
        </p:txBody>
      </p:sp>
      <p:pic>
        <p:nvPicPr>
          <p:cNvPr id="4" name="Рисунок 3"/>
          <p:cNvPicPr/>
          <p:nvPr/>
        </p:nvPicPr>
        <p:blipFill>
          <a:blip r:embed="rId2">
            <a:extLst>
              <a:ext uri="{28A0092B-C50C-407E-A947-70E740481C1C}">
                <a14:useLocalDpi xmlns:a14="http://schemas.microsoft.com/office/drawing/2010/main" val="0"/>
              </a:ext>
            </a:extLst>
          </a:blip>
          <a:srcRect/>
          <a:stretch>
            <a:fillRect/>
          </a:stretch>
        </p:blipFill>
        <p:spPr bwMode="auto">
          <a:xfrm>
            <a:off x="2147777" y="1031358"/>
            <a:ext cx="4270301" cy="2278137"/>
          </a:xfrm>
          <a:prstGeom prst="rect">
            <a:avLst/>
          </a:prstGeom>
          <a:noFill/>
          <a:ln>
            <a:noFill/>
          </a:ln>
        </p:spPr>
      </p:pic>
    </p:spTree>
    <p:extLst>
      <p:ext uri="{BB962C8B-B14F-4D97-AF65-F5344CB8AC3E}">
        <p14:creationId xmlns:p14="http://schemas.microsoft.com/office/powerpoint/2010/main" val="40070214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0036" y="365127"/>
            <a:ext cx="7185314" cy="521564"/>
          </a:xfrm>
        </p:spPr>
        <p:txBody>
          <a:bodyPr>
            <a:normAutofit fontScale="90000"/>
          </a:bodyPr>
          <a:lstStyle/>
          <a:p>
            <a:pPr algn="ctr"/>
            <a:r>
              <a:rPr lang="ru-RU" b="1" dirty="0">
                <a:latin typeface="Times New Roman" panose="02020603050405020304" pitchFamily="18" charset="0"/>
                <a:cs typeface="Times New Roman" panose="02020603050405020304" pitchFamily="18" charset="0"/>
              </a:rPr>
              <a:t>Список литературы</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689439348"/>
              </p:ext>
            </p:extLst>
          </p:nvPr>
        </p:nvGraphicFramePr>
        <p:xfrm>
          <a:off x="678873" y="1551710"/>
          <a:ext cx="8104909" cy="4904510"/>
        </p:xfrm>
        <a:graphic>
          <a:graphicData uri="http://schemas.openxmlformats.org/drawingml/2006/table">
            <a:tbl>
              <a:tblPr firstRow="1" firstCol="1" lastRow="1" lastCol="1" bandRow="1" bandCol="1">
                <a:tableStyleId>{5C22544A-7EE6-4342-B048-85BDC9FD1C3A}</a:tableStyleId>
              </a:tblPr>
              <a:tblGrid>
                <a:gridCol w="4170502"/>
                <a:gridCol w="3934407"/>
              </a:tblGrid>
              <a:tr h="276868">
                <a:tc>
                  <a:txBody>
                    <a:bodyPr/>
                    <a:lstStyle/>
                    <a:p>
                      <a:pPr marL="789305">
                        <a:spcBef>
                          <a:spcPts val="30"/>
                        </a:spcBef>
                        <a:spcAft>
                          <a:spcPts val="0"/>
                        </a:spcAft>
                      </a:pPr>
                      <a:r>
                        <a:rPr lang="en-US" sz="1400" dirty="0" err="1">
                          <a:effectLst/>
                        </a:rPr>
                        <a:t>Основная</a:t>
                      </a:r>
                      <a:r>
                        <a:rPr lang="en-US" sz="1400" spc="-15" dirty="0">
                          <a:effectLst/>
                        </a:rPr>
                        <a:t> </a:t>
                      </a:r>
                      <a:r>
                        <a:rPr lang="en-US" sz="1400" spc="-10" dirty="0" err="1" smtClean="0">
                          <a:effectLst/>
                        </a:rPr>
                        <a:t>литература</a:t>
                      </a:r>
                      <a:endParaRPr lang="ru-RU" sz="1100" dirty="0">
                        <a:effectLst/>
                        <a:latin typeface="Times New Roman"/>
                        <a:ea typeface="Times New Roman"/>
                      </a:endParaRPr>
                    </a:p>
                  </a:txBody>
                  <a:tcPr marL="0" marR="0" marT="0" marB="0"/>
                </a:tc>
                <a:tc>
                  <a:txBody>
                    <a:bodyPr/>
                    <a:lstStyle/>
                    <a:p>
                      <a:pPr marL="478155">
                        <a:spcBef>
                          <a:spcPts val="30"/>
                        </a:spcBef>
                        <a:spcAft>
                          <a:spcPts val="0"/>
                        </a:spcAft>
                      </a:pPr>
                      <a:r>
                        <a:rPr lang="en-US" sz="1400">
                          <a:effectLst/>
                        </a:rPr>
                        <a:t>Дополнительная</a:t>
                      </a:r>
                      <a:r>
                        <a:rPr lang="en-US" sz="1400" spc="-30">
                          <a:effectLst/>
                        </a:rPr>
                        <a:t> </a:t>
                      </a:r>
                      <a:r>
                        <a:rPr lang="en-US" sz="1400" spc="-10">
                          <a:effectLst/>
                        </a:rPr>
                        <a:t>литература</a:t>
                      </a:r>
                      <a:endParaRPr lang="ru-RU" sz="1100">
                        <a:effectLst/>
                        <a:latin typeface="Times New Roman"/>
                        <a:ea typeface="Times New Roman"/>
                      </a:endParaRPr>
                    </a:p>
                  </a:txBody>
                  <a:tcPr marL="0" marR="0" marT="0" marB="0"/>
                </a:tc>
              </a:tr>
              <a:tr h="1028365">
                <a:tc>
                  <a:txBody>
                    <a:bodyPr/>
                    <a:lstStyle/>
                    <a:p>
                      <a:pPr marL="66675">
                        <a:spcAft>
                          <a:spcPts val="0"/>
                        </a:spcAft>
                      </a:pPr>
                      <a:r>
                        <a:rPr lang="ru-RU" sz="1300">
                          <a:effectLst/>
                        </a:rPr>
                        <a:t>[1]</a:t>
                      </a:r>
                      <a:r>
                        <a:rPr lang="ru-RU" sz="1300" spc="-30">
                          <a:effectLst/>
                        </a:rPr>
                        <a:t> </a:t>
                      </a:r>
                      <a:r>
                        <a:rPr lang="ru-RU" sz="1300">
                          <a:effectLst/>
                        </a:rPr>
                        <a:t>Гафиятова</a:t>
                      </a:r>
                      <a:r>
                        <a:rPr lang="ru-RU" sz="1300" spc="-55">
                          <a:effectLst/>
                        </a:rPr>
                        <a:t> </a:t>
                      </a:r>
                      <a:r>
                        <a:rPr lang="ru-RU" sz="1300">
                          <a:effectLst/>
                        </a:rPr>
                        <a:t>Т.П.,</a:t>
                      </a:r>
                      <a:r>
                        <a:rPr lang="ru-RU" sz="1300" spc="-20">
                          <a:effectLst/>
                        </a:rPr>
                        <a:t> </a:t>
                      </a:r>
                      <a:r>
                        <a:rPr lang="ru-RU" sz="1300">
                          <a:effectLst/>
                        </a:rPr>
                        <a:t>Галимова</a:t>
                      </a:r>
                      <a:r>
                        <a:rPr lang="ru-RU" sz="1300" spc="-30">
                          <a:effectLst/>
                        </a:rPr>
                        <a:t> </a:t>
                      </a:r>
                      <a:r>
                        <a:rPr lang="ru-RU" sz="1300">
                          <a:effectLst/>
                        </a:rPr>
                        <a:t>А.Т.</a:t>
                      </a:r>
                      <a:r>
                        <a:rPr lang="ru-RU" sz="1300" spc="-40">
                          <a:effectLst/>
                        </a:rPr>
                        <a:t> </a:t>
                      </a:r>
                      <a:r>
                        <a:rPr lang="ru-RU" sz="1300">
                          <a:effectLst/>
                        </a:rPr>
                        <a:t>ЕСКД</a:t>
                      </a:r>
                      <a:r>
                        <a:rPr lang="ru-RU" sz="1300" spc="-10">
                          <a:effectLst/>
                        </a:rPr>
                        <a:t> </a:t>
                      </a:r>
                      <a:r>
                        <a:rPr lang="ru-RU" sz="1300">
                          <a:effectLst/>
                        </a:rPr>
                        <a:t>– общие правила выполнения чертежей, изображения, правила простановки</a:t>
                      </a:r>
                      <a:endParaRPr lang="ru-RU" sz="1100">
                        <a:effectLst/>
                      </a:endParaRPr>
                    </a:p>
                    <a:p>
                      <a:pPr marL="66675">
                        <a:spcAft>
                          <a:spcPts val="0"/>
                        </a:spcAft>
                      </a:pPr>
                      <a:r>
                        <a:rPr lang="en-US" sz="1300">
                          <a:effectLst/>
                        </a:rPr>
                        <a:t>размеров.</a:t>
                      </a:r>
                      <a:r>
                        <a:rPr lang="en-US" sz="1300" spc="-20">
                          <a:effectLst/>
                        </a:rPr>
                        <a:t> </a:t>
                      </a:r>
                      <a:r>
                        <a:rPr lang="en-US" sz="1300">
                          <a:effectLst/>
                        </a:rPr>
                        <a:t>Нижнекамск </a:t>
                      </a:r>
                      <a:r>
                        <a:rPr lang="en-US" sz="1300" spc="-10">
                          <a:effectLst/>
                        </a:rPr>
                        <a:t>2015.</a:t>
                      </a:r>
                      <a:endParaRPr lang="ru-RU" sz="1100">
                        <a:effectLst/>
                        <a:latin typeface="Times New Roman"/>
                        <a:ea typeface="Times New Roman"/>
                      </a:endParaRPr>
                    </a:p>
                  </a:txBody>
                  <a:tcPr marL="0" marR="0" marT="0" marB="0"/>
                </a:tc>
                <a:tc>
                  <a:txBody>
                    <a:bodyPr/>
                    <a:lstStyle/>
                    <a:p>
                      <a:pPr marL="69215">
                        <a:spcAft>
                          <a:spcPts val="0"/>
                        </a:spcAft>
                      </a:pPr>
                      <a:r>
                        <a:rPr lang="ru-RU" sz="1300">
                          <a:effectLst/>
                        </a:rPr>
                        <a:t>[7]</a:t>
                      </a:r>
                      <a:r>
                        <a:rPr lang="ru-RU" sz="1300" spc="-40">
                          <a:effectLst/>
                        </a:rPr>
                        <a:t> </a:t>
                      </a:r>
                      <a:r>
                        <a:rPr lang="ru-RU" sz="1300">
                          <a:effectLst/>
                        </a:rPr>
                        <a:t>Мусалимов</a:t>
                      </a:r>
                      <a:r>
                        <a:rPr lang="ru-RU" sz="1300" spc="-10">
                          <a:effectLst/>
                        </a:rPr>
                        <a:t> </a:t>
                      </a:r>
                      <a:r>
                        <a:rPr lang="ru-RU" sz="1300" spc="-20">
                          <a:effectLst/>
                        </a:rPr>
                        <a:t>Т.К.</a:t>
                      </a:r>
                      <a:endParaRPr lang="ru-RU" sz="1100">
                        <a:effectLst/>
                      </a:endParaRPr>
                    </a:p>
                    <a:p>
                      <a:pPr marL="69215">
                        <a:spcAft>
                          <a:spcPts val="0"/>
                        </a:spcAft>
                      </a:pPr>
                      <a:r>
                        <a:rPr lang="ru-RU" sz="1300">
                          <a:effectLst/>
                        </a:rPr>
                        <a:t>Начертательная</a:t>
                      </a:r>
                      <a:r>
                        <a:rPr lang="ru-RU" sz="1300" spc="-65">
                          <a:effectLst/>
                        </a:rPr>
                        <a:t> </a:t>
                      </a:r>
                      <a:r>
                        <a:rPr lang="ru-RU" sz="1300">
                          <a:effectLst/>
                        </a:rPr>
                        <a:t>геометрия</a:t>
                      </a:r>
                      <a:r>
                        <a:rPr lang="ru-RU" sz="1300" spc="-70">
                          <a:effectLst/>
                        </a:rPr>
                        <a:t> </a:t>
                      </a:r>
                      <a:r>
                        <a:rPr lang="ru-RU" sz="1300">
                          <a:effectLst/>
                        </a:rPr>
                        <a:t>и</a:t>
                      </a:r>
                      <a:r>
                        <a:rPr lang="ru-RU" sz="1300" spc="-60">
                          <a:effectLst/>
                        </a:rPr>
                        <a:t> </a:t>
                      </a:r>
                      <a:r>
                        <a:rPr lang="ru-RU" sz="1300">
                          <a:effectLst/>
                        </a:rPr>
                        <a:t>техническое черчение. - Астана, 2017.</a:t>
                      </a:r>
                      <a:endParaRPr lang="ru-RU" sz="1100">
                        <a:effectLst/>
                        <a:latin typeface="Times New Roman"/>
                        <a:ea typeface="Times New Roman"/>
                      </a:endParaRPr>
                    </a:p>
                  </a:txBody>
                  <a:tcPr marL="0" marR="0" marT="0" marB="0"/>
                </a:tc>
              </a:tr>
              <a:tr h="771274">
                <a:tc>
                  <a:txBody>
                    <a:bodyPr/>
                    <a:lstStyle/>
                    <a:p>
                      <a:pPr marL="66675">
                        <a:spcAft>
                          <a:spcPts val="0"/>
                        </a:spcAft>
                      </a:pPr>
                      <a:r>
                        <a:rPr lang="ru-RU" sz="1300">
                          <a:effectLst/>
                        </a:rPr>
                        <a:t>[2]</a:t>
                      </a:r>
                      <a:r>
                        <a:rPr lang="ru-RU" sz="1300" spc="145">
                          <a:effectLst/>
                        </a:rPr>
                        <a:t> </a:t>
                      </a:r>
                      <a:r>
                        <a:rPr lang="ru-RU" sz="1300">
                          <a:effectLst/>
                        </a:rPr>
                        <a:t>Жаксылык</a:t>
                      </a:r>
                      <a:r>
                        <a:rPr lang="ru-RU" sz="1300" spc="120">
                          <a:effectLst/>
                        </a:rPr>
                        <a:t> </a:t>
                      </a:r>
                      <a:r>
                        <a:rPr lang="ru-RU" sz="1300">
                          <a:effectLst/>
                        </a:rPr>
                        <a:t>А.</a:t>
                      </a:r>
                      <a:r>
                        <a:rPr lang="ru-RU" sz="1300" spc="160">
                          <a:effectLst/>
                        </a:rPr>
                        <a:t> </a:t>
                      </a:r>
                      <a:r>
                        <a:rPr lang="ru-RU" sz="1300">
                          <a:effectLst/>
                        </a:rPr>
                        <a:t>Основы</a:t>
                      </a:r>
                      <a:r>
                        <a:rPr lang="ru-RU" sz="1300" spc="130">
                          <a:effectLst/>
                        </a:rPr>
                        <a:t> </a:t>
                      </a:r>
                      <a:r>
                        <a:rPr lang="ru-RU" sz="1300">
                          <a:effectLst/>
                        </a:rPr>
                        <a:t>инженерной</a:t>
                      </a:r>
                      <a:r>
                        <a:rPr lang="ru-RU" sz="1300" spc="155">
                          <a:effectLst/>
                        </a:rPr>
                        <a:t> </a:t>
                      </a:r>
                      <a:r>
                        <a:rPr lang="ru-RU" sz="1300">
                          <a:effectLst/>
                        </a:rPr>
                        <a:t>графики. Учебное</a:t>
                      </a:r>
                      <a:r>
                        <a:rPr lang="ru-RU" sz="1300" spc="-50">
                          <a:effectLst/>
                        </a:rPr>
                        <a:t> </a:t>
                      </a:r>
                      <a:r>
                        <a:rPr lang="ru-RU" sz="1300">
                          <a:effectLst/>
                        </a:rPr>
                        <a:t>пособие. - Алматы:КазНИТУ,</a:t>
                      </a:r>
                      <a:r>
                        <a:rPr lang="ru-RU" sz="1300" spc="-25">
                          <a:effectLst/>
                        </a:rPr>
                        <a:t> </a:t>
                      </a:r>
                      <a:r>
                        <a:rPr lang="ru-RU" sz="1300">
                          <a:effectLst/>
                        </a:rPr>
                        <a:t>2022-</a:t>
                      </a:r>
                      <a:r>
                        <a:rPr lang="ru-RU" sz="1300" spc="-15">
                          <a:effectLst/>
                        </a:rPr>
                        <a:t> </a:t>
                      </a:r>
                      <a:r>
                        <a:rPr lang="ru-RU" sz="1300" spc="-20">
                          <a:effectLst/>
                        </a:rPr>
                        <a:t>100с.</a:t>
                      </a:r>
                      <a:endParaRPr lang="ru-RU" sz="1100">
                        <a:effectLst/>
                        <a:latin typeface="Times New Roman"/>
                        <a:ea typeface="Times New Roman"/>
                      </a:endParaRPr>
                    </a:p>
                  </a:txBody>
                  <a:tcPr marL="0" marR="0" marT="0" marB="0"/>
                </a:tc>
                <a:tc>
                  <a:txBody>
                    <a:bodyPr/>
                    <a:lstStyle/>
                    <a:p>
                      <a:pPr marL="69215">
                        <a:spcAft>
                          <a:spcPts val="0"/>
                        </a:spcAft>
                      </a:pPr>
                      <a:r>
                        <a:rPr lang="ru-RU" sz="1300">
                          <a:effectLst/>
                        </a:rPr>
                        <a:t>[8]</a:t>
                      </a:r>
                      <a:r>
                        <a:rPr lang="ru-RU" sz="1300" spc="-15">
                          <a:effectLst/>
                        </a:rPr>
                        <a:t> </a:t>
                      </a:r>
                      <a:r>
                        <a:rPr lang="ru-RU" sz="1300">
                          <a:effectLst/>
                        </a:rPr>
                        <a:t>Буланже</a:t>
                      </a:r>
                      <a:r>
                        <a:rPr lang="ru-RU" sz="1300" spc="-40">
                          <a:effectLst/>
                        </a:rPr>
                        <a:t> </a:t>
                      </a:r>
                      <a:r>
                        <a:rPr lang="ru-RU" sz="1300">
                          <a:effectLst/>
                        </a:rPr>
                        <a:t>Г.В.</a:t>
                      </a:r>
                      <a:r>
                        <a:rPr lang="ru-RU" sz="1300" spc="250">
                          <a:effectLst/>
                        </a:rPr>
                        <a:t> </a:t>
                      </a:r>
                      <a:r>
                        <a:rPr lang="ru-RU" sz="1300">
                          <a:effectLst/>
                        </a:rPr>
                        <a:t>Инженерная </a:t>
                      </a:r>
                      <a:r>
                        <a:rPr lang="ru-RU" sz="1300" spc="-10">
                          <a:effectLst/>
                        </a:rPr>
                        <a:t>графика:</a:t>
                      </a:r>
                      <a:endParaRPr lang="ru-RU" sz="1100">
                        <a:effectLst/>
                      </a:endParaRPr>
                    </a:p>
                    <a:p>
                      <a:pPr marL="69215" marR="121920">
                        <a:spcAft>
                          <a:spcPts val="0"/>
                        </a:spcAft>
                      </a:pPr>
                      <a:r>
                        <a:rPr lang="ru-RU" sz="1300">
                          <a:effectLst/>
                        </a:rPr>
                        <a:t>Проецирование</a:t>
                      </a:r>
                      <a:r>
                        <a:rPr lang="ru-RU" sz="1300" spc="-70">
                          <a:effectLst/>
                        </a:rPr>
                        <a:t> </a:t>
                      </a:r>
                      <a:r>
                        <a:rPr lang="ru-RU" sz="1300">
                          <a:effectLst/>
                        </a:rPr>
                        <a:t>геометрических</a:t>
                      </a:r>
                      <a:r>
                        <a:rPr lang="ru-RU" sz="1300" spc="-50">
                          <a:effectLst/>
                        </a:rPr>
                        <a:t> </a:t>
                      </a:r>
                      <a:r>
                        <a:rPr lang="ru-RU" sz="1300">
                          <a:effectLst/>
                        </a:rPr>
                        <a:t>тел</a:t>
                      </a:r>
                      <a:r>
                        <a:rPr lang="ru-RU" sz="1300" spc="-45">
                          <a:effectLst/>
                        </a:rPr>
                        <a:t> </a:t>
                      </a:r>
                      <a:r>
                        <a:rPr lang="ru-RU" sz="1300">
                          <a:effectLst/>
                        </a:rPr>
                        <a:t>М.:</a:t>
                      </a:r>
                      <a:r>
                        <a:rPr lang="ru-RU" sz="1300" spc="-40">
                          <a:effectLst/>
                        </a:rPr>
                        <a:t> </a:t>
                      </a:r>
                      <a:r>
                        <a:rPr lang="ru-RU" sz="1300">
                          <a:effectLst/>
                        </a:rPr>
                        <a:t>Курс: ИНФРА-М, 2017.</a:t>
                      </a:r>
                      <a:endParaRPr lang="ru-RU" sz="1100">
                        <a:effectLst/>
                        <a:latin typeface="Times New Roman"/>
                        <a:ea typeface="Times New Roman"/>
                      </a:endParaRPr>
                    </a:p>
                  </a:txBody>
                  <a:tcPr marL="0" marR="0" marT="0" marB="0"/>
                </a:tc>
              </a:tr>
              <a:tr h="1028365">
                <a:tc>
                  <a:txBody>
                    <a:bodyPr/>
                    <a:lstStyle/>
                    <a:p>
                      <a:pPr marL="66675" marR="0" indent="0" algn="l" defTabSz="914400" rtl="0" eaLnBrk="1" fontAlgn="auto" latinLnBrk="0" hangingPunct="1">
                        <a:lnSpc>
                          <a:spcPct val="100000"/>
                        </a:lnSpc>
                        <a:spcBef>
                          <a:spcPts val="0"/>
                        </a:spcBef>
                        <a:spcAft>
                          <a:spcPts val="0"/>
                        </a:spcAft>
                        <a:buClrTx/>
                        <a:buSzTx/>
                        <a:buFontTx/>
                        <a:buNone/>
                        <a:tabLst/>
                        <a:defRPr/>
                      </a:pPr>
                      <a:r>
                        <a:rPr lang="ru-RU" sz="1300" dirty="0" smtClean="0">
                          <a:effectLst/>
                        </a:rPr>
                        <a:t>[3] </a:t>
                      </a:r>
                      <a:r>
                        <a:rPr lang="ru-RU" sz="1200" dirty="0" smtClean="0"/>
                        <a:t>Инженерная графика. Курс лекций: учебное пособие / Л.А. </a:t>
                      </a:r>
                      <a:r>
                        <a:rPr lang="ru-RU" sz="1200" dirty="0" err="1" smtClean="0"/>
                        <a:t>Феоктисова</a:t>
                      </a:r>
                      <a:r>
                        <a:rPr lang="ru-RU" sz="1200" dirty="0" smtClean="0"/>
                        <a:t>, Т.В. </a:t>
                      </a:r>
                      <a:r>
                        <a:rPr lang="ru-RU" sz="1200" dirty="0" err="1" smtClean="0"/>
                        <a:t>Рзаева</a:t>
                      </a:r>
                      <a:r>
                        <a:rPr lang="ru-RU" sz="1200" dirty="0" smtClean="0"/>
                        <a:t>, М.М. </a:t>
                      </a:r>
                      <a:r>
                        <a:rPr lang="ru-RU" sz="1200" dirty="0" err="1" smtClean="0"/>
                        <a:t>Гимадеев</a:t>
                      </a:r>
                      <a:r>
                        <a:rPr lang="ru-RU" sz="1200" dirty="0" smtClean="0"/>
                        <a:t>: под редакцией И.П. Талиповой. – Набережные Челны: Издательско-полиграфический центр </a:t>
                      </a:r>
                      <a:r>
                        <a:rPr lang="ru-RU" sz="1200" dirty="0" err="1" smtClean="0"/>
                        <a:t>Набережночелнинского</a:t>
                      </a:r>
                      <a:r>
                        <a:rPr lang="ru-RU" sz="1200" dirty="0" smtClean="0"/>
                        <a:t> </a:t>
                      </a:r>
                      <a:r>
                        <a:rPr lang="ru-RU" sz="1200" dirty="0" err="1" smtClean="0"/>
                        <a:t>инстиута</a:t>
                      </a:r>
                      <a:r>
                        <a:rPr lang="ru-RU" sz="1200" dirty="0" smtClean="0"/>
                        <a:t> К(П)ФУ, 2018.-172с.</a:t>
                      </a:r>
                    </a:p>
                  </a:txBody>
                  <a:tcPr marL="0" marR="0" marT="0" marB="0"/>
                </a:tc>
                <a:tc>
                  <a:txBody>
                    <a:bodyPr/>
                    <a:lstStyle/>
                    <a:p>
                      <a:pPr marL="69215" marR="60960">
                        <a:spcAft>
                          <a:spcPts val="0"/>
                        </a:spcAft>
                      </a:pPr>
                      <a:r>
                        <a:rPr lang="ru-RU" sz="1300">
                          <a:effectLst/>
                        </a:rPr>
                        <a:t>[9] Ордабекова</a:t>
                      </a:r>
                      <a:r>
                        <a:rPr lang="ru-RU" sz="1300" spc="200">
                          <a:effectLst/>
                        </a:rPr>
                        <a:t> </a:t>
                      </a:r>
                      <a:r>
                        <a:rPr lang="ru-RU" sz="1300">
                          <a:effectLst/>
                        </a:rPr>
                        <a:t>А. Ж. Исследование и создание графических моделей в системе </a:t>
                      </a:r>
                      <a:r>
                        <a:rPr lang="en-US" sz="1300">
                          <a:effectLst/>
                        </a:rPr>
                        <a:t>AutoCAD</a:t>
                      </a:r>
                      <a:r>
                        <a:rPr lang="ru-RU" sz="1300">
                          <a:effectLst/>
                        </a:rPr>
                        <a:t>. Алматы 2016.</a:t>
                      </a:r>
                      <a:r>
                        <a:rPr lang="ru-RU" sz="1300" spc="400">
                          <a:effectLst/>
                        </a:rPr>
                        <a:t> </a:t>
                      </a:r>
                      <a:endParaRPr lang="ru-RU" sz="1100">
                        <a:effectLst/>
                        <a:latin typeface="Times New Roman"/>
                        <a:ea typeface="Times New Roman"/>
                      </a:endParaRPr>
                    </a:p>
                  </a:txBody>
                  <a:tcPr marL="0" marR="0" marT="0" marB="0"/>
                </a:tc>
              </a:tr>
              <a:tr h="514182">
                <a:tc>
                  <a:txBody>
                    <a:bodyPr/>
                    <a:lstStyle/>
                    <a:p>
                      <a:pPr marL="66675">
                        <a:spcAft>
                          <a:spcPts val="0"/>
                        </a:spcAft>
                      </a:pPr>
                      <a:r>
                        <a:rPr lang="ru-RU" sz="1300">
                          <a:effectLst/>
                        </a:rPr>
                        <a:t>[4]</a:t>
                      </a:r>
                      <a:r>
                        <a:rPr lang="ru-RU" sz="1300" spc="-15">
                          <a:effectLst/>
                        </a:rPr>
                        <a:t> </a:t>
                      </a:r>
                      <a:r>
                        <a:rPr lang="kk-KZ" sz="1300">
                          <a:effectLst/>
                        </a:rPr>
                        <a:t>Кувшинов Н.С., Инженерная и компьютерная</a:t>
                      </a:r>
                      <a:r>
                        <a:rPr lang="kk-KZ" sz="1300" spc="-35">
                          <a:effectLst/>
                        </a:rPr>
                        <a:t> </a:t>
                      </a:r>
                      <a:r>
                        <a:rPr lang="kk-KZ" sz="1300">
                          <a:effectLst/>
                        </a:rPr>
                        <a:t>графика,</a:t>
                      </a:r>
                      <a:r>
                        <a:rPr lang="kk-KZ" sz="1300" spc="200">
                          <a:effectLst/>
                        </a:rPr>
                        <a:t> </a:t>
                      </a:r>
                      <a:r>
                        <a:rPr lang="kk-KZ" sz="1300">
                          <a:effectLst/>
                        </a:rPr>
                        <a:t>М.:</a:t>
                      </a:r>
                      <a:r>
                        <a:rPr lang="kk-KZ" sz="1300" spc="-55">
                          <a:effectLst/>
                        </a:rPr>
                        <a:t> </a:t>
                      </a:r>
                      <a:r>
                        <a:rPr lang="kk-KZ" sz="1300">
                          <a:effectLst/>
                        </a:rPr>
                        <a:t>КноРус,</a:t>
                      </a:r>
                      <a:r>
                        <a:rPr lang="kk-KZ" sz="1300" spc="-30">
                          <a:effectLst/>
                        </a:rPr>
                        <a:t> </a:t>
                      </a:r>
                      <a:r>
                        <a:rPr lang="kk-KZ" sz="1300">
                          <a:effectLst/>
                        </a:rPr>
                        <a:t>2019.</a:t>
                      </a:r>
                      <a:endParaRPr lang="ru-RU" sz="1100">
                        <a:effectLst/>
                        <a:latin typeface="Times New Roman"/>
                        <a:ea typeface="Times New Roman"/>
                      </a:endParaRPr>
                    </a:p>
                  </a:txBody>
                  <a:tcPr marL="0" marR="0" marT="0" marB="0"/>
                </a:tc>
                <a:tc>
                  <a:txBody>
                    <a:bodyPr/>
                    <a:lstStyle/>
                    <a:p>
                      <a:pPr marL="69215" marR="121920">
                        <a:spcAft>
                          <a:spcPts val="0"/>
                        </a:spcAft>
                      </a:pPr>
                      <a:r>
                        <a:rPr lang="ru-RU" sz="1300">
                          <a:effectLst/>
                        </a:rPr>
                        <a:t>[10] Дегтярев В.М.</a:t>
                      </a:r>
                      <a:r>
                        <a:rPr lang="ru-RU" sz="1300" spc="200">
                          <a:effectLst/>
                        </a:rPr>
                        <a:t> </a:t>
                      </a:r>
                      <a:r>
                        <a:rPr lang="ru-RU" sz="1300">
                          <a:effectLst/>
                        </a:rPr>
                        <a:t>Инженерная</a:t>
                      </a:r>
                      <a:r>
                        <a:rPr lang="ru-RU" sz="1300" spc="200">
                          <a:effectLst/>
                        </a:rPr>
                        <a:t> </a:t>
                      </a:r>
                      <a:r>
                        <a:rPr lang="ru-RU" sz="1300">
                          <a:effectLst/>
                        </a:rPr>
                        <a:t>и компьютерная</a:t>
                      </a:r>
                      <a:r>
                        <a:rPr lang="ru-RU" sz="1300" spc="-45">
                          <a:effectLst/>
                        </a:rPr>
                        <a:t> </a:t>
                      </a:r>
                      <a:r>
                        <a:rPr lang="ru-RU" sz="1300">
                          <a:effectLst/>
                        </a:rPr>
                        <a:t>графика</a:t>
                      </a:r>
                      <a:r>
                        <a:rPr lang="ru-RU" sz="1300" spc="-30">
                          <a:effectLst/>
                        </a:rPr>
                        <a:t> </a:t>
                      </a:r>
                      <a:r>
                        <a:rPr lang="ru-RU" sz="1300">
                          <a:effectLst/>
                        </a:rPr>
                        <a:t>М.:</a:t>
                      </a:r>
                      <a:r>
                        <a:rPr lang="ru-RU" sz="1300" spc="-65">
                          <a:effectLst/>
                        </a:rPr>
                        <a:t> </a:t>
                      </a:r>
                      <a:r>
                        <a:rPr lang="ru-RU" sz="1300">
                          <a:effectLst/>
                        </a:rPr>
                        <a:t>Акад.,</a:t>
                      </a:r>
                      <a:r>
                        <a:rPr lang="ru-RU" sz="1300" spc="-40">
                          <a:effectLst/>
                        </a:rPr>
                        <a:t> </a:t>
                      </a:r>
                      <a:r>
                        <a:rPr lang="ru-RU" sz="1300">
                          <a:effectLst/>
                        </a:rPr>
                        <a:t>2015.</a:t>
                      </a:r>
                      <a:endParaRPr lang="ru-RU" sz="1100">
                        <a:effectLst/>
                        <a:latin typeface="Times New Roman"/>
                        <a:ea typeface="Times New Roman"/>
                      </a:endParaRPr>
                    </a:p>
                  </a:txBody>
                  <a:tcPr marL="0" marR="0" marT="0" marB="0"/>
                </a:tc>
              </a:tr>
              <a:tr h="514182">
                <a:tc>
                  <a:txBody>
                    <a:bodyPr/>
                    <a:lstStyle/>
                    <a:p>
                      <a:pPr marL="66675" marR="59055" algn="just">
                        <a:spcAft>
                          <a:spcPts val="0"/>
                        </a:spcAft>
                      </a:pPr>
                      <a:r>
                        <a:rPr lang="ru-RU" sz="1300">
                          <a:effectLst/>
                        </a:rPr>
                        <a:t>[5]</a:t>
                      </a:r>
                      <a:r>
                        <a:rPr lang="ru-RU" sz="1300" spc="-20">
                          <a:effectLst/>
                        </a:rPr>
                        <a:t> </a:t>
                      </a:r>
                      <a:r>
                        <a:rPr lang="ru-RU" sz="1300">
                          <a:effectLst/>
                        </a:rPr>
                        <a:t>Талалай</a:t>
                      </a:r>
                      <a:r>
                        <a:rPr lang="ru-RU" sz="1300" spc="-25">
                          <a:effectLst/>
                        </a:rPr>
                        <a:t> </a:t>
                      </a:r>
                      <a:r>
                        <a:rPr lang="ru-RU" sz="1300">
                          <a:effectLst/>
                        </a:rPr>
                        <a:t>П.</a:t>
                      </a:r>
                      <a:r>
                        <a:rPr lang="ru-RU" sz="1300" spc="-40">
                          <a:effectLst/>
                        </a:rPr>
                        <a:t> </a:t>
                      </a:r>
                      <a:r>
                        <a:rPr lang="ru-RU" sz="1300">
                          <a:effectLst/>
                        </a:rPr>
                        <a:t>Г.</a:t>
                      </a:r>
                      <a:r>
                        <a:rPr lang="ru-RU" sz="1300" spc="-40">
                          <a:effectLst/>
                        </a:rPr>
                        <a:t> </a:t>
                      </a:r>
                      <a:r>
                        <a:rPr lang="ru-RU" sz="1300">
                          <a:effectLst/>
                        </a:rPr>
                        <a:t>Начертательная</a:t>
                      </a:r>
                      <a:r>
                        <a:rPr lang="ru-RU" sz="1300" spc="-30">
                          <a:effectLst/>
                        </a:rPr>
                        <a:t> </a:t>
                      </a:r>
                      <a:r>
                        <a:rPr lang="ru-RU" sz="1300">
                          <a:effectLst/>
                        </a:rPr>
                        <a:t>геометрия</a:t>
                      </a:r>
                      <a:r>
                        <a:rPr lang="ru-RU" sz="1300" spc="-30">
                          <a:effectLst/>
                        </a:rPr>
                        <a:t> </a:t>
                      </a:r>
                      <a:r>
                        <a:rPr lang="ru-RU" sz="1300">
                          <a:effectLst/>
                        </a:rPr>
                        <a:t>на примерах БХВ-Петербург, 2017.</a:t>
                      </a:r>
                      <a:endParaRPr lang="ru-RU" sz="1100">
                        <a:effectLst/>
                        <a:latin typeface="Times New Roman"/>
                        <a:ea typeface="Times New Roman"/>
                      </a:endParaRPr>
                    </a:p>
                  </a:txBody>
                  <a:tcPr marL="0" marR="0" marT="0" marB="0"/>
                </a:tc>
                <a:tc>
                  <a:txBody>
                    <a:bodyPr/>
                    <a:lstStyle/>
                    <a:p>
                      <a:pPr marL="66040" marR="59055" algn="just">
                        <a:spcAft>
                          <a:spcPts val="0"/>
                        </a:spcAft>
                      </a:pPr>
                      <a:r>
                        <a:rPr lang="ru-RU" sz="1300">
                          <a:effectLst/>
                        </a:rPr>
                        <a:t>[11] Полещук</a:t>
                      </a:r>
                      <a:r>
                        <a:rPr lang="ru-RU" sz="1300" spc="400">
                          <a:effectLst/>
                        </a:rPr>
                        <a:t> </a:t>
                      </a:r>
                      <a:r>
                        <a:rPr lang="ru-RU" sz="1300">
                          <a:effectLst/>
                        </a:rPr>
                        <a:t>Н.</a:t>
                      </a:r>
                      <a:r>
                        <a:rPr lang="ru-RU" sz="1300" spc="400">
                          <a:effectLst/>
                        </a:rPr>
                        <a:t> </a:t>
                      </a:r>
                      <a:r>
                        <a:rPr lang="ru-RU" sz="1300">
                          <a:effectLst/>
                        </a:rPr>
                        <a:t>Самоучитель</a:t>
                      </a:r>
                      <a:r>
                        <a:rPr lang="ru-RU" sz="1300" spc="400">
                          <a:effectLst/>
                        </a:rPr>
                        <a:t> </a:t>
                      </a:r>
                      <a:r>
                        <a:rPr lang="en-US" sz="1300">
                          <a:effectLst/>
                        </a:rPr>
                        <a:t>AUTOCAD</a:t>
                      </a:r>
                      <a:r>
                        <a:rPr lang="ru-RU" sz="1300">
                          <a:effectLst/>
                        </a:rPr>
                        <a:t>. Санкт-Петербург, СПб.: БХВ, 2020.</a:t>
                      </a:r>
                      <a:endParaRPr lang="ru-RU" sz="1100">
                        <a:effectLst/>
                        <a:latin typeface="Times New Roman"/>
                        <a:ea typeface="Times New Roman"/>
                      </a:endParaRPr>
                    </a:p>
                  </a:txBody>
                  <a:tcPr marL="0" marR="0" marT="0" marB="0"/>
                </a:tc>
              </a:tr>
              <a:tr h="771274">
                <a:tc>
                  <a:txBody>
                    <a:bodyPr/>
                    <a:lstStyle/>
                    <a:p>
                      <a:pPr>
                        <a:spcAft>
                          <a:spcPts val="0"/>
                        </a:spcAft>
                      </a:pPr>
                      <a:r>
                        <a:rPr lang="ru-RU" sz="1300">
                          <a:effectLst/>
                        </a:rPr>
                        <a:t> [6] Королев Ю.И., Устюжанина С.Ю. Инженерная и компьютерная графика: учеб. пособие для вузов / СПб.: Питер, 2014. - 432 с.</a:t>
                      </a:r>
                      <a:endParaRPr lang="ru-RU" sz="1100">
                        <a:effectLst/>
                        <a:latin typeface="Times New Roman"/>
                        <a:ea typeface="Times New Roman"/>
                      </a:endParaRPr>
                    </a:p>
                  </a:txBody>
                  <a:tcPr marL="0" marR="0" marT="0" marB="0"/>
                </a:tc>
                <a:tc>
                  <a:txBody>
                    <a:bodyPr/>
                    <a:lstStyle/>
                    <a:p>
                      <a:pPr>
                        <a:spcAft>
                          <a:spcPts val="0"/>
                        </a:spcAft>
                      </a:pPr>
                      <a:r>
                        <a:rPr lang="kk-KZ" sz="1300" dirty="0">
                          <a:effectLst/>
                        </a:rPr>
                        <a:t>  [12] Ж.М.Есмұхан, Қ.Ә.Құспеков,  Е.Е.Масимбаев. Сызба геометрия. Оқұлық. Алматы:ҚазҰТЗУ,2022.</a:t>
                      </a:r>
                      <a:endParaRPr lang="ru-RU" sz="1100" dirty="0">
                        <a:effectLst/>
                        <a:latin typeface="Times New Roman"/>
                        <a:ea typeface="Times New Roman"/>
                      </a:endParaRPr>
                    </a:p>
                  </a:txBody>
                  <a:tcPr marL="0" marR="0" marT="0" marB="0"/>
                </a:tc>
              </a:tr>
            </a:tbl>
          </a:graphicData>
        </a:graphic>
      </p:graphicFrame>
      <p:sp>
        <p:nvSpPr>
          <p:cNvPr id="5" name="Rectangle 1"/>
          <p:cNvSpPr>
            <a:spLocks noChangeArrowheads="1"/>
          </p:cNvSpPr>
          <p:nvPr/>
        </p:nvSpPr>
        <p:spPr bwMode="auto">
          <a:xfrm>
            <a:off x="1162050" y="20129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671513" algn="l"/>
              </a:tabLst>
              <a:defRPr>
                <a:solidFill>
                  <a:schemeClr val="tx1"/>
                </a:solidFill>
                <a:latin typeface="Arial" pitchFamily="34" charset="0"/>
                <a:cs typeface="Arial" pitchFamily="34" charset="0"/>
              </a:defRPr>
            </a:lvl1pPr>
            <a:lvl2pPr fontAlgn="base">
              <a:spcBef>
                <a:spcPct val="0"/>
              </a:spcBef>
              <a:spcAft>
                <a:spcPct val="0"/>
              </a:spcAft>
              <a:tabLst>
                <a:tab pos="671513" algn="l"/>
              </a:tabLst>
              <a:defRPr>
                <a:solidFill>
                  <a:schemeClr val="tx1"/>
                </a:solidFill>
                <a:latin typeface="Arial" pitchFamily="34" charset="0"/>
                <a:cs typeface="Arial" pitchFamily="34" charset="0"/>
              </a:defRPr>
            </a:lvl2pPr>
            <a:lvl3pPr fontAlgn="base">
              <a:spcBef>
                <a:spcPct val="0"/>
              </a:spcBef>
              <a:spcAft>
                <a:spcPct val="0"/>
              </a:spcAft>
              <a:tabLst>
                <a:tab pos="671513" algn="l"/>
              </a:tabLst>
              <a:defRPr>
                <a:solidFill>
                  <a:schemeClr val="tx1"/>
                </a:solidFill>
                <a:latin typeface="Arial" pitchFamily="34" charset="0"/>
                <a:cs typeface="Arial" pitchFamily="34" charset="0"/>
              </a:defRPr>
            </a:lvl3pPr>
            <a:lvl4pPr fontAlgn="base">
              <a:spcBef>
                <a:spcPct val="0"/>
              </a:spcBef>
              <a:spcAft>
                <a:spcPct val="0"/>
              </a:spcAft>
              <a:tabLst>
                <a:tab pos="671513" algn="l"/>
              </a:tabLst>
              <a:defRPr>
                <a:solidFill>
                  <a:schemeClr val="tx1"/>
                </a:solidFill>
                <a:latin typeface="Arial" pitchFamily="34" charset="0"/>
                <a:cs typeface="Arial" pitchFamily="34" charset="0"/>
              </a:defRPr>
            </a:lvl4pPr>
            <a:lvl5pPr fontAlgn="base">
              <a:spcBef>
                <a:spcPct val="0"/>
              </a:spcBef>
              <a:spcAft>
                <a:spcPct val="0"/>
              </a:spcAft>
              <a:tabLst>
                <a:tab pos="671513" algn="l"/>
              </a:tabLst>
              <a:defRPr>
                <a:solidFill>
                  <a:schemeClr val="tx1"/>
                </a:solidFill>
                <a:latin typeface="Arial" pitchFamily="34" charset="0"/>
                <a:cs typeface="Arial" pitchFamily="34" charset="0"/>
              </a:defRPr>
            </a:lvl5pPr>
            <a:lvl6pPr fontAlgn="base">
              <a:spcBef>
                <a:spcPct val="0"/>
              </a:spcBef>
              <a:spcAft>
                <a:spcPct val="0"/>
              </a:spcAft>
              <a:tabLst>
                <a:tab pos="671513" algn="l"/>
              </a:tabLst>
              <a:defRPr>
                <a:solidFill>
                  <a:schemeClr val="tx1"/>
                </a:solidFill>
                <a:latin typeface="Arial" pitchFamily="34" charset="0"/>
                <a:cs typeface="Arial" pitchFamily="34" charset="0"/>
              </a:defRPr>
            </a:lvl6pPr>
            <a:lvl7pPr fontAlgn="base">
              <a:spcBef>
                <a:spcPct val="0"/>
              </a:spcBef>
              <a:spcAft>
                <a:spcPct val="0"/>
              </a:spcAft>
              <a:tabLst>
                <a:tab pos="671513" algn="l"/>
              </a:tabLst>
              <a:defRPr>
                <a:solidFill>
                  <a:schemeClr val="tx1"/>
                </a:solidFill>
                <a:latin typeface="Arial" pitchFamily="34" charset="0"/>
                <a:cs typeface="Arial" pitchFamily="34" charset="0"/>
              </a:defRPr>
            </a:lvl7pPr>
            <a:lvl8pPr fontAlgn="base">
              <a:spcBef>
                <a:spcPct val="0"/>
              </a:spcBef>
              <a:spcAft>
                <a:spcPct val="0"/>
              </a:spcAft>
              <a:tabLst>
                <a:tab pos="671513" algn="l"/>
              </a:tabLst>
              <a:defRPr>
                <a:solidFill>
                  <a:schemeClr val="tx1"/>
                </a:solidFill>
                <a:latin typeface="Arial" pitchFamily="34" charset="0"/>
                <a:cs typeface="Arial" pitchFamily="34" charset="0"/>
              </a:defRPr>
            </a:lvl8pPr>
            <a:lvl9pPr fontAlgn="base">
              <a:spcBef>
                <a:spcPct val="0"/>
              </a:spcBef>
              <a:spcAft>
                <a:spcPct val="0"/>
              </a:spcAft>
              <a:tabLst>
                <a:tab pos="67151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1513" algn="l"/>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83921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45219" y="2863778"/>
            <a:ext cx="3923414" cy="400418"/>
          </a:xfrm>
        </p:spPr>
        <p:txBody>
          <a:bodyPr>
            <a:normAutofit/>
          </a:bodyPr>
          <a:lstStyle/>
          <a:p>
            <a:endParaRPr lang="ru-RU" sz="800"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5433" y="683269"/>
            <a:ext cx="8901101" cy="5096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64174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61310" y="2316923"/>
            <a:ext cx="5137658" cy="646331"/>
          </a:xfrm>
          <a:prstGeom prst="rect">
            <a:avLst/>
          </a:prstGeom>
        </p:spPr>
        <p:txBody>
          <a:bodyPr wrap="square">
            <a:spAutoFit/>
          </a:bodyPr>
          <a:lstStyle/>
          <a:p>
            <a:pPr lvl="0" algn="ctr">
              <a:spcAft>
                <a:spcPts val="0"/>
              </a:spcAft>
              <a:tabLst>
                <a:tab pos="575310" algn="l"/>
                <a:tab pos="907415" algn="l"/>
                <a:tab pos="1013460" algn="l"/>
                <a:tab pos="1261110" algn="l"/>
              </a:tabLst>
            </a:pPr>
            <a:r>
              <a:rPr lang="ru-RU" sz="3600" b="1" dirty="0" smtClean="0">
                <a:latin typeface="Times New Roman" panose="02020603050405020304" pitchFamily="18" charset="0"/>
                <a:ea typeface="Times New Roman" panose="02020603050405020304" pitchFamily="18" charset="0"/>
              </a:rPr>
              <a:t>Спасибо за внимание!</a:t>
            </a:r>
            <a:endParaRPr lang="ru-RU" sz="3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7502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539750" y="1731965"/>
            <a:ext cx="3671888" cy="744537"/>
          </a:xfrm>
          <a:ln w="19050">
            <a:solidFill>
              <a:srgbClr val="002060"/>
            </a:solidFill>
            <a:miter lim="800000"/>
            <a:headEnd/>
            <a:tailEnd/>
          </a:ln>
        </p:spPr>
        <p:txBody>
          <a:bodyPr>
            <a:normAutofit lnSpcReduction="10000"/>
          </a:bodyPr>
          <a:lstStyle/>
          <a:p>
            <a:pPr marL="0" indent="363538" algn="ctr">
              <a:buNone/>
            </a:pPr>
            <a:r>
              <a:rPr lang="ru-RU" altLang="ru-RU" sz="1800" b="1" dirty="0" smtClean="0">
                <a:solidFill>
                  <a:srgbClr val="002060"/>
                </a:solidFill>
              </a:rPr>
              <a:t>Резьбовые  соединения–</a:t>
            </a:r>
            <a:r>
              <a:rPr lang="ru-RU" altLang="ru-RU" sz="1800" dirty="0" smtClean="0">
                <a:solidFill>
                  <a:srgbClr val="002060"/>
                </a:solidFill>
              </a:rPr>
              <a:t> </a:t>
            </a:r>
            <a:r>
              <a:rPr lang="ru-RU" altLang="ru-RU" sz="1600" dirty="0">
                <a:solidFill>
                  <a:srgbClr val="002060"/>
                </a:solidFill>
              </a:rPr>
              <a:t>соединения</a:t>
            </a:r>
            <a:r>
              <a:rPr lang="ru-RU" altLang="ru-RU" sz="1600" dirty="0" smtClean="0">
                <a:solidFill>
                  <a:srgbClr val="002060"/>
                </a:solidFill>
              </a:rPr>
              <a:t>, образованные при помощи резьбы</a:t>
            </a:r>
            <a:endParaRPr lang="ru-RU" altLang="ru-RU" sz="1600" b="1" baseline="-25000" dirty="0" smtClean="0">
              <a:solidFill>
                <a:srgbClr val="002060"/>
              </a:solidFill>
            </a:endParaRPr>
          </a:p>
        </p:txBody>
      </p:sp>
      <p:sp>
        <p:nvSpPr>
          <p:cNvPr id="8195" name="Rectangle 4"/>
          <p:cNvSpPr>
            <a:spLocks noChangeArrowheads="1"/>
          </p:cNvSpPr>
          <p:nvPr/>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ru-RU" altLang="ru-RU" sz="1800"/>
          </a:p>
        </p:txBody>
      </p:sp>
      <p:sp>
        <p:nvSpPr>
          <p:cNvPr id="8196" name="Rectangle 4"/>
          <p:cNvSpPr>
            <a:spLocks noChangeArrowheads="1"/>
          </p:cNvSpPr>
          <p:nvPr/>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ru-RU" altLang="ru-RU" sz="1800"/>
          </a:p>
        </p:txBody>
      </p:sp>
      <p:sp>
        <p:nvSpPr>
          <p:cNvPr id="8197" name="Rectangle 4"/>
          <p:cNvSpPr>
            <a:spLocks noChangeArrowheads="1"/>
          </p:cNvSpPr>
          <p:nvPr/>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ru-RU" altLang="ru-RU" sz="1800"/>
          </a:p>
        </p:txBody>
      </p:sp>
      <p:sp>
        <p:nvSpPr>
          <p:cNvPr id="8198" name="Rectangle 4"/>
          <p:cNvSpPr>
            <a:spLocks noChangeArrowheads="1"/>
          </p:cNvSpPr>
          <p:nvPr/>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ru-RU" altLang="ru-RU" sz="1800"/>
          </a:p>
        </p:txBody>
      </p:sp>
      <p:sp>
        <p:nvSpPr>
          <p:cNvPr id="15" name="Rectangle 3"/>
          <p:cNvSpPr txBox="1">
            <a:spLocks noChangeArrowheads="1"/>
          </p:cNvSpPr>
          <p:nvPr/>
        </p:nvSpPr>
        <p:spPr bwMode="auto">
          <a:xfrm>
            <a:off x="2097089" y="290673"/>
            <a:ext cx="4808537" cy="47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363538" algn="ctr" eaLnBrk="1" hangingPunct="1">
              <a:buFontTx/>
              <a:buNone/>
              <a:defRPr/>
            </a:pPr>
            <a:r>
              <a:rPr lang="ru-RU" sz="2400" b="1" dirty="0"/>
              <a:t>Разъемные соединения</a:t>
            </a:r>
            <a:endParaRPr lang="ru-RU" altLang="ru-RU" sz="2400" b="1" kern="0" baseline="-25000" dirty="0" smtClean="0">
              <a:solidFill>
                <a:srgbClr val="002060"/>
              </a:solidFill>
            </a:endParaRPr>
          </a:p>
        </p:txBody>
      </p:sp>
      <p:sp>
        <p:nvSpPr>
          <p:cNvPr id="16" name="Rectangle 3"/>
          <p:cNvSpPr txBox="1">
            <a:spLocks noChangeArrowheads="1"/>
          </p:cNvSpPr>
          <p:nvPr/>
        </p:nvSpPr>
        <p:spPr bwMode="auto">
          <a:xfrm>
            <a:off x="3095625" y="1066801"/>
            <a:ext cx="3420789" cy="45402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buFontTx/>
              <a:buNone/>
              <a:defRPr/>
            </a:pPr>
            <a:r>
              <a:rPr lang="ru-RU" sz="2000" b="1" dirty="0"/>
              <a:t>Разъемные соединения</a:t>
            </a:r>
            <a:endParaRPr lang="ru-RU" altLang="ru-RU" sz="2000" b="1" kern="0" baseline="-25000" dirty="0" smtClean="0">
              <a:solidFill>
                <a:srgbClr val="002060"/>
              </a:solidFill>
            </a:endParaRPr>
          </a:p>
        </p:txBody>
      </p:sp>
      <p:sp>
        <p:nvSpPr>
          <p:cNvPr id="17" name="Rectangle 3"/>
          <p:cNvSpPr txBox="1">
            <a:spLocks noChangeArrowheads="1"/>
          </p:cNvSpPr>
          <p:nvPr/>
        </p:nvSpPr>
        <p:spPr bwMode="auto">
          <a:xfrm>
            <a:off x="4824413" y="1801814"/>
            <a:ext cx="3916362" cy="738186"/>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363538" algn="ctr" eaLnBrk="1" hangingPunct="1">
              <a:buFontTx/>
              <a:buNone/>
              <a:defRPr/>
            </a:pPr>
            <a:r>
              <a:rPr lang="ru-RU" altLang="ru-RU" sz="1800" b="1" dirty="0" err="1" smtClean="0">
                <a:solidFill>
                  <a:srgbClr val="002060"/>
                </a:solidFill>
              </a:rPr>
              <a:t>Нерезьбовые</a:t>
            </a:r>
            <a:r>
              <a:rPr lang="ru-RU" altLang="ru-RU" sz="1800" b="1" dirty="0" smtClean="0">
                <a:solidFill>
                  <a:srgbClr val="002060"/>
                </a:solidFill>
              </a:rPr>
              <a:t>  разъемные соединения</a:t>
            </a:r>
            <a:r>
              <a:rPr lang="ru-RU" altLang="ru-RU" sz="1800" b="1" kern="0" dirty="0" smtClean="0">
                <a:solidFill>
                  <a:srgbClr val="002060"/>
                </a:solidFill>
              </a:rPr>
              <a:t> </a:t>
            </a:r>
            <a:endParaRPr lang="ru-RU" altLang="ru-RU" sz="1600" b="1" kern="0" baseline="-25000" dirty="0" smtClean="0">
              <a:solidFill>
                <a:srgbClr val="002060"/>
              </a:solidFill>
            </a:endParaRPr>
          </a:p>
        </p:txBody>
      </p:sp>
      <p:cxnSp>
        <p:nvCxnSpPr>
          <p:cNvPr id="4" name="Прямая соединительная линия 3"/>
          <p:cNvCxnSpPr/>
          <p:nvPr/>
        </p:nvCxnSpPr>
        <p:spPr>
          <a:xfrm>
            <a:off x="5616575" y="1557340"/>
            <a:ext cx="0" cy="16192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3384550" y="1557340"/>
            <a:ext cx="0" cy="17462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7" name="Rectangle 3"/>
          <p:cNvSpPr txBox="1">
            <a:spLocks noChangeArrowheads="1"/>
          </p:cNvSpPr>
          <p:nvPr/>
        </p:nvSpPr>
        <p:spPr bwMode="auto">
          <a:xfrm>
            <a:off x="539751" y="2927352"/>
            <a:ext cx="3671888" cy="75406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363538" algn="ctr" eaLnBrk="1" hangingPunct="1">
              <a:buFontTx/>
              <a:buNone/>
              <a:defRPr/>
            </a:pPr>
            <a:r>
              <a:rPr lang="ru-RU" altLang="ru-RU" sz="1800" b="1" kern="0" dirty="0" smtClean="0">
                <a:solidFill>
                  <a:srgbClr val="002060"/>
                </a:solidFill>
              </a:rPr>
              <a:t>Болтовое</a:t>
            </a:r>
            <a:endParaRPr lang="ru-RU" altLang="ru-RU" sz="1800" kern="0" baseline="-25000" dirty="0" smtClean="0">
              <a:solidFill>
                <a:srgbClr val="002060"/>
              </a:solidFill>
            </a:endParaRPr>
          </a:p>
        </p:txBody>
      </p:sp>
      <p:sp>
        <p:nvSpPr>
          <p:cNvPr id="28" name="Rectangle 3"/>
          <p:cNvSpPr txBox="1">
            <a:spLocks noChangeArrowheads="1"/>
          </p:cNvSpPr>
          <p:nvPr/>
        </p:nvSpPr>
        <p:spPr bwMode="auto">
          <a:xfrm>
            <a:off x="4867276" y="2882900"/>
            <a:ext cx="3736975" cy="7620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363538" algn="ctr" eaLnBrk="1" hangingPunct="1">
              <a:buFontTx/>
              <a:buNone/>
              <a:defRPr/>
            </a:pPr>
            <a:r>
              <a:rPr lang="ru-RU" altLang="ru-RU" sz="1800" b="1" kern="0" dirty="0" smtClean="0">
                <a:solidFill>
                  <a:srgbClr val="002060"/>
                </a:solidFill>
              </a:rPr>
              <a:t>Шпоночное</a:t>
            </a:r>
            <a:endParaRPr lang="ru-RU" altLang="ru-RU" sz="1800" b="1" kern="0" baseline="-25000" dirty="0" smtClean="0">
              <a:solidFill>
                <a:srgbClr val="002060"/>
              </a:solidFill>
            </a:endParaRPr>
          </a:p>
        </p:txBody>
      </p:sp>
      <p:sp>
        <p:nvSpPr>
          <p:cNvPr id="39" name="Rectangle 3"/>
          <p:cNvSpPr txBox="1">
            <a:spLocks noChangeArrowheads="1"/>
          </p:cNvSpPr>
          <p:nvPr/>
        </p:nvSpPr>
        <p:spPr bwMode="auto">
          <a:xfrm>
            <a:off x="503239" y="3897313"/>
            <a:ext cx="3671887" cy="47307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363538" algn="ctr" eaLnBrk="1" hangingPunct="1">
              <a:buFontTx/>
              <a:buNone/>
              <a:defRPr/>
            </a:pPr>
            <a:r>
              <a:rPr lang="ru-RU" altLang="ru-RU" sz="1800" b="1" kern="0" dirty="0" smtClean="0">
                <a:solidFill>
                  <a:srgbClr val="002060"/>
                </a:solidFill>
              </a:rPr>
              <a:t>Шпилечное</a:t>
            </a:r>
            <a:endParaRPr lang="ru-RU" altLang="ru-RU" sz="1800" b="1" kern="0" baseline="-25000" dirty="0" smtClean="0">
              <a:solidFill>
                <a:srgbClr val="002060"/>
              </a:solidFill>
            </a:endParaRPr>
          </a:p>
        </p:txBody>
      </p:sp>
      <p:sp>
        <p:nvSpPr>
          <p:cNvPr id="40" name="Rectangle 3"/>
          <p:cNvSpPr txBox="1">
            <a:spLocks noChangeArrowheads="1"/>
          </p:cNvSpPr>
          <p:nvPr/>
        </p:nvSpPr>
        <p:spPr bwMode="auto">
          <a:xfrm>
            <a:off x="504826" y="4545015"/>
            <a:ext cx="3671888" cy="47307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363538" algn="ctr" eaLnBrk="1" hangingPunct="1">
              <a:buFontTx/>
              <a:buNone/>
              <a:defRPr/>
            </a:pPr>
            <a:r>
              <a:rPr lang="ru-RU" altLang="ru-RU" sz="1800" b="1" kern="0" dirty="0" smtClean="0">
                <a:solidFill>
                  <a:srgbClr val="002060"/>
                </a:solidFill>
              </a:rPr>
              <a:t>Винтовое</a:t>
            </a:r>
            <a:endParaRPr lang="ru-RU" altLang="ru-RU" sz="1800" kern="0" baseline="-25000" dirty="0" smtClean="0">
              <a:solidFill>
                <a:srgbClr val="002060"/>
              </a:solidFill>
            </a:endParaRPr>
          </a:p>
        </p:txBody>
      </p:sp>
      <p:sp>
        <p:nvSpPr>
          <p:cNvPr id="41" name="Rectangle 3"/>
          <p:cNvSpPr txBox="1">
            <a:spLocks noChangeArrowheads="1"/>
          </p:cNvSpPr>
          <p:nvPr/>
        </p:nvSpPr>
        <p:spPr bwMode="auto">
          <a:xfrm>
            <a:off x="504826" y="5224465"/>
            <a:ext cx="3671888" cy="47307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363538" algn="ctr" eaLnBrk="1" hangingPunct="1">
              <a:buFontTx/>
              <a:buNone/>
              <a:defRPr/>
            </a:pPr>
            <a:r>
              <a:rPr lang="ru-RU" altLang="ru-RU" sz="1800" b="1" kern="0" dirty="0" smtClean="0">
                <a:solidFill>
                  <a:srgbClr val="002060"/>
                </a:solidFill>
              </a:rPr>
              <a:t>Трубное</a:t>
            </a:r>
            <a:endParaRPr lang="ru-RU" altLang="ru-RU" sz="1800" b="1" kern="0" baseline="-25000" dirty="0" smtClean="0">
              <a:solidFill>
                <a:srgbClr val="002060"/>
              </a:solidFill>
            </a:endParaRPr>
          </a:p>
        </p:txBody>
      </p:sp>
      <p:sp>
        <p:nvSpPr>
          <p:cNvPr id="45" name="Rectangle 3"/>
          <p:cNvSpPr txBox="1">
            <a:spLocks noChangeArrowheads="1"/>
          </p:cNvSpPr>
          <p:nvPr/>
        </p:nvSpPr>
        <p:spPr bwMode="auto">
          <a:xfrm>
            <a:off x="4932364" y="3903663"/>
            <a:ext cx="3671887" cy="64135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363538" algn="ctr" eaLnBrk="1" hangingPunct="1">
              <a:buFontTx/>
              <a:buNone/>
              <a:defRPr/>
            </a:pPr>
            <a:r>
              <a:rPr lang="ru-RU" altLang="ru-RU" sz="1800" b="1" kern="0" dirty="0" smtClean="0">
                <a:solidFill>
                  <a:srgbClr val="002060"/>
                </a:solidFill>
              </a:rPr>
              <a:t>Штифтовое (вспомогательное изделие)</a:t>
            </a:r>
            <a:endParaRPr lang="ru-RU" altLang="ru-RU" sz="1800" b="1" kern="0" baseline="-25000" dirty="0" smtClean="0">
              <a:solidFill>
                <a:srgbClr val="002060"/>
              </a:solidFill>
            </a:endParaRPr>
          </a:p>
        </p:txBody>
      </p:sp>
      <p:sp>
        <p:nvSpPr>
          <p:cNvPr id="24" name="Полилиния 23"/>
          <p:cNvSpPr/>
          <p:nvPr/>
        </p:nvSpPr>
        <p:spPr>
          <a:xfrm flipH="1">
            <a:off x="2363391" y="2506662"/>
            <a:ext cx="48419" cy="403225"/>
          </a:xfrm>
          <a:custGeom>
            <a:avLst/>
            <a:gdLst>
              <a:gd name="connsiteX0" fmla="*/ 3365500 w 3365500"/>
              <a:gd name="connsiteY0" fmla="*/ 0 h 344283"/>
              <a:gd name="connsiteX1" fmla="*/ 0 w 3365500"/>
              <a:gd name="connsiteY1" fmla="*/ 342900 h 344283"/>
              <a:gd name="connsiteX0" fmla="*/ 3365500 w 3365500"/>
              <a:gd name="connsiteY0" fmla="*/ 0 h 401124"/>
              <a:gd name="connsiteX1" fmla="*/ 0 w 3365500"/>
              <a:gd name="connsiteY1" fmla="*/ 400050 h 401124"/>
              <a:gd name="connsiteX0" fmla="*/ 3365500 w 3365500"/>
              <a:gd name="connsiteY0" fmla="*/ 0 h 400050"/>
              <a:gd name="connsiteX1" fmla="*/ 0 w 3365500"/>
              <a:gd name="connsiteY1" fmla="*/ 400050 h 400050"/>
              <a:gd name="connsiteX0" fmla="*/ 3365500 w 3365500"/>
              <a:gd name="connsiteY0" fmla="*/ 0 h 400050"/>
              <a:gd name="connsiteX1" fmla="*/ 0 w 3365500"/>
              <a:gd name="connsiteY1" fmla="*/ 400050 h 400050"/>
            </a:gdLst>
            <a:ahLst/>
            <a:cxnLst>
              <a:cxn ang="0">
                <a:pos x="connsiteX0" y="connsiteY0"/>
              </a:cxn>
              <a:cxn ang="0">
                <a:pos x="connsiteX1" y="connsiteY1"/>
              </a:cxn>
            </a:cxnLst>
            <a:rect l="l" t="t" r="r" b="b"/>
            <a:pathLst>
              <a:path w="3365500" h="400050">
                <a:moveTo>
                  <a:pt x="3365500" y="0"/>
                </a:moveTo>
                <a:cubicBezTo>
                  <a:pt x="1945216" y="339725"/>
                  <a:pt x="182033" y="95250"/>
                  <a:pt x="0" y="400050"/>
                </a:cubicBezTo>
              </a:path>
            </a:pathLst>
          </a:custGeom>
          <a:noFill/>
          <a:ln>
            <a:tailEnd type="stealth" w="med"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sp>
        <p:nvSpPr>
          <p:cNvPr id="31" name="Полилиния 30"/>
          <p:cNvSpPr/>
          <p:nvPr/>
        </p:nvSpPr>
        <p:spPr>
          <a:xfrm>
            <a:off x="6938964" y="2536825"/>
            <a:ext cx="93662" cy="342900"/>
          </a:xfrm>
          <a:custGeom>
            <a:avLst/>
            <a:gdLst>
              <a:gd name="connsiteX0" fmla="*/ 0 w 22860"/>
              <a:gd name="connsiteY0" fmla="*/ 0 h 342900"/>
              <a:gd name="connsiteX1" fmla="*/ 22860 w 22860"/>
              <a:gd name="connsiteY1" fmla="*/ 342900 h 342900"/>
            </a:gdLst>
            <a:ahLst/>
            <a:cxnLst>
              <a:cxn ang="0">
                <a:pos x="connsiteX0" y="connsiteY0"/>
              </a:cxn>
              <a:cxn ang="0">
                <a:pos x="connsiteX1" y="connsiteY1"/>
              </a:cxn>
            </a:cxnLst>
            <a:rect l="l" t="t" r="r" b="b"/>
            <a:pathLst>
              <a:path w="22860" h="342900">
                <a:moveTo>
                  <a:pt x="0" y="0"/>
                </a:moveTo>
                <a:cubicBezTo>
                  <a:pt x="7620" y="114300"/>
                  <a:pt x="17780" y="288290"/>
                  <a:pt x="22860" y="342900"/>
                </a:cubicBezTo>
              </a:path>
            </a:pathLst>
          </a:custGeom>
          <a:noFill/>
          <a:ln>
            <a:tailEnd type="stealth" w="med"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cxnSp>
        <p:nvCxnSpPr>
          <p:cNvPr id="58" name="Прямая соединительная линия 57"/>
          <p:cNvCxnSpPr>
            <a:stCxn id="27" idx="1"/>
          </p:cNvCxnSpPr>
          <p:nvPr/>
        </p:nvCxnSpPr>
        <p:spPr>
          <a:xfrm flipH="1">
            <a:off x="323851" y="3303588"/>
            <a:ext cx="2159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p:nvPr/>
        </p:nvCxnSpPr>
        <p:spPr>
          <a:xfrm>
            <a:off x="323850" y="3303588"/>
            <a:ext cx="0" cy="2157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p:cNvCxnSpPr>
            <a:endCxn id="39" idx="1"/>
          </p:cNvCxnSpPr>
          <p:nvPr/>
        </p:nvCxnSpPr>
        <p:spPr>
          <a:xfrm>
            <a:off x="323850" y="4133850"/>
            <a:ext cx="1793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68" name="Прямая соединительная линия 7167"/>
          <p:cNvCxnSpPr>
            <a:endCxn id="40" idx="1"/>
          </p:cNvCxnSpPr>
          <p:nvPr/>
        </p:nvCxnSpPr>
        <p:spPr>
          <a:xfrm>
            <a:off x="323851" y="4781550"/>
            <a:ext cx="1809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81" name="Прямая соединительная линия 7180"/>
          <p:cNvCxnSpPr>
            <a:endCxn id="41" idx="1"/>
          </p:cNvCxnSpPr>
          <p:nvPr/>
        </p:nvCxnSpPr>
        <p:spPr>
          <a:xfrm>
            <a:off x="323851" y="5461000"/>
            <a:ext cx="1809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83" name="Прямая соединительная линия 7182"/>
          <p:cNvCxnSpPr>
            <a:stCxn id="28" idx="1"/>
          </p:cNvCxnSpPr>
          <p:nvPr/>
        </p:nvCxnSpPr>
        <p:spPr>
          <a:xfrm flipH="1">
            <a:off x="4572001" y="3263900"/>
            <a:ext cx="2952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85" name="Прямая соединительная линия 7184"/>
          <p:cNvCxnSpPr/>
          <p:nvPr/>
        </p:nvCxnSpPr>
        <p:spPr>
          <a:xfrm>
            <a:off x="4572000" y="3263900"/>
            <a:ext cx="1" cy="960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7187" name="Прямая соединительная линия 7186"/>
          <p:cNvCxnSpPr>
            <a:endCxn id="45" idx="1"/>
          </p:cNvCxnSpPr>
          <p:nvPr/>
        </p:nvCxnSpPr>
        <p:spPr>
          <a:xfrm>
            <a:off x="4572001" y="4224338"/>
            <a:ext cx="360363"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238" y="5876261"/>
            <a:ext cx="82661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16156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par>
                                <p:cTn id="12" presetID="22" presetClass="entr" presetSubtype="1"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500"/>
                                        <p:tgtEl>
                                          <p:spTgt spid="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7170">
                                            <p:bg/>
                                          </p:spTgt>
                                        </p:tgtEl>
                                        <p:attrNameLst>
                                          <p:attrName>style.visibility</p:attrName>
                                        </p:attrNameLst>
                                      </p:cBhvr>
                                      <p:to>
                                        <p:strVal val="visible"/>
                                      </p:to>
                                    </p:set>
                                    <p:animEffect transition="in" filter="wipe(up)">
                                      <p:cBhvr>
                                        <p:cTn id="19" dur="500"/>
                                        <p:tgtEl>
                                          <p:spTgt spid="7170">
                                            <p:bg/>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7170">
                                            <p:txEl>
                                              <p:pRg st="0" end="0"/>
                                            </p:txEl>
                                          </p:spTgt>
                                        </p:tgtEl>
                                        <p:attrNameLst>
                                          <p:attrName>style.visibility</p:attrName>
                                        </p:attrNameLst>
                                      </p:cBhvr>
                                      <p:to>
                                        <p:strVal val="visible"/>
                                      </p:to>
                                    </p:set>
                                    <p:animEffect transition="in" filter="wipe(up)">
                                      <p:cBhvr>
                                        <p:cTn id="24" dur="500"/>
                                        <p:tgtEl>
                                          <p:spTgt spid="7170">
                                            <p:txEl>
                                              <p:pRg st="0" end="0"/>
                                            </p:txEl>
                                          </p:spTgt>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up)">
                                      <p:cBhvr>
                                        <p:cTn id="27" dur="500"/>
                                        <p:tgtEl>
                                          <p:spTgt spid="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up)">
                                      <p:cBhvr>
                                        <p:cTn id="32" dur="500"/>
                                        <p:tgtEl>
                                          <p:spTgt spid="24"/>
                                        </p:tgtEl>
                                      </p:cBhvr>
                                    </p:animEffect>
                                  </p:childTnLst>
                                </p:cTn>
                              </p:par>
                              <p:par>
                                <p:cTn id="33" presetID="22" presetClass="entr" presetSubtype="1"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up)">
                                      <p:cBhvr>
                                        <p:cTn id="35" dur="500"/>
                                        <p:tgtEl>
                                          <p:spTgt spid="3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nodeType="clickEffect">
                                  <p:stCondLst>
                                    <p:cond delay="0"/>
                                  </p:stCondLst>
                                  <p:childTnLst>
                                    <p:set>
                                      <p:cBhvr>
                                        <p:cTn id="45" dur="1" fill="hold">
                                          <p:stCondLst>
                                            <p:cond delay="0"/>
                                          </p:stCondLst>
                                        </p:cTn>
                                        <p:tgtEl>
                                          <p:spTgt spid="58"/>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60"/>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62"/>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7168"/>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7181"/>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wipe(left)">
                                      <p:cBhvr>
                                        <p:cTn id="64" dur="500"/>
                                        <p:tgtEl>
                                          <p:spTgt spid="41"/>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childTnLst>
                                    <p:set>
                                      <p:cBhvr>
                                        <p:cTn id="68" dur="1" fill="hold">
                                          <p:stCondLst>
                                            <p:cond delay="0"/>
                                          </p:stCondLst>
                                        </p:cTn>
                                        <p:tgtEl>
                                          <p:spTgt spid="7183"/>
                                        </p:tgtEl>
                                        <p:attrNameLst>
                                          <p:attrName>style.visibility</p:attrName>
                                        </p:attrNameLst>
                                      </p:cBhvr>
                                      <p:to>
                                        <p:strVal val="visible"/>
                                      </p:to>
                                    </p:set>
                                    <p:animEffect transition="in" filter="wipe(left)">
                                      <p:cBhvr>
                                        <p:cTn id="69" dur="500"/>
                                        <p:tgtEl>
                                          <p:spTgt spid="7183"/>
                                        </p:tgtEl>
                                      </p:cBhvr>
                                    </p:animEffect>
                                  </p:childTnLst>
                                </p:cTn>
                              </p:par>
                              <p:par>
                                <p:cTn id="70" presetID="22" presetClass="entr" presetSubtype="8" fill="hold" nodeType="withEffect">
                                  <p:stCondLst>
                                    <p:cond delay="0"/>
                                  </p:stCondLst>
                                  <p:childTnLst>
                                    <p:set>
                                      <p:cBhvr>
                                        <p:cTn id="71" dur="1" fill="hold">
                                          <p:stCondLst>
                                            <p:cond delay="0"/>
                                          </p:stCondLst>
                                        </p:cTn>
                                        <p:tgtEl>
                                          <p:spTgt spid="7185"/>
                                        </p:tgtEl>
                                        <p:attrNameLst>
                                          <p:attrName>style.visibility</p:attrName>
                                        </p:attrNameLst>
                                      </p:cBhvr>
                                      <p:to>
                                        <p:strVal val="visible"/>
                                      </p:to>
                                    </p:set>
                                    <p:animEffect transition="in" filter="wipe(left)">
                                      <p:cBhvr>
                                        <p:cTn id="72" dur="500"/>
                                        <p:tgtEl>
                                          <p:spTgt spid="7185"/>
                                        </p:tgtEl>
                                      </p:cBhvr>
                                    </p:animEffect>
                                  </p:childTnLst>
                                </p:cTn>
                              </p:par>
                              <p:par>
                                <p:cTn id="73" presetID="22" presetClass="entr" presetSubtype="8" fill="hold" nodeType="withEffect">
                                  <p:stCondLst>
                                    <p:cond delay="0"/>
                                  </p:stCondLst>
                                  <p:childTnLst>
                                    <p:set>
                                      <p:cBhvr>
                                        <p:cTn id="74" dur="1" fill="hold">
                                          <p:stCondLst>
                                            <p:cond delay="0"/>
                                          </p:stCondLst>
                                        </p:cTn>
                                        <p:tgtEl>
                                          <p:spTgt spid="7187"/>
                                        </p:tgtEl>
                                        <p:attrNameLst>
                                          <p:attrName>style.visibility</p:attrName>
                                        </p:attrNameLst>
                                      </p:cBhvr>
                                      <p:to>
                                        <p:strVal val="visible"/>
                                      </p:to>
                                    </p:set>
                                    <p:animEffect transition="in" filter="wipe(left)">
                                      <p:cBhvr>
                                        <p:cTn id="75" dur="500"/>
                                        <p:tgtEl>
                                          <p:spTgt spid="7187"/>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animBg="1"/>
      <p:bldP spid="16" grpId="0" animBg="1"/>
      <p:bldP spid="17" grpId="0" animBg="1"/>
      <p:bldP spid="27" grpId="0" animBg="1"/>
      <p:bldP spid="28" grpId="0" animBg="1"/>
      <p:bldP spid="39" grpId="0" animBg="1"/>
      <p:bldP spid="40" grpId="0" animBg="1"/>
      <p:bldP spid="41" grpId="0" animBg="1"/>
      <p:bldP spid="4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98946" y="556512"/>
            <a:ext cx="7252607" cy="429531"/>
          </a:xfrm>
        </p:spPr>
        <p:txBody>
          <a:bodyPr>
            <a:noAutofit/>
          </a:bodyPr>
          <a:lstStyle/>
          <a:p>
            <a:pPr algn="ctr"/>
            <a:r>
              <a:rPr lang="ru-RU" sz="3600" dirty="0" smtClean="0">
                <a:solidFill>
                  <a:schemeClr val="tx1">
                    <a:lumMod val="95000"/>
                    <a:lumOff val="5000"/>
                  </a:schemeClr>
                </a:solidFill>
                <a:latin typeface="Times New Roman" panose="02020603050405020304" pitchFamily="18" charset="0"/>
                <a:cs typeface="Times New Roman" panose="02020603050405020304" pitchFamily="18" charset="0"/>
              </a:rPr>
              <a:t>Общие сведения о резьбе</a:t>
            </a:r>
            <a:endParaRPr lang="ru-RU" sz="36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797442" y="1819295"/>
            <a:ext cx="7857459" cy="2677656"/>
          </a:xfrm>
          <a:prstGeom prst="rect">
            <a:avLst/>
          </a:prstGeom>
        </p:spPr>
        <p:txBody>
          <a:bodyPr wrap="square">
            <a:spAutoFit/>
          </a:bodyPr>
          <a:lstStyle/>
          <a:p>
            <a:pPr algn="just"/>
            <a:r>
              <a:rPr lang="ru-RU" sz="2400" b="1" dirty="0" smtClean="0"/>
              <a:t>Резьбой </a:t>
            </a:r>
            <a:r>
              <a:rPr lang="ru-RU" sz="2400" dirty="0" smtClean="0"/>
              <a:t>называется поверхность, образованная при винтовом перемещении некоторого плоского контура по цилиндрической или конической поверхности.</a:t>
            </a:r>
          </a:p>
          <a:p>
            <a:pPr algn="just"/>
            <a:r>
              <a:rPr lang="ru-RU" sz="2400" dirty="0" smtClean="0"/>
              <a:t>В основе образования резьбы лежит винтовое движение некоторого профиля, совершающего одновременно поступательное и вращательное движение  относительно прямой, называемой осью винтового движения.</a:t>
            </a:r>
            <a:endParaRPr lang="ru-RU" sz="2400" dirty="0"/>
          </a:p>
        </p:txBody>
      </p:sp>
    </p:spTree>
    <p:extLst>
      <p:ext uri="{BB962C8B-B14F-4D97-AF65-F5344CB8AC3E}">
        <p14:creationId xmlns:p14="http://schemas.microsoft.com/office/powerpoint/2010/main" val="1681692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575032"/>
          </a:xfrm>
        </p:spPr>
        <p:txBody>
          <a:bodyPr>
            <a:noAutofit/>
          </a:bodyPr>
          <a:lstStyle/>
          <a:p>
            <a:pPr algn="ctr"/>
            <a:r>
              <a:rPr lang="ru-RU" sz="3200" b="1" dirty="0" smtClean="0"/>
              <a:t>Разъемные </a:t>
            </a:r>
            <a:r>
              <a:rPr lang="ru-RU" altLang="ru-RU" sz="3200" b="1" dirty="0" smtClean="0"/>
              <a:t>резьбовые  </a:t>
            </a:r>
            <a:r>
              <a:rPr lang="ru-RU" altLang="ru-RU" sz="3200" b="1" dirty="0"/>
              <a:t>соединения </a:t>
            </a:r>
            <a:endParaRPr lang="ru-RU" sz="3200" b="1"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8437" y="1116420"/>
            <a:ext cx="8687430" cy="495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177" y="3338624"/>
            <a:ext cx="8743950"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7440" y="1586024"/>
            <a:ext cx="267652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6938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7655" y="2105247"/>
            <a:ext cx="1616149" cy="244548"/>
          </a:xfrm>
        </p:spPr>
        <p:txBody>
          <a:bodyPr>
            <a:normAutofit/>
          </a:bodyPr>
          <a:lstStyle/>
          <a:p>
            <a:endParaRPr lang="ru-RU" sz="8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41" y="616689"/>
            <a:ext cx="8817916" cy="5603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047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000035"/>
          </a:xfrm>
        </p:spPr>
        <p:txBody>
          <a:bodyPr>
            <a:normAutofit/>
          </a:bodyPr>
          <a:lstStyle/>
          <a:p>
            <a:pPr algn="ctr"/>
            <a:r>
              <a:rPr lang="ru-RU" sz="4000" b="1" dirty="0" smtClean="0"/>
              <a:t>Определение</a:t>
            </a:r>
            <a:endParaRPr lang="ru-RU" sz="4000" dirty="0"/>
          </a:p>
        </p:txBody>
      </p:sp>
      <p:sp>
        <p:nvSpPr>
          <p:cNvPr id="3" name="Объект 2"/>
          <p:cNvSpPr>
            <a:spLocks noGrp="1"/>
          </p:cNvSpPr>
          <p:nvPr>
            <p:ph idx="1"/>
          </p:nvPr>
        </p:nvSpPr>
        <p:spPr>
          <a:xfrm>
            <a:off x="287079" y="1825625"/>
            <a:ext cx="8537943" cy="4351338"/>
          </a:xfrm>
        </p:spPr>
        <p:txBody>
          <a:bodyPr>
            <a:normAutofit/>
          </a:bodyPr>
          <a:lstStyle/>
          <a:p>
            <a:pPr algn="just"/>
            <a:r>
              <a:rPr lang="ru-RU" dirty="0"/>
              <a:t>Основные сведения </a:t>
            </a:r>
            <a:r>
              <a:rPr lang="ru-RU" dirty="0" smtClean="0"/>
              <a:t>о </a:t>
            </a:r>
            <a:r>
              <a:rPr lang="ru-RU" dirty="0" err="1"/>
              <a:t>резьбах</a:t>
            </a:r>
            <a:r>
              <a:rPr lang="ru-RU" dirty="0"/>
              <a:t>: профили, шаги, элементы резьбы; условные изображения и обозначения резьбы  по ГОСТ 2.311-68*.                                     </a:t>
            </a:r>
          </a:p>
          <a:p>
            <a:pPr algn="just"/>
            <a:r>
              <a:rPr lang="ru-RU" dirty="0" smtClean="0"/>
              <a:t>Настоящий </a:t>
            </a:r>
            <a:r>
              <a:rPr lang="ru-RU" dirty="0"/>
              <a:t>стандарт устанавливает правила изображения и нанесения обозначения резьбы на чертежах всех отраслей промышленности и строительства. </a:t>
            </a:r>
            <a:r>
              <a:rPr lang="ru-RU" dirty="0" smtClean="0"/>
              <a:t>Стандарт </a:t>
            </a:r>
            <a:r>
              <a:rPr lang="ru-RU" dirty="0"/>
              <a:t>соответствует СТ СЭВ 284-76.</a:t>
            </a:r>
            <a:br>
              <a:rPr lang="ru-RU" dirty="0"/>
            </a:br>
            <a:endParaRPr lang="ru-RU" dirty="0"/>
          </a:p>
        </p:txBody>
      </p:sp>
    </p:spTree>
    <p:extLst>
      <p:ext uri="{BB962C8B-B14F-4D97-AF65-F5344CB8AC3E}">
        <p14:creationId xmlns:p14="http://schemas.microsoft.com/office/powerpoint/2010/main" val="511595645"/>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944</TotalTime>
  <Words>877</Words>
  <Application>Microsoft Office PowerPoint</Application>
  <PresentationFormat>Экран (4:3)</PresentationFormat>
  <Paragraphs>100</Paragraphs>
  <Slides>40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Тема Office</vt:lpstr>
      <vt:lpstr>Инженерная и компьютерная графика</vt:lpstr>
      <vt:lpstr>Виды соединений.  Разъемные  соединения</vt:lpstr>
      <vt:lpstr>Классификация резьбовых соединений</vt:lpstr>
      <vt:lpstr>Презентация PowerPoint</vt:lpstr>
      <vt:lpstr>Презентация PowerPoint</vt:lpstr>
      <vt:lpstr>Общие сведения о резьбе</vt:lpstr>
      <vt:lpstr>Разъемные резьбовые  соединения </vt:lpstr>
      <vt:lpstr>Презентация PowerPoint</vt:lpstr>
      <vt:lpstr>Определение</vt:lpstr>
      <vt:lpstr>Профиль резьбы</vt:lpstr>
      <vt:lpstr>Презентация PowerPoint</vt:lpstr>
      <vt:lpstr>  Резьбу изображают: а) на стержне - сплошными основными линиями по наружному диаметру резьбы и сплошными тонкими линиями - по внутреннему диаметру.  </vt:lpstr>
      <vt:lpstr> б) в отверстии - сплошными основными линиями по внутреннему диаметру резьбы и сплошными тонкими линиями - по наружному диаметру. </vt:lpstr>
      <vt:lpstr>Резьба на стержне  На изображениях, полученных проецированием на плоскость, параллельную оси стержня, сплошную тонкую линию по внутреннему диаметру резьбы проводят на всю длину резьбы без сбега.</vt:lpstr>
      <vt:lpstr>Резьба в отверстии</vt:lpstr>
      <vt:lpstr>Технологические элементы резьбы</vt:lpstr>
      <vt:lpstr>Обозначение резьбы</vt:lpstr>
      <vt:lpstr>Обозначение резьбы</vt:lpstr>
      <vt:lpstr>Резьбовое соединение в разрезе</vt:lpstr>
      <vt:lpstr>Обозначение резьбы</vt:lpstr>
      <vt:lpstr>Виды разъемных соединений</vt:lpstr>
      <vt:lpstr>Болтовое соединение</vt:lpstr>
      <vt:lpstr>Определения</vt:lpstr>
      <vt:lpstr>Презентация PowerPoint</vt:lpstr>
      <vt:lpstr>Условное обозначение болта</vt:lpstr>
      <vt:lpstr>  Различают конструктивное, упрощенное, условное изображения крепежных деталей и  их соединений. При выполнении сборочных чертежей и чертежей общего вида применяются упрощенные и условные изображения крепежных деталей.  </vt:lpstr>
      <vt:lpstr>Конструктивное изображение болтового соединения</vt:lpstr>
      <vt:lpstr>Основные размеры болтового соединения </vt:lpstr>
      <vt:lpstr>Упрощенный чертеж болтового соединения</vt:lpstr>
      <vt:lpstr>Соединение болтом</vt:lpstr>
      <vt:lpstr>Шпилечное соединение</vt:lpstr>
      <vt:lpstr>Шпилечное соединение</vt:lpstr>
      <vt:lpstr>Параметры шпильки</vt:lpstr>
      <vt:lpstr>  Применение шпильки</vt:lpstr>
      <vt:lpstr>Винт</vt:lpstr>
      <vt:lpstr>Винты крепежного общего назначения</vt:lpstr>
      <vt:lpstr>Образцы винтов</vt:lpstr>
      <vt:lpstr>Чертеж винта</vt:lpstr>
      <vt:lpstr>Список литературы</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Тайман Сайдалиев</dc:creator>
  <cp:lastModifiedBy>User</cp:lastModifiedBy>
  <cp:revision>128</cp:revision>
  <dcterms:created xsi:type="dcterms:W3CDTF">2014-05-05T05:46:48Z</dcterms:created>
  <dcterms:modified xsi:type="dcterms:W3CDTF">2025-07-17T20:48:26Z</dcterms:modified>
</cp:coreProperties>
</file>