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0" r:id="rId2"/>
    <p:sldId id="314" r:id="rId3"/>
    <p:sldId id="287" r:id="rId4"/>
    <p:sldId id="279" r:id="rId5"/>
    <p:sldId id="288" r:id="rId6"/>
    <p:sldId id="289" r:id="rId7"/>
    <p:sldId id="290" r:id="rId8"/>
    <p:sldId id="294" r:id="rId9"/>
    <p:sldId id="291" r:id="rId10"/>
    <p:sldId id="299" r:id="rId11"/>
    <p:sldId id="300" r:id="rId12"/>
    <p:sldId id="293" r:id="rId13"/>
    <p:sldId id="301" r:id="rId14"/>
    <p:sldId id="302" r:id="rId15"/>
    <p:sldId id="307" r:id="rId16"/>
    <p:sldId id="308" r:id="rId17"/>
    <p:sldId id="292" r:id="rId18"/>
    <p:sldId id="295" r:id="rId19"/>
    <p:sldId id="296" r:id="rId20"/>
    <p:sldId id="297" r:id="rId21"/>
    <p:sldId id="317" r:id="rId22"/>
    <p:sldId id="26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йман Сайдалиев" initials="Т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0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4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07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48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97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84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22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77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29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28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6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01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32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83511" y="2688776"/>
            <a:ext cx="7766221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Инженерная и компьютерная графика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2" y="785554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9901" y="3999906"/>
            <a:ext cx="62054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Преподаватель: </a:t>
            </a:r>
            <a:r>
              <a:rPr lang="ru-RU" b="1" dirty="0" err="1" smtClean="0">
                <a:solidFill>
                  <a:schemeClr val="bg1"/>
                </a:solidFill>
              </a:rPr>
              <a:t>Жаксылык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Алмаш</a:t>
            </a:r>
            <a:r>
              <a:rPr lang="ru-RU" b="1" dirty="0" smtClean="0">
                <a:solidFill>
                  <a:schemeClr val="bg1"/>
                </a:solidFill>
              </a:rPr>
              <a:t>, к.т.н., ассоциированный профессор  кафедры «</a:t>
            </a:r>
            <a:r>
              <a:rPr lang="ru-RU" b="1" dirty="0" err="1" smtClean="0">
                <a:solidFill>
                  <a:schemeClr val="bg1"/>
                </a:solidFill>
              </a:rPr>
              <a:t>ССиМ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521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5274" y="365126"/>
            <a:ext cx="7250076" cy="4961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Спецификация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4" y="1577416"/>
            <a:ext cx="8852321" cy="343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317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4250" y="365126"/>
            <a:ext cx="6931099" cy="55990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Образец  выполнения таблицы</a:t>
            </a:r>
            <a:endParaRPr lang="ru-RU" sz="28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1834356"/>
            <a:ext cx="595312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75516" y="6130637"/>
            <a:ext cx="1263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Рисунок </a:t>
            </a:r>
            <a:r>
              <a:rPr lang="ru-RU" dirty="0" smtClean="0"/>
              <a:t>3.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273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915" y="205638"/>
            <a:ext cx="7886700" cy="32760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Спецификация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746" y="585192"/>
            <a:ext cx="4000821" cy="588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79186" y="6389654"/>
            <a:ext cx="1263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Рисунок </a:t>
            </a:r>
            <a:r>
              <a:rPr lang="ru-RU" dirty="0" smtClean="0"/>
              <a:t>4.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914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6421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Чертеж детали</a:t>
            </a:r>
            <a:endParaRPr lang="ru-RU" sz="32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0726"/>
            <a:ext cx="9041606" cy="518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258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996" y="195005"/>
            <a:ext cx="8516678" cy="496111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Конструктивные и технологические элементы деталей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78" y="714375"/>
            <a:ext cx="784860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638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345" y="173741"/>
            <a:ext cx="8835655" cy="77255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Определения конструктивных элементов </a:t>
            </a:r>
            <a:r>
              <a:rPr lang="ru-RU" sz="3200" b="1" dirty="0"/>
              <a:t>корпусов</a:t>
            </a:r>
            <a:endParaRPr lang="ru-RU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18" y="808074"/>
            <a:ext cx="8265705" cy="590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017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711" y="226903"/>
            <a:ext cx="8132578" cy="34725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Конструктивные элементы </a:t>
            </a:r>
            <a:r>
              <a:rPr lang="ru-RU" sz="2400" b="1" dirty="0" smtClean="0"/>
              <a:t>детали типа  «Вал»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05" y="781645"/>
            <a:ext cx="4726614" cy="263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88" y="3289461"/>
            <a:ext cx="6878379" cy="356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072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553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Чертеж корпуса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38" y="1090926"/>
            <a:ext cx="3796842" cy="5321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75591" y="6412130"/>
            <a:ext cx="1263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Рисунок </a:t>
            </a:r>
            <a:r>
              <a:rPr lang="ru-RU" dirty="0" smtClean="0"/>
              <a:t>5.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4180" y="1859340"/>
            <a:ext cx="470539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Начинать следует с определения необходимого (наименьшего) количества изображений каждой детали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Для </a:t>
            </a:r>
            <a:r>
              <a:rPr lang="ru-RU" sz="2000" dirty="0"/>
              <a:t>изготовления детали «Корпус», </a:t>
            </a:r>
            <a:r>
              <a:rPr lang="ru-RU" sz="2000" dirty="0" smtClean="0"/>
              <a:t>достаточно </a:t>
            </a:r>
            <a:r>
              <a:rPr lang="ru-RU" sz="2000" b="1" dirty="0"/>
              <a:t>двух</a:t>
            </a:r>
            <a:r>
              <a:rPr lang="ru-RU" sz="2000" dirty="0"/>
              <a:t> изображений: </a:t>
            </a:r>
            <a:r>
              <a:rPr lang="ru-RU" sz="2000" b="1" dirty="0"/>
              <a:t>главного вида </a:t>
            </a:r>
            <a:r>
              <a:rPr lang="ru-RU" sz="2000" dirty="0"/>
              <a:t>с местным вертикальным разрезом конического отверстия и </a:t>
            </a:r>
            <a:r>
              <a:rPr lang="ru-RU" sz="2000" b="1" dirty="0"/>
              <a:t>вида сверху </a:t>
            </a:r>
            <a:r>
              <a:rPr lang="ru-RU" sz="2000" dirty="0"/>
              <a:t>с горизонтальным разрезом вдоль общей оси отверстий под штифт диаметром пять миллиметров (поз. 4 на </a:t>
            </a:r>
            <a:r>
              <a:rPr lang="ru-RU" sz="2000" dirty="0" smtClean="0"/>
              <a:t>рисунке1 и </a:t>
            </a:r>
            <a:r>
              <a:rPr lang="ru-RU" sz="2000" dirty="0"/>
              <a:t>сборочном чертеже). </a:t>
            </a:r>
          </a:p>
        </p:txBody>
      </p:sp>
    </p:spTree>
    <p:extLst>
      <p:ext uri="{BB962C8B-B14F-4D97-AF65-F5344CB8AC3E}">
        <p14:creationId xmlns:p14="http://schemas.microsoft.com/office/powerpoint/2010/main" val="2856304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1072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91" y="197347"/>
            <a:ext cx="4292010" cy="603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35730" y="6316130"/>
            <a:ext cx="1263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Рисунок </a:t>
            </a:r>
            <a:r>
              <a:rPr lang="ru-RU" dirty="0" smtClean="0"/>
              <a:t>6.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03273" y="1000175"/>
            <a:ext cx="29371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изготовления детали «Пластина» </a:t>
            </a:r>
            <a:r>
              <a:rPr lang="ru-RU" dirty="0" smtClean="0"/>
              <a:t> </a:t>
            </a:r>
            <a:r>
              <a:rPr lang="ru-RU" dirty="0"/>
              <a:t>— достаточно двух изображений: </a:t>
            </a:r>
            <a:r>
              <a:rPr lang="ru-RU" b="1" dirty="0"/>
              <a:t>главного вида </a:t>
            </a:r>
            <a:r>
              <a:rPr lang="ru-RU" dirty="0"/>
              <a:t>с местным вертикальным разрезом вдоль оси резьбового отверстия М10 и </a:t>
            </a:r>
            <a:r>
              <a:rPr lang="ru-RU" b="1" dirty="0"/>
              <a:t>вида сверху</a:t>
            </a:r>
            <a:r>
              <a:rPr lang="ru-RU" dirty="0"/>
              <a:t> с местным горизонтальным разрезом вдоль сквозного паза.</a:t>
            </a:r>
          </a:p>
        </p:txBody>
      </p:sp>
    </p:spTree>
    <p:extLst>
      <p:ext uri="{BB962C8B-B14F-4D97-AF65-F5344CB8AC3E}">
        <p14:creationId xmlns:p14="http://schemas.microsoft.com/office/powerpoint/2010/main" val="344479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1211" y="723013"/>
            <a:ext cx="4216976" cy="5539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Для </a:t>
            </a:r>
            <a:r>
              <a:rPr lang="ru-RU" sz="2000" dirty="0"/>
              <a:t>изготовления детали «Прижим» </a:t>
            </a:r>
            <a:r>
              <a:rPr lang="ru-RU" sz="2000" dirty="0" smtClean="0"/>
              <a:t>также </a:t>
            </a:r>
            <a:r>
              <a:rPr lang="ru-RU" sz="2000" dirty="0"/>
              <a:t>достаточно двух </a:t>
            </a:r>
            <a:r>
              <a:rPr lang="ru-RU" sz="2000" dirty="0" smtClean="0"/>
              <a:t>изображений</a:t>
            </a:r>
            <a:r>
              <a:rPr lang="ru-RU" sz="2000" dirty="0"/>
              <a:t>: </a:t>
            </a:r>
            <a:r>
              <a:rPr lang="ru-RU" sz="2000" b="1" dirty="0"/>
              <a:t>главного вида</a:t>
            </a:r>
            <a:r>
              <a:rPr lang="ru-RU" sz="2000" dirty="0"/>
              <a:t>, на котором </a:t>
            </a:r>
            <a:r>
              <a:rPr lang="ru-RU" sz="2000" dirty="0" smtClean="0"/>
              <a:t>представлена </a:t>
            </a:r>
            <a:r>
              <a:rPr lang="ru-RU" sz="2000" dirty="0"/>
              <a:t>максимальная информация о детали и </a:t>
            </a:r>
            <a:r>
              <a:rPr lang="ru-RU" sz="2000" b="1" dirty="0"/>
              <a:t>вида слева</a:t>
            </a:r>
            <a:r>
              <a:rPr lang="ru-RU" sz="2000" dirty="0"/>
              <a:t>, на котором изображено сквозное </a:t>
            </a:r>
            <a:r>
              <a:rPr lang="ru-RU" sz="2000" dirty="0" smtClean="0"/>
              <a:t>отверстие </a:t>
            </a:r>
            <a:r>
              <a:rPr lang="ru-RU" sz="2000" dirty="0"/>
              <a:t>под рукоятку-штифт с помощью местного вертикального разреза.</a:t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Расположение </a:t>
            </a:r>
            <a:r>
              <a:rPr lang="ru-RU" sz="2000" dirty="0"/>
              <a:t>изображений деталей </a:t>
            </a:r>
            <a:r>
              <a:rPr lang="ru-RU" sz="2000" dirty="0" smtClean="0"/>
              <a:t>на рабочих </a:t>
            </a:r>
            <a:r>
              <a:rPr lang="ru-RU" sz="2000" dirty="0"/>
              <a:t>чертежах </a:t>
            </a:r>
            <a:r>
              <a:rPr lang="ru-RU" sz="2000" dirty="0" smtClean="0"/>
              <a:t>не должно</a:t>
            </a:r>
            <a:r>
              <a:rPr lang="ru-RU" sz="2000" dirty="0"/>
              <a:t> быть обязательно таким же, как на сборочном чертеже.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3" y="471264"/>
            <a:ext cx="4104803" cy="570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5234" y="6179126"/>
            <a:ext cx="1263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Рисунок 7.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31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1679" y="914400"/>
            <a:ext cx="6993227" cy="112046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1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427"/>
            <a:ext cx="8941982" cy="670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52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301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Рекомендации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893" y="1201479"/>
            <a:ext cx="8026534" cy="4778366"/>
          </a:xfrm>
        </p:spPr>
        <p:txBody>
          <a:bodyPr>
            <a:normAutofit fontScale="85000" lnSpcReduction="20000"/>
          </a:bodyPr>
          <a:lstStyle/>
          <a:p>
            <a:pPr algn="just"/>
            <a:endParaRPr lang="ru-RU" dirty="0"/>
          </a:p>
          <a:p>
            <a:pPr algn="just"/>
            <a:r>
              <a:rPr lang="ru-RU" dirty="0"/>
              <a:t>После вычерчивания изображений наносят обозначения шероховатости поверхностей, проводят выносные и размерные линии, проставляют размерные числа.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основной надписи чертежа записывают обозначение и наименование детали, марку материала, масштаб изображения, подразделение-разработчик чертежа (в нашем случае учебное заведение и группу). Так как изображение детали выполнено на одном листе, графу «Лист» не заполняют, а в графе «Листов» проставляют цифру один.</a:t>
            </a:r>
          </a:p>
          <a:p>
            <a:pPr algn="just"/>
            <a:r>
              <a:rPr lang="ru-RU" dirty="0"/>
              <a:t>Чертежи стандартных изделий не выполняют. Их размеры подбирают по соответствующим стандартам, пользуясь условными обозначениями, записанными в спецификации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88828" y="1028344"/>
            <a:ext cx="76148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907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036" y="365127"/>
            <a:ext cx="7185314" cy="5215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550182"/>
              </p:ext>
            </p:extLst>
          </p:nvPr>
        </p:nvGraphicFramePr>
        <p:xfrm>
          <a:off x="554182" y="1316182"/>
          <a:ext cx="8104909" cy="49045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70502"/>
                <a:gridCol w="3934407"/>
              </a:tblGrid>
              <a:tr h="276868">
                <a:tc>
                  <a:txBody>
                    <a:bodyPr/>
                    <a:lstStyle/>
                    <a:p>
                      <a:pPr marL="78930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Основная</a:t>
                      </a:r>
                      <a:r>
                        <a:rPr lang="en-US" sz="1400" spc="-15" dirty="0">
                          <a:effectLst/>
                        </a:rPr>
                        <a:t> </a:t>
                      </a:r>
                      <a:r>
                        <a:rPr lang="en-US" sz="1400" spc="-10" dirty="0" err="1" smtClean="0">
                          <a:effectLst/>
                        </a:rPr>
                        <a:t>литература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815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Дополнительная</a:t>
                      </a:r>
                      <a:r>
                        <a:rPr lang="en-US" sz="1400" spc="-30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литература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1028365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[1]</a:t>
                      </a:r>
                      <a:r>
                        <a:rPr lang="ru-RU" sz="1300" spc="-3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Гафиятова</a:t>
                      </a:r>
                      <a:r>
                        <a:rPr lang="ru-RU" sz="1300" spc="-5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Т.П.,</a:t>
                      </a:r>
                      <a:r>
                        <a:rPr lang="ru-RU" sz="1300" spc="-2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Галимова</a:t>
                      </a:r>
                      <a:r>
                        <a:rPr lang="ru-RU" sz="1300" spc="-3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А.Т.</a:t>
                      </a:r>
                      <a:r>
                        <a:rPr lang="ru-RU" sz="1300" spc="-4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ЕСКД</a:t>
                      </a:r>
                      <a:r>
                        <a:rPr lang="ru-RU" sz="1300" spc="-1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– общие правила выполнения чертежей, изображения, правила простановки</a:t>
                      </a:r>
                      <a:endParaRPr lang="ru-RU" sz="1100">
                        <a:effectLst/>
                      </a:endParaRPr>
                    </a:p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размеров.</a:t>
                      </a:r>
                      <a:r>
                        <a:rPr lang="en-US" sz="1300" spc="-2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Нижнекамск </a:t>
                      </a:r>
                      <a:r>
                        <a:rPr lang="en-US" sz="1300" spc="-10">
                          <a:effectLst/>
                        </a:rPr>
                        <a:t>2015.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[7]</a:t>
                      </a:r>
                      <a:r>
                        <a:rPr lang="ru-RU" sz="1300" spc="-4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Мусалимов</a:t>
                      </a:r>
                      <a:r>
                        <a:rPr lang="ru-RU" sz="1300" spc="-10">
                          <a:effectLst/>
                        </a:rPr>
                        <a:t> </a:t>
                      </a:r>
                      <a:r>
                        <a:rPr lang="ru-RU" sz="1300" spc="-20">
                          <a:effectLst/>
                        </a:rPr>
                        <a:t>Т.К.</a:t>
                      </a:r>
                      <a:endParaRPr lang="ru-RU" sz="1100">
                        <a:effectLst/>
                      </a:endParaRPr>
                    </a:p>
                    <a:p>
                      <a:pPr marL="69215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Начертательная</a:t>
                      </a:r>
                      <a:r>
                        <a:rPr lang="ru-RU" sz="1300" spc="-6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геометрия</a:t>
                      </a:r>
                      <a:r>
                        <a:rPr lang="ru-RU" sz="1300" spc="-7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и</a:t>
                      </a:r>
                      <a:r>
                        <a:rPr lang="ru-RU" sz="1300" spc="-6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техническое черчение. - Астана, 2017.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771274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[2]</a:t>
                      </a:r>
                      <a:r>
                        <a:rPr lang="ru-RU" sz="1300" spc="14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Жаксылык</a:t>
                      </a:r>
                      <a:r>
                        <a:rPr lang="ru-RU" sz="1300" spc="12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А.</a:t>
                      </a:r>
                      <a:r>
                        <a:rPr lang="ru-RU" sz="1300" spc="16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Основы</a:t>
                      </a:r>
                      <a:r>
                        <a:rPr lang="ru-RU" sz="1300" spc="13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инженерной</a:t>
                      </a:r>
                      <a:r>
                        <a:rPr lang="ru-RU" sz="1300" spc="15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графики. Учебное</a:t>
                      </a:r>
                      <a:r>
                        <a:rPr lang="ru-RU" sz="1300" spc="-5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пособие. - Алматы:КазНИТУ,</a:t>
                      </a:r>
                      <a:r>
                        <a:rPr lang="ru-RU" sz="1300" spc="-2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2022-</a:t>
                      </a:r>
                      <a:r>
                        <a:rPr lang="ru-RU" sz="1300" spc="-15">
                          <a:effectLst/>
                        </a:rPr>
                        <a:t> </a:t>
                      </a:r>
                      <a:r>
                        <a:rPr lang="ru-RU" sz="1300" spc="-20">
                          <a:effectLst/>
                        </a:rPr>
                        <a:t>100с.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[8]</a:t>
                      </a:r>
                      <a:r>
                        <a:rPr lang="ru-RU" sz="1300" spc="-1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Буланже</a:t>
                      </a:r>
                      <a:r>
                        <a:rPr lang="ru-RU" sz="1300" spc="-4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Г.В.</a:t>
                      </a:r>
                      <a:r>
                        <a:rPr lang="ru-RU" sz="1300" spc="25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Инженерная </a:t>
                      </a:r>
                      <a:r>
                        <a:rPr lang="ru-RU" sz="1300" spc="-10">
                          <a:effectLst/>
                        </a:rPr>
                        <a:t>графика:</a:t>
                      </a:r>
                      <a:endParaRPr lang="ru-RU" sz="1100">
                        <a:effectLst/>
                      </a:endParaRPr>
                    </a:p>
                    <a:p>
                      <a:pPr marL="69215" marR="121920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Проецирование</a:t>
                      </a:r>
                      <a:r>
                        <a:rPr lang="ru-RU" sz="1300" spc="-7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геометрических</a:t>
                      </a:r>
                      <a:r>
                        <a:rPr lang="ru-RU" sz="1300" spc="-5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тел</a:t>
                      </a:r>
                      <a:r>
                        <a:rPr lang="ru-RU" sz="1300" spc="-4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М.:</a:t>
                      </a:r>
                      <a:r>
                        <a:rPr lang="ru-RU" sz="1300" spc="-4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Курс: ИНФРА-М, 2017.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1028365">
                <a:tc>
                  <a:txBody>
                    <a:bodyPr/>
                    <a:lstStyle/>
                    <a:p>
                      <a:pPr marL="666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</a:rPr>
                        <a:t>[3] </a:t>
                      </a:r>
                      <a:r>
                        <a:rPr lang="ru-RU" sz="1200" dirty="0" smtClean="0"/>
                        <a:t>Инженерная графика. Курс лекций: учебное пособие / Л.А. </a:t>
                      </a:r>
                      <a:r>
                        <a:rPr lang="ru-RU" sz="1200" dirty="0" err="1" smtClean="0"/>
                        <a:t>Феоктисова</a:t>
                      </a:r>
                      <a:r>
                        <a:rPr lang="ru-RU" sz="1200" dirty="0" smtClean="0"/>
                        <a:t>, Т.В. </a:t>
                      </a:r>
                      <a:r>
                        <a:rPr lang="ru-RU" sz="1200" dirty="0" err="1" smtClean="0"/>
                        <a:t>Рзаева</a:t>
                      </a:r>
                      <a:r>
                        <a:rPr lang="ru-RU" sz="1200" dirty="0" smtClean="0"/>
                        <a:t>, М.М. </a:t>
                      </a:r>
                      <a:r>
                        <a:rPr lang="ru-RU" sz="1200" dirty="0" err="1" smtClean="0"/>
                        <a:t>Гимадеев</a:t>
                      </a:r>
                      <a:r>
                        <a:rPr lang="ru-RU" sz="1200" dirty="0" smtClean="0"/>
                        <a:t>: под редакцией И.П. Талиповой. – Набережные Челны: Издательско-полиграфический центр </a:t>
                      </a:r>
                      <a:r>
                        <a:rPr lang="ru-RU" sz="1200" dirty="0" err="1" smtClean="0"/>
                        <a:t>Набережночелнинского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инстиута</a:t>
                      </a:r>
                      <a:r>
                        <a:rPr lang="ru-RU" sz="1200" dirty="0" smtClean="0"/>
                        <a:t> К(П)ФУ, 2018.-172с.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[9] Ордабекова</a:t>
                      </a:r>
                      <a:r>
                        <a:rPr lang="ru-RU" sz="1300" spc="20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А. Ж. Исследование и создание графических моделей в системе </a:t>
                      </a:r>
                      <a:r>
                        <a:rPr lang="en-US" sz="1300">
                          <a:effectLst/>
                        </a:rPr>
                        <a:t>AutoCAD</a:t>
                      </a:r>
                      <a:r>
                        <a:rPr lang="ru-RU" sz="1300">
                          <a:effectLst/>
                        </a:rPr>
                        <a:t>. Алматы 2016.</a:t>
                      </a:r>
                      <a:r>
                        <a:rPr lang="ru-RU" sz="1300" spc="4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514182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[4]</a:t>
                      </a:r>
                      <a:r>
                        <a:rPr lang="ru-RU" sz="1300" spc="-15">
                          <a:effectLst/>
                        </a:rPr>
                        <a:t> </a:t>
                      </a:r>
                      <a:r>
                        <a:rPr lang="kk-KZ" sz="1300">
                          <a:effectLst/>
                        </a:rPr>
                        <a:t>Кувшинов Н.С., Инженерная и компьютерная</a:t>
                      </a:r>
                      <a:r>
                        <a:rPr lang="kk-KZ" sz="1300" spc="-35">
                          <a:effectLst/>
                        </a:rPr>
                        <a:t> </a:t>
                      </a:r>
                      <a:r>
                        <a:rPr lang="kk-KZ" sz="1300">
                          <a:effectLst/>
                        </a:rPr>
                        <a:t>графика,</a:t>
                      </a:r>
                      <a:r>
                        <a:rPr lang="kk-KZ" sz="1300" spc="200">
                          <a:effectLst/>
                        </a:rPr>
                        <a:t> </a:t>
                      </a:r>
                      <a:r>
                        <a:rPr lang="kk-KZ" sz="1300">
                          <a:effectLst/>
                        </a:rPr>
                        <a:t>М.:</a:t>
                      </a:r>
                      <a:r>
                        <a:rPr lang="kk-KZ" sz="1300" spc="-55">
                          <a:effectLst/>
                        </a:rPr>
                        <a:t> </a:t>
                      </a:r>
                      <a:r>
                        <a:rPr lang="kk-KZ" sz="1300">
                          <a:effectLst/>
                        </a:rPr>
                        <a:t>КноРус,</a:t>
                      </a:r>
                      <a:r>
                        <a:rPr lang="kk-KZ" sz="1300" spc="-30">
                          <a:effectLst/>
                        </a:rPr>
                        <a:t> </a:t>
                      </a:r>
                      <a:r>
                        <a:rPr lang="kk-KZ" sz="1300">
                          <a:effectLst/>
                        </a:rPr>
                        <a:t>2019.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121920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[10] Дегтярев В.М.</a:t>
                      </a:r>
                      <a:r>
                        <a:rPr lang="ru-RU" sz="1300" spc="20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Инженерная</a:t>
                      </a:r>
                      <a:r>
                        <a:rPr lang="ru-RU" sz="1300" spc="20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и компьютерная</a:t>
                      </a:r>
                      <a:r>
                        <a:rPr lang="ru-RU" sz="1300" spc="-4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графика</a:t>
                      </a:r>
                      <a:r>
                        <a:rPr lang="ru-RU" sz="1300" spc="-3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М.:</a:t>
                      </a:r>
                      <a:r>
                        <a:rPr lang="ru-RU" sz="1300" spc="-6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Акад.,</a:t>
                      </a:r>
                      <a:r>
                        <a:rPr lang="ru-RU" sz="1300" spc="-4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2015.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514182">
                <a:tc>
                  <a:txBody>
                    <a:bodyPr/>
                    <a:lstStyle/>
                    <a:p>
                      <a:pPr marL="66675" marR="5905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[5]</a:t>
                      </a:r>
                      <a:r>
                        <a:rPr lang="ru-RU" sz="1300" spc="-2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Талалай</a:t>
                      </a:r>
                      <a:r>
                        <a:rPr lang="ru-RU" sz="1300" spc="-2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П.</a:t>
                      </a:r>
                      <a:r>
                        <a:rPr lang="ru-RU" sz="1300" spc="-4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Г.</a:t>
                      </a:r>
                      <a:r>
                        <a:rPr lang="ru-RU" sz="1300" spc="-4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Начертательная</a:t>
                      </a:r>
                      <a:r>
                        <a:rPr lang="ru-RU" sz="1300" spc="-3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геометрия</a:t>
                      </a:r>
                      <a:r>
                        <a:rPr lang="ru-RU" sz="1300" spc="-3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на примерах БХВ-Петербург, 2017.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marR="5905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[11] Полещук</a:t>
                      </a:r>
                      <a:r>
                        <a:rPr lang="ru-RU" sz="1300" spc="40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Н.</a:t>
                      </a:r>
                      <a:r>
                        <a:rPr lang="ru-RU" sz="1300" spc="40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Самоучитель</a:t>
                      </a:r>
                      <a:r>
                        <a:rPr lang="ru-RU" sz="1300" spc="40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AUTOCAD</a:t>
                      </a:r>
                      <a:r>
                        <a:rPr lang="ru-RU" sz="1300">
                          <a:effectLst/>
                        </a:rPr>
                        <a:t>. Санкт-Петербург, СПб.: БХВ, 2020.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771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 [6] Королев Ю.И., Устюжанина С.Ю. Инженерная и компьютерная графика: учеб. пособие для вузов / СПб.: Питер, 2014. - 432 с.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</a:rPr>
                        <a:t>  [12] Ж.М.Есмұхан, Қ.Ә.Құспеков,  Е.Е.Масимбаев. Сызба геометрия. Оқұлық. Алматы:ҚазҰТЗУ,2022.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62050" y="2012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1513" algn="l"/>
              </a:tabLst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4180" y="6184006"/>
            <a:ext cx="60682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dirty="0"/>
              <a:t> [</a:t>
            </a:r>
            <a:r>
              <a:rPr lang="kk-KZ" sz="1200" dirty="0" smtClean="0"/>
              <a:t>13] </a:t>
            </a:r>
            <a:r>
              <a:rPr lang="en-US" sz="1200" dirty="0" smtClean="0"/>
              <a:t>https</a:t>
            </a:r>
            <a:r>
              <a:rPr lang="en-US" sz="1200" dirty="0"/>
              <a:t>://bstudy.net/666688/tehnika/chtenie_detalirovanie_sborochnyh_chertezhey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14269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1679" y="365127"/>
            <a:ext cx="6993227" cy="793972"/>
          </a:xfrm>
        </p:spPr>
        <p:txBody>
          <a:bodyPr>
            <a:noAutofit/>
          </a:bodyPr>
          <a:lstStyle/>
          <a:p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0918" y="1159100"/>
            <a:ext cx="7443987" cy="5353220"/>
          </a:xfrm>
        </p:spPr>
        <p:txBody>
          <a:bodyPr>
            <a:noAutofit/>
          </a:bodyPr>
          <a:lstStyle/>
          <a:p>
            <a:endParaRPr lang="ru-RU" sz="1800" dirty="0"/>
          </a:p>
          <a:p>
            <a:endParaRPr lang="ru-RU" sz="1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58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0003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Определение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Деталирование</a:t>
            </a:r>
            <a:r>
              <a:rPr lang="ru-RU" dirty="0"/>
              <a:t> — это процесс выполнения рабочих </a:t>
            </a:r>
            <a:r>
              <a:rPr lang="ru-RU" b="1" dirty="0"/>
              <a:t>чертежей</a:t>
            </a:r>
            <a:r>
              <a:rPr lang="ru-RU" dirty="0"/>
              <a:t> деталей, входящих в изделие, по </a:t>
            </a:r>
            <a:r>
              <a:rPr lang="ru-RU" b="1" dirty="0"/>
              <a:t>сборочному</a:t>
            </a:r>
            <a:r>
              <a:rPr lang="ru-RU" dirty="0"/>
              <a:t> </a:t>
            </a:r>
            <a:r>
              <a:rPr lang="ru-RU" b="1" dirty="0"/>
              <a:t>чертежу</a:t>
            </a:r>
            <a:r>
              <a:rPr lang="ru-RU" dirty="0"/>
              <a:t> изделия.</a:t>
            </a:r>
          </a:p>
          <a:p>
            <a:r>
              <a:rPr lang="ru-RU" dirty="0"/>
              <a:t>Составление сборочных чертежей должно </a:t>
            </a:r>
            <a:r>
              <a:rPr lang="ru-RU" dirty="0" smtClean="0"/>
              <a:t>соответствовать  требованиям </a:t>
            </a:r>
            <a:r>
              <a:rPr lang="ru-RU" dirty="0"/>
              <a:t>ГОСТ 2.109-73*.</a:t>
            </a:r>
          </a:p>
        </p:txBody>
      </p:sp>
    </p:spTree>
    <p:extLst>
      <p:ext uri="{BB962C8B-B14F-4D97-AF65-F5344CB8AC3E}">
        <p14:creationId xmlns:p14="http://schemas.microsoft.com/office/powerpoint/2010/main" val="511595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7911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ru-RU" sz="2400" dirty="0" smtClean="0"/>
              <a:t>Сборочный чертеж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30036"/>
            <a:ext cx="7886700" cy="504305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Сборочный </a:t>
            </a:r>
            <a:r>
              <a:rPr lang="ru-RU" dirty="0"/>
              <a:t>чертеж должен содержать</a:t>
            </a:r>
            <a:r>
              <a:rPr lang="ru-RU" dirty="0" smtClean="0"/>
              <a:t>: изображения </a:t>
            </a:r>
            <a:r>
              <a:rPr lang="ru-RU" dirty="0"/>
              <a:t>(виды) сборочной единицы, дающие представление о конструкции, расположении и взаимной связи составных частей, соединяемых по данному чертежу. </a:t>
            </a:r>
            <a:endParaRPr lang="ru-RU" dirty="0" smtClean="0"/>
          </a:p>
          <a:p>
            <a:pPr algn="just"/>
            <a:r>
              <a:rPr lang="ru-RU" dirty="0" smtClean="0"/>
              <a:t>Изображения </a:t>
            </a:r>
            <a:r>
              <a:rPr lang="ru-RU" dirty="0"/>
              <a:t>на сборочных чертежах выполняются по ГОСТ 2.305- 2008. </a:t>
            </a:r>
            <a:endParaRPr lang="ru-RU" dirty="0" smtClean="0"/>
          </a:p>
          <a:p>
            <a:pPr algn="just"/>
            <a:r>
              <a:rPr lang="ru-RU" b="1" dirty="0" smtClean="0"/>
              <a:t>Изображения </a:t>
            </a:r>
            <a:r>
              <a:rPr lang="ru-RU" b="1" dirty="0"/>
              <a:t>сборочного чертежа должны решать три задачи</a:t>
            </a:r>
            <a:r>
              <a:rPr lang="ru-RU" dirty="0"/>
              <a:t>: </a:t>
            </a:r>
            <a:endParaRPr lang="ru-RU" dirty="0" smtClean="0"/>
          </a:p>
          <a:p>
            <a:pPr algn="just"/>
            <a:r>
              <a:rPr lang="ru-RU" dirty="0" smtClean="0"/>
              <a:t>а</a:t>
            </a:r>
            <a:r>
              <a:rPr lang="ru-RU" dirty="0"/>
              <a:t>) показывать взаимосвязь составных частей изделия, заявленных в спецификации; </a:t>
            </a:r>
            <a:endParaRPr lang="ru-RU" dirty="0" smtClean="0"/>
          </a:p>
          <a:p>
            <a:pPr algn="just"/>
            <a:r>
              <a:rPr lang="ru-RU" dirty="0" smtClean="0"/>
              <a:t>б</a:t>
            </a:r>
            <a:r>
              <a:rPr lang="ru-RU" dirty="0"/>
              <a:t>) обеспечивать возможность простановки на чертеже необходимых для сборочного чертежа размеров; </a:t>
            </a:r>
            <a:endParaRPr lang="ru-RU" dirty="0" smtClean="0"/>
          </a:p>
          <a:p>
            <a:pPr algn="just"/>
            <a:r>
              <a:rPr lang="ru-RU" dirty="0" smtClean="0"/>
              <a:t>в</a:t>
            </a:r>
            <a:r>
              <a:rPr lang="ru-RU" dirty="0"/>
              <a:t>) обеспечивать возможность простановки номеров позиций всех составных частей изделия, заявленных в спецификации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3054850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720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Рабочие чертежи деталей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Рабочие чертежи деталей – это чертежи, содержащие изображения деталей и необходимые данные для изготовления и контроля. </a:t>
            </a:r>
            <a:endParaRPr lang="ru-RU" dirty="0" smtClean="0"/>
          </a:p>
          <a:p>
            <a:r>
              <a:rPr lang="ru-RU" dirty="0" smtClean="0"/>
              <a:t>Приступая </a:t>
            </a:r>
            <a:r>
              <a:rPr lang="ru-RU" dirty="0"/>
              <a:t>к </a:t>
            </a:r>
            <a:r>
              <a:rPr lang="ru-RU" dirty="0" err="1"/>
              <a:t>деталированию</a:t>
            </a:r>
            <a:r>
              <a:rPr lang="ru-RU" dirty="0"/>
              <a:t> сборочного чертежа </a:t>
            </a:r>
            <a:r>
              <a:rPr lang="ru-RU" dirty="0" smtClean="0"/>
              <a:t>нужно </a:t>
            </a:r>
            <a:r>
              <a:rPr lang="ru-RU" dirty="0"/>
              <a:t>его </a:t>
            </a:r>
            <a:r>
              <a:rPr lang="ru-RU" dirty="0" smtClean="0"/>
              <a:t>прочитать.</a:t>
            </a:r>
          </a:p>
          <a:p>
            <a:r>
              <a:rPr lang="ru-RU" dirty="0" smtClean="0"/>
              <a:t>Выполнение </a:t>
            </a:r>
            <a:r>
              <a:rPr lang="ru-RU" dirty="0"/>
              <a:t>чертежей деталей проводится по операциям. </a:t>
            </a:r>
            <a:endParaRPr lang="ru-RU" dirty="0" smtClean="0"/>
          </a:p>
          <a:p>
            <a:r>
              <a:rPr lang="ru-RU" dirty="0" smtClean="0"/>
              <a:t>Процесс </a:t>
            </a:r>
            <a:r>
              <a:rPr lang="ru-RU" dirty="0" err="1"/>
              <a:t>деталирования</a:t>
            </a:r>
            <a:r>
              <a:rPr lang="ru-RU" dirty="0"/>
              <a:t> при этом состоит из двух этапов: </a:t>
            </a:r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/>
              <a:t>) подготовительный этап – уяснение формы детали, выбор главного изображения, количества изображений, масштаба </a:t>
            </a:r>
            <a:r>
              <a:rPr lang="ru-RU" dirty="0" smtClean="0"/>
              <a:t>чертежа; </a:t>
            </a:r>
          </a:p>
          <a:p>
            <a:r>
              <a:rPr lang="ru-RU" dirty="0" smtClean="0"/>
              <a:t>2</a:t>
            </a:r>
            <a:r>
              <a:rPr lang="ru-RU" dirty="0"/>
              <a:t>) собственно выполнение чертежа </a:t>
            </a:r>
            <a:r>
              <a:rPr lang="ru-RU" dirty="0" smtClean="0"/>
              <a:t>детали.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109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25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Порядок </a:t>
            </a:r>
            <a:r>
              <a:rPr lang="ru-RU" dirty="0"/>
              <a:t>чтения и </a:t>
            </a:r>
            <a:r>
              <a:rPr lang="ru-RU" dirty="0" err="1"/>
              <a:t>деталирования</a:t>
            </a:r>
            <a:r>
              <a:rPr lang="ru-RU" dirty="0"/>
              <a:t> сборочного </a:t>
            </a:r>
            <a:r>
              <a:rPr lang="ru-RU" dirty="0" smtClean="0"/>
              <a:t>чертежа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18" y="1589763"/>
            <a:ext cx="48006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05528" y="5867584"/>
            <a:ext cx="2285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Рисунок 1. «Зажим»</a:t>
            </a:r>
            <a:r>
              <a:rPr lang="ru-RU" b="1" dirty="0">
                <a:latin typeface="Lucida Sans Unicode" pitchFamily="34" charset="0"/>
                <a:cs typeface="Lucida Sans Unicode" pitchFamily="34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8977" y="2647506"/>
            <a:ext cx="22115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корпус </a:t>
            </a:r>
            <a:r>
              <a:rPr lang="ru-RU" sz="2800" dirty="0"/>
              <a:t>1</a:t>
            </a:r>
          </a:p>
          <a:p>
            <a:r>
              <a:rPr lang="ru-RU" sz="2800" dirty="0" smtClean="0"/>
              <a:t>пластина </a:t>
            </a:r>
            <a:r>
              <a:rPr lang="ru-RU" sz="2800" dirty="0"/>
              <a:t>2 </a:t>
            </a:r>
          </a:p>
          <a:p>
            <a:r>
              <a:rPr lang="ru-RU" sz="2800" dirty="0" smtClean="0"/>
              <a:t>прижим 3</a:t>
            </a:r>
          </a:p>
          <a:p>
            <a:r>
              <a:rPr lang="ru-RU" sz="2800" dirty="0" smtClean="0"/>
              <a:t>ось штифта 4</a:t>
            </a:r>
          </a:p>
          <a:p>
            <a:r>
              <a:rPr lang="ru-RU" sz="2800" dirty="0" smtClean="0"/>
              <a:t>штифт 5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0334" y="6377832"/>
            <a:ext cx="7859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«Зажим»</a:t>
            </a:r>
            <a:r>
              <a:rPr lang="ru-RU" sz="2000" b="1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ru-RU" sz="2000" b="1" dirty="0" smtClean="0">
                <a:latin typeface="Lucida Sans Unicode" pitchFamily="34" charset="0"/>
                <a:cs typeface="Lucida Sans Unicode" pitchFamily="34" charset="0"/>
              </a:rPr>
              <a:t>- </a:t>
            </a:r>
            <a:r>
              <a:rPr lang="ru-RU" sz="2000" dirty="0" smtClean="0"/>
              <a:t>приспособление </a:t>
            </a:r>
            <a:r>
              <a:rPr lang="ru-RU" sz="2000" dirty="0"/>
              <a:t>для закрепления прутков при обработке </a:t>
            </a:r>
          </a:p>
        </p:txBody>
      </p:sp>
    </p:spTree>
    <p:extLst>
      <p:ext uri="{BB962C8B-B14F-4D97-AF65-F5344CB8AC3E}">
        <p14:creationId xmlns:p14="http://schemas.microsoft.com/office/powerpoint/2010/main" val="3410649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1854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Описание чертежа «Зажим</a:t>
            </a:r>
            <a:r>
              <a:rPr lang="ru-RU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455" y="1177636"/>
            <a:ext cx="8222833" cy="4999327"/>
          </a:xfrm>
        </p:spPr>
        <p:txBody>
          <a:bodyPr>
            <a:normAutofit fontScale="92500"/>
          </a:bodyPr>
          <a:lstStyle/>
          <a:p>
            <a:r>
              <a:rPr lang="ru-RU" dirty="0"/>
              <a:t>На рисунке </a:t>
            </a:r>
            <a:r>
              <a:rPr lang="ru-RU" dirty="0" smtClean="0"/>
              <a:t>изображен </a:t>
            </a:r>
            <a:r>
              <a:rPr lang="ru-RU" dirty="0"/>
              <a:t>«Зажим» — приспособление для закрепления прутков при обработке. </a:t>
            </a:r>
            <a:endParaRPr lang="ru-RU" dirty="0" smtClean="0"/>
          </a:p>
          <a:p>
            <a:r>
              <a:rPr lang="ru-RU" dirty="0" smtClean="0"/>
              <a:t>Обрабатываемый </a:t>
            </a:r>
            <a:r>
              <a:rPr lang="ru-RU" dirty="0"/>
              <a:t>пруток — «Заготовка» вкладывается в прорезь на корпусе (поз. 1</a:t>
            </a:r>
            <a:r>
              <a:rPr lang="ru-RU" i="1" dirty="0"/>
              <a:t>)</a:t>
            </a:r>
            <a:r>
              <a:rPr lang="ru-RU" dirty="0"/>
              <a:t> и закрепляется с помощью пластины (поз. </a:t>
            </a:r>
            <a:r>
              <a:rPr lang="ru-RU" i="1" dirty="0"/>
              <a:t>2)</a:t>
            </a:r>
            <a:r>
              <a:rPr lang="ru-RU" dirty="0"/>
              <a:t> вращением прижима (поз. </a:t>
            </a:r>
            <a:r>
              <a:rPr lang="ru-RU" i="1" dirty="0"/>
              <a:t>3</a:t>
            </a:r>
            <a:r>
              <a:rPr lang="ru-RU" dirty="0"/>
              <a:t>) по резьбе. Для удобства и скорости работы с приспособлением пластина (поз. 2</a:t>
            </a:r>
            <a:r>
              <a:rPr lang="ru-RU" i="1" dirty="0"/>
              <a:t>)</a:t>
            </a:r>
            <a:r>
              <a:rPr lang="ru-RU" dirty="0"/>
              <a:t> может перемещаться поперек оси штифта (поз. </a:t>
            </a:r>
            <a:r>
              <a:rPr lang="ru-RU" i="1" dirty="0"/>
              <a:t>4)</a:t>
            </a:r>
            <a:r>
              <a:rPr lang="ru-RU" dirty="0"/>
              <a:t> в незакрученном (свободном) положении прижима (поз. </a:t>
            </a:r>
            <a:r>
              <a:rPr lang="ru-RU" i="1" dirty="0"/>
              <a:t>3).</a:t>
            </a:r>
            <a:r>
              <a:rPr lang="ru-RU" dirty="0"/>
              <a:t> Закрепление заготовки в приспособлении осуществляется вращением прижима с помощью штифта (поз. 5), который выполняет в данном случае роль рукоятки.</a:t>
            </a:r>
          </a:p>
        </p:txBody>
      </p:sp>
    </p:spTree>
    <p:extLst>
      <p:ext uri="{BB962C8B-B14F-4D97-AF65-F5344CB8AC3E}">
        <p14:creationId xmlns:p14="http://schemas.microsoft.com/office/powerpoint/2010/main" val="83616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547" y="216271"/>
            <a:ext cx="7886700" cy="41072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Рекомендации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959" y="826165"/>
            <a:ext cx="9027041" cy="62763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/>
              <a:t>Начинать следует с определения </a:t>
            </a:r>
            <a:r>
              <a:rPr lang="ru-RU" sz="2400" b="1" dirty="0"/>
              <a:t>необходимого (наименьшего) количества изображений </a:t>
            </a:r>
            <a:r>
              <a:rPr lang="ru-RU" sz="2400" dirty="0"/>
              <a:t>каждой детали. </a:t>
            </a:r>
            <a:endParaRPr lang="ru-RU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Например</a:t>
            </a:r>
            <a:r>
              <a:rPr lang="ru-RU" sz="2400" dirty="0"/>
              <a:t>, для изготовления детали «Корпус», изображенной на рисунке </a:t>
            </a:r>
            <a:r>
              <a:rPr lang="ru-RU" sz="2400" dirty="0" smtClean="0"/>
              <a:t>5, </a:t>
            </a:r>
            <a:r>
              <a:rPr lang="ru-RU" sz="2400" dirty="0"/>
              <a:t>достаточно двух изображений: </a:t>
            </a:r>
            <a:r>
              <a:rPr lang="ru-RU" sz="2400" i="1" dirty="0"/>
              <a:t>главного вида </a:t>
            </a:r>
            <a:r>
              <a:rPr lang="ru-RU" sz="2400" dirty="0"/>
              <a:t>с местным вертикальным разрезом конического отверстия и </a:t>
            </a:r>
            <a:r>
              <a:rPr lang="ru-RU" sz="2400" i="1" dirty="0"/>
              <a:t>вида сверху</a:t>
            </a:r>
            <a:r>
              <a:rPr lang="ru-RU" sz="2400" dirty="0"/>
              <a:t> с горизонтальным разрезом вдоль общей оси отверстий под штифт диаметром пять миллиметров (поз. 4 на рисунке </a:t>
            </a:r>
            <a:r>
              <a:rPr lang="ru-RU" sz="2400" dirty="0" smtClean="0"/>
              <a:t>1 </a:t>
            </a:r>
            <a:r>
              <a:rPr lang="ru-RU" sz="2400" dirty="0"/>
              <a:t>и сборочном чертеже). </a:t>
            </a:r>
            <a:r>
              <a:rPr lang="ru-RU" sz="2400" dirty="0" smtClean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Для </a:t>
            </a:r>
            <a:r>
              <a:rPr lang="ru-RU" sz="2400" dirty="0"/>
              <a:t>изготовления детали «Пластина» (рисунок </a:t>
            </a:r>
            <a:r>
              <a:rPr lang="ru-RU" sz="2400" dirty="0" smtClean="0"/>
              <a:t>6) </a:t>
            </a:r>
            <a:r>
              <a:rPr lang="ru-RU" sz="2400" dirty="0"/>
              <a:t>— достаточно двух изображений: </a:t>
            </a:r>
            <a:r>
              <a:rPr lang="ru-RU" sz="2400" i="1" dirty="0"/>
              <a:t>главного вида </a:t>
            </a:r>
            <a:r>
              <a:rPr lang="ru-RU" sz="2400" dirty="0"/>
              <a:t>с местным вертикальным разрезом вдоль оси резьбового отверстия М10 и </a:t>
            </a:r>
            <a:r>
              <a:rPr lang="ru-RU" sz="2400" i="1" dirty="0"/>
              <a:t>вида сверху </a:t>
            </a:r>
            <a:r>
              <a:rPr lang="ru-RU" sz="2400" dirty="0"/>
              <a:t>с местным горизонтальным разрезом вдоль сквозного паза.</a:t>
            </a:r>
          </a:p>
        </p:txBody>
      </p:sp>
    </p:spTree>
    <p:extLst>
      <p:ext uri="{BB962C8B-B14F-4D97-AF65-F5344CB8AC3E}">
        <p14:creationId xmlns:p14="http://schemas.microsoft.com/office/powerpoint/2010/main" val="2221189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126" y="365127"/>
            <a:ext cx="7670223" cy="4522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Сборочный чертеж</a:t>
            </a: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466" y="897370"/>
            <a:ext cx="3963733" cy="5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09433" y="6488668"/>
            <a:ext cx="1263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Рисунок </a:t>
            </a:r>
            <a:r>
              <a:rPr lang="ru-RU" dirty="0" smtClean="0"/>
              <a:t>2.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804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679</TotalTime>
  <Words>850</Words>
  <Application>Microsoft Office PowerPoint</Application>
  <PresentationFormat>Экран (4:3)</PresentationFormat>
  <Paragraphs>84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Инженерная и компьютерная графика</vt:lpstr>
      <vt:lpstr> </vt:lpstr>
      <vt:lpstr>Определение</vt:lpstr>
      <vt:lpstr>Сборочный чертеж</vt:lpstr>
      <vt:lpstr>Рабочие чертежи деталей</vt:lpstr>
      <vt:lpstr>Порядок чтения и деталирования сборочного чертежа</vt:lpstr>
      <vt:lpstr>Описание чертежа «Зажим»</vt:lpstr>
      <vt:lpstr>Рекомендации</vt:lpstr>
      <vt:lpstr>Сборочный чертеж</vt:lpstr>
      <vt:lpstr>Спецификация</vt:lpstr>
      <vt:lpstr>Образец  выполнения таблицы</vt:lpstr>
      <vt:lpstr>Спецификация</vt:lpstr>
      <vt:lpstr>Чертеж детали</vt:lpstr>
      <vt:lpstr>Конструктивные и технологические элементы деталей</vt:lpstr>
      <vt:lpstr>Определения конструктивных элементов корпусов</vt:lpstr>
      <vt:lpstr>Конструктивные элементы детали типа  «Вал»</vt:lpstr>
      <vt:lpstr>Чертеж корпуса</vt:lpstr>
      <vt:lpstr> </vt:lpstr>
      <vt:lpstr>   Для изготовления детали «Прижим» также достаточно двух изображений: главного вида, на котором представлена максимальная информация о детали и вида слева, на котором изображено сквозное отверстие под рукоятку-штифт с помощью местного вертикального разреза.  Расположение изображений деталей на рабочих чертежах не должно быть обязательно таким же, как на сборочном чертеже.  </vt:lpstr>
      <vt:lpstr>Рекомендации</vt:lpstr>
      <vt:lpstr>Список литературы</vt:lpstr>
      <vt:lpstr>    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Тайман Сайдалиев</dc:creator>
  <cp:lastModifiedBy>User</cp:lastModifiedBy>
  <cp:revision>101</cp:revision>
  <dcterms:created xsi:type="dcterms:W3CDTF">2014-05-05T05:46:48Z</dcterms:created>
  <dcterms:modified xsi:type="dcterms:W3CDTF">2025-07-17T17:51:41Z</dcterms:modified>
</cp:coreProperties>
</file>