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7" r:id="rId2"/>
    <p:sldId id="305" r:id="rId3"/>
    <p:sldId id="308" r:id="rId4"/>
    <p:sldId id="257" r:id="rId5"/>
    <p:sldId id="296" r:id="rId6"/>
    <p:sldId id="260" r:id="rId7"/>
    <p:sldId id="258" r:id="rId8"/>
    <p:sldId id="259" r:id="rId9"/>
    <p:sldId id="262" r:id="rId10"/>
    <p:sldId id="273" r:id="rId11"/>
    <p:sldId id="295" r:id="rId12"/>
    <p:sldId id="290" r:id="rId13"/>
    <p:sldId id="299" r:id="rId14"/>
    <p:sldId id="291" r:id="rId15"/>
    <p:sldId id="292" r:id="rId16"/>
    <p:sldId id="274" r:id="rId17"/>
    <p:sldId id="285" r:id="rId18"/>
    <p:sldId id="286" r:id="rId19"/>
    <p:sldId id="294" r:id="rId20"/>
    <p:sldId id="287" r:id="rId21"/>
    <p:sldId id="288" r:id="rId22"/>
    <p:sldId id="276" r:id="rId23"/>
    <p:sldId id="278" r:id="rId24"/>
    <p:sldId id="279" r:id="rId25"/>
    <p:sldId id="284" r:id="rId26"/>
    <p:sldId id="304" r:id="rId27"/>
    <p:sldId id="283" r:id="rId28"/>
    <p:sldId id="282" r:id="rId29"/>
    <p:sldId id="312" r:id="rId30"/>
    <p:sldId id="309"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3" autoAdjust="0"/>
    <p:restoredTop sz="78323" autoAdjust="0"/>
  </p:normalViewPr>
  <p:slideViewPr>
    <p:cSldViewPr snapToGrid="0" showGuides="1">
      <p:cViewPr>
        <p:scale>
          <a:sx n="70" d="100"/>
          <a:sy n="70" d="100"/>
        </p:scale>
        <p:origin x="-72" y="0"/>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4BF93-53C7-4B13-879F-BBEE1F8A383F}" type="datetimeFigureOut">
              <a:rPr lang="ru-RU" smtClean="0"/>
              <a:pPr/>
              <a:t>18.07.2025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709B2-4CF0-4AE4-A8A3-B6A2B4A380CE}" type="slidenum">
              <a:rPr lang="ru-RU" smtClean="0"/>
              <a:pPr/>
              <a:t>‹#›</a:t>
            </a:fld>
            <a:endParaRPr lang="ru-RU"/>
          </a:p>
        </p:txBody>
      </p:sp>
    </p:spTree>
    <p:extLst>
      <p:ext uri="{BB962C8B-B14F-4D97-AF65-F5344CB8AC3E}">
        <p14:creationId xmlns:p14="http://schemas.microsoft.com/office/powerpoint/2010/main" val="223683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38E52-40AE-407A-9F0B-475433ACAF73}" type="slidenum">
              <a:rPr lang="ru-RU" altLang="ru-RU"/>
              <a:pPr/>
              <a:t>6</a:t>
            </a:fld>
            <a:endParaRPr lang="ru-RU" altLang="ru-RU"/>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33865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0E709B2-4CF0-4AE4-A8A3-B6A2B4A380CE}" type="slidenum">
              <a:rPr lang="ru-RU" smtClean="0"/>
              <a:pPr/>
              <a:t>7</a:t>
            </a:fld>
            <a:endParaRPr lang="ru-RU"/>
          </a:p>
        </p:txBody>
      </p:sp>
    </p:spTree>
    <p:extLst>
      <p:ext uri="{BB962C8B-B14F-4D97-AF65-F5344CB8AC3E}">
        <p14:creationId xmlns:p14="http://schemas.microsoft.com/office/powerpoint/2010/main" val="233614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1F375-D429-4C1F-ABAB-0C3F8070792D}" type="slidenum">
              <a:rPr lang="ru-RU" altLang="ru-RU"/>
              <a:pPr/>
              <a:t>8</a:t>
            </a:fld>
            <a:endParaRPr lang="ru-RU" altLang="ru-RU"/>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09706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Заключим ребро </a:t>
            </a:r>
            <a:r>
              <a:rPr lang="en-US" altLang="ru-RU" sz="1200" dirty="0" smtClean="0">
                <a:solidFill>
                  <a:srgbClr val="000000"/>
                </a:solidFill>
                <a:latin typeface="Times New Roman" panose="02020603050405020304" pitchFamily="18" charset="0"/>
                <a:cs typeface="Times New Roman" panose="02020603050405020304" pitchFamily="18" charset="0"/>
                <a:sym typeface="Symbol" panose="05050102010706020507" pitchFamily="18" charset="2"/>
              </a:rPr>
              <a:t>SB</a:t>
            </a:r>
            <a:r>
              <a:rPr lang="ru-RU" altLang="ru-RU" sz="1200" dirty="0" smtClean="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в плоскость </a:t>
            </a:r>
            <a:r>
              <a:rPr lang="en-US" altLang="ru-RU" sz="1200" dirty="0" smtClean="0">
                <a:solidFill>
                  <a:srgbClr val="000000"/>
                </a:solidFill>
                <a:latin typeface="Arial" panose="020B0604020202020204" pitchFamily="34" charset="0"/>
                <a:sym typeface="Symbol" panose="05050102010706020507" pitchFamily="18" charset="2"/>
              </a:rPr>
              <a:t></a:t>
            </a:r>
            <a:r>
              <a:rPr lang="en-US" altLang="ru-RU" sz="1200" baseline="-25000" dirty="0" smtClean="0">
                <a:solidFill>
                  <a:srgbClr val="000000"/>
                </a:solidFill>
                <a:latin typeface="Arial" panose="020B0604020202020204" pitchFamily="34" charset="0"/>
                <a:sym typeface="Symbol" panose="05050102010706020507" pitchFamily="18" charset="2"/>
              </a:rPr>
              <a:t>1</a:t>
            </a:r>
            <a:endParaRPr lang="ru-RU" altLang="ru-RU" sz="1200" baseline="-25000" dirty="0" smtClean="0">
              <a:solidFill>
                <a:srgbClr val="000000"/>
              </a:solidFill>
              <a:latin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80E709B2-4CF0-4AE4-A8A3-B6A2B4A380CE}" type="slidenum">
              <a:rPr lang="ru-RU" smtClean="0"/>
              <a:pPr/>
              <a:t>28</a:t>
            </a:fld>
            <a:endParaRPr lang="ru-RU"/>
          </a:p>
        </p:txBody>
      </p:sp>
    </p:spTree>
    <p:extLst>
      <p:ext uri="{BB962C8B-B14F-4D97-AF65-F5344CB8AC3E}">
        <p14:creationId xmlns:p14="http://schemas.microsoft.com/office/powerpoint/2010/main" val="163483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339807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113813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85652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36193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258821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276245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164470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418670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405460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8749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A6BC1B7-BF1D-4D59-ABCA-85168E88F948}" type="datetimeFigureOut">
              <a:rPr lang="ru-RU" smtClean="0"/>
              <a:pPr/>
              <a:t>18.07.2025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17742C-D45F-41D8-9C84-E7CA147CEA2B}" type="slidenum">
              <a:rPr lang="ru-RU" smtClean="0"/>
              <a:pPr/>
              <a:t>‹#›</a:t>
            </a:fld>
            <a:endParaRPr lang="ru-RU"/>
          </a:p>
        </p:txBody>
      </p:sp>
    </p:spTree>
    <p:extLst>
      <p:ext uri="{BB962C8B-B14F-4D97-AF65-F5344CB8AC3E}">
        <p14:creationId xmlns:p14="http://schemas.microsoft.com/office/powerpoint/2010/main" val="296040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BC1B7-BF1D-4D59-ABCA-85168E88F948}" type="datetimeFigureOut">
              <a:rPr lang="ru-RU" smtClean="0"/>
              <a:pPr/>
              <a:t>18.07.2025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7742C-D45F-41D8-9C84-E7CA147CEA2B}" type="slidenum">
              <a:rPr lang="ru-RU" smtClean="0"/>
              <a:pPr/>
              <a:t>‹#›</a:t>
            </a:fld>
            <a:endParaRPr lang="ru-RU"/>
          </a:p>
        </p:txBody>
      </p:sp>
    </p:spTree>
    <p:extLst>
      <p:ext uri="{BB962C8B-B14F-4D97-AF65-F5344CB8AC3E}">
        <p14:creationId xmlns:p14="http://schemas.microsoft.com/office/powerpoint/2010/main" val="3779584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file:///F:\&#1059;&#1095;&#1077;&#1073;&#1085;&#1086;-&#1084;&#1077;&#1090;&#1086;&#1076;&#1080;&#1095;&#1077;&#1089;&#1082;&#1080;&#1077;%20&#1084;&#1072;&#1090;&#1077;&#1088;&#1080;&#1072;&#1083;&#1099;\&#1091;&#1095;&#1080;&#1090;&#1077;&#1083;&#1102;%20&#1084;&#1072;&#1090;&#1077;&#1084;&#1072;&#1090;&#1080;&#1082;&#1080;\&#1084;&#1085;&#1086;&#1075;&#1086;&#1075;&#1088;&#1072;&#1085;&#1085;&#1080;&#1082;&#1080;\www.nips.riss-telecom.ru\poly\uniform\convex\platonic\texture\tetrahedron.jpg" TargetMode="External"/><Relationship Id="rId7" Type="http://schemas.openxmlformats.org/officeDocument/2006/relationships/hyperlink" Target="file:///F:\&#1059;&#1095;&#1077;&#1073;&#1085;&#1086;-&#1084;&#1077;&#1090;&#1086;&#1076;&#1080;&#1095;&#1077;&#1089;&#1082;&#1080;&#1077;%20&#1084;&#1072;&#1090;&#1077;&#1088;&#1080;&#1072;&#1083;&#1099;\&#1091;&#1095;&#1080;&#1090;&#1077;&#1083;&#1102;%20&#1084;&#1072;&#1090;&#1077;&#1084;&#1072;&#1090;&#1080;&#1082;&#1080;\&#1084;&#1085;&#1086;&#1075;&#1086;&#1075;&#1088;&#1072;&#1085;&#1085;&#1080;&#1082;&#1080;\www.nips.riss-telecom.ru\poly\uniform\convex\platonic\texture\cube.jpg" TargetMode="Externa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hyperlink" Target="file:///F:\&#1059;&#1095;&#1077;&#1073;&#1085;&#1086;-&#1084;&#1077;&#1090;&#1086;&#1076;&#1080;&#1095;&#1077;&#1089;&#1082;&#1080;&#1077;%20&#1084;&#1072;&#1090;&#1077;&#1088;&#1080;&#1072;&#1083;&#1099;\&#1091;&#1095;&#1080;&#1090;&#1077;&#1083;&#1102;%20&#1084;&#1072;&#1090;&#1077;&#1084;&#1072;&#1090;&#1080;&#1082;&#1080;\&#1084;&#1085;&#1086;&#1075;&#1086;&#1075;&#1088;&#1072;&#1085;&#1085;&#1080;&#1082;&#1080;\www.nips.riss-telecom.ru\poly\uniform\convex\platonic\texture\icosahedron.jpg" TargetMode="External"/><Relationship Id="rId5" Type="http://schemas.openxmlformats.org/officeDocument/2006/relationships/hyperlink" Target="file:///F:\&#1059;&#1095;&#1077;&#1073;&#1085;&#1086;-&#1084;&#1077;&#1090;&#1086;&#1076;&#1080;&#1095;&#1077;&#1089;&#1082;&#1080;&#1077;%20&#1084;&#1072;&#1090;&#1077;&#1088;&#1080;&#1072;&#1083;&#1099;\&#1091;&#1095;&#1080;&#1090;&#1077;&#1083;&#1102;%20&#1084;&#1072;&#1090;&#1077;&#1084;&#1072;&#1090;&#1080;&#1082;&#1080;\&#1084;&#1085;&#1086;&#1075;&#1086;&#1075;&#1088;&#1072;&#1085;&#1085;&#1080;&#1082;&#1080;\www.nips.riss-telecom.ru\poly\uniform\convex\platonic\texture\octahedron.jpg" TargetMode="External"/><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hyperlink" Target="file:///F:\&#1059;&#1095;&#1077;&#1073;&#1085;&#1086;-&#1084;&#1077;&#1090;&#1086;&#1076;&#1080;&#1095;&#1077;&#1089;&#1082;&#1080;&#1077;%20&#1084;&#1072;&#1090;&#1077;&#1088;&#1080;&#1072;&#1083;&#1099;\&#1091;&#1095;&#1080;&#1090;&#1077;&#1083;&#1102;%20&#1084;&#1072;&#1090;&#1077;&#1084;&#1072;&#1090;&#1080;&#1082;&#1080;\&#1084;&#1085;&#1086;&#1075;&#1086;&#1075;&#1088;&#1072;&#1085;&#1085;&#1080;&#1082;&#1080;\www.nips.riss-telecom.ru\poly\uniform\convex\platonic\texture\dodecahedron.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u.wikipedia.org/wiki/%D0%90%D0%BD%D1%82%D0%B8%D0%BF%D1%80%D0%B8%D0%B7%D0%BC%D0%B0"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Заголовок 5"/>
          <p:cNvSpPr txBox="1">
            <a:spLocks noGrp="1"/>
          </p:cNvSpPr>
          <p:nvPr>
            <p:ph type="ctrTitle"/>
          </p:nvPr>
        </p:nvSpPr>
        <p:spPr>
          <a:xfrm>
            <a:off x="1178014" y="3298172"/>
            <a:ext cx="10354961" cy="701731"/>
          </a:xfrm>
          <a:prstGeom prst="rect">
            <a:avLst/>
          </a:prstGeom>
          <a:noFill/>
        </p:spPr>
        <p:txBody>
          <a:bodyPr wrap="square" rtlCol="0">
            <a:spAutoFit/>
          </a:bodyPr>
          <a:lstStyle/>
          <a:p>
            <a:r>
              <a:rPr lang="ru-RU" sz="4400" b="1" i="1" dirty="0" smtClean="0">
                <a:solidFill>
                  <a:schemeClr val="bg1"/>
                </a:solidFill>
                <a:effectLst>
                  <a:outerShdw blurRad="38100" dist="38100" dir="2700000" algn="tl">
                    <a:srgbClr val="000000">
                      <a:alpha val="43137"/>
                    </a:srgbClr>
                  </a:outerShdw>
                </a:effectLst>
                <a:cs typeface="Times New Roman" panose="02020603050405020304" pitchFamily="18" charset="0"/>
              </a:rPr>
              <a:t>Инженерная и компьютерная графика</a:t>
            </a:r>
            <a:endParaRPr lang="ru-RU" sz="2800" b="1"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4616" y="785554"/>
            <a:ext cx="5571857" cy="947814"/>
          </a:xfrm>
          <a:prstGeom prst="rect">
            <a:avLst/>
          </a:prstGeom>
        </p:spPr>
      </p:pic>
      <p:sp>
        <p:nvSpPr>
          <p:cNvPr id="2" name="TextBox 1"/>
          <p:cNvSpPr txBox="1"/>
          <p:nvPr/>
        </p:nvSpPr>
        <p:spPr>
          <a:xfrm>
            <a:off x="2319868" y="3999905"/>
            <a:ext cx="8273993" cy="1692771"/>
          </a:xfrm>
          <a:prstGeom prst="rect">
            <a:avLst/>
          </a:prstGeom>
          <a:noFill/>
        </p:spPr>
        <p:txBody>
          <a:bodyPr wrap="square" rtlCol="0">
            <a:spAutoFit/>
          </a:bodyPr>
          <a:lstStyle/>
          <a:p>
            <a:pPr algn="ctr"/>
            <a:r>
              <a:rPr lang="ru-RU" sz="3200" dirty="0">
                <a:solidFill>
                  <a:schemeClr val="bg1"/>
                </a:solidFill>
                <a:cs typeface="Times New Roman" panose="02020603050405020304" pitchFamily="18" charset="0"/>
              </a:rPr>
              <a:t>Преподаватель: </a:t>
            </a:r>
            <a:r>
              <a:rPr lang="ru-RU" b="1" dirty="0" err="1" smtClean="0">
                <a:solidFill>
                  <a:schemeClr val="bg1"/>
                </a:solidFill>
              </a:rPr>
              <a:t>Жаксылык</a:t>
            </a:r>
            <a:r>
              <a:rPr lang="ru-RU" b="1" dirty="0" smtClean="0">
                <a:solidFill>
                  <a:schemeClr val="bg1"/>
                </a:solidFill>
              </a:rPr>
              <a:t> </a:t>
            </a:r>
            <a:r>
              <a:rPr lang="ru-RU" b="1" dirty="0" err="1" smtClean="0">
                <a:solidFill>
                  <a:schemeClr val="bg1"/>
                </a:solidFill>
              </a:rPr>
              <a:t>Алмаш</a:t>
            </a:r>
            <a:r>
              <a:rPr lang="ru-RU" b="1" dirty="0" smtClean="0">
                <a:solidFill>
                  <a:schemeClr val="bg1"/>
                </a:solidFill>
              </a:rPr>
              <a:t>, к.т.н., ассоциированный профессор  кафедры «</a:t>
            </a:r>
            <a:r>
              <a:rPr lang="ru-RU" b="1" dirty="0" err="1" smtClean="0">
                <a:solidFill>
                  <a:schemeClr val="bg1"/>
                </a:solidFill>
              </a:rPr>
              <a:t>ССиМ</a:t>
            </a:r>
            <a:r>
              <a:rPr lang="ru-RU" b="1" dirty="0" smtClean="0">
                <a:solidFill>
                  <a:schemeClr val="bg1"/>
                </a:solidFill>
              </a:rPr>
              <a:t>»</a:t>
            </a:r>
            <a:r>
              <a:rPr lang="en-US" b="1" dirty="0"/>
              <a:t/>
            </a:r>
            <a:br>
              <a:rPr lang="en-US" b="1" dirty="0"/>
            </a:br>
            <a:r>
              <a:rPr lang="ru-RU" b="1" dirty="0"/>
              <a:t/>
            </a:r>
            <a:br>
              <a:rPr lang="ru-RU" b="1" dirty="0"/>
            </a:br>
            <a:r>
              <a:rPr lang="en-US" b="1" dirty="0"/>
              <a:t/>
            </a:r>
            <a:br>
              <a:rPr lang="en-US" b="1" dirty="0"/>
            </a:br>
            <a:endParaRPr lang="ru-RU" dirty="0"/>
          </a:p>
        </p:txBody>
      </p:sp>
    </p:spTree>
    <p:extLst>
      <p:ext uri="{BB962C8B-B14F-4D97-AF65-F5344CB8AC3E}">
        <p14:creationId xmlns:p14="http://schemas.microsoft.com/office/powerpoint/2010/main" val="332008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01881"/>
            <a:ext cx="568960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1"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Простейшие  многогранники</a:t>
            </a:r>
            <a:endParaRPr kumimoji="0" lang="en-US" altLang="zh-CN" b="1"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ru-RU" altLang="zh-CN" sz="2000" b="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Пирамида</a:t>
            </a:r>
            <a:r>
              <a:rPr kumimoji="0" lang="en-US" altLang="zh-CN"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многогранник, у которого одна грань, принимаемая за </a:t>
            </a:r>
            <a:r>
              <a:rPr kumimoji="0" lang="ru-RU" altLang="zh-CN"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основание</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является произвольным многоугольником (например, </a:t>
            </a:r>
            <a:r>
              <a:rPr kumimoji="0" lang="en-US" altLang="zh-CN"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ABCD</a:t>
            </a:r>
            <a:r>
              <a:rPr kumimoji="0" lang="ru-RU" altLang="zh-CN"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а остальные грани (</a:t>
            </a:r>
            <a:r>
              <a:rPr kumimoji="0" lang="ru-RU" altLang="zh-CN"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боковые</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треугольники с общей точкой </a:t>
            </a:r>
            <a:r>
              <a:rPr kumimoji="0" lang="en-US" altLang="zh-CN"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называемой </a:t>
            </a:r>
            <a:r>
              <a:rPr kumimoji="0" lang="ru-RU" altLang="zh-CN"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вершиной</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ru-RU" altLang="zh-CN"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В зависимости от числа вершин у многоугольника основания пирамиды называют: треугольной, если в основании треугольник; четырехугольной, если в основании четырехугольник; и т.д. </a:t>
            </a:r>
            <a:endParaRPr kumimoji="0" lang="en-US"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zh-CN" sz="2000" b="1" dirty="0" smtClean="0">
                <a:latin typeface="Times New Roman" panose="02020603050405020304" pitchFamily="18" charset="0"/>
                <a:ea typeface="SimSun" panose="02010600030101010101" pitchFamily="2" charset="-122"/>
                <a:cs typeface="Times New Roman" panose="02020603050405020304" pitchFamily="18" charset="0"/>
              </a:rPr>
              <a:t>    Призма</a:t>
            </a:r>
            <a:r>
              <a:rPr kumimoji="0" lang="en-US" altLang="zh-CN"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многогранник, у которого две грани – основания одинаковые и взаимно параллельные многоугольники – </a:t>
            </a:r>
            <a:r>
              <a:rPr kumimoji="0" lang="en-US"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ABCD</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и </a:t>
            </a:r>
            <a:r>
              <a:rPr kumimoji="0" lang="en-US"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а остальные грани (боковые) – параллелограммы – АА′ВВ′; ВВ′СС′; … </a:t>
            </a:r>
            <a:endParaRPr kumimoji="0" lang="ru-RU" altLang="zh-CN"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В зависимости от числа вершин у многоугольника основания призмы, так же как и пирамиды, называют треугольными, четырехугольными и т.д.</a:t>
            </a:r>
            <a:endParaRPr kumimoji="0" lang="ru-RU" altLang="zh-CN"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Призма называется </a:t>
            </a:r>
            <a:r>
              <a:rPr kumimoji="0" lang="ru-RU" altLang="zh-CN"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прямой</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если ее ребра перпендикулярны к плоскости основания, и </a:t>
            </a:r>
            <a:r>
              <a:rPr kumimoji="0" lang="ru-RU" altLang="zh-CN"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наклонной</a:t>
            </a:r>
            <a:r>
              <a:rPr kumimoji="0" lang="ru-RU" altLang="zh-CN"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если не перпендикулярны.</a:t>
            </a:r>
            <a:endParaRPr kumimoji="0" lang="ru-RU" altLang="zh-CN"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783" y="1020234"/>
            <a:ext cx="5501217" cy="379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025"/>
                                        </p:tgtEl>
                                      </p:cBhvr>
                                    </p:animEffect>
                                    <p:anim calcmode="lin" valueType="num">
                                      <p:cBhvr>
                                        <p:cTn id="7" dur="2000"/>
                                        <p:tgtEl>
                                          <p:spTgt spid="10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025"/>
                                        </p:tgtEl>
                                        <p:attrNameLst>
                                          <p:attrName>ppt_h</p:attrName>
                                        </p:attrNameLst>
                                      </p:cBhvr>
                                      <p:tavLst>
                                        <p:tav tm="0">
                                          <p:val>
                                            <p:strVal val="ppt_h"/>
                                          </p:val>
                                        </p:tav>
                                        <p:tav tm="100000">
                                          <p:val>
                                            <p:strVal val="ppt_h"/>
                                          </p:val>
                                        </p:tav>
                                      </p:tavLst>
                                    </p:anim>
                                    <p:set>
                                      <p:cBhvr>
                                        <p:cTn id="9" dur="1" fill="hold">
                                          <p:stCondLst>
                                            <p:cond delay="1999"/>
                                          </p:stCondLst>
                                        </p:cTn>
                                        <p:tgtEl>
                                          <p:spTgt spid="10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Прямая соединительная линия 124">
            <a:extLst>
              <a:ext uri="{FF2B5EF4-FFF2-40B4-BE49-F238E27FC236}">
                <a16:creationId xmlns="" xmlns:a16="http://schemas.microsoft.com/office/drawing/2014/main" id="{4215E0CE-5BBF-4848-9908-AEE0376ABF79}"/>
              </a:ext>
            </a:extLst>
          </p:cNvPr>
          <p:cNvCxnSpPr>
            <a:cxnSpLocks/>
          </p:cNvCxnSpPr>
          <p:nvPr/>
        </p:nvCxnSpPr>
        <p:spPr>
          <a:xfrm>
            <a:off x="2149475" y="1181100"/>
            <a:ext cx="455180" cy="17283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Прямая соединительная линия 123">
            <a:extLst>
              <a:ext uri="{FF2B5EF4-FFF2-40B4-BE49-F238E27FC236}">
                <a16:creationId xmlns="" xmlns:a16="http://schemas.microsoft.com/office/drawing/2014/main" id="{A3B8DD4E-E0DE-4A7D-B36C-C729C5D5CAC0}"/>
              </a:ext>
            </a:extLst>
          </p:cNvPr>
          <p:cNvCxnSpPr/>
          <p:nvPr/>
        </p:nvCxnSpPr>
        <p:spPr>
          <a:xfrm flipV="1">
            <a:off x="1280853" y="1550324"/>
            <a:ext cx="2327563" cy="429491"/>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a:extLst>
              <a:ext uri="{FF2B5EF4-FFF2-40B4-BE49-F238E27FC236}">
                <a16:creationId xmlns="" xmlns:a16="http://schemas.microsoft.com/office/drawing/2014/main" id="{2335E85F-666F-48BF-8E5E-9F2E6AD5A43B}"/>
              </a:ext>
            </a:extLst>
          </p:cNvPr>
          <p:cNvCxnSpPr>
            <a:cxnSpLocks/>
          </p:cNvCxnSpPr>
          <p:nvPr/>
        </p:nvCxnSpPr>
        <p:spPr>
          <a:xfrm>
            <a:off x="635000" y="3006436"/>
            <a:ext cx="6261100" cy="0"/>
          </a:xfrm>
          <a:prstGeom prst="line">
            <a:avLst/>
          </a:prstGeom>
          <a:ln w="63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 xmlns:a16="http://schemas.microsoft.com/office/drawing/2014/main" id="{A98F2208-A339-46EE-9382-0F1A4EB18D1B}"/>
              </a:ext>
            </a:extLst>
          </p:cNvPr>
          <p:cNvCxnSpPr/>
          <p:nvPr/>
        </p:nvCxnSpPr>
        <p:spPr>
          <a:xfrm>
            <a:off x="3809999" y="526473"/>
            <a:ext cx="0" cy="5541818"/>
          </a:xfrm>
          <a:prstGeom prst="line">
            <a:avLst/>
          </a:prstGeom>
          <a:ln w="63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 xmlns:a16="http://schemas.microsoft.com/office/drawing/2014/main" id="{98E6CA33-E4CA-4E06-8ECE-A5F868CD96EB}"/>
              </a:ext>
            </a:extLst>
          </p:cNvPr>
          <p:cNvCxnSpPr>
            <a:cxnSpLocks/>
          </p:cNvCxnSpPr>
          <p:nvPr/>
        </p:nvCxnSpPr>
        <p:spPr>
          <a:xfrm>
            <a:off x="1288473" y="1995055"/>
            <a:ext cx="1316182" cy="914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 xmlns:a16="http://schemas.microsoft.com/office/drawing/2014/main" id="{769172F6-DE1A-437F-A108-BA9CEE628AD6}"/>
              </a:ext>
            </a:extLst>
          </p:cNvPr>
          <p:cNvCxnSpPr>
            <a:cxnSpLocks/>
          </p:cNvCxnSpPr>
          <p:nvPr/>
        </p:nvCxnSpPr>
        <p:spPr>
          <a:xfrm flipV="1">
            <a:off x="2604655" y="1565564"/>
            <a:ext cx="1011381" cy="13438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 xmlns:a16="http://schemas.microsoft.com/office/drawing/2014/main" id="{D860672A-E9DD-4885-A98D-A9BC275369AB}"/>
              </a:ext>
            </a:extLst>
          </p:cNvPr>
          <p:cNvCxnSpPr>
            <a:cxnSpLocks/>
          </p:cNvCxnSpPr>
          <p:nvPr/>
        </p:nvCxnSpPr>
        <p:spPr>
          <a:xfrm flipH="1" flipV="1">
            <a:off x="2149475" y="1181100"/>
            <a:ext cx="1466561" cy="384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 xmlns:a16="http://schemas.microsoft.com/office/drawing/2014/main" id="{C26F80D4-D532-4E6D-8F26-4BD077B84600}"/>
              </a:ext>
            </a:extLst>
          </p:cNvPr>
          <p:cNvCxnSpPr>
            <a:cxnSpLocks/>
          </p:cNvCxnSpPr>
          <p:nvPr/>
        </p:nvCxnSpPr>
        <p:spPr>
          <a:xfrm flipH="1">
            <a:off x="1288473" y="1181100"/>
            <a:ext cx="861002" cy="8139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 xmlns:a16="http://schemas.microsoft.com/office/drawing/2014/main" id="{A3B8DD4E-E0DE-4A7D-B36C-C729C5D5CAC0}"/>
              </a:ext>
            </a:extLst>
          </p:cNvPr>
          <p:cNvCxnSpPr/>
          <p:nvPr/>
        </p:nvCxnSpPr>
        <p:spPr>
          <a:xfrm flipV="1">
            <a:off x="1280853" y="1550324"/>
            <a:ext cx="2327563" cy="42949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 xmlns:a16="http://schemas.microsoft.com/office/drawing/2014/main" id="{4215E0CE-5BBF-4848-9908-AEE0376ABF79}"/>
              </a:ext>
            </a:extLst>
          </p:cNvPr>
          <p:cNvCxnSpPr>
            <a:cxnSpLocks/>
          </p:cNvCxnSpPr>
          <p:nvPr/>
        </p:nvCxnSpPr>
        <p:spPr>
          <a:xfrm>
            <a:off x="2149475" y="1181100"/>
            <a:ext cx="455180" cy="17283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 xmlns:a16="http://schemas.microsoft.com/office/drawing/2014/main" id="{7872DF18-2B6E-4557-ABD3-06C61B0C04FA}"/>
              </a:ext>
            </a:extLst>
          </p:cNvPr>
          <p:cNvCxnSpPr/>
          <p:nvPr/>
        </p:nvCxnSpPr>
        <p:spPr>
          <a:xfrm>
            <a:off x="1288473" y="1995055"/>
            <a:ext cx="0" cy="1656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 xmlns:a16="http://schemas.microsoft.com/office/drawing/2014/main" id="{646B68C2-6873-411C-ADC3-E54F04CE2178}"/>
              </a:ext>
            </a:extLst>
          </p:cNvPr>
          <p:cNvCxnSpPr>
            <a:cxnSpLocks/>
            <a:stCxn id="102" idx="0"/>
          </p:cNvCxnSpPr>
          <p:nvPr/>
        </p:nvCxnSpPr>
        <p:spPr>
          <a:xfrm>
            <a:off x="2149475" y="3011385"/>
            <a:ext cx="0" cy="2614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 xmlns:a16="http://schemas.microsoft.com/office/drawing/2014/main" id="{9ADBBF53-C7E9-463E-A34F-9CA0B8A15742}"/>
              </a:ext>
            </a:extLst>
          </p:cNvPr>
          <p:cNvCxnSpPr>
            <a:cxnSpLocks/>
          </p:cNvCxnSpPr>
          <p:nvPr/>
        </p:nvCxnSpPr>
        <p:spPr>
          <a:xfrm>
            <a:off x="2604655" y="2909455"/>
            <a:ext cx="0" cy="2293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 xmlns:a16="http://schemas.microsoft.com/office/drawing/2014/main" id="{56AADF28-6FBF-4FDD-97F8-817A32DE1FEB}"/>
              </a:ext>
            </a:extLst>
          </p:cNvPr>
          <p:cNvCxnSpPr>
            <a:cxnSpLocks/>
          </p:cNvCxnSpPr>
          <p:nvPr/>
        </p:nvCxnSpPr>
        <p:spPr>
          <a:xfrm>
            <a:off x="3616036" y="1565564"/>
            <a:ext cx="0" cy="2695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 xmlns:a16="http://schemas.microsoft.com/office/drawing/2014/main" id="{373F0048-9DAB-4CF1-B95D-BDC3775D424D}"/>
              </a:ext>
            </a:extLst>
          </p:cNvPr>
          <p:cNvCxnSpPr/>
          <p:nvPr/>
        </p:nvCxnSpPr>
        <p:spPr>
          <a:xfrm flipV="1">
            <a:off x="2149475" y="4260850"/>
            <a:ext cx="1466561" cy="13652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a:extLst>
              <a:ext uri="{FF2B5EF4-FFF2-40B4-BE49-F238E27FC236}">
                <a16:creationId xmlns="" xmlns:a16="http://schemas.microsoft.com/office/drawing/2014/main" id="{F50592C5-6757-45BF-8394-84B8DCFB76D6}"/>
              </a:ext>
            </a:extLst>
          </p:cNvPr>
          <p:cNvCxnSpPr/>
          <p:nvPr/>
        </p:nvCxnSpPr>
        <p:spPr>
          <a:xfrm>
            <a:off x="1288473" y="3651250"/>
            <a:ext cx="2327563" cy="60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 xmlns:a16="http://schemas.microsoft.com/office/drawing/2014/main" id="{2DCC2762-0D3F-4DDD-A20E-ED8FD825BDE0}"/>
              </a:ext>
            </a:extLst>
          </p:cNvPr>
          <p:cNvCxnSpPr/>
          <p:nvPr/>
        </p:nvCxnSpPr>
        <p:spPr>
          <a:xfrm>
            <a:off x="1288473" y="3651250"/>
            <a:ext cx="1316182" cy="15517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a:extLst>
              <a:ext uri="{FF2B5EF4-FFF2-40B4-BE49-F238E27FC236}">
                <a16:creationId xmlns="" xmlns:a16="http://schemas.microsoft.com/office/drawing/2014/main" id="{A1C964FD-829A-4C07-B6DA-1130A61330CE}"/>
              </a:ext>
            </a:extLst>
          </p:cNvPr>
          <p:cNvCxnSpPr>
            <a:cxnSpLocks/>
          </p:cNvCxnSpPr>
          <p:nvPr/>
        </p:nvCxnSpPr>
        <p:spPr>
          <a:xfrm>
            <a:off x="1288473" y="3651250"/>
            <a:ext cx="861002" cy="19748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a:ext uri="{FF2B5EF4-FFF2-40B4-BE49-F238E27FC236}">
                <a16:creationId xmlns="" xmlns:a16="http://schemas.microsoft.com/office/drawing/2014/main" id="{3E747E1A-0FF4-4910-9A30-391403B9244E}"/>
              </a:ext>
            </a:extLst>
          </p:cNvPr>
          <p:cNvCxnSpPr/>
          <p:nvPr/>
        </p:nvCxnSpPr>
        <p:spPr>
          <a:xfrm>
            <a:off x="1288473" y="3651250"/>
            <a:ext cx="2521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 xmlns:a16="http://schemas.microsoft.com/office/drawing/2014/main" id="{4DA1825D-5474-419D-A912-12AFD0F0567D}"/>
              </a:ext>
            </a:extLst>
          </p:cNvPr>
          <p:cNvCxnSpPr/>
          <p:nvPr/>
        </p:nvCxnSpPr>
        <p:spPr>
          <a:xfrm>
            <a:off x="3616036" y="4260850"/>
            <a:ext cx="193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 xmlns:a16="http://schemas.microsoft.com/office/drawing/2014/main" id="{4CE5C15B-D71F-42D1-AA9A-EE6EEDADC93C}"/>
              </a:ext>
            </a:extLst>
          </p:cNvPr>
          <p:cNvCxnSpPr/>
          <p:nvPr/>
        </p:nvCxnSpPr>
        <p:spPr>
          <a:xfrm>
            <a:off x="2604655" y="5203031"/>
            <a:ext cx="1205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 xmlns:a16="http://schemas.microsoft.com/office/drawing/2014/main" id="{264B5D5E-88F3-4BC4-B244-5A4FD985193C}"/>
              </a:ext>
            </a:extLst>
          </p:cNvPr>
          <p:cNvCxnSpPr/>
          <p:nvPr/>
        </p:nvCxnSpPr>
        <p:spPr>
          <a:xfrm>
            <a:off x="2149475" y="5626100"/>
            <a:ext cx="1660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 xmlns:a16="http://schemas.microsoft.com/office/drawing/2014/main" id="{A4896F0A-A48E-4171-AF2A-698700D018AA}"/>
              </a:ext>
            </a:extLst>
          </p:cNvPr>
          <p:cNvCxnSpPr/>
          <p:nvPr/>
        </p:nvCxnSpPr>
        <p:spPr>
          <a:xfrm flipV="1">
            <a:off x="3809999" y="3006436"/>
            <a:ext cx="644814" cy="64481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 xmlns:a16="http://schemas.microsoft.com/office/drawing/2014/main" id="{6D081FC5-65DA-4CF3-8646-A67C4B32849A}"/>
              </a:ext>
            </a:extLst>
          </p:cNvPr>
          <p:cNvCxnSpPr/>
          <p:nvPr/>
        </p:nvCxnSpPr>
        <p:spPr>
          <a:xfrm flipV="1">
            <a:off x="3809999" y="3006436"/>
            <a:ext cx="1254414" cy="125441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 xmlns:a16="http://schemas.microsoft.com/office/drawing/2014/main" id="{E841E267-63BD-4554-860D-7F1956582AF4}"/>
              </a:ext>
            </a:extLst>
          </p:cNvPr>
          <p:cNvCxnSpPr/>
          <p:nvPr/>
        </p:nvCxnSpPr>
        <p:spPr>
          <a:xfrm flipV="1">
            <a:off x="3809999" y="3006436"/>
            <a:ext cx="2196595" cy="219659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 xmlns:a16="http://schemas.microsoft.com/office/drawing/2014/main" id="{01103299-6330-4DF9-9CED-82FCF32871F6}"/>
              </a:ext>
            </a:extLst>
          </p:cNvPr>
          <p:cNvCxnSpPr>
            <a:cxnSpLocks/>
          </p:cNvCxnSpPr>
          <p:nvPr/>
        </p:nvCxnSpPr>
        <p:spPr>
          <a:xfrm flipV="1">
            <a:off x="3809999" y="3006436"/>
            <a:ext cx="2619664" cy="261966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 xmlns:a16="http://schemas.microsoft.com/office/drawing/2014/main" id="{699BDC5E-E1E1-485B-9449-BE897F2A2981}"/>
              </a:ext>
            </a:extLst>
          </p:cNvPr>
          <p:cNvCxnSpPr>
            <a:cxnSpLocks/>
          </p:cNvCxnSpPr>
          <p:nvPr/>
        </p:nvCxnSpPr>
        <p:spPr>
          <a:xfrm flipV="1">
            <a:off x="4454813" y="1995055"/>
            <a:ext cx="0" cy="1011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 xmlns:a16="http://schemas.microsoft.com/office/drawing/2014/main" id="{6EC7E126-579B-4E77-8928-3F32CCB54FA1}"/>
              </a:ext>
            </a:extLst>
          </p:cNvPr>
          <p:cNvCxnSpPr>
            <a:cxnSpLocks/>
          </p:cNvCxnSpPr>
          <p:nvPr/>
        </p:nvCxnSpPr>
        <p:spPr>
          <a:xfrm flipV="1">
            <a:off x="5064413" y="1565564"/>
            <a:ext cx="0" cy="1440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 xmlns:a16="http://schemas.microsoft.com/office/drawing/2014/main" id="{C6DF73F2-5FA5-47CE-AADA-55BF9834EB2B}"/>
              </a:ext>
            </a:extLst>
          </p:cNvPr>
          <p:cNvCxnSpPr>
            <a:cxnSpLocks/>
          </p:cNvCxnSpPr>
          <p:nvPr/>
        </p:nvCxnSpPr>
        <p:spPr>
          <a:xfrm flipV="1">
            <a:off x="6006594" y="2909455"/>
            <a:ext cx="0" cy="96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 xmlns:a16="http://schemas.microsoft.com/office/drawing/2014/main" id="{992B4FB8-702A-4940-A949-B36E798E51F8}"/>
              </a:ext>
            </a:extLst>
          </p:cNvPr>
          <p:cNvCxnSpPr>
            <a:cxnSpLocks/>
          </p:cNvCxnSpPr>
          <p:nvPr/>
        </p:nvCxnSpPr>
        <p:spPr>
          <a:xfrm flipV="1">
            <a:off x="6429663" y="1181100"/>
            <a:ext cx="0" cy="1825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 xmlns:a16="http://schemas.microsoft.com/office/drawing/2014/main" id="{87DBCDB2-1594-4EA4-A634-BC1E43A136E1}"/>
              </a:ext>
            </a:extLst>
          </p:cNvPr>
          <p:cNvCxnSpPr>
            <a:cxnSpLocks/>
          </p:cNvCxnSpPr>
          <p:nvPr/>
        </p:nvCxnSpPr>
        <p:spPr>
          <a:xfrm>
            <a:off x="2604655" y="2909455"/>
            <a:ext cx="3401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 xmlns:a16="http://schemas.microsoft.com/office/drawing/2014/main" id="{F39496CB-4DEA-4C01-84B2-336451571982}"/>
              </a:ext>
            </a:extLst>
          </p:cNvPr>
          <p:cNvCxnSpPr>
            <a:cxnSpLocks/>
          </p:cNvCxnSpPr>
          <p:nvPr/>
        </p:nvCxnSpPr>
        <p:spPr>
          <a:xfrm>
            <a:off x="1288473" y="1995055"/>
            <a:ext cx="31663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a:extLst>
              <a:ext uri="{FF2B5EF4-FFF2-40B4-BE49-F238E27FC236}">
                <a16:creationId xmlns="" xmlns:a16="http://schemas.microsoft.com/office/drawing/2014/main" id="{FD522830-9E0D-46A7-B3B1-3B9F008764BA}"/>
              </a:ext>
            </a:extLst>
          </p:cNvPr>
          <p:cNvCxnSpPr>
            <a:cxnSpLocks/>
          </p:cNvCxnSpPr>
          <p:nvPr/>
        </p:nvCxnSpPr>
        <p:spPr>
          <a:xfrm>
            <a:off x="3616036" y="1565564"/>
            <a:ext cx="14483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a:extLst>
              <a:ext uri="{FF2B5EF4-FFF2-40B4-BE49-F238E27FC236}">
                <a16:creationId xmlns="" xmlns:a16="http://schemas.microsoft.com/office/drawing/2014/main" id="{70DEA40E-88B9-44D4-91AB-ABBC35745305}"/>
              </a:ext>
            </a:extLst>
          </p:cNvPr>
          <p:cNvCxnSpPr>
            <a:cxnSpLocks/>
          </p:cNvCxnSpPr>
          <p:nvPr/>
        </p:nvCxnSpPr>
        <p:spPr>
          <a:xfrm>
            <a:off x="2149475" y="1181100"/>
            <a:ext cx="4280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a:extLst>
              <a:ext uri="{FF2B5EF4-FFF2-40B4-BE49-F238E27FC236}">
                <a16:creationId xmlns="" xmlns:a16="http://schemas.microsoft.com/office/drawing/2014/main" id="{62CA12CF-2FF9-4095-953F-DEF6E50232AB}"/>
              </a:ext>
            </a:extLst>
          </p:cNvPr>
          <p:cNvCxnSpPr/>
          <p:nvPr/>
        </p:nvCxnSpPr>
        <p:spPr>
          <a:xfrm flipV="1">
            <a:off x="4454813" y="1565564"/>
            <a:ext cx="609600" cy="4294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a:extLst>
              <a:ext uri="{FF2B5EF4-FFF2-40B4-BE49-F238E27FC236}">
                <a16:creationId xmlns="" xmlns:a16="http://schemas.microsoft.com/office/drawing/2014/main" id="{7A8E7A71-7CE6-431A-94EB-666E684BDE42}"/>
              </a:ext>
            </a:extLst>
          </p:cNvPr>
          <p:cNvCxnSpPr/>
          <p:nvPr/>
        </p:nvCxnSpPr>
        <p:spPr>
          <a:xfrm flipV="1">
            <a:off x="5064413" y="1181100"/>
            <a:ext cx="1365250" cy="384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 xmlns:a16="http://schemas.microsoft.com/office/drawing/2014/main" id="{BE887214-A711-4DD3-B0C6-4334258C77A2}"/>
              </a:ext>
            </a:extLst>
          </p:cNvPr>
          <p:cNvCxnSpPr/>
          <p:nvPr/>
        </p:nvCxnSpPr>
        <p:spPr>
          <a:xfrm flipH="1">
            <a:off x="6006594" y="1181100"/>
            <a:ext cx="423069" cy="17283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a:extLst>
              <a:ext uri="{FF2B5EF4-FFF2-40B4-BE49-F238E27FC236}">
                <a16:creationId xmlns="" xmlns:a16="http://schemas.microsoft.com/office/drawing/2014/main" id="{6384DEC4-D495-407A-A7B3-52CE6524E811}"/>
              </a:ext>
            </a:extLst>
          </p:cNvPr>
          <p:cNvCxnSpPr/>
          <p:nvPr/>
        </p:nvCxnSpPr>
        <p:spPr>
          <a:xfrm>
            <a:off x="4454813" y="1995055"/>
            <a:ext cx="1551781" cy="914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 xmlns:a16="http://schemas.microsoft.com/office/drawing/2014/main" id="{E358DF5D-41EA-4E96-B70A-FC879204541B}"/>
              </a:ext>
            </a:extLst>
          </p:cNvPr>
          <p:cNvCxnSpPr/>
          <p:nvPr/>
        </p:nvCxnSpPr>
        <p:spPr>
          <a:xfrm>
            <a:off x="5064413" y="1565564"/>
            <a:ext cx="942181" cy="134389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 xmlns:a16="http://schemas.microsoft.com/office/drawing/2014/main" id="{05828FC3-2878-481F-BB51-C5D15849E7E0}"/>
              </a:ext>
            </a:extLst>
          </p:cNvPr>
          <p:cNvCxnSpPr/>
          <p:nvPr/>
        </p:nvCxnSpPr>
        <p:spPr>
          <a:xfrm flipV="1">
            <a:off x="4454813" y="1181100"/>
            <a:ext cx="1974850" cy="8139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 xmlns:a16="http://schemas.microsoft.com/office/drawing/2014/main" id="{50724818-5622-43A5-B81F-B61562ED2BB0}"/>
              </a:ext>
            </a:extLst>
          </p:cNvPr>
          <p:cNvCxnSpPr/>
          <p:nvPr/>
        </p:nvCxnSpPr>
        <p:spPr>
          <a:xfrm>
            <a:off x="8700656" y="1337541"/>
            <a:ext cx="0" cy="2299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a:extLst>
              <a:ext uri="{FF2B5EF4-FFF2-40B4-BE49-F238E27FC236}">
                <a16:creationId xmlns="" xmlns:a16="http://schemas.microsoft.com/office/drawing/2014/main" id="{3935A192-78D5-4339-8177-662B8676DAA1}"/>
              </a:ext>
            </a:extLst>
          </p:cNvPr>
          <p:cNvCxnSpPr>
            <a:cxnSpLocks/>
          </p:cNvCxnSpPr>
          <p:nvPr/>
        </p:nvCxnSpPr>
        <p:spPr>
          <a:xfrm>
            <a:off x="8700655" y="3637394"/>
            <a:ext cx="2723920" cy="1572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 xmlns:a16="http://schemas.microsoft.com/office/drawing/2014/main" id="{259B9DCB-90E0-4DAF-AFAA-4C464757E52E}"/>
              </a:ext>
            </a:extLst>
          </p:cNvPr>
          <p:cNvCxnSpPr>
            <a:cxnSpLocks/>
          </p:cNvCxnSpPr>
          <p:nvPr/>
        </p:nvCxnSpPr>
        <p:spPr>
          <a:xfrm rot="7200000">
            <a:off x="6944591" y="4651257"/>
            <a:ext cx="2341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a:extLst>
              <a:ext uri="{FF2B5EF4-FFF2-40B4-BE49-F238E27FC236}">
                <a16:creationId xmlns="" xmlns:a16="http://schemas.microsoft.com/office/drawing/2014/main" id="{34F3C35C-37D0-4D90-A043-B0C0B0E89910}"/>
              </a:ext>
            </a:extLst>
          </p:cNvPr>
          <p:cNvCxnSpPr>
            <a:cxnSpLocks/>
          </p:cNvCxnSpPr>
          <p:nvPr/>
        </p:nvCxnSpPr>
        <p:spPr>
          <a:xfrm rot="18000000" flipV="1">
            <a:off x="9181243" y="4726098"/>
            <a:ext cx="1466561" cy="13652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a:extLst>
              <a:ext uri="{FF2B5EF4-FFF2-40B4-BE49-F238E27FC236}">
                <a16:creationId xmlns="" xmlns:a16="http://schemas.microsoft.com/office/drawing/2014/main" id="{221E1D71-BF74-4311-81D6-9B1565F24168}"/>
              </a:ext>
            </a:extLst>
          </p:cNvPr>
          <p:cNvCxnSpPr>
            <a:cxnSpLocks/>
          </p:cNvCxnSpPr>
          <p:nvPr/>
        </p:nvCxnSpPr>
        <p:spPr>
          <a:xfrm rot="18000000">
            <a:off x="7680357" y="4983035"/>
            <a:ext cx="2327563" cy="609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a:extLst>
              <a:ext uri="{FF2B5EF4-FFF2-40B4-BE49-F238E27FC236}">
                <a16:creationId xmlns="" xmlns:a16="http://schemas.microsoft.com/office/drawing/2014/main" id="{5FD9F3A8-CD71-4094-84A1-C45ED20430EC}"/>
              </a:ext>
            </a:extLst>
          </p:cNvPr>
          <p:cNvCxnSpPr>
            <a:cxnSpLocks/>
          </p:cNvCxnSpPr>
          <p:nvPr/>
        </p:nvCxnSpPr>
        <p:spPr>
          <a:xfrm rot="18000000">
            <a:off x="8341178" y="5185431"/>
            <a:ext cx="1316182" cy="15517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a:extLst>
              <a:ext uri="{FF2B5EF4-FFF2-40B4-BE49-F238E27FC236}">
                <a16:creationId xmlns="" xmlns:a16="http://schemas.microsoft.com/office/drawing/2014/main" id="{7797010C-278A-4C01-8617-173789B161F3}"/>
              </a:ext>
            </a:extLst>
          </p:cNvPr>
          <p:cNvCxnSpPr>
            <a:cxnSpLocks/>
          </p:cNvCxnSpPr>
          <p:nvPr/>
        </p:nvCxnSpPr>
        <p:spPr>
          <a:xfrm rot="18000000">
            <a:off x="8638168" y="5276762"/>
            <a:ext cx="861002" cy="19748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a:extLst>
              <a:ext uri="{FF2B5EF4-FFF2-40B4-BE49-F238E27FC236}">
                <a16:creationId xmlns="" xmlns:a16="http://schemas.microsoft.com/office/drawing/2014/main" id="{CBC0ED6F-DC30-4711-8BE8-19045F25DA59}"/>
              </a:ext>
            </a:extLst>
          </p:cNvPr>
          <p:cNvCxnSpPr>
            <a:cxnSpLocks/>
          </p:cNvCxnSpPr>
          <p:nvPr/>
        </p:nvCxnSpPr>
        <p:spPr>
          <a:xfrm rot="18000000">
            <a:off x="7367901" y="5051447"/>
            <a:ext cx="2521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a:extLst>
              <a:ext uri="{FF2B5EF4-FFF2-40B4-BE49-F238E27FC236}">
                <a16:creationId xmlns="" xmlns:a16="http://schemas.microsoft.com/office/drawing/2014/main" id="{A45FF7F8-841F-464A-97AF-CE790530DA55}"/>
              </a:ext>
            </a:extLst>
          </p:cNvPr>
          <p:cNvCxnSpPr>
            <a:cxnSpLocks/>
          </p:cNvCxnSpPr>
          <p:nvPr/>
        </p:nvCxnSpPr>
        <p:spPr>
          <a:xfrm rot="18000000">
            <a:off x="9641503" y="4348382"/>
            <a:ext cx="193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a:extLst>
              <a:ext uri="{FF2B5EF4-FFF2-40B4-BE49-F238E27FC236}">
                <a16:creationId xmlns="" xmlns:a16="http://schemas.microsoft.com/office/drawing/2014/main" id="{56AFD151-DF66-420F-8CDE-B98F7AFFD0B5}"/>
              </a:ext>
            </a:extLst>
          </p:cNvPr>
          <p:cNvCxnSpPr>
            <a:cxnSpLocks/>
          </p:cNvCxnSpPr>
          <p:nvPr/>
        </p:nvCxnSpPr>
        <p:spPr>
          <a:xfrm rot="18000000">
            <a:off x="9698920" y="5257414"/>
            <a:ext cx="1205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a:extLst>
              <a:ext uri="{FF2B5EF4-FFF2-40B4-BE49-F238E27FC236}">
                <a16:creationId xmlns="" xmlns:a16="http://schemas.microsoft.com/office/drawing/2014/main" id="{57405C1E-F79B-4064-A407-EBF43CCD380A}"/>
              </a:ext>
            </a:extLst>
          </p:cNvPr>
          <p:cNvCxnSpPr>
            <a:cxnSpLocks/>
          </p:cNvCxnSpPr>
          <p:nvPr/>
        </p:nvCxnSpPr>
        <p:spPr>
          <a:xfrm rot="18000000">
            <a:off x="9723923" y="5666047"/>
            <a:ext cx="1660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a:extLst>
              <a:ext uri="{FF2B5EF4-FFF2-40B4-BE49-F238E27FC236}">
                <a16:creationId xmlns="" xmlns:a16="http://schemas.microsoft.com/office/drawing/2014/main" id="{1333A18F-53A3-487B-B3C9-524EF2F8CED1}"/>
              </a:ext>
            </a:extLst>
          </p:cNvPr>
          <p:cNvCxnSpPr>
            <a:cxnSpLocks/>
          </p:cNvCxnSpPr>
          <p:nvPr/>
        </p:nvCxnSpPr>
        <p:spPr>
          <a:xfrm>
            <a:off x="7998282" y="5117569"/>
            <a:ext cx="0" cy="1025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a:extLst>
              <a:ext uri="{FF2B5EF4-FFF2-40B4-BE49-F238E27FC236}">
                <a16:creationId xmlns="" xmlns:a16="http://schemas.microsoft.com/office/drawing/2014/main" id="{DF61747F-3663-412D-BB06-D333A07718D1}"/>
              </a:ext>
            </a:extLst>
          </p:cNvPr>
          <p:cNvCxnSpPr>
            <a:cxnSpLocks/>
          </p:cNvCxnSpPr>
          <p:nvPr/>
        </p:nvCxnSpPr>
        <p:spPr>
          <a:xfrm>
            <a:off x="10129528" y="4540244"/>
            <a:ext cx="0" cy="1844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Прямая соединительная линия 138">
            <a:extLst>
              <a:ext uri="{FF2B5EF4-FFF2-40B4-BE49-F238E27FC236}">
                <a16:creationId xmlns="" xmlns:a16="http://schemas.microsoft.com/office/drawing/2014/main" id="{51C5C227-8549-4398-87F3-BBE7C2E0078A}"/>
              </a:ext>
            </a:extLst>
          </p:cNvPr>
          <p:cNvCxnSpPr>
            <a:cxnSpLocks/>
          </p:cNvCxnSpPr>
          <p:nvPr/>
        </p:nvCxnSpPr>
        <p:spPr>
          <a:xfrm>
            <a:off x="10009349" y="5674645"/>
            <a:ext cx="0" cy="104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Прямая соединительная линия 146">
            <a:extLst>
              <a:ext uri="{FF2B5EF4-FFF2-40B4-BE49-F238E27FC236}">
                <a16:creationId xmlns="" xmlns:a16="http://schemas.microsoft.com/office/drawing/2014/main" id="{FC7C0298-070C-4618-A103-A069E1D54CE2}"/>
              </a:ext>
            </a:extLst>
          </p:cNvPr>
          <p:cNvCxnSpPr>
            <a:cxnSpLocks/>
          </p:cNvCxnSpPr>
          <p:nvPr/>
        </p:nvCxnSpPr>
        <p:spPr>
          <a:xfrm>
            <a:off x="9689993" y="3006436"/>
            <a:ext cx="0" cy="1425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Прямая соединительная линия 150">
            <a:extLst>
              <a:ext uri="{FF2B5EF4-FFF2-40B4-BE49-F238E27FC236}">
                <a16:creationId xmlns="" xmlns:a16="http://schemas.microsoft.com/office/drawing/2014/main" id="{DAB9AAF3-7183-4C9B-8DA2-DD127CB8D2AA}"/>
              </a:ext>
            </a:extLst>
          </p:cNvPr>
          <p:cNvCxnSpPr>
            <a:cxnSpLocks/>
          </p:cNvCxnSpPr>
          <p:nvPr/>
        </p:nvCxnSpPr>
        <p:spPr>
          <a:xfrm flipV="1">
            <a:off x="8001250" y="3006437"/>
            <a:ext cx="1688743" cy="21259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3" name="Прямая соединительная линия 152">
            <a:extLst>
              <a:ext uri="{FF2B5EF4-FFF2-40B4-BE49-F238E27FC236}">
                <a16:creationId xmlns="" xmlns:a16="http://schemas.microsoft.com/office/drawing/2014/main" id="{E34E1AF7-63B0-45AA-B14B-99A3BA0D1C56}"/>
              </a:ext>
            </a:extLst>
          </p:cNvPr>
          <p:cNvCxnSpPr/>
          <p:nvPr/>
        </p:nvCxnSpPr>
        <p:spPr>
          <a:xfrm>
            <a:off x="9689993" y="3006436"/>
            <a:ext cx="439535" cy="15338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5" name="Прямая соединительная линия 154">
            <a:extLst>
              <a:ext uri="{FF2B5EF4-FFF2-40B4-BE49-F238E27FC236}">
                <a16:creationId xmlns="" xmlns:a16="http://schemas.microsoft.com/office/drawing/2014/main" id="{8CC78B11-B35A-4281-A8E6-F94198B37302}"/>
              </a:ext>
            </a:extLst>
          </p:cNvPr>
          <p:cNvCxnSpPr>
            <a:cxnSpLocks/>
          </p:cNvCxnSpPr>
          <p:nvPr/>
        </p:nvCxnSpPr>
        <p:spPr>
          <a:xfrm>
            <a:off x="9683795" y="3006436"/>
            <a:ext cx="325554" cy="26586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8" name="Прямая соединительная линия 157">
            <a:extLst>
              <a:ext uri="{FF2B5EF4-FFF2-40B4-BE49-F238E27FC236}">
                <a16:creationId xmlns="" xmlns:a16="http://schemas.microsoft.com/office/drawing/2014/main" id="{F219A476-EE77-47C2-837C-B30DBD092346}"/>
              </a:ext>
            </a:extLst>
          </p:cNvPr>
          <p:cNvCxnSpPr>
            <a:cxnSpLocks/>
          </p:cNvCxnSpPr>
          <p:nvPr/>
        </p:nvCxnSpPr>
        <p:spPr>
          <a:xfrm flipV="1">
            <a:off x="7988757" y="4548383"/>
            <a:ext cx="2137804" cy="5921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0" name="Прямая соединительная линия 159">
            <a:extLst>
              <a:ext uri="{FF2B5EF4-FFF2-40B4-BE49-F238E27FC236}">
                <a16:creationId xmlns="" xmlns:a16="http://schemas.microsoft.com/office/drawing/2014/main" id="{505DF2EE-473E-4E5A-AD8F-76BB1B2ADC22}"/>
              </a:ext>
            </a:extLst>
          </p:cNvPr>
          <p:cNvCxnSpPr/>
          <p:nvPr/>
        </p:nvCxnSpPr>
        <p:spPr>
          <a:xfrm>
            <a:off x="7998282" y="5140530"/>
            <a:ext cx="2011067" cy="5327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2" name="Прямая соединительная линия 161">
            <a:extLst>
              <a:ext uri="{FF2B5EF4-FFF2-40B4-BE49-F238E27FC236}">
                <a16:creationId xmlns="" xmlns:a16="http://schemas.microsoft.com/office/drawing/2014/main" id="{46B46965-B0D3-4603-B0E1-C2A417DC5B15}"/>
              </a:ext>
            </a:extLst>
          </p:cNvPr>
          <p:cNvCxnSpPr>
            <a:cxnSpLocks/>
          </p:cNvCxnSpPr>
          <p:nvPr/>
        </p:nvCxnSpPr>
        <p:spPr>
          <a:xfrm flipV="1">
            <a:off x="10000255" y="4549768"/>
            <a:ext cx="124510" cy="11234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Овал 1"/>
          <p:cNvSpPr>
            <a:spLocks noChangeAspect="1"/>
          </p:cNvSpPr>
          <p:nvPr/>
        </p:nvSpPr>
        <p:spPr>
          <a:xfrm>
            <a:off x="2544827" y="2836985"/>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a:spLocks noChangeAspect="1"/>
          </p:cNvSpPr>
          <p:nvPr/>
        </p:nvSpPr>
        <p:spPr>
          <a:xfrm>
            <a:off x="1234473" y="1937277"/>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a:spLocks noChangeAspect="1"/>
          </p:cNvSpPr>
          <p:nvPr/>
        </p:nvSpPr>
        <p:spPr>
          <a:xfrm>
            <a:off x="2095475" y="1127100"/>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a:spLocks noChangeAspect="1"/>
          </p:cNvSpPr>
          <p:nvPr/>
        </p:nvSpPr>
        <p:spPr>
          <a:xfrm>
            <a:off x="3562036" y="1511564"/>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Овал 67"/>
          <p:cNvSpPr>
            <a:spLocks noChangeAspect="1"/>
          </p:cNvSpPr>
          <p:nvPr/>
        </p:nvSpPr>
        <p:spPr>
          <a:xfrm>
            <a:off x="4405456" y="1943627"/>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p:cNvSpPr>
            <a:spLocks noChangeAspect="1"/>
          </p:cNvSpPr>
          <p:nvPr/>
        </p:nvSpPr>
        <p:spPr>
          <a:xfrm>
            <a:off x="5011831" y="1515291"/>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a:spLocks noChangeAspect="1"/>
          </p:cNvSpPr>
          <p:nvPr/>
        </p:nvSpPr>
        <p:spPr>
          <a:xfrm>
            <a:off x="6375663" y="1127100"/>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p:cNvSpPr>
            <a:spLocks noChangeAspect="1"/>
          </p:cNvSpPr>
          <p:nvPr/>
        </p:nvSpPr>
        <p:spPr>
          <a:xfrm>
            <a:off x="5965294" y="2848552"/>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Овал 73"/>
          <p:cNvSpPr>
            <a:spLocks noChangeAspect="1"/>
          </p:cNvSpPr>
          <p:nvPr/>
        </p:nvSpPr>
        <p:spPr>
          <a:xfrm>
            <a:off x="1242500" y="3605053"/>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Овал 75"/>
          <p:cNvSpPr>
            <a:spLocks noChangeAspect="1"/>
          </p:cNvSpPr>
          <p:nvPr/>
        </p:nvSpPr>
        <p:spPr>
          <a:xfrm>
            <a:off x="2101248" y="5558047"/>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Овал 77"/>
          <p:cNvSpPr>
            <a:spLocks noChangeAspect="1"/>
          </p:cNvSpPr>
          <p:nvPr/>
        </p:nvSpPr>
        <p:spPr>
          <a:xfrm>
            <a:off x="2558761" y="5148061"/>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a:spLocks noChangeAspect="1"/>
          </p:cNvSpPr>
          <p:nvPr/>
        </p:nvSpPr>
        <p:spPr>
          <a:xfrm>
            <a:off x="3552247" y="4208268"/>
            <a:ext cx="108000"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753665" y="1724436"/>
            <a:ext cx="396262" cy="369332"/>
          </a:xfrm>
          <a:prstGeom prst="rect">
            <a:avLst/>
          </a:prstGeom>
          <a:noFill/>
        </p:spPr>
        <p:txBody>
          <a:bodyPr wrap="none" rtlCol="0">
            <a:spAutoFit/>
          </a:bodyPr>
          <a:lstStyle/>
          <a:p>
            <a:r>
              <a:rPr lang="ru-RU" dirty="0" smtClean="0"/>
              <a:t>А</a:t>
            </a:r>
            <a:r>
              <a:rPr lang="ru-RU" baseline="-25000" dirty="0" smtClean="0"/>
              <a:t>1</a:t>
            </a:r>
            <a:endParaRPr lang="ru-RU" baseline="-25000" dirty="0"/>
          </a:p>
        </p:txBody>
      </p:sp>
      <p:sp>
        <p:nvSpPr>
          <p:cNvPr id="82" name="TextBox 81"/>
          <p:cNvSpPr txBox="1"/>
          <p:nvPr/>
        </p:nvSpPr>
        <p:spPr>
          <a:xfrm>
            <a:off x="1699213" y="811768"/>
            <a:ext cx="369012" cy="369332"/>
          </a:xfrm>
          <a:prstGeom prst="rect">
            <a:avLst/>
          </a:prstGeom>
          <a:noFill/>
        </p:spPr>
        <p:txBody>
          <a:bodyPr wrap="none" rtlCol="0">
            <a:spAutoFit/>
          </a:bodyPr>
          <a:lstStyle/>
          <a:p>
            <a:r>
              <a:rPr lang="en-US" dirty="0" smtClean="0"/>
              <a:t>S</a:t>
            </a:r>
            <a:r>
              <a:rPr lang="ru-RU" baseline="-25000" dirty="0" smtClean="0"/>
              <a:t>1</a:t>
            </a:r>
            <a:endParaRPr lang="ru-RU" baseline="-25000" dirty="0"/>
          </a:p>
        </p:txBody>
      </p:sp>
      <p:sp>
        <p:nvSpPr>
          <p:cNvPr id="84" name="TextBox 83"/>
          <p:cNvSpPr txBox="1"/>
          <p:nvPr/>
        </p:nvSpPr>
        <p:spPr>
          <a:xfrm>
            <a:off x="3475741" y="1134850"/>
            <a:ext cx="388248" cy="369332"/>
          </a:xfrm>
          <a:prstGeom prst="rect">
            <a:avLst/>
          </a:prstGeom>
          <a:noFill/>
        </p:spPr>
        <p:txBody>
          <a:bodyPr wrap="none" rtlCol="0">
            <a:spAutoFit/>
          </a:bodyPr>
          <a:lstStyle/>
          <a:p>
            <a:r>
              <a:rPr lang="en-US" dirty="0" smtClean="0"/>
              <a:t>B</a:t>
            </a:r>
            <a:r>
              <a:rPr lang="ru-RU" baseline="-25000" dirty="0" smtClean="0"/>
              <a:t>1</a:t>
            </a:r>
            <a:endParaRPr lang="ru-RU" baseline="-25000" dirty="0"/>
          </a:p>
        </p:txBody>
      </p:sp>
      <p:sp>
        <p:nvSpPr>
          <p:cNvPr id="86" name="TextBox 85"/>
          <p:cNvSpPr txBox="1"/>
          <p:nvPr/>
        </p:nvSpPr>
        <p:spPr>
          <a:xfrm>
            <a:off x="2722097" y="2587220"/>
            <a:ext cx="388248" cy="369332"/>
          </a:xfrm>
          <a:prstGeom prst="rect">
            <a:avLst/>
          </a:prstGeom>
          <a:noFill/>
        </p:spPr>
        <p:txBody>
          <a:bodyPr wrap="none" rtlCol="0">
            <a:spAutoFit/>
          </a:bodyPr>
          <a:lstStyle/>
          <a:p>
            <a:r>
              <a:rPr lang="en-US" dirty="0" smtClean="0"/>
              <a:t>C</a:t>
            </a:r>
            <a:r>
              <a:rPr lang="ru-RU" baseline="-25000" dirty="0" smtClean="0"/>
              <a:t>1</a:t>
            </a:r>
            <a:endParaRPr lang="ru-RU" baseline="-25000" dirty="0"/>
          </a:p>
        </p:txBody>
      </p:sp>
      <p:sp>
        <p:nvSpPr>
          <p:cNvPr id="88" name="TextBox 87"/>
          <p:cNvSpPr txBox="1"/>
          <p:nvPr/>
        </p:nvSpPr>
        <p:spPr>
          <a:xfrm>
            <a:off x="2561007" y="5214686"/>
            <a:ext cx="388248" cy="369332"/>
          </a:xfrm>
          <a:prstGeom prst="rect">
            <a:avLst/>
          </a:prstGeom>
          <a:noFill/>
        </p:spPr>
        <p:txBody>
          <a:bodyPr wrap="none" rtlCol="0">
            <a:spAutoFit/>
          </a:bodyPr>
          <a:lstStyle/>
          <a:p>
            <a:r>
              <a:rPr lang="en-US" dirty="0" smtClean="0"/>
              <a:t>C</a:t>
            </a:r>
            <a:r>
              <a:rPr lang="en-US" baseline="-25000" dirty="0" smtClean="0"/>
              <a:t>2</a:t>
            </a:r>
            <a:endParaRPr lang="ru-RU" baseline="-25000" dirty="0"/>
          </a:p>
        </p:txBody>
      </p:sp>
      <p:sp>
        <p:nvSpPr>
          <p:cNvPr id="89" name="TextBox 88"/>
          <p:cNvSpPr txBox="1"/>
          <p:nvPr/>
        </p:nvSpPr>
        <p:spPr>
          <a:xfrm>
            <a:off x="1689595" y="5489979"/>
            <a:ext cx="369012" cy="369332"/>
          </a:xfrm>
          <a:prstGeom prst="rect">
            <a:avLst/>
          </a:prstGeom>
          <a:noFill/>
        </p:spPr>
        <p:txBody>
          <a:bodyPr wrap="none" rtlCol="0">
            <a:spAutoFit/>
          </a:bodyPr>
          <a:lstStyle/>
          <a:p>
            <a:r>
              <a:rPr lang="en-US" dirty="0" smtClean="0"/>
              <a:t>S</a:t>
            </a:r>
            <a:r>
              <a:rPr lang="en-US" baseline="-25000" dirty="0" smtClean="0"/>
              <a:t>2</a:t>
            </a:r>
            <a:endParaRPr lang="ru-RU" baseline="-25000" dirty="0"/>
          </a:p>
        </p:txBody>
      </p:sp>
      <p:sp>
        <p:nvSpPr>
          <p:cNvPr id="90" name="TextBox 89"/>
          <p:cNvSpPr txBox="1"/>
          <p:nvPr/>
        </p:nvSpPr>
        <p:spPr>
          <a:xfrm>
            <a:off x="846212" y="3571247"/>
            <a:ext cx="396262" cy="369332"/>
          </a:xfrm>
          <a:prstGeom prst="rect">
            <a:avLst/>
          </a:prstGeom>
          <a:noFill/>
        </p:spPr>
        <p:txBody>
          <a:bodyPr wrap="none" rtlCol="0">
            <a:spAutoFit/>
          </a:bodyPr>
          <a:lstStyle/>
          <a:p>
            <a:r>
              <a:rPr lang="en-US" dirty="0" smtClean="0"/>
              <a:t>A</a:t>
            </a:r>
            <a:r>
              <a:rPr lang="en-US" baseline="-25000" dirty="0" smtClean="0"/>
              <a:t>2</a:t>
            </a:r>
            <a:endParaRPr lang="ru-RU" baseline="-25000" dirty="0"/>
          </a:p>
        </p:txBody>
      </p:sp>
      <p:sp>
        <p:nvSpPr>
          <p:cNvPr id="91" name="TextBox 90"/>
          <p:cNvSpPr txBox="1"/>
          <p:nvPr/>
        </p:nvSpPr>
        <p:spPr>
          <a:xfrm>
            <a:off x="3231770" y="3774928"/>
            <a:ext cx="396262" cy="369332"/>
          </a:xfrm>
          <a:prstGeom prst="rect">
            <a:avLst/>
          </a:prstGeom>
          <a:noFill/>
        </p:spPr>
        <p:txBody>
          <a:bodyPr wrap="none" rtlCol="0">
            <a:spAutoFit/>
          </a:bodyPr>
          <a:lstStyle/>
          <a:p>
            <a:r>
              <a:rPr lang="en-US" dirty="0" smtClean="0"/>
              <a:t>B</a:t>
            </a:r>
            <a:r>
              <a:rPr lang="en-US" baseline="-25000" dirty="0" smtClean="0"/>
              <a:t>2</a:t>
            </a:r>
            <a:endParaRPr lang="ru-RU" baseline="-25000" dirty="0"/>
          </a:p>
        </p:txBody>
      </p:sp>
      <p:sp>
        <p:nvSpPr>
          <p:cNvPr id="92" name="TextBox 91"/>
          <p:cNvSpPr txBox="1"/>
          <p:nvPr/>
        </p:nvSpPr>
        <p:spPr>
          <a:xfrm>
            <a:off x="4579760" y="1181100"/>
            <a:ext cx="396262" cy="369332"/>
          </a:xfrm>
          <a:prstGeom prst="rect">
            <a:avLst/>
          </a:prstGeom>
          <a:noFill/>
        </p:spPr>
        <p:txBody>
          <a:bodyPr wrap="none" rtlCol="0">
            <a:spAutoFit/>
          </a:bodyPr>
          <a:lstStyle/>
          <a:p>
            <a:r>
              <a:rPr lang="en-US" dirty="0" smtClean="0"/>
              <a:t>B</a:t>
            </a:r>
            <a:r>
              <a:rPr lang="en-US" baseline="-25000" dirty="0" smtClean="0"/>
              <a:t>3</a:t>
            </a:r>
            <a:endParaRPr lang="ru-RU" baseline="-25000" dirty="0"/>
          </a:p>
        </p:txBody>
      </p:sp>
      <p:sp>
        <p:nvSpPr>
          <p:cNvPr id="93" name="TextBox 92"/>
          <p:cNvSpPr txBox="1"/>
          <p:nvPr/>
        </p:nvSpPr>
        <p:spPr>
          <a:xfrm>
            <a:off x="6522860" y="789568"/>
            <a:ext cx="369012" cy="369332"/>
          </a:xfrm>
          <a:prstGeom prst="rect">
            <a:avLst/>
          </a:prstGeom>
          <a:noFill/>
        </p:spPr>
        <p:txBody>
          <a:bodyPr wrap="none" rtlCol="0">
            <a:spAutoFit/>
          </a:bodyPr>
          <a:lstStyle/>
          <a:p>
            <a:r>
              <a:rPr lang="en-US" dirty="0" smtClean="0"/>
              <a:t>S</a:t>
            </a:r>
            <a:r>
              <a:rPr lang="en-US" baseline="-25000" dirty="0" smtClean="0"/>
              <a:t>3</a:t>
            </a:r>
            <a:endParaRPr lang="ru-RU" baseline="-25000" dirty="0"/>
          </a:p>
        </p:txBody>
      </p:sp>
      <p:sp>
        <p:nvSpPr>
          <p:cNvPr id="94" name="TextBox 93"/>
          <p:cNvSpPr txBox="1"/>
          <p:nvPr/>
        </p:nvSpPr>
        <p:spPr>
          <a:xfrm>
            <a:off x="4023013" y="2045277"/>
            <a:ext cx="396262" cy="369332"/>
          </a:xfrm>
          <a:prstGeom prst="rect">
            <a:avLst/>
          </a:prstGeom>
          <a:noFill/>
        </p:spPr>
        <p:txBody>
          <a:bodyPr wrap="none" rtlCol="0">
            <a:spAutoFit/>
          </a:bodyPr>
          <a:lstStyle/>
          <a:p>
            <a:r>
              <a:rPr lang="en-US" dirty="0" smtClean="0"/>
              <a:t>A</a:t>
            </a:r>
            <a:r>
              <a:rPr lang="en-US" baseline="-25000" dirty="0" smtClean="0"/>
              <a:t>3</a:t>
            </a:r>
            <a:endParaRPr lang="ru-RU" baseline="-25000" dirty="0"/>
          </a:p>
        </p:txBody>
      </p:sp>
      <p:sp>
        <p:nvSpPr>
          <p:cNvPr id="95" name="TextBox 94"/>
          <p:cNvSpPr txBox="1"/>
          <p:nvPr/>
        </p:nvSpPr>
        <p:spPr>
          <a:xfrm>
            <a:off x="6033401" y="2637104"/>
            <a:ext cx="396262" cy="369332"/>
          </a:xfrm>
          <a:prstGeom prst="rect">
            <a:avLst/>
          </a:prstGeom>
          <a:noFill/>
        </p:spPr>
        <p:txBody>
          <a:bodyPr wrap="none" rtlCol="0">
            <a:spAutoFit/>
          </a:bodyPr>
          <a:lstStyle/>
          <a:p>
            <a:r>
              <a:rPr lang="en-US" dirty="0" smtClean="0"/>
              <a:t>C</a:t>
            </a:r>
            <a:r>
              <a:rPr lang="en-US" baseline="-25000" dirty="0" smtClean="0"/>
              <a:t>3</a:t>
            </a:r>
            <a:endParaRPr lang="ru-RU" baseline="-25000" dirty="0"/>
          </a:p>
        </p:txBody>
      </p:sp>
      <p:sp>
        <p:nvSpPr>
          <p:cNvPr id="8" name="Левая фигурная скобка 7"/>
          <p:cNvSpPr/>
          <p:nvPr/>
        </p:nvSpPr>
        <p:spPr>
          <a:xfrm rot="16200000">
            <a:off x="2900385" y="2260475"/>
            <a:ext cx="158706" cy="1660525"/>
          </a:xfrm>
          <a:prstGeom prst="leftBrace">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6" name="TextBox 95"/>
          <p:cNvSpPr txBox="1"/>
          <p:nvPr/>
        </p:nvSpPr>
        <p:spPr>
          <a:xfrm>
            <a:off x="2798438" y="3144177"/>
            <a:ext cx="362600" cy="369332"/>
          </a:xfrm>
          <a:prstGeom prst="rect">
            <a:avLst/>
          </a:prstGeom>
          <a:noFill/>
        </p:spPr>
        <p:txBody>
          <a:bodyPr wrap="none" rtlCol="0">
            <a:spAutoFit/>
          </a:bodyPr>
          <a:lstStyle/>
          <a:p>
            <a:r>
              <a:rPr lang="en-US" dirty="0" err="1" smtClean="0"/>
              <a:t>x</a:t>
            </a:r>
            <a:r>
              <a:rPr lang="en-US" baseline="-25000" dirty="0" err="1" smtClean="0"/>
              <a:t>S</a:t>
            </a:r>
            <a:endParaRPr lang="ru-RU" baseline="-25000" dirty="0"/>
          </a:p>
        </p:txBody>
      </p:sp>
      <p:cxnSp>
        <p:nvCxnSpPr>
          <p:cNvPr id="98" name="Прямая соединительная линия 97">
            <a:extLst>
              <a:ext uri="{FF2B5EF4-FFF2-40B4-BE49-F238E27FC236}">
                <a16:creationId xmlns="" xmlns:a16="http://schemas.microsoft.com/office/drawing/2014/main" id="{646B68C2-6873-411C-ADC3-E54F04CE2178}"/>
              </a:ext>
            </a:extLst>
          </p:cNvPr>
          <p:cNvCxnSpPr>
            <a:cxnSpLocks/>
            <a:endCxn id="8" idx="0"/>
          </p:cNvCxnSpPr>
          <p:nvPr/>
        </p:nvCxnSpPr>
        <p:spPr>
          <a:xfrm>
            <a:off x="2149475" y="1174627"/>
            <a:ext cx="1" cy="1836758"/>
          </a:xfrm>
          <a:prstGeom prst="line">
            <a:avLst/>
          </a:prstGeom>
        </p:spPr>
        <p:style>
          <a:lnRef idx="1">
            <a:schemeClr val="accent1"/>
          </a:lnRef>
          <a:fillRef idx="0">
            <a:schemeClr val="accent1"/>
          </a:fillRef>
          <a:effectRef idx="0">
            <a:schemeClr val="accent1"/>
          </a:effectRef>
          <a:fontRef idx="minor">
            <a:schemeClr val="tx1"/>
          </a:fontRef>
        </p:style>
      </p:cxnSp>
      <p:sp>
        <p:nvSpPr>
          <p:cNvPr id="13" name="Левая фигурная скобка 12"/>
          <p:cNvSpPr/>
          <p:nvPr/>
        </p:nvSpPr>
        <p:spPr>
          <a:xfrm>
            <a:off x="2012950" y="1174628"/>
            <a:ext cx="136525" cy="1831810"/>
          </a:xfrm>
          <a:prstGeom prst="leftBrace">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0" name="TextBox 99"/>
          <p:cNvSpPr txBox="1"/>
          <p:nvPr/>
        </p:nvSpPr>
        <p:spPr>
          <a:xfrm>
            <a:off x="1689595" y="1909102"/>
            <a:ext cx="346570" cy="369332"/>
          </a:xfrm>
          <a:prstGeom prst="rect">
            <a:avLst/>
          </a:prstGeom>
          <a:noFill/>
        </p:spPr>
        <p:txBody>
          <a:bodyPr wrap="none" rtlCol="0">
            <a:spAutoFit/>
          </a:bodyPr>
          <a:lstStyle/>
          <a:p>
            <a:r>
              <a:rPr lang="en-US" dirty="0" err="1" smtClean="0"/>
              <a:t>z</a:t>
            </a:r>
            <a:r>
              <a:rPr lang="en-US" baseline="-25000" dirty="0" err="1" smtClean="0"/>
              <a:t>S</a:t>
            </a:r>
            <a:endParaRPr lang="ru-RU" baseline="-25000" dirty="0"/>
          </a:p>
        </p:txBody>
      </p:sp>
      <p:sp>
        <p:nvSpPr>
          <p:cNvPr id="102" name="Левая фигурная скобка 101"/>
          <p:cNvSpPr/>
          <p:nvPr/>
        </p:nvSpPr>
        <p:spPr>
          <a:xfrm>
            <a:off x="2036165" y="3011385"/>
            <a:ext cx="113310" cy="2614714"/>
          </a:xfrm>
          <a:prstGeom prst="leftBrace">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 name="TextBox 103"/>
          <p:cNvSpPr txBox="1"/>
          <p:nvPr/>
        </p:nvSpPr>
        <p:spPr>
          <a:xfrm>
            <a:off x="1694024" y="4104733"/>
            <a:ext cx="359394" cy="369332"/>
          </a:xfrm>
          <a:prstGeom prst="rect">
            <a:avLst/>
          </a:prstGeom>
          <a:noFill/>
        </p:spPr>
        <p:txBody>
          <a:bodyPr wrap="none" rtlCol="0">
            <a:spAutoFit/>
          </a:bodyPr>
          <a:lstStyle/>
          <a:p>
            <a:r>
              <a:rPr lang="en-US" dirty="0" err="1" smtClean="0"/>
              <a:t>y</a:t>
            </a:r>
            <a:r>
              <a:rPr lang="en-US" baseline="-25000" dirty="0" err="1" smtClean="0"/>
              <a:t>S</a:t>
            </a:r>
            <a:endParaRPr lang="ru-RU" baseline="-25000" dirty="0"/>
          </a:p>
        </p:txBody>
      </p:sp>
      <p:sp>
        <p:nvSpPr>
          <p:cNvPr id="106" name="TextBox 105"/>
          <p:cNvSpPr txBox="1"/>
          <p:nvPr/>
        </p:nvSpPr>
        <p:spPr>
          <a:xfrm>
            <a:off x="3842052" y="3011385"/>
            <a:ext cx="336952" cy="369332"/>
          </a:xfrm>
          <a:prstGeom prst="rect">
            <a:avLst/>
          </a:prstGeom>
          <a:noFill/>
        </p:spPr>
        <p:txBody>
          <a:bodyPr wrap="none" rtlCol="0">
            <a:spAutoFit/>
          </a:bodyPr>
          <a:lstStyle/>
          <a:p>
            <a:r>
              <a:rPr lang="en-US" dirty="0" smtClean="0"/>
              <a:t>O</a:t>
            </a:r>
            <a:endParaRPr lang="ru-RU" baseline="-25000" dirty="0"/>
          </a:p>
        </p:txBody>
      </p:sp>
      <p:sp>
        <p:nvSpPr>
          <p:cNvPr id="108" name="TextBox 107"/>
          <p:cNvSpPr txBox="1"/>
          <p:nvPr/>
        </p:nvSpPr>
        <p:spPr>
          <a:xfrm>
            <a:off x="5011737" y="4731830"/>
            <a:ext cx="1047531" cy="369332"/>
          </a:xfrm>
          <a:prstGeom prst="rect">
            <a:avLst/>
          </a:prstGeom>
          <a:noFill/>
        </p:spPr>
        <p:txBody>
          <a:bodyPr wrap="none" rtlCol="0">
            <a:spAutoFit/>
          </a:bodyPr>
          <a:lstStyle/>
          <a:p>
            <a:r>
              <a:rPr lang="en-US" dirty="0" smtClean="0"/>
              <a:t>S(</a:t>
            </a:r>
            <a:r>
              <a:rPr lang="en-US" dirty="0" err="1" smtClean="0"/>
              <a:t>x</a:t>
            </a:r>
            <a:r>
              <a:rPr lang="en-US" baseline="-25000" dirty="0" err="1" smtClean="0"/>
              <a:t>s</a:t>
            </a:r>
            <a:r>
              <a:rPr lang="en-US" dirty="0" err="1" smtClean="0"/>
              <a:t>,y</a:t>
            </a:r>
            <a:r>
              <a:rPr lang="en-US" baseline="-25000" dirty="0" err="1" smtClean="0"/>
              <a:t>s</a:t>
            </a:r>
            <a:r>
              <a:rPr lang="en-US" dirty="0" err="1" smtClean="0"/>
              <a:t>,z</a:t>
            </a:r>
            <a:r>
              <a:rPr lang="en-US" baseline="-25000" dirty="0" err="1" smtClean="0"/>
              <a:t>s</a:t>
            </a:r>
            <a:r>
              <a:rPr lang="en-US" dirty="0" smtClean="0"/>
              <a:t>)</a:t>
            </a:r>
            <a:endParaRPr lang="ru-RU" baseline="-25000" dirty="0"/>
          </a:p>
        </p:txBody>
      </p:sp>
      <p:sp>
        <p:nvSpPr>
          <p:cNvPr id="110" name="TextBox 109"/>
          <p:cNvSpPr txBox="1"/>
          <p:nvPr/>
        </p:nvSpPr>
        <p:spPr>
          <a:xfrm>
            <a:off x="600363" y="2663886"/>
            <a:ext cx="284052" cy="369332"/>
          </a:xfrm>
          <a:prstGeom prst="rect">
            <a:avLst/>
          </a:prstGeom>
          <a:noFill/>
        </p:spPr>
        <p:txBody>
          <a:bodyPr wrap="none" rtlCol="0">
            <a:spAutoFit/>
          </a:bodyPr>
          <a:lstStyle/>
          <a:p>
            <a:r>
              <a:rPr lang="en-US" dirty="0" smtClean="0"/>
              <a:t>x</a:t>
            </a:r>
            <a:endParaRPr lang="ru-RU" baseline="-25000" dirty="0"/>
          </a:p>
        </p:txBody>
      </p:sp>
      <p:sp>
        <p:nvSpPr>
          <p:cNvPr id="113" name="TextBox 112"/>
          <p:cNvSpPr txBox="1"/>
          <p:nvPr/>
        </p:nvSpPr>
        <p:spPr>
          <a:xfrm>
            <a:off x="3842052" y="623988"/>
            <a:ext cx="284052" cy="369332"/>
          </a:xfrm>
          <a:prstGeom prst="rect">
            <a:avLst/>
          </a:prstGeom>
          <a:noFill/>
        </p:spPr>
        <p:txBody>
          <a:bodyPr wrap="none" rtlCol="0">
            <a:spAutoFit/>
          </a:bodyPr>
          <a:lstStyle/>
          <a:p>
            <a:r>
              <a:rPr lang="en-US" dirty="0" smtClean="0"/>
              <a:t>z</a:t>
            </a:r>
            <a:endParaRPr lang="ru-RU" baseline="-25000" dirty="0"/>
          </a:p>
        </p:txBody>
      </p:sp>
      <p:sp>
        <p:nvSpPr>
          <p:cNvPr id="114" name="TextBox 113"/>
          <p:cNvSpPr txBox="1"/>
          <p:nvPr/>
        </p:nvSpPr>
        <p:spPr>
          <a:xfrm>
            <a:off x="3829352" y="5665121"/>
            <a:ext cx="288862" cy="369332"/>
          </a:xfrm>
          <a:prstGeom prst="rect">
            <a:avLst/>
          </a:prstGeom>
          <a:noFill/>
        </p:spPr>
        <p:txBody>
          <a:bodyPr wrap="none" rtlCol="0">
            <a:spAutoFit/>
          </a:bodyPr>
          <a:lstStyle/>
          <a:p>
            <a:r>
              <a:rPr lang="en-US" dirty="0" smtClean="0"/>
              <a:t>y</a:t>
            </a:r>
            <a:endParaRPr lang="ru-RU" baseline="-25000" dirty="0"/>
          </a:p>
        </p:txBody>
      </p:sp>
      <p:sp>
        <p:nvSpPr>
          <p:cNvPr id="123" name="TextBox 122"/>
          <p:cNvSpPr txBox="1"/>
          <p:nvPr/>
        </p:nvSpPr>
        <p:spPr>
          <a:xfrm>
            <a:off x="6603010" y="2663886"/>
            <a:ext cx="288862" cy="369332"/>
          </a:xfrm>
          <a:prstGeom prst="rect">
            <a:avLst/>
          </a:prstGeom>
          <a:noFill/>
        </p:spPr>
        <p:txBody>
          <a:bodyPr wrap="none" rtlCol="0">
            <a:spAutoFit/>
          </a:bodyPr>
          <a:lstStyle/>
          <a:p>
            <a:r>
              <a:rPr lang="en-US" dirty="0" smtClean="0"/>
              <a:t>y</a:t>
            </a:r>
            <a:endParaRPr lang="ru-RU" baseline="-25000" dirty="0"/>
          </a:p>
        </p:txBody>
      </p:sp>
      <p:cxnSp>
        <p:nvCxnSpPr>
          <p:cNvPr id="6" name="Прямая соединительная линия 5"/>
          <p:cNvCxnSpPr/>
          <p:nvPr/>
        </p:nvCxnSpPr>
        <p:spPr>
          <a:xfrm>
            <a:off x="2301875" y="1780309"/>
            <a:ext cx="0" cy="466779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2301875" y="6034453"/>
            <a:ext cx="0" cy="41364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6" name="Овал 125"/>
          <p:cNvSpPr>
            <a:spLocks noChangeAspect="1"/>
          </p:cNvSpPr>
          <p:nvPr/>
        </p:nvSpPr>
        <p:spPr>
          <a:xfrm>
            <a:off x="2247875" y="5450047"/>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Овал 126"/>
          <p:cNvSpPr>
            <a:spLocks noChangeAspect="1"/>
          </p:cNvSpPr>
          <p:nvPr/>
        </p:nvSpPr>
        <p:spPr>
          <a:xfrm>
            <a:off x="2247875" y="3871339"/>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9" name="Прямая соединительная линия 128">
            <a:extLst>
              <a:ext uri="{FF2B5EF4-FFF2-40B4-BE49-F238E27FC236}">
                <a16:creationId xmlns="" xmlns:a16="http://schemas.microsoft.com/office/drawing/2014/main" id="{2DCC2762-0D3F-4DDD-A20E-ED8FD825BDE0}"/>
              </a:ext>
            </a:extLst>
          </p:cNvPr>
          <p:cNvCxnSpPr/>
          <p:nvPr/>
        </p:nvCxnSpPr>
        <p:spPr>
          <a:xfrm>
            <a:off x="1292766" y="3643936"/>
            <a:ext cx="1316182" cy="1551781"/>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p:cNvCxnSpPr/>
          <p:nvPr/>
        </p:nvCxnSpPr>
        <p:spPr>
          <a:xfrm>
            <a:off x="2598827" y="704959"/>
            <a:ext cx="0" cy="447717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p:nvPr/>
        </p:nvCxnSpPr>
        <p:spPr>
          <a:xfrm>
            <a:off x="2598827" y="560109"/>
            <a:ext cx="0" cy="43321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Овал 132"/>
          <p:cNvSpPr>
            <a:spLocks noChangeAspect="1"/>
          </p:cNvSpPr>
          <p:nvPr/>
        </p:nvSpPr>
        <p:spPr>
          <a:xfrm>
            <a:off x="2541652" y="1235100"/>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Овал 133"/>
          <p:cNvSpPr>
            <a:spLocks noChangeAspect="1"/>
          </p:cNvSpPr>
          <p:nvPr/>
        </p:nvSpPr>
        <p:spPr>
          <a:xfrm>
            <a:off x="2543239" y="2836985"/>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8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right)">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up)">
                                      <p:cBhvr>
                                        <p:cTn id="15" dur="500"/>
                                        <p:tgtEl>
                                          <p:spTgt spid="10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wipe(down)">
                                      <p:cBhvr>
                                        <p:cTn id="35" dur="500"/>
                                        <p:tgtEl>
                                          <p:spTgt spid="9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down)">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wipe(down)">
                                      <p:cBhvr>
                                        <p:cTn id="68" dur="500"/>
                                        <p:tgtEl>
                                          <p:spTgt spid="7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8"/>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9"/>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6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2"/>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7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8"/>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96"/>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102"/>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104"/>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13"/>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100"/>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10"/>
                                        </p:tgtEl>
                                        <p:attrNameLst>
                                          <p:attrName>style.visibility</p:attrName>
                                        </p:attrNameLst>
                                      </p:cBhvr>
                                      <p:to>
                                        <p:strVal val="visible"/>
                                      </p:to>
                                    </p:set>
                                    <p:animEffect transition="in" filter="wipe(down)">
                                      <p:cBhvr>
                                        <p:cTn id="165" dur="500"/>
                                        <p:tgtEl>
                                          <p:spTgt spid="10"/>
                                        </p:tgtEl>
                                      </p:cBhvr>
                                    </p:animEffect>
                                  </p:childTnLst>
                                </p:cTn>
                              </p:par>
                              <p:par>
                                <p:cTn id="166" presetID="22" presetClass="entr" presetSubtype="4" fill="hold" nodeType="withEffect">
                                  <p:stCondLst>
                                    <p:cond delay="0"/>
                                  </p:stCondLst>
                                  <p:childTnLst>
                                    <p:set>
                                      <p:cBhvr>
                                        <p:cTn id="167" dur="1" fill="hold">
                                          <p:stCondLst>
                                            <p:cond delay="0"/>
                                          </p:stCondLst>
                                        </p:cTn>
                                        <p:tgtEl>
                                          <p:spTgt spid="16"/>
                                        </p:tgtEl>
                                        <p:attrNameLst>
                                          <p:attrName>style.visibility</p:attrName>
                                        </p:attrNameLst>
                                      </p:cBhvr>
                                      <p:to>
                                        <p:strVal val="visible"/>
                                      </p:to>
                                    </p:set>
                                    <p:animEffect transition="in" filter="wipe(down)">
                                      <p:cBhvr>
                                        <p:cTn id="168" dur="500"/>
                                        <p:tgtEl>
                                          <p:spTgt spid="16"/>
                                        </p:tgtEl>
                                      </p:cBhvr>
                                    </p:animEffect>
                                  </p:childTnLst>
                                </p:cTn>
                              </p:par>
                              <p:par>
                                <p:cTn id="169" presetID="22" presetClass="entr" presetSubtype="4" fill="hold" nodeType="withEffect">
                                  <p:stCondLst>
                                    <p:cond delay="0"/>
                                  </p:stCondLst>
                                  <p:childTnLst>
                                    <p:set>
                                      <p:cBhvr>
                                        <p:cTn id="170" dur="1" fill="hold">
                                          <p:stCondLst>
                                            <p:cond delay="0"/>
                                          </p:stCondLst>
                                        </p:cTn>
                                        <p:tgtEl>
                                          <p:spTgt spid="14"/>
                                        </p:tgtEl>
                                        <p:attrNameLst>
                                          <p:attrName>style.visibility</p:attrName>
                                        </p:attrNameLst>
                                      </p:cBhvr>
                                      <p:to>
                                        <p:strVal val="visible"/>
                                      </p:to>
                                    </p:set>
                                    <p:animEffect transition="in" filter="wipe(down)">
                                      <p:cBhvr>
                                        <p:cTn id="171" dur="500"/>
                                        <p:tgtEl>
                                          <p:spTgt spid="14"/>
                                        </p:tgtEl>
                                      </p:cBhvr>
                                    </p:animEffect>
                                  </p:childTnLst>
                                </p:cTn>
                              </p:par>
                              <p:par>
                                <p:cTn id="172" presetID="22" presetClass="entr" presetSubtype="4" fill="hold" nodeType="withEffect">
                                  <p:stCondLst>
                                    <p:cond delay="0"/>
                                  </p:stCondLst>
                                  <p:childTnLst>
                                    <p:set>
                                      <p:cBhvr>
                                        <p:cTn id="173" dur="1" fill="hold">
                                          <p:stCondLst>
                                            <p:cond delay="0"/>
                                          </p:stCondLst>
                                        </p:cTn>
                                        <p:tgtEl>
                                          <p:spTgt spid="12"/>
                                        </p:tgtEl>
                                        <p:attrNameLst>
                                          <p:attrName>style.visibility</p:attrName>
                                        </p:attrNameLst>
                                      </p:cBhvr>
                                      <p:to>
                                        <p:strVal val="visible"/>
                                      </p:to>
                                    </p:set>
                                    <p:animEffect transition="in" filter="wipe(down)">
                                      <p:cBhvr>
                                        <p:cTn id="174" dur="500"/>
                                        <p:tgtEl>
                                          <p:spTgt spid="12"/>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nodeType="clickEffect">
                                  <p:stCondLst>
                                    <p:cond delay="0"/>
                                  </p:stCondLst>
                                  <p:childTnLst>
                                    <p:set>
                                      <p:cBhvr>
                                        <p:cTn id="178" dur="1" fill="hold">
                                          <p:stCondLst>
                                            <p:cond delay="0"/>
                                          </p:stCondLst>
                                        </p:cTn>
                                        <p:tgtEl>
                                          <p:spTgt spid="52"/>
                                        </p:tgtEl>
                                        <p:attrNameLst>
                                          <p:attrName>style.visibility</p:attrName>
                                        </p:attrNameLst>
                                      </p:cBhvr>
                                      <p:to>
                                        <p:strVal val="visible"/>
                                      </p:to>
                                    </p:set>
                                    <p:animEffect transition="in" filter="wipe(down)">
                                      <p:cBhvr>
                                        <p:cTn id="179" dur="500"/>
                                        <p:tgtEl>
                                          <p:spTgt spid="52"/>
                                        </p:tgtEl>
                                      </p:cBhvr>
                                    </p:animEffect>
                                  </p:childTnLst>
                                </p:cTn>
                              </p:par>
                              <p:par>
                                <p:cTn id="180" presetID="1" presetClass="entr" presetSubtype="0" fill="hold" nodeType="withEffect">
                                  <p:stCondLst>
                                    <p:cond delay="0"/>
                                  </p:stCondLst>
                                  <p:childTnLst>
                                    <p:set>
                                      <p:cBhvr>
                                        <p:cTn id="181" dur="1" fill="hold">
                                          <p:stCondLst>
                                            <p:cond delay="0"/>
                                          </p:stCondLst>
                                        </p:cTn>
                                        <p:tgtEl>
                                          <p:spTgt spid="129"/>
                                        </p:tgtEl>
                                        <p:attrNameLst>
                                          <p:attrName>style.visibility</p:attrName>
                                        </p:attrNameLst>
                                      </p:cBhvr>
                                      <p:to>
                                        <p:strVal val="visible"/>
                                      </p:to>
                                    </p:set>
                                  </p:childTnLst>
                                </p:cTn>
                              </p:par>
                              <p:par>
                                <p:cTn id="182" presetID="22" presetClass="entr" presetSubtype="4" fill="hold" nodeType="withEffect">
                                  <p:stCondLst>
                                    <p:cond delay="0"/>
                                  </p:stCondLst>
                                  <p:childTnLst>
                                    <p:set>
                                      <p:cBhvr>
                                        <p:cTn id="183" dur="1" fill="hold">
                                          <p:stCondLst>
                                            <p:cond delay="0"/>
                                          </p:stCondLst>
                                        </p:cTn>
                                        <p:tgtEl>
                                          <p:spTgt spid="48"/>
                                        </p:tgtEl>
                                        <p:attrNameLst>
                                          <p:attrName>style.visibility</p:attrName>
                                        </p:attrNameLst>
                                      </p:cBhvr>
                                      <p:to>
                                        <p:strVal val="visible"/>
                                      </p:to>
                                    </p:set>
                                    <p:animEffect transition="in" filter="wipe(down)">
                                      <p:cBhvr>
                                        <p:cTn id="184" dur="500"/>
                                        <p:tgtEl>
                                          <p:spTgt spid="48"/>
                                        </p:tgtEl>
                                      </p:cBhvr>
                                    </p:animEffect>
                                  </p:childTnLst>
                                </p:cTn>
                              </p:par>
                              <p:par>
                                <p:cTn id="185" presetID="22" presetClass="entr" presetSubtype="4" fill="hold" nodeType="withEffect">
                                  <p:stCondLst>
                                    <p:cond delay="0"/>
                                  </p:stCondLst>
                                  <p:childTnLst>
                                    <p:set>
                                      <p:cBhvr>
                                        <p:cTn id="186" dur="1" fill="hold">
                                          <p:stCondLst>
                                            <p:cond delay="0"/>
                                          </p:stCondLst>
                                        </p:cTn>
                                        <p:tgtEl>
                                          <p:spTgt spid="44"/>
                                        </p:tgtEl>
                                        <p:attrNameLst>
                                          <p:attrName>style.visibility</p:attrName>
                                        </p:attrNameLst>
                                      </p:cBhvr>
                                      <p:to>
                                        <p:strVal val="visible"/>
                                      </p:to>
                                    </p:set>
                                    <p:animEffect transition="in" filter="wipe(down)">
                                      <p:cBhvr>
                                        <p:cTn id="187" dur="500"/>
                                        <p:tgtEl>
                                          <p:spTgt spid="44"/>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nodeType="clickEffect">
                                  <p:stCondLst>
                                    <p:cond delay="0"/>
                                  </p:stCondLst>
                                  <p:childTnLst>
                                    <p:set>
                                      <p:cBhvr>
                                        <p:cTn id="191" dur="1" fill="hold">
                                          <p:stCondLst>
                                            <p:cond delay="0"/>
                                          </p:stCondLst>
                                        </p:cTn>
                                        <p:tgtEl>
                                          <p:spTgt spid="97"/>
                                        </p:tgtEl>
                                        <p:attrNameLst>
                                          <p:attrName>style.visibility</p:attrName>
                                        </p:attrNameLst>
                                      </p:cBhvr>
                                      <p:to>
                                        <p:strVal val="visible"/>
                                      </p:to>
                                    </p:set>
                                    <p:animEffect transition="in" filter="wipe(down)">
                                      <p:cBhvr>
                                        <p:cTn id="192" dur="500"/>
                                        <p:tgtEl>
                                          <p:spTgt spid="97"/>
                                        </p:tgtEl>
                                      </p:cBhvr>
                                    </p:animEffect>
                                  </p:childTnLst>
                                </p:cTn>
                              </p:par>
                              <p:par>
                                <p:cTn id="193" presetID="22" presetClass="entr" presetSubtype="4" fill="hold" nodeType="withEffect">
                                  <p:stCondLst>
                                    <p:cond delay="0"/>
                                  </p:stCondLst>
                                  <p:childTnLst>
                                    <p:set>
                                      <p:cBhvr>
                                        <p:cTn id="194" dur="1" fill="hold">
                                          <p:stCondLst>
                                            <p:cond delay="0"/>
                                          </p:stCondLst>
                                        </p:cTn>
                                        <p:tgtEl>
                                          <p:spTgt spid="99"/>
                                        </p:tgtEl>
                                        <p:attrNameLst>
                                          <p:attrName>style.visibility</p:attrName>
                                        </p:attrNameLst>
                                      </p:cBhvr>
                                      <p:to>
                                        <p:strVal val="visible"/>
                                      </p:to>
                                    </p:set>
                                    <p:animEffect transition="in" filter="wipe(down)">
                                      <p:cBhvr>
                                        <p:cTn id="195" dur="500"/>
                                        <p:tgtEl>
                                          <p:spTgt spid="99"/>
                                        </p:tgtEl>
                                      </p:cBhvr>
                                    </p:animEffect>
                                  </p:childTnLst>
                                </p:cTn>
                              </p:par>
                              <p:par>
                                <p:cTn id="196" presetID="22" presetClass="entr" presetSubtype="4" fill="hold" nodeType="withEffect">
                                  <p:stCondLst>
                                    <p:cond delay="0"/>
                                  </p:stCondLst>
                                  <p:childTnLst>
                                    <p:set>
                                      <p:cBhvr>
                                        <p:cTn id="197" dur="1" fill="hold">
                                          <p:stCondLst>
                                            <p:cond delay="0"/>
                                          </p:stCondLst>
                                        </p:cTn>
                                        <p:tgtEl>
                                          <p:spTgt spid="101"/>
                                        </p:tgtEl>
                                        <p:attrNameLst>
                                          <p:attrName>style.visibility</p:attrName>
                                        </p:attrNameLst>
                                      </p:cBhvr>
                                      <p:to>
                                        <p:strVal val="visible"/>
                                      </p:to>
                                    </p:set>
                                    <p:animEffect transition="in" filter="wipe(down)">
                                      <p:cBhvr>
                                        <p:cTn id="198" dur="500"/>
                                        <p:tgtEl>
                                          <p:spTgt spid="101"/>
                                        </p:tgtEl>
                                      </p:cBhvr>
                                    </p:animEffect>
                                  </p:childTnLst>
                                </p:cTn>
                              </p:par>
                              <p:par>
                                <p:cTn id="199" presetID="22" presetClass="entr" presetSubtype="4" fill="hold" nodeType="withEffect">
                                  <p:stCondLst>
                                    <p:cond delay="0"/>
                                  </p:stCondLst>
                                  <p:childTnLst>
                                    <p:set>
                                      <p:cBhvr>
                                        <p:cTn id="200" dur="1" fill="hold">
                                          <p:stCondLst>
                                            <p:cond delay="0"/>
                                          </p:stCondLst>
                                        </p:cTn>
                                        <p:tgtEl>
                                          <p:spTgt spid="103"/>
                                        </p:tgtEl>
                                        <p:attrNameLst>
                                          <p:attrName>style.visibility</p:attrName>
                                        </p:attrNameLst>
                                      </p:cBhvr>
                                      <p:to>
                                        <p:strVal val="visible"/>
                                      </p:to>
                                    </p:set>
                                    <p:animEffect transition="in" filter="wipe(down)">
                                      <p:cBhvr>
                                        <p:cTn id="201" dur="500"/>
                                        <p:tgtEl>
                                          <p:spTgt spid="103"/>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4" fill="hold" nodeType="clickEffect">
                                  <p:stCondLst>
                                    <p:cond delay="0"/>
                                  </p:stCondLst>
                                  <p:childTnLst>
                                    <p:set>
                                      <p:cBhvr>
                                        <p:cTn id="205" dur="1" fill="hold">
                                          <p:stCondLst>
                                            <p:cond delay="0"/>
                                          </p:stCondLst>
                                        </p:cTn>
                                        <p:tgtEl>
                                          <p:spTgt spid="107"/>
                                        </p:tgtEl>
                                        <p:attrNameLst>
                                          <p:attrName>style.visibility</p:attrName>
                                        </p:attrNameLst>
                                      </p:cBhvr>
                                      <p:to>
                                        <p:strVal val="visible"/>
                                      </p:to>
                                    </p:set>
                                    <p:animEffect transition="in" filter="wipe(down)">
                                      <p:cBhvr>
                                        <p:cTn id="206" dur="500"/>
                                        <p:tgtEl>
                                          <p:spTgt spid="107"/>
                                        </p:tgtEl>
                                      </p:cBhvr>
                                    </p:animEffect>
                                  </p:childTnLst>
                                </p:cTn>
                              </p:par>
                              <p:par>
                                <p:cTn id="207" presetID="22" presetClass="entr" presetSubtype="4" fill="hold" nodeType="withEffect">
                                  <p:stCondLst>
                                    <p:cond delay="0"/>
                                  </p:stCondLst>
                                  <p:childTnLst>
                                    <p:set>
                                      <p:cBhvr>
                                        <p:cTn id="208" dur="1" fill="hold">
                                          <p:stCondLst>
                                            <p:cond delay="0"/>
                                          </p:stCondLst>
                                        </p:cTn>
                                        <p:tgtEl>
                                          <p:spTgt spid="105"/>
                                        </p:tgtEl>
                                        <p:attrNameLst>
                                          <p:attrName>style.visibility</p:attrName>
                                        </p:attrNameLst>
                                      </p:cBhvr>
                                      <p:to>
                                        <p:strVal val="visible"/>
                                      </p:to>
                                    </p:set>
                                    <p:animEffect transition="in" filter="wipe(down)">
                                      <p:cBhvr>
                                        <p:cTn id="209" dur="500"/>
                                        <p:tgtEl>
                                          <p:spTgt spid="105"/>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24"/>
                                        </p:tgtEl>
                                        <p:attrNameLst>
                                          <p:attrName>style.visibility</p:attrName>
                                        </p:attrNameLst>
                                      </p:cBhvr>
                                      <p:to>
                                        <p:strVal val="visible"/>
                                      </p:to>
                                    </p:set>
                                    <p:animEffect transition="in" filter="wipe(down)">
                                      <p:cBhvr>
                                        <p:cTn id="214" dur="500"/>
                                        <p:tgtEl>
                                          <p:spTgt spid="124"/>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25"/>
                                        </p:tgtEl>
                                        <p:attrNameLst>
                                          <p:attrName>style.visibility</p:attrName>
                                        </p:attrNameLst>
                                      </p:cBhvr>
                                      <p:to>
                                        <p:strVal val="visible"/>
                                      </p:to>
                                    </p:set>
                                    <p:animEffect transition="in" filter="wipe(down)">
                                      <p:cBhvr>
                                        <p:cTn id="219" dur="500"/>
                                        <p:tgtEl>
                                          <p:spTgt spid="125"/>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1" fill="hold" nodeType="clickEffect">
                                  <p:stCondLst>
                                    <p:cond delay="0"/>
                                  </p:stCondLst>
                                  <p:childTnLst>
                                    <p:set>
                                      <p:cBhvr>
                                        <p:cTn id="223" dur="1" fill="hold">
                                          <p:stCondLst>
                                            <p:cond delay="0"/>
                                          </p:stCondLst>
                                        </p:cTn>
                                        <p:tgtEl>
                                          <p:spTgt spid="6"/>
                                        </p:tgtEl>
                                        <p:attrNameLst>
                                          <p:attrName>style.visibility</p:attrName>
                                        </p:attrNameLst>
                                      </p:cBhvr>
                                      <p:to>
                                        <p:strVal val="visible"/>
                                      </p:to>
                                    </p:set>
                                    <p:animEffect transition="in" filter="wipe(up)">
                                      <p:cBhvr>
                                        <p:cTn id="224" dur="500"/>
                                        <p:tgtEl>
                                          <p:spTgt spid="6"/>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nodeType="clickEffect">
                                  <p:stCondLst>
                                    <p:cond delay="0"/>
                                  </p:stCondLst>
                                  <p:childTnLst>
                                    <p:set>
                                      <p:cBhvr>
                                        <p:cTn id="228" dur="1" fill="hold">
                                          <p:stCondLst>
                                            <p:cond delay="0"/>
                                          </p:stCondLst>
                                        </p:cTn>
                                        <p:tgtEl>
                                          <p:spTgt spid="11"/>
                                        </p:tgtEl>
                                        <p:attrNameLst>
                                          <p:attrName>style.visibility</p:attrName>
                                        </p:attrNameLst>
                                      </p:cBhvr>
                                      <p:to>
                                        <p:strVal val="visible"/>
                                      </p:to>
                                    </p:set>
                                    <p:animEffect transition="in" filter="wipe(down)">
                                      <p:cBhvr>
                                        <p:cTn id="229" dur="500"/>
                                        <p:tgtEl>
                                          <p:spTgt spid="11"/>
                                        </p:tgtEl>
                                      </p:cBhvr>
                                    </p:animEffect>
                                  </p:childTnLst>
                                </p:cTn>
                              </p:par>
                              <p:par>
                                <p:cTn id="230" presetID="1" presetClass="entr" presetSubtype="0" fill="hold" grpId="0" nodeType="withEffect">
                                  <p:stCondLst>
                                    <p:cond delay="0"/>
                                  </p:stCondLst>
                                  <p:childTnLst>
                                    <p:set>
                                      <p:cBhvr>
                                        <p:cTn id="231" dur="1" fill="hold">
                                          <p:stCondLst>
                                            <p:cond delay="0"/>
                                          </p:stCondLst>
                                        </p:cTn>
                                        <p:tgtEl>
                                          <p:spTgt spid="126"/>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127"/>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presetID="22" presetClass="entr" presetSubtype="4" fill="hold" nodeType="clickEffect">
                                  <p:stCondLst>
                                    <p:cond delay="0"/>
                                  </p:stCondLst>
                                  <p:childTnLst>
                                    <p:set>
                                      <p:cBhvr>
                                        <p:cTn id="237" dur="1" fill="hold">
                                          <p:stCondLst>
                                            <p:cond delay="0"/>
                                          </p:stCondLst>
                                        </p:cTn>
                                        <p:tgtEl>
                                          <p:spTgt spid="28"/>
                                        </p:tgtEl>
                                        <p:attrNameLst>
                                          <p:attrName>style.visibility</p:attrName>
                                        </p:attrNameLst>
                                      </p:cBhvr>
                                      <p:to>
                                        <p:strVal val="visible"/>
                                      </p:to>
                                    </p:set>
                                    <p:animEffect transition="in" filter="wipe(down)">
                                      <p:cBhvr>
                                        <p:cTn id="238" dur="500"/>
                                        <p:tgtEl>
                                          <p:spTgt spid="28"/>
                                        </p:tgtEl>
                                      </p:cBhvr>
                                    </p:animEffect>
                                  </p:childTnLst>
                                </p:cTn>
                              </p:par>
                            </p:childTnLst>
                          </p:cTn>
                        </p:par>
                      </p:childTnLst>
                    </p:cTn>
                  </p:par>
                  <p:par>
                    <p:cTn id="239" fill="hold">
                      <p:stCondLst>
                        <p:cond delay="indefinite"/>
                      </p:stCondLst>
                      <p:childTnLst>
                        <p:par>
                          <p:cTn id="240" fill="hold">
                            <p:stCondLst>
                              <p:cond delay="0"/>
                            </p:stCondLst>
                            <p:childTnLst>
                              <p:par>
                                <p:cTn id="241" presetID="1" presetClass="exit" presetSubtype="0" fill="hold" nodeType="clickEffect">
                                  <p:stCondLst>
                                    <p:cond delay="0"/>
                                  </p:stCondLst>
                                  <p:childTnLst>
                                    <p:set>
                                      <p:cBhvr>
                                        <p:cTn id="242" dur="1" fill="hold">
                                          <p:stCondLst>
                                            <p:cond delay="0"/>
                                          </p:stCondLst>
                                        </p:cTn>
                                        <p:tgtEl>
                                          <p:spTgt spid="124"/>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nodeType="clickEffect">
                                  <p:stCondLst>
                                    <p:cond delay="0"/>
                                  </p:stCondLst>
                                  <p:childTnLst>
                                    <p:set>
                                      <p:cBhvr>
                                        <p:cTn id="246" dur="1" fill="hold">
                                          <p:stCondLst>
                                            <p:cond delay="0"/>
                                          </p:stCondLst>
                                        </p:cTn>
                                        <p:tgtEl>
                                          <p:spTgt spid="26"/>
                                        </p:tgtEl>
                                        <p:attrNameLst>
                                          <p:attrName>style.visibility</p:attrName>
                                        </p:attrNameLst>
                                      </p:cBhvr>
                                      <p:to>
                                        <p:strVal val="visible"/>
                                      </p:to>
                                    </p:set>
                                    <p:animEffect transition="in" filter="wipe(down)">
                                      <p:cBhvr>
                                        <p:cTn id="247" dur="500"/>
                                        <p:tgtEl>
                                          <p:spTgt spid="26"/>
                                        </p:tgtEl>
                                      </p:cBhvr>
                                    </p:animEffect>
                                  </p:childTnLst>
                                </p:cTn>
                              </p:par>
                            </p:childTnLst>
                          </p:cTn>
                        </p:par>
                      </p:childTnLst>
                    </p:cTn>
                  </p:par>
                  <p:par>
                    <p:cTn id="248" fill="hold">
                      <p:stCondLst>
                        <p:cond delay="indefinite"/>
                      </p:stCondLst>
                      <p:childTnLst>
                        <p:par>
                          <p:cTn id="249" fill="hold">
                            <p:stCondLst>
                              <p:cond delay="0"/>
                            </p:stCondLst>
                            <p:childTnLst>
                              <p:par>
                                <p:cTn id="250" presetID="1" presetClass="exit" presetSubtype="0" fill="hold" nodeType="clickEffect">
                                  <p:stCondLst>
                                    <p:cond delay="0"/>
                                  </p:stCondLst>
                                  <p:childTnLst>
                                    <p:set>
                                      <p:cBhvr>
                                        <p:cTn id="251" dur="1" fill="hold">
                                          <p:stCondLst>
                                            <p:cond delay="0"/>
                                          </p:stCondLst>
                                        </p:cTn>
                                        <p:tgtEl>
                                          <p:spTgt spid="6"/>
                                        </p:tgtEl>
                                        <p:attrNameLst>
                                          <p:attrName>style.visibility</p:attrName>
                                        </p:attrNameLst>
                                      </p:cBhvr>
                                      <p:to>
                                        <p:strVal val="hidden"/>
                                      </p:to>
                                    </p:set>
                                  </p:childTnLst>
                                </p:cTn>
                              </p:par>
                              <p:par>
                                <p:cTn id="252" presetID="1" presetClass="exit" presetSubtype="0" fill="hold" nodeType="withEffect">
                                  <p:stCondLst>
                                    <p:cond delay="0"/>
                                  </p:stCondLst>
                                  <p:childTnLst>
                                    <p:set>
                                      <p:cBhvr>
                                        <p:cTn id="253" dur="1" fill="hold">
                                          <p:stCondLst>
                                            <p:cond delay="0"/>
                                          </p:stCondLst>
                                        </p:cTn>
                                        <p:tgtEl>
                                          <p:spTgt spid="11"/>
                                        </p:tgtEl>
                                        <p:attrNameLst>
                                          <p:attrName>style.visibility</p:attrName>
                                        </p:attrNameLst>
                                      </p:cBhvr>
                                      <p:to>
                                        <p:strVal val="hidden"/>
                                      </p:to>
                                    </p:set>
                                  </p:childTnLst>
                                </p:cTn>
                              </p:par>
                              <p:par>
                                <p:cTn id="254" presetID="1" presetClass="exit" presetSubtype="0" fill="hold" grpId="1" nodeType="withEffect">
                                  <p:stCondLst>
                                    <p:cond delay="0"/>
                                  </p:stCondLst>
                                  <p:childTnLst>
                                    <p:set>
                                      <p:cBhvr>
                                        <p:cTn id="255" dur="1" fill="hold">
                                          <p:stCondLst>
                                            <p:cond delay="0"/>
                                          </p:stCondLst>
                                        </p:cTn>
                                        <p:tgtEl>
                                          <p:spTgt spid="126"/>
                                        </p:tgtEl>
                                        <p:attrNameLst>
                                          <p:attrName>style.visibility</p:attrName>
                                        </p:attrNameLst>
                                      </p:cBhvr>
                                      <p:to>
                                        <p:strVal val="hidden"/>
                                      </p:to>
                                    </p:set>
                                  </p:childTnLst>
                                </p:cTn>
                              </p:par>
                              <p:par>
                                <p:cTn id="256" presetID="1" presetClass="exit" presetSubtype="0" fill="hold" grpId="1" nodeType="withEffect">
                                  <p:stCondLst>
                                    <p:cond delay="0"/>
                                  </p:stCondLst>
                                  <p:childTnLst>
                                    <p:set>
                                      <p:cBhvr>
                                        <p:cTn id="257" dur="1" fill="hold">
                                          <p:stCondLst>
                                            <p:cond delay="0"/>
                                          </p:stCondLst>
                                        </p:cTn>
                                        <p:tgtEl>
                                          <p:spTgt spid="127"/>
                                        </p:tgtEl>
                                        <p:attrNameLst>
                                          <p:attrName>style.visibility</p:attrName>
                                        </p:attrNameLst>
                                      </p:cBhvr>
                                      <p:to>
                                        <p:strVal val="hidden"/>
                                      </p:to>
                                    </p:set>
                                  </p:childTnLst>
                                </p:cTn>
                              </p:par>
                            </p:childTnLst>
                          </p:cTn>
                        </p:par>
                      </p:childTnLst>
                    </p:cTn>
                  </p:par>
                  <p:par>
                    <p:cTn id="258" fill="hold">
                      <p:stCondLst>
                        <p:cond delay="indefinite"/>
                      </p:stCondLst>
                      <p:childTnLst>
                        <p:par>
                          <p:cTn id="259" fill="hold">
                            <p:stCondLst>
                              <p:cond delay="0"/>
                            </p:stCondLst>
                            <p:childTnLst>
                              <p:par>
                                <p:cTn id="260" presetID="22" presetClass="entr" presetSubtype="4" fill="hold" nodeType="clickEffect">
                                  <p:stCondLst>
                                    <p:cond delay="0"/>
                                  </p:stCondLst>
                                  <p:childTnLst>
                                    <p:set>
                                      <p:cBhvr>
                                        <p:cTn id="261" dur="1" fill="hold">
                                          <p:stCondLst>
                                            <p:cond delay="0"/>
                                          </p:stCondLst>
                                        </p:cTn>
                                        <p:tgtEl>
                                          <p:spTgt spid="130"/>
                                        </p:tgtEl>
                                        <p:attrNameLst>
                                          <p:attrName>style.visibility</p:attrName>
                                        </p:attrNameLst>
                                      </p:cBhvr>
                                      <p:to>
                                        <p:strVal val="visible"/>
                                      </p:to>
                                    </p:set>
                                    <p:animEffect transition="in" filter="wipe(down)">
                                      <p:cBhvr>
                                        <p:cTn id="262" dur="500"/>
                                        <p:tgtEl>
                                          <p:spTgt spid="130"/>
                                        </p:tgtEl>
                                      </p:cBhvr>
                                    </p:animEffect>
                                  </p:childTnLst>
                                </p:cTn>
                              </p:par>
                            </p:childTnLst>
                          </p:cTn>
                        </p:par>
                      </p:childTnLst>
                    </p:cTn>
                  </p:par>
                  <p:par>
                    <p:cTn id="263" fill="hold">
                      <p:stCondLst>
                        <p:cond delay="indefinite"/>
                      </p:stCondLst>
                      <p:childTnLst>
                        <p:par>
                          <p:cTn id="264" fill="hold">
                            <p:stCondLst>
                              <p:cond delay="0"/>
                            </p:stCondLst>
                            <p:childTnLst>
                              <p:par>
                                <p:cTn id="265" presetID="22" presetClass="entr" presetSubtype="4" fill="hold" nodeType="clickEffect">
                                  <p:stCondLst>
                                    <p:cond delay="0"/>
                                  </p:stCondLst>
                                  <p:childTnLst>
                                    <p:set>
                                      <p:cBhvr>
                                        <p:cTn id="266" dur="1" fill="hold">
                                          <p:stCondLst>
                                            <p:cond delay="0"/>
                                          </p:stCondLst>
                                        </p:cTn>
                                        <p:tgtEl>
                                          <p:spTgt spid="131"/>
                                        </p:tgtEl>
                                        <p:attrNameLst>
                                          <p:attrName>style.visibility</p:attrName>
                                        </p:attrNameLst>
                                      </p:cBhvr>
                                      <p:to>
                                        <p:strVal val="visible"/>
                                      </p:to>
                                    </p:set>
                                    <p:animEffect transition="in" filter="wipe(down)">
                                      <p:cBhvr>
                                        <p:cTn id="267" dur="500"/>
                                        <p:tgtEl>
                                          <p:spTgt spid="131"/>
                                        </p:tgtEl>
                                      </p:cBhvr>
                                    </p:animEffec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grpId="0" nodeType="clickEffect">
                                  <p:stCondLst>
                                    <p:cond delay="0"/>
                                  </p:stCondLst>
                                  <p:childTnLst>
                                    <p:set>
                                      <p:cBhvr>
                                        <p:cTn id="271" dur="1" fill="hold">
                                          <p:stCondLst>
                                            <p:cond delay="0"/>
                                          </p:stCondLst>
                                        </p:cTn>
                                        <p:tgtEl>
                                          <p:spTgt spid="133"/>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grpId="0" nodeType="clickEffect">
                                  <p:stCondLst>
                                    <p:cond delay="0"/>
                                  </p:stCondLst>
                                  <p:childTnLst>
                                    <p:set>
                                      <p:cBhvr>
                                        <p:cTn id="275" dur="1" fill="hold">
                                          <p:stCondLst>
                                            <p:cond delay="0"/>
                                          </p:stCondLst>
                                        </p:cTn>
                                        <p:tgtEl>
                                          <p:spTgt spid="134"/>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presetID="1" presetClass="exit" presetSubtype="0" fill="hold" nodeType="clickEffect">
                                  <p:stCondLst>
                                    <p:cond delay="0"/>
                                  </p:stCondLst>
                                  <p:childTnLst>
                                    <p:set>
                                      <p:cBhvr>
                                        <p:cTn id="279" dur="1" fill="hold">
                                          <p:stCondLst>
                                            <p:cond delay="0"/>
                                          </p:stCondLst>
                                        </p:cTn>
                                        <p:tgtEl>
                                          <p:spTgt spid="130"/>
                                        </p:tgtEl>
                                        <p:attrNameLst>
                                          <p:attrName>style.visibility</p:attrName>
                                        </p:attrNameLst>
                                      </p:cBhvr>
                                      <p:to>
                                        <p:strVal val="hidden"/>
                                      </p:to>
                                    </p:set>
                                  </p:childTnLst>
                                </p:cTn>
                              </p:par>
                              <p:par>
                                <p:cTn id="280" presetID="1" presetClass="exit" presetSubtype="0" fill="hold" nodeType="withEffect">
                                  <p:stCondLst>
                                    <p:cond delay="0"/>
                                  </p:stCondLst>
                                  <p:childTnLst>
                                    <p:set>
                                      <p:cBhvr>
                                        <p:cTn id="281" dur="1" fill="hold">
                                          <p:stCondLst>
                                            <p:cond delay="0"/>
                                          </p:stCondLst>
                                        </p:cTn>
                                        <p:tgtEl>
                                          <p:spTgt spid="131"/>
                                        </p:tgtEl>
                                        <p:attrNameLst>
                                          <p:attrName>style.visibility</p:attrName>
                                        </p:attrNameLst>
                                      </p:cBhvr>
                                      <p:to>
                                        <p:strVal val="hidden"/>
                                      </p:to>
                                    </p:set>
                                  </p:childTnLst>
                                </p:cTn>
                              </p:par>
                              <p:par>
                                <p:cTn id="282" presetID="1" presetClass="exit" presetSubtype="0" fill="hold" grpId="1" nodeType="withEffect">
                                  <p:stCondLst>
                                    <p:cond delay="0"/>
                                  </p:stCondLst>
                                  <p:childTnLst>
                                    <p:set>
                                      <p:cBhvr>
                                        <p:cTn id="283" dur="1" fill="hold">
                                          <p:stCondLst>
                                            <p:cond delay="0"/>
                                          </p:stCondLst>
                                        </p:cTn>
                                        <p:tgtEl>
                                          <p:spTgt spid="133"/>
                                        </p:tgtEl>
                                        <p:attrNameLst>
                                          <p:attrName>style.visibility</p:attrName>
                                        </p:attrNameLst>
                                      </p:cBhvr>
                                      <p:to>
                                        <p:strVal val="hidden"/>
                                      </p:to>
                                    </p:set>
                                  </p:childTnLst>
                                </p:cTn>
                              </p:par>
                              <p:par>
                                <p:cTn id="284" presetID="1" presetClass="exit" presetSubtype="0" fill="hold" grpId="1" nodeType="withEffect">
                                  <p:stCondLst>
                                    <p:cond delay="0"/>
                                  </p:stCondLst>
                                  <p:childTnLst>
                                    <p:set>
                                      <p:cBhvr>
                                        <p:cTn id="285" dur="1" fill="hold">
                                          <p:stCondLst>
                                            <p:cond delay="0"/>
                                          </p:stCondLst>
                                        </p:cTn>
                                        <p:tgtEl>
                                          <p:spTgt spid="134"/>
                                        </p:tgtEl>
                                        <p:attrNameLst>
                                          <p:attrName>style.visibility</p:attrName>
                                        </p:attrNameLst>
                                      </p:cBhvr>
                                      <p:to>
                                        <p:strVal val="hidden"/>
                                      </p:to>
                                    </p:set>
                                  </p:childTnLst>
                                </p:cTn>
                              </p:par>
                            </p:childTnLst>
                          </p:cTn>
                        </p:par>
                      </p:childTnLst>
                    </p:cTn>
                  </p:par>
                  <p:par>
                    <p:cTn id="286" fill="hold">
                      <p:stCondLst>
                        <p:cond delay="indefinite"/>
                      </p:stCondLst>
                      <p:childTnLst>
                        <p:par>
                          <p:cTn id="287" fill="hold">
                            <p:stCondLst>
                              <p:cond delay="0"/>
                            </p:stCondLst>
                            <p:childTnLst>
                              <p:par>
                                <p:cTn id="288" presetID="1" presetClass="exit" presetSubtype="0" fill="hold" nodeType="clickEffect">
                                  <p:stCondLst>
                                    <p:cond delay="0"/>
                                  </p:stCondLst>
                                  <p:childTnLst>
                                    <p:set>
                                      <p:cBhvr>
                                        <p:cTn id="289" dur="1" fill="hold">
                                          <p:stCondLst>
                                            <p:cond delay="0"/>
                                          </p:stCondLst>
                                        </p:cTn>
                                        <p:tgtEl>
                                          <p:spTgt spid="129"/>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22" presetClass="entr" presetSubtype="4" fill="hold" nodeType="clickEffect">
                                  <p:stCondLst>
                                    <p:cond delay="0"/>
                                  </p:stCondLst>
                                  <p:childTnLst>
                                    <p:set>
                                      <p:cBhvr>
                                        <p:cTn id="293" dur="1" fill="hold">
                                          <p:stCondLst>
                                            <p:cond delay="0"/>
                                          </p:stCondLst>
                                        </p:cTn>
                                        <p:tgtEl>
                                          <p:spTgt spid="50"/>
                                        </p:tgtEl>
                                        <p:attrNameLst>
                                          <p:attrName>style.visibility</p:attrName>
                                        </p:attrNameLst>
                                      </p:cBhvr>
                                      <p:to>
                                        <p:strVal val="visible"/>
                                      </p:to>
                                    </p:set>
                                    <p:animEffect transition="in" filter="wipe(down)">
                                      <p:cBhvr>
                                        <p:cTn id="29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2" grpId="0" animBg="1"/>
      <p:bldP spid="64" grpId="0" animBg="1"/>
      <p:bldP spid="66" grpId="0" animBg="1"/>
      <p:bldP spid="68" grpId="0" animBg="1"/>
      <p:bldP spid="70" grpId="0" animBg="1"/>
      <p:bldP spid="71" grpId="0" animBg="1"/>
      <p:bldP spid="72" grpId="0" animBg="1"/>
      <p:bldP spid="74" grpId="0" animBg="1"/>
      <p:bldP spid="76" grpId="0" animBg="1"/>
      <p:bldP spid="78" grpId="0" animBg="1"/>
      <p:bldP spid="80" grpId="0" animBg="1"/>
      <p:bldP spid="3" grpId="0"/>
      <p:bldP spid="82" grpId="0"/>
      <p:bldP spid="84" grpId="0"/>
      <p:bldP spid="86" grpId="0"/>
      <p:bldP spid="88" grpId="0"/>
      <p:bldP spid="89" grpId="0"/>
      <p:bldP spid="90" grpId="0"/>
      <p:bldP spid="91" grpId="0"/>
      <p:bldP spid="92" grpId="0"/>
      <p:bldP spid="93" grpId="0"/>
      <p:bldP spid="94" grpId="0"/>
      <p:bldP spid="95" grpId="0"/>
      <p:bldP spid="8" grpId="0" animBg="1"/>
      <p:bldP spid="8" grpId="1" animBg="1"/>
      <p:bldP spid="96" grpId="0"/>
      <p:bldP spid="96" grpId="1"/>
      <p:bldP spid="13" grpId="0" animBg="1"/>
      <p:bldP spid="13" grpId="1" animBg="1"/>
      <p:bldP spid="100" grpId="0"/>
      <p:bldP spid="100" grpId="1"/>
      <p:bldP spid="102" grpId="0" animBg="1"/>
      <p:bldP spid="102" grpId="1" animBg="1"/>
      <p:bldP spid="104" grpId="0"/>
      <p:bldP spid="104" grpId="1"/>
      <p:bldP spid="126" grpId="0" animBg="1"/>
      <p:bldP spid="126" grpId="1" animBg="1"/>
      <p:bldP spid="127" grpId="0" animBg="1"/>
      <p:bldP spid="127" grpId="1" animBg="1"/>
      <p:bldP spid="133" grpId="0" animBg="1"/>
      <p:bldP spid="133" grpId="1" animBg="1"/>
      <p:bldP spid="134" grpId="0" animBg="1"/>
      <p:bldP spid="13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5819" y="2353987"/>
            <a:ext cx="11226210" cy="1938992"/>
          </a:xfrm>
          <a:prstGeom prst="rect">
            <a:avLst/>
          </a:prstGeom>
        </p:spPr>
        <p:txBody>
          <a:bodyPr wrap="square">
            <a:spAutoFit/>
          </a:bodyPr>
          <a:lstStyle/>
          <a:p>
            <a:pPr>
              <a:spcBef>
                <a:spcPct val="0"/>
              </a:spcBef>
            </a:pPr>
            <a:r>
              <a:rPr lang="ru-RU" altLang="ru-RU" sz="2400" dirty="0">
                <a:latin typeface="Times New Roman" panose="02020603050405020304" pitchFamily="18" charset="0"/>
                <a:cs typeface="Times New Roman" panose="02020603050405020304" pitchFamily="18" charset="0"/>
              </a:rPr>
              <a:t>Точка принадлежит поверхности  многогранника, если она принадлежит прямой </a:t>
            </a:r>
            <a:r>
              <a:rPr lang="ru-RU" altLang="ru-RU" sz="2400" dirty="0" smtClean="0">
                <a:latin typeface="Times New Roman" panose="02020603050405020304" pitchFamily="18" charset="0"/>
                <a:cs typeface="Times New Roman" panose="02020603050405020304" pitchFamily="18" charset="0"/>
              </a:rPr>
              <a:t>поверхности этого </a:t>
            </a:r>
            <a:r>
              <a:rPr lang="ru-RU" altLang="ru-RU" sz="2400" dirty="0">
                <a:latin typeface="Times New Roman" panose="02020603050405020304" pitchFamily="18" charset="0"/>
                <a:cs typeface="Times New Roman" panose="02020603050405020304" pitchFamily="18" charset="0"/>
              </a:rPr>
              <a:t>многогранника.</a:t>
            </a:r>
          </a:p>
          <a:p>
            <a:pPr>
              <a:spcBef>
                <a:spcPct val="0"/>
              </a:spcBef>
            </a:pPr>
            <a:endParaRPr lang="ru-RU" altLang="ru-RU" sz="2400" dirty="0" smtClean="0">
              <a:latin typeface="Times New Roman" panose="02020603050405020304" pitchFamily="18" charset="0"/>
              <a:cs typeface="Times New Roman" panose="02020603050405020304" pitchFamily="18" charset="0"/>
            </a:endParaRPr>
          </a:p>
          <a:p>
            <a:pPr>
              <a:spcBef>
                <a:spcPct val="0"/>
              </a:spcBef>
            </a:pPr>
            <a:r>
              <a:rPr lang="ru-RU" altLang="ru-RU" sz="2400" dirty="0" smtClean="0">
                <a:latin typeface="Times New Roman" panose="02020603050405020304" pitchFamily="18" charset="0"/>
                <a:cs typeface="Times New Roman" panose="02020603050405020304" pitchFamily="18" charset="0"/>
              </a:rPr>
              <a:t>Линия </a:t>
            </a:r>
            <a:r>
              <a:rPr lang="ru-RU" altLang="ru-RU" sz="2400" dirty="0">
                <a:latin typeface="Times New Roman" panose="02020603050405020304" pitchFamily="18" charset="0"/>
                <a:cs typeface="Times New Roman" panose="02020603050405020304" pitchFamily="18" charset="0"/>
              </a:rPr>
              <a:t>принадлежит поверхности  многогранника, если она проходит через точки данного многогранника.</a:t>
            </a:r>
          </a:p>
        </p:txBody>
      </p:sp>
      <p:sp>
        <p:nvSpPr>
          <p:cNvPr id="3" name="Text Box 4"/>
          <p:cNvSpPr txBox="1">
            <a:spLocks noChangeArrowheads="1"/>
          </p:cNvSpPr>
          <p:nvPr/>
        </p:nvSpPr>
        <p:spPr bwMode="auto">
          <a:xfrm>
            <a:off x="2586523" y="286603"/>
            <a:ext cx="700480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4400" dirty="0">
                <a:solidFill>
                  <a:srgbClr val="0000FF"/>
                </a:solidFill>
                <a:latin typeface="Times New Roman" panose="02020603050405020304" pitchFamily="18" charset="0"/>
                <a:cs typeface="Times New Roman" panose="02020603050405020304" pitchFamily="18" charset="0"/>
              </a:rPr>
              <a:t>Точка и линия на </a:t>
            </a:r>
          </a:p>
          <a:p>
            <a:pPr algn="ctr" eaLnBrk="1" hangingPunct="1">
              <a:spcBef>
                <a:spcPct val="0"/>
              </a:spcBef>
              <a:buFontTx/>
              <a:buNone/>
            </a:pPr>
            <a:r>
              <a:rPr lang="ru-RU" altLang="ru-RU" sz="4400" dirty="0">
                <a:solidFill>
                  <a:srgbClr val="0000FF"/>
                </a:solidFill>
                <a:latin typeface="Times New Roman" panose="02020603050405020304" pitchFamily="18" charset="0"/>
                <a:cs typeface="Times New Roman" panose="02020603050405020304" pitchFamily="18" charset="0"/>
              </a:rPr>
              <a:t>поверхности </a:t>
            </a:r>
            <a:r>
              <a:rPr lang="ru-RU" altLang="ru-RU" sz="4400" dirty="0" smtClean="0">
                <a:solidFill>
                  <a:srgbClr val="0000FF"/>
                </a:solidFill>
                <a:latin typeface="Times New Roman" panose="02020603050405020304" pitchFamily="18" charset="0"/>
                <a:cs typeface="Times New Roman" panose="02020603050405020304" pitchFamily="18" charset="0"/>
              </a:rPr>
              <a:t>многогранника</a:t>
            </a:r>
            <a:endParaRPr lang="ru-RU" altLang="ru-RU" sz="4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468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pic>
        <p:nvPicPr>
          <p:cNvPr id="512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19" y="1462965"/>
            <a:ext cx="4116916" cy="425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a:spLocks noChangeArrowheads="1"/>
          </p:cNvSpPr>
          <p:nvPr/>
        </p:nvSpPr>
        <p:spPr bwMode="auto">
          <a:xfrm>
            <a:off x="1162051" y="352753"/>
            <a:ext cx="9264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kk-KZ" altLang="ru-RU" sz="1800" dirty="0">
                <a:solidFill>
                  <a:schemeClr val="bg2"/>
                </a:solidFill>
              </a:rPr>
              <a:t> </a:t>
            </a:r>
            <a:r>
              <a:rPr lang="ru-RU" altLang="ru-RU" sz="2800" b="1" dirty="0">
                <a:solidFill>
                  <a:schemeClr val="bg2">
                    <a:lumMod val="10000"/>
                  </a:schemeClr>
                </a:solidFill>
              </a:rPr>
              <a:t>Определение видимости ребер многогранника</a:t>
            </a:r>
          </a:p>
        </p:txBody>
      </p:sp>
      <p:sp>
        <p:nvSpPr>
          <p:cNvPr id="5126" name="Прямоугольник 1"/>
          <p:cNvSpPr>
            <a:spLocks noChangeArrowheads="1"/>
          </p:cNvSpPr>
          <p:nvPr/>
        </p:nvSpPr>
        <p:spPr bwMode="auto">
          <a:xfrm>
            <a:off x="4446013" y="1462965"/>
            <a:ext cx="749511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6353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ru-RU" altLang="ru-RU" sz="2000" dirty="0">
                <a:solidFill>
                  <a:srgbClr val="000000"/>
                </a:solidFill>
              </a:rPr>
              <a:t>Для определения видимости применяется способ конкурирующих </a:t>
            </a:r>
            <a:r>
              <a:rPr lang="ru-RU" altLang="ru-RU" sz="2000" dirty="0" smtClean="0">
                <a:solidFill>
                  <a:srgbClr val="000000"/>
                </a:solidFill>
              </a:rPr>
              <a:t>точек. </a:t>
            </a:r>
          </a:p>
          <a:p>
            <a:pPr algn="just" eaLnBrk="1" hangingPunct="1">
              <a:spcBef>
                <a:spcPct val="0"/>
              </a:spcBef>
              <a:buFontTx/>
              <a:buNone/>
            </a:pPr>
            <a:r>
              <a:rPr lang="ru-RU" altLang="ru-RU" sz="2000" dirty="0" smtClean="0">
                <a:solidFill>
                  <a:srgbClr val="000000"/>
                </a:solidFill>
              </a:rPr>
              <a:t>Внешний </a:t>
            </a:r>
            <a:r>
              <a:rPr lang="ru-RU" altLang="ru-RU" sz="2000" dirty="0">
                <a:solidFill>
                  <a:srgbClr val="000000"/>
                </a:solidFill>
              </a:rPr>
              <a:t>контур проекций многогранника всегда видимый. Видимость ребер внутри контура следует определять на каждой проекции отдельно, рассматривая взаиморасположение ребер.</a:t>
            </a:r>
          </a:p>
          <a:p>
            <a:pPr algn="just" eaLnBrk="1" hangingPunct="1">
              <a:spcBef>
                <a:spcPct val="0"/>
              </a:spcBef>
              <a:buFontTx/>
              <a:buNone/>
            </a:pPr>
            <a:r>
              <a:rPr lang="ru-RU" altLang="ru-RU" sz="2000" dirty="0">
                <a:solidFill>
                  <a:srgbClr val="000000"/>
                </a:solidFill>
              </a:rPr>
              <a:t>На </a:t>
            </a:r>
            <a:r>
              <a:rPr lang="ru-RU" altLang="ru-RU" sz="2000" dirty="0" smtClean="0">
                <a:solidFill>
                  <a:srgbClr val="000000"/>
                </a:solidFill>
              </a:rPr>
              <a:t>рисунке даны </a:t>
            </a:r>
            <a:r>
              <a:rPr lang="ru-RU" altLang="ru-RU" sz="2000" dirty="0">
                <a:solidFill>
                  <a:srgbClr val="000000"/>
                </a:solidFill>
              </a:rPr>
              <a:t>проекции четырехгранника. На фронтальной проекции конкурирующими точками скрещивающихся ребер являются точки 1 и 2, а на горизонтальной проекции – точки 3 и 4. Анализ взаиморасположения конкурирующих точек позволяет установить, что на фронтальной проекции ребро </a:t>
            </a:r>
            <a:r>
              <a:rPr lang="kk-KZ" altLang="ru-RU" sz="2000" i="1" dirty="0">
                <a:solidFill>
                  <a:srgbClr val="000000"/>
                </a:solidFill>
              </a:rPr>
              <a:t>А</a:t>
            </a:r>
            <a:r>
              <a:rPr lang="en-US" altLang="ru-RU" sz="2000" i="1" dirty="0">
                <a:solidFill>
                  <a:srgbClr val="000000"/>
                </a:solidFill>
              </a:rPr>
              <a:t>D</a:t>
            </a:r>
            <a:r>
              <a:rPr lang="ru-RU" altLang="ru-RU" sz="2000" dirty="0">
                <a:solidFill>
                  <a:srgbClr val="000000"/>
                </a:solidFill>
              </a:rPr>
              <a:t> будет видимым, а ребро </a:t>
            </a:r>
            <a:r>
              <a:rPr lang="ru-RU" altLang="ru-RU" sz="2000" i="1" dirty="0">
                <a:solidFill>
                  <a:srgbClr val="000000"/>
                </a:solidFill>
              </a:rPr>
              <a:t>ВС</a:t>
            </a:r>
            <a:r>
              <a:rPr lang="ru-RU" altLang="ru-RU" sz="2000" dirty="0">
                <a:solidFill>
                  <a:srgbClr val="000000"/>
                </a:solidFill>
              </a:rPr>
              <a:t> – невидимым. </a:t>
            </a:r>
          </a:p>
          <a:p>
            <a:pPr eaLnBrk="1" hangingPunct="1">
              <a:spcBef>
                <a:spcPct val="0"/>
              </a:spcBef>
              <a:buFontTx/>
              <a:buNone/>
            </a:pPr>
            <a:r>
              <a:rPr lang="ru-RU" altLang="ru-RU" sz="2000" dirty="0">
                <a:solidFill>
                  <a:srgbClr val="000000"/>
                </a:solidFill>
              </a:rPr>
              <a:t>На горизонтальной проекции ребро </a:t>
            </a:r>
            <a:r>
              <a:rPr lang="en-US" altLang="ru-RU" sz="2000" i="1" dirty="0">
                <a:solidFill>
                  <a:srgbClr val="000000"/>
                </a:solidFill>
              </a:rPr>
              <a:t>BD</a:t>
            </a:r>
            <a:r>
              <a:rPr lang="ru-RU" altLang="ru-RU" sz="2000" dirty="0">
                <a:solidFill>
                  <a:srgbClr val="000000"/>
                </a:solidFill>
              </a:rPr>
              <a:t> будет видимым, а ребро </a:t>
            </a:r>
            <a:r>
              <a:rPr lang="ru-RU" altLang="ru-RU" sz="2000" i="1" dirty="0">
                <a:solidFill>
                  <a:srgbClr val="000000"/>
                </a:solidFill>
              </a:rPr>
              <a:t>АС</a:t>
            </a:r>
            <a:r>
              <a:rPr lang="ru-RU" altLang="ru-RU" sz="2000" dirty="0">
                <a:solidFill>
                  <a:srgbClr val="000000"/>
                </a:solidFill>
              </a:rPr>
              <a:t> – невидимым.</a:t>
            </a:r>
          </a:p>
        </p:txBody>
      </p:sp>
    </p:spTree>
    <p:extLst>
      <p:ext uri="{BB962C8B-B14F-4D97-AF65-F5344CB8AC3E}">
        <p14:creationId xmlns:p14="http://schemas.microsoft.com/office/powerpoint/2010/main" val="3109385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3904"/>
            <a:ext cx="12192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Позиционные задачи. Принадлежность точки поверхности многогранника. </a:t>
            </a:r>
            <a:endParaRPr kumimoji="0" lang="ru-RU" altLang="ru-RU" sz="20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Построить недостающие горизонтальные проекции точек</a:t>
            </a:r>
            <a:r>
              <a:rPr kumimoji="0" lang="kk-KZ" alt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alt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altLang="ru-RU" sz="20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К </a:t>
            </a:r>
            <a:r>
              <a:rPr kumimoji="0" lang="ru-RU" alt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и </a:t>
            </a:r>
            <a:r>
              <a:rPr kumimoji="0" lang="en-US" altLang="ru-RU" sz="20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a:t>
            </a:r>
            <a:r>
              <a:rPr kumimoji="0" lang="ru-RU" alt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принадлежащих поверхности пирамиды.</a:t>
            </a:r>
            <a:endParaRPr kumimoji="0" lang="ru-RU" altLang="ru-RU" sz="20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76" y="1631245"/>
            <a:ext cx="4210755" cy="496012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a:endCxn id="47" idx="0"/>
          </p:cNvCxnSpPr>
          <p:nvPr/>
        </p:nvCxnSpPr>
        <p:spPr>
          <a:xfrm>
            <a:off x="3639474" y="3250996"/>
            <a:ext cx="12529" cy="1977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a:endCxn id="20" idx="0"/>
          </p:cNvCxnSpPr>
          <p:nvPr/>
        </p:nvCxnSpPr>
        <p:spPr>
          <a:xfrm flipH="1">
            <a:off x="1806903" y="1944501"/>
            <a:ext cx="1109747" cy="23814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Блок-схема: узел 19"/>
          <p:cNvSpPr/>
          <p:nvPr/>
        </p:nvSpPr>
        <p:spPr>
          <a:xfrm>
            <a:off x="1749994" y="4325926"/>
            <a:ext cx="113817" cy="11454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1754841" y="4440466"/>
            <a:ext cx="517704" cy="338554"/>
          </a:xfrm>
          <a:prstGeom prst="rect">
            <a:avLst/>
          </a:prstGeom>
          <a:noFill/>
        </p:spPr>
        <p:txBody>
          <a:bodyPr wrap="square" rtlCol="0">
            <a:spAutoFit/>
          </a:bodyPr>
          <a:lstStyle/>
          <a:p>
            <a:r>
              <a:rPr lang="ru-RU" sz="1600" b="1" dirty="0" smtClean="0">
                <a:solidFill>
                  <a:schemeClr val="accent6">
                    <a:lumMod val="75000"/>
                  </a:schemeClr>
                </a:solidFill>
              </a:rPr>
              <a:t>1</a:t>
            </a:r>
            <a:r>
              <a:rPr lang="ru-RU" sz="1600" b="1" baseline="-25000" dirty="0" smtClean="0">
                <a:solidFill>
                  <a:schemeClr val="accent6">
                    <a:lumMod val="75000"/>
                  </a:schemeClr>
                </a:solidFill>
              </a:rPr>
              <a:t>1</a:t>
            </a:r>
            <a:endParaRPr lang="ru-RU" sz="1600" b="1" baseline="-25000" dirty="0">
              <a:solidFill>
                <a:schemeClr val="accent6">
                  <a:lumMod val="75000"/>
                </a:schemeClr>
              </a:solidFill>
            </a:endParaRPr>
          </a:p>
        </p:txBody>
      </p:sp>
      <p:cxnSp>
        <p:nvCxnSpPr>
          <p:cNvPr id="27" name="Прямая соединительная линия 26"/>
          <p:cNvCxnSpPr>
            <a:stCxn id="20" idx="4"/>
            <a:endCxn id="32" idx="0"/>
          </p:cNvCxnSpPr>
          <p:nvPr/>
        </p:nvCxnSpPr>
        <p:spPr>
          <a:xfrm>
            <a:off x="1806903" y="4440466"/>
            <a:ext cx="9611" cy="9274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87312" y="5582140"/>
            <a:ext cx="517704" cy="338554"/>
          </a:xfrm>
          <a:prstGeom prst="rect">
            <a:avLst/>
          </a:prstGeom>
          <a:noFill/>
        </p:spPr>
        <p:txBody>
          <a:bodyPr wrap="square" rtlCol="0">
            <a:spAutoFit/>
          </a:bodyPr>
          <a:lstStyle/>
          <a:p>
            <a:r>
              <a:rPr lang="ru-RU" sz="1600" b="1" dirty="0" smtClean="0">
                <a:solidFill>
                  <a:schemeClr val="accent6">
                    <a:lumMod val="75000"/>
                  </a:schemeClr>
                </a:solidFill>
              </a:rPr>
              <a:t>1</a:t>
            </a:r>
            <a:r>
              <a:rPr lang="ru-RU" sz="1600" b="1" baseline="-25000" dirty="0" smtClean="0">
                <a:solidFill>
                  <a:schemeClr val="accent6">
                    <a:lumMod val="75000"/>
                  </a:schemeClr>
                </a:solidFill>
              </a:rPr>
              <a:t>2</a:t>
            </a:r>
            <a:endParaRPr lang="ru-RU" sz="1600" b="1" baseline="-25000" dirty="0">
              <a:solidFill>
                <a:schemeClr val="accent6">
                  <a:lumMod val="75000"/>
                </a:schemeClr>
              </a:solidFill>
            </a:endParaRPr>
          </a:p>
        </p:txBody>
      </p:sp>
      <p:sp>
        <p:nvSpPr>
          <p:cNvPr id="32" name="Блок-схема: узел 31"/>
          <p:cNvSpPr/>
          <p:nvPr/>
        </p:nvSpPr>
        <p:spPr>
          <a:xfrm>
            <a:off x="1759605" y="5367911"/>
            <a:ext cx="113817" cy="11454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4" name="Прямая соединительная линия 33"/>
          <p:cNvCxnSpPr>
            <a:endCxn id="32" idx="6"/>
          </p:cNvCxnSpPr>
          <p:nvPr/>
        </p:nvCxnSpPr>
        <p:spPr>
          <a:xfrm flipH="1" flipV="1">
            <a:off x="1873422" y="5425181"/>
            <a:ext cx="984078" cy="48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Блок-схема: узел 46"/>
          <p:cNvSpPr/>
          <p:nvPr/>
        </p:nvSpPr>
        <p:spPr>
          <a:xfrm>
            <a:off x="3598080" y="5228056"/>
            <a:ext cx="107845" cy="97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9" name="Прямая соединительная линия 48"/>
          <p:cNvCxnSpPr/>
          <p:nvPr/>
        </p:nvCxnSpPr>
        <p:spPr>
          <a:xfrm flipH="1" flipV="1">
            <a:off x="2216660" y="3534177"/>
            <a:ext cx="5840" cy="18910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Блок-схема: узел 52"/>
          <p:cNvSpPr/>
          <p:nvPr/>
        </p:nvSpPr>
        <p:spPr>
          <a:xfrm>
            <a:off x="2164700" y="5376506"/>
            <a:ext cx="107845" cy="97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p:cNvSpPr txBox="1"/>
          <p:nvPr/>
        </p:nvSpPr>
        <p:spPr>
          <a:xfrm>
            <a:off x="3527108" y="5325406"/>
            <a:ext cx="517704" cy="338554"/>
          </a:xfrm>
          <a:prstGeom prst="rect">
            <a:avLst/>
          </a:prstGeom>
          <a:noFill/>
        </p:spPr>
        <p:txBody>
          <a:bodyPr wrap="square" rtlCol="0">
            <a:spAutoFit/>
          </a:bodyPr>
          <a:lstStyle/>
          <a:p>
            <a:r>
              <a:rPr lang="en-US" sz="1600" b="1" dirty="0" smtClean="0"/>
              <a:t>K</a:t>
            </a:r>
            <a:r>
              <a:rPr lang="en-US" sz="1600" b="1" baseline="-25000" dirty="0" smtClean="0"/>
              <a:t>2</a:t>
            </a:r>
            <a:endParaRPr lang="ru-RU" sz="1600" b="1" baseline="-25000" dirty="0"/>
          </a:p>
        </p:txBody>
      </p:sp>
      <p:sp>
        <p:nvSpPr>
          <p:cNvPr id="55" name="TextBox 54"/>
          <p:cNvSpPr txBox="1"/>
          <p:nvPr/>
        </p:nvSpPr>
        <p:spPr>
          <a:xfrm>
            <a:off x="2136048" y="5425181"/>
            <a:ext cx="517704" cy="338554"/>
          </a:xfrm>
          <a:prstGeom prst="rect">
            <a:avLst/>
          </a:prstGeom>
          <a:noFill/>
        </p:spPr>
        <p:txBody>
          <a:bodyPr wrap="square" rtlCol="0">
            <a:spAutoFit/>
          </a:bodyPr>
          <a:lstStyle/>
          <a:p>
            <a:r>
              <a:rPr lang="en-US" sz="1600" b="1" dirty="0" smtClean="0"/>
              <a:t>L</a:t>
            </a:r>
            <a:r>
              <a:rPr lang="en-US" sz="1600" b="1" baseline="-25000" dirty="0" smtClean="0"/>
              <a:t>2</a:t>
            </a:r>
            <a:endParaRPr lang="ru-RU" sz="1600" b="1" baseline="-25000" dirty="0"/>
          </a:p>
        </p:txBody>
      </p:sp>
    </p:spTree>
    <p:extLst>
      <p:ext uri="{BB962C8B-B14F-4D97-AF65-F5344CB8AC3E}">
        <p14:creationId xmlns:p14="http://schemas.microsoft.com/office/powerpoint/2010/main" val="69223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up)">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0" grpId="0"/>
      <p:bldP spid="32" grpId="0" animBg="1"/>
      <p:bldP spid="47" grpId="0" animBg="1"/>
      <p:bldP spid="53" grpId="0" animBg="1"/>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63911" y="-71642"/>
            <a:ext cx="1096844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Позиционные задачи. Принадлежность точки поверхности многогранника. </a:t>
            </a:r>
            <a:endParaRPr kumimoji="0" lang="ru-RU" altLang="ru-RU"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Построить недостающие проекции точек </a:t>
            </a:r>
            <a:r>
              <a:rPr kumimoji="0" lang="ru-RU" altLang="ru-RU" sz="24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К</a:t>
            </a:r>
            <a:r>
              <a:rPr kumimoji="0" lang="kk-KZ" altLang="ru-RU" sz="24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altLang="ru-RU"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и </a:t>
            </a:r>
            <a:r>
              <a:rPr kumimoji="0" lang="ru-RU" altLang="ru-RU" sz="24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М</a:t>
            </a:r>
            <a:r>
              <a:rPr kumimoji="0" lang="ru-RU" altLang="ru-RU"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принадлежащих поверхности призмы.</a:t>
            </a:r>
            <a:endParaRPr kumimoji="0" lang="ru-RU" altLang="ru-RU" sz="24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1366876"/>
            <a:ext cx="4737100" cy="5483100"/>
          </a:xfrm>
          <a:prstGeom prst="rect">
            <a:avLst/>
          </a:prstGeom>
          <a:noFill/>
          <a:extLst>
            <a:ext uri="{909E8E84-426E-40DD-AFC4-6F175D3DCCD1}">
              <a14:hiddenFill xmlns:a14="http://schemas.microsoft.com/office/drawing/2010/main">
                <a:solidFill>
                  <a:srgbClr val="FFFFFF"/>
                </a:solidFill>
              </a14:hiddenFill>
            </a:ext>
          </a:extLst>
        </p:spPr>
      </p:pic>
      <p:sp>
        <p:nvSpPr>
          <p:cNvPr id="6" name="Блок-схема: узел 5"/>
          <p:cNvSpPr/>
          <p:nvPr/>
        </p:nvSpPr>
        <p:spPr>
          <a:xfrm>
            <a:off x="4039405" y="5260156"/>
            <a:ext cx="135719" cy="13134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узел 6"/>
          <p:cNvSpPr/>
          <p:nvPr/>
        </p:nvSpPr>
        <p:spPr>
          <a:xfrm>
            <a:off x="5039530" y="2359793"/>
            <a:ext cx="135719" cy="13134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a:stCxn id="9" idx="4"/>
            <a:endCxn id="6" idx="0"/>
          </p:cNvCxnSpPr>
          <p:nvPr/>
        </p:nvCxnSpPr>
        <p:spPr>
          <a:xfrm>
            <a:off x="4107264" y="2697674"/>
            <a:ext cx="1" cy="256248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Блок-схема: узел 8"/>
          <p:cNvSpPr/>
          <p:nvPr/>
        </p:nvSpPr>
        <p:spPr>
          <a:xfrm>
            <a:off x="4039404" y="2566329"/>
            <a:ext cx="135719" cy="13134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916271" y="2152584"/>
            <a:ext cx="517704" cy="338554"/>
          </a:xfrm>
          <a:prstGeom prst="rect">
            <a:avLst/>
          </a:prstGeom>
          <a:noFill/>
        </p:spPr>
        <p:txBody>
          <a:bodyPr wrap="square" rtlCol="0">
            <a:spAutoFit/>
          </a:bodyPr>
          <a:lstStyle/>
          <a:p>
            <a:r>
              <a:rPr lang="en-US" sz="1600" b="1" dirty="0" smtClean="0"/>
              <a:t>M</a:t>
            </a:r>
            <a:r>
              <a:rPr lang="ru-RU" sz="1600" b="1" baseline="-25000" dirty="0" smtClean="0"/>
              <a:t>1</a:t>
            </a:r>
            <a:endParaRPr lang="ru-RU" sz="1600" b="1" baseline="-25000" dirty="0"/>
          </a:p>
        </p:txBody>
      </p:sp>
      <p:cxnSp>
        <p:nvCxnSpPr>
          <p:cNvPr id="13" name="Прямая соединительная линия 12"/>
          <p:cNvCxnSpPr/>
          <p:nvPr/>
        </p:nvCxnSpPr>
        <p:spPr>
          <a:xfrm flipH="1">
            <a:off x="3581118" y="1902176"/>
            <a:ext cx="2141221" cy="18918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Блок-схема: узел 16"/>
          <p:cNvSpPr/>
          <p:nvPr/>
        </p:nvSpPr>
        <p:spPr>
          <a:xfrm>
            <a:off x="5674701" y="1840545"/>
            <a:ext cx="113817" cy="11454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единительная линия 17"/>
          <p:cNvCxnSpPr>
            <a:stCxn id="17" idx="4"/>
            <a:endCxn id="19" idx="0"/>
          </p:cNvCxnSpPr>
          <p:nvPr/>
        </p:nvCxnSpPr>
        <p:spPr>
          <a:xfrm>
            <a:off x="5731610" y="1955085"/>
            <a:ext cx="17866" cy="357185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Блок-схема: узел 18"/>
          <p:cNvSpPr/>
          <p:nvPr/>
        </p:nvSpPr>
        <p:spPr>
          <a:xfrm>
            <a:off x="5692567" y="5526938"/>
            <a:ext cx="113817" cy="11454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5709032" y="1366876"/>
            <a:ext cx="517704" cy="338554"/>
          </a:xfrm>
          <a:prstGeom prst="rect">
            <a:avLst/>
          </a:prstGeom>
          <a:noFill/>
        </p:spPr>
        <p:txBody>
          <a:bodyPr wrap="square" rtlCol="0">
            <a:spAutoFit/>
          </a:bodyPr>
          <a:lstStyle/>
          <a:p>
            <a:r>
              <a:rPr lang="ru-RU" sz="1600" b="1" dirty="0" smtClean="0">
                <a:solidFill>
                  <a:schemeClr val="accent6">
                    <a:lumMod val="75000"/>
                  </a:schemeClr>
                </a:solidFill>
              </a:rPr>
              <a:t>1</a:t>
            </a:r>
            <a:r>
              <a:rPr lang="ru-RU" sz="1600" b="1" baseline="-25000" dirty="0" smtClean="0">
                <a:solidFill>
                  <a:schemeClr val="accent6">
                    <a:lumMod val="75000"/>
                  </a:schemeClr>
                </a:solidFill>
              </a:rPr>
              <a:t>1</a:t>
            </a:r>
            <a:endParaRPr lang="ru-RU" sz="1600" b="1" baseline="-25000" dirty="0">
              <a:solidFill>
                <a:schemeClr val="accent6">
                  <a:lumMod val="75000"/>
                </a:schemeClr>
              </a:solidFill>
            </a:endParaRPr>
          </a:p>
        </p:txBody>
      </p:sp>
      <p:sp>
        <p:nvSpPr>
          <p:cNvPr id="22" name="TextBox 21"/>
          <p:cNvSpPr txBox="1"/>
          <p:nvPr/>
        </p:nvSpPr>
        <p:spPr>
          <a:xfrm>
            <a:off x="5739256" y="5215998"/>
            <a:ext cx="517704" cy="338554"/>
          </a:xfrm>
          <a:prstGeom prst="rect">
            <a:avLst/>
          </a:prstGeom>
          <a:noFill/>
        </p:spPr>
        <p:txBody>
          <a:bodyPr wrap="square" rtlCol="0">
            <a:spAutoFit/>
          </a:bodyPr>
          <a:lstStyle/>
          <a:p>
            <a:r>
              <a:rPr lang="ru-RU" sz="1600" b="1" dirty="0" smtClean="0">
                <a:solidFill>
                  <a:schemeClr val="accent6">
                    <a:lumMod val="75000"/>
                  </a:schemeClr>
                </a:solidFill>
              </a:rPr>
              <a:t>1</a:t>
            </a:r>
            <a:r>
              <a:rPr lang="ru-RU" sz="1600" b="1" baseline="-25000" dirty="0" smtClean="0">
                <a:solidFill>
                  <a:schemeClr val="accent6">
                    <a:lumMod val="75000"/>
                  </a:schemeClr>
                </a:solidFill>
              </a:rPr>
              <a:t>2</a:t>
            </a:r>
            <a:endParaRPr lang="ru-RU" sz="1600" b="1" baseline="-25000" dirty="0">
              <a:solidFill>
                <a:schemeClr val="accent6">
                  <a:lumMod val="75000"/>
                </a:schemeClr>
              </a:solidFill>
            </a:endParaRPr>
          </a:p>
        </p:txBody>
      </p:sp>
      <p:cxnSp>
        <p:nvCxnSpPr>
          <p:cNvPr id="27" name="Прямая соединительная линия 26"/>
          <p:cNvCxnSpPr/>
          <p:nvPr/>
        </p:nvCxnSpPr>
        <p:spPr>
          <a:xfrm flipH="1" flipV="1">
            <a:off x="3581118" y="4630558"/>
            <a:ext cx="2127914" cy="9282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7" idx="4"/>
            <a:endCxn id="33" idx="0"/>
          </p:cNvCxnSpPr>
          <p:nvPr/>
        </p:nvCxnSpPr>
        <p:spPr>
          <a:xfrm flipH="1">
            <a:off x="5107389" y="2491138"/>
            <a:ext cx="1" cy="272565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Блок-схема: узел 32"/>
          <p:cNvSpPr/>
          <p:nvPr/>
        </p:nvSpPr>
        <p:spPr>
          <a:xfrm>
            <a:off x="5039529" y="5216791"/>
            <a:ext cx="135719" cy="13134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p:cNvSpPr txBox="1"/>
          <p:nvPr/>
        </p:nvSpPr>
        <p:spPr>
          <a:xfrm>
            <a:off x="5107388" y="4966675"/>
            <a:ext cx="517704" cy="369332"/>
          </a:xfrm>
          <a:prstGeom prst="rect">
            <a:avLst/>
          </a:prstGeom>
          <a:noFill/>
        </p:spPr>
        <p:txBody>
          <a:bodyPr wrap="square" rtlCol="0">
            <a:spAutoFit/>
          </a:bodyPr>
          <a:lstStyle/>
          <a:p>
            <a:r>
              <a:rPr lang="en-US" b="1" dirty="0" smtClean="0"/>
              <a:t>K</a:t>
            </a:r>
            <a:r>
              <a:rPr lang="en-US" sz="1600" b="1" baseline="-25000" dirty="0" smtClean="0"/>
              <a:t>2</a:t>
            </a:r>
            <a:endParaRPr lang="ru-RU" sz="1600" b="1" baseline="-25000" dirty="0"/>
          </a:p>
        </p:txBody>
      </p:sp>
      <mc:AlternateContent xmlns:mc="http://schemas.openxmlformats.org/markup-compatibility/2006" xmlns:a14="http://schemas.microsoft.com/office/drawing/2010/main">
        <mc:Choice Requires="a14">
          <p:sp>
            <p:nvSpPr>
              <p:cNvPr id="15" name="Прямоугольник 14"/>
              <p:cNvSpPr/>
              <p:nvPr/>
            </p:nvSpPr>
            <p:spPr>
              <a:xfrm>
                <a:off x="7455987" y="1528482"/>
                <a:ext cx="2053774" cy="1073820"/>
              </a:xfrm>
              <a:prstGeom prst="rect">
                <a:avLst/>
              </a:prstGeom>
            </p:spPr>
            <p:txBody>
              <a:bodyPr wrap="square">
                <a:spAutoFit/>
              </a:bodyPr>
              <a:lstStyle/>
              <a:p>
                <a:r>
                  <a:rPr lang="en-US" sz="2800" b="1" dirty="0" smtClean="0">
                    <a:cs typeface="Times New Roman" panose="02020603050405020304" pitchFamily="18" charset="0"/>
                  </a:rPr>
                  <a:t>M </a:t>
                </a:r>
                <a14:m>
                  <m:oMath xmlns:m="http://schemas.openxmlformats.org/officeDocument/2006/math">
                    <m:r>
                      <a:rPr 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800" b="1" dirty="0" smtClean="0">
                    <a:cs typeface="Times New Roman" panose="02020603050405020304" pitchFamily="18" charset="0"/>
                  </a:rPr>
                  <a:t>(</a:t>
                </a:r>
                <a:r>
                  <a:rPr lang="en-US" sz="2800" b="1" dirty="0">
                    <a:cs typeface="Times New Roman" panose="02020603050405020304" pitchFamily="18" charset="0"/>
                  </a:rPr>
                  <a:t>AA</a:t>
                </a:r>
                <a:r>
                  <a:rPr lang="en-US" sz="2800" b="1" baseline="30000" dirty="0">
                    <a:cs typeface="Times New Roman" panose="02020603050405020304" pitchFamily="18" charset="0"/>
                  </a:rPr>
                  <a:t>*</a:t>
                </a:r>
                <a:r>
                  <a:rPr lang="ru-RU" sz="2800" b="1" dirty="0" smtClean="0">
                    <a:cs typeface="Times New Roman" panose="02020603050405020304" pitchFamily="18" charset="0"/>
                  </a:rPr>
                  <a:t>)</a:t>
                </a:r>
                <a:endParaRPr lang="en-US" sz="2800" b="1" dirty="0" smtClean="0">
                  <a:cs typeface="Times New Roman" panose="02020603050405020304" pitchFamily="18" charset="0"/>
                </a:endParaRPr>
              </a:p>
              <a:p>
                <a:r>
                  <a:rPr lang="en-US" sz="2400" b="1" dirty="0" smtClean="0">
                    <a:cs typeface="Times New Roman" panose="02020603050405020304" pitchFamily="18" charset="0"/>
                  </a:rPr>
                  <a:t>M</a:t>
                </a:r>
                <a:r>
                  <a:rPr lang="en-US" sz="2400" b="1" baseline="-25000" dirty="0" smtClean="0">
                    <a:cs typeface="Times New Roman" panose="02020603050405020304" pitchFamily="18" charset="0"/>
                  </a:rPr>
                  <a:t>2</a:t>
                </a:r>
                <a:r>
                  <a:rPr lang="ru-RU" sz="2400" b="1" dirty="0" smtClean="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b="1" dirty="0" smtClean="0">
                    <a:cs typeface="Times New Roman" panose="02020603050405020304" pitchFamily="18" charset="0"/>
                  </a:rPr>
                  <a:t> (A</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cs typeface="Times New Roman" panose="02020603050405020304" pitchFamily="18" charset="0"/>
                  </a:rPr>
                  <a:t>A</a:t>
                </a:r>
                <a14:m>
                  <m:oMath xmlns:m="http://schemas.openxmlformats.org/officeDocument/2006/math">
                    <m:m>
                      <m:mPr>
                        <m:mcs>
                          <m:mc>
                            <m:mcPr>
                              <m:count m:val="1"/>
                              <m:mcJc m:val="center"/>
                            </m:mcPr>
                          </m:mc>
                        </m:mcs>
                        <m:ctrlPr>
                          <a:rPr lang="en-US" sz="2400" b="1" i="1" dirty="0" smtClean="0">
                            <a:latin typeface="Cambria Math"/>
                            <a:cs typeface="Times New Roman" panose="02020603050405020304" pitchFamily="18" charset="0"/>
                          </a:rPr>
                        </m:ctrlPr>
                      </m:mPr>
                      <m:mr>
                        <m:e>
                          <m:r>
                            <m:rPr>
                              <m:brk m:alnAt="7"/>
                            </m:rPr>
                            <a:rPr lang="en-US" sz="2400" b="1" i="1" dirty="0" smtClean="0">
                              <a:latin typeface="Cambria Math" panose="02040503050406030204" pitchFamily="18" charset="0"/>
                              <a:cs typeface="Times New Roman" panose="02020603050405020304" pitchFamily="18" charset="0"/>
                            </a:rPr>
                            <m:t>∗</m:t>
                          </m:r>
                        </m:e>
                      </m:mr>
                      <m:mr>
                        <m:e>
                          <m:r>
                            <a:rPr lang="en-US" sz="2400" b="1" i="1" baseline="30000" dirty="0" smtClean="0">
                              <a:latin typeface="Cambria Math" panose="02040503050406030204" pitchFamily="18" charset="0"/>
                              <a:cs typeface="Times New Roman" panose="02020603050405020304" pitchFamily="18" charset="0"/>
                            </a:rPr>
                            <m:t>𝟐</m:t>
                          </m:r>
                        </m:e>
                      </m:mr>
                    </m:m>
                  </m:oMath>
                </a14:m>
                <a:r>
                  <a:rPr lang="ru-RU" sz="2400" b="1" dirty="0" smtClean="0">
                    <a:cs typeface="Times New Roman" panose="02020603050405020304" pitchFamily="18" charset="0"/>
                  </a:rPr>
                  <a:t>)</a:t>
                </a:r>
                <a:endParaRPr lang="en-US" sz="2400" b="1" dirty="0" smtClean="0">
                  <a:cs typeface="Times New Roman" panose="02020603050405020304" pitchFamily="18" charset="0"/>
                </a:endParaRPr>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7455987" y="1528482"/>
                <a:ext cx="2053774" cy="1073820"/>
              </a:xfrm>
              <a:prstGeom prst="rect">
                <a:avLst/>
              </a:prstGeom>
              <a:blipFill rotWithShape="0">
                <a:blip r:embed="rId3"/>
                <a:stretch>
                  <a:fillRect l="-5935" t="-5682" b="-454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p:cNvSpPr/>
              <p:nvPr/>
            </p:nvSpPr>
            <p:spPr>
              <a:xfrm>
                <a:off x="8859997" y="1948536"/>
                <a:ext cx="3103607" cy="6429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cs typeface="Times New Roman" panose="02020603050405020304" pitchFamily="18" charset="0"/>
                        </a:rPr>
                        <m:t>=&gt;</m:t>
                      </m:r>
                      <m:r>
                        <m:rPr>
                          <m:nor/>
                        </m:rPr>
                        <a:rPr lang="en-US" sz="2400" b="1" dirty="0">
                          <a:cs typeface="Times New Roman" panose="02020603050405020304" pitchFamily="18" charset="0"/>
                        </a:rPr>
                        <m:t>M</m:t>
                      </m:r>
                      <m:r>
                        <m:rPr>
                          <m:nor/>
                        </m:rPr>
                        <a:rPr lang="en-US" sz="2400" b="1" baseline="-25000" dirty="0">
                          <a:cs typeface="Times New Roman" panose="02020603050405020304" pitchFamily="18" charset="0"/>
                        </a:rPr>
                        <m:t>1</m:t>
                      </m:r>
                      <m:r>
                        <a:rPr lang="en-US" sz="2400" b="1" i="1">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b="1" dirty="0">
                          <a:cs typeface="Times New Roman" panose="02020603050405020304" pitchFamily="18" charset="0"/>
                        </a:rPr>
                        <m:t>(</m:t>
                      </m:r>
                      <m:r>
                        <m:rPr>
                          <m:nor/>
                        </m:rPr>
                        <a:rPr lang="en-US" sz="2400" b="1" dirty="0">
                          <a:cs typeface="Times New Roman" panose="02020603050405020304" pitchFamily="18" charset="0"/>
                        </a:rPr>
                        <m:t>A</m:t>
                      </m:r>
                      <m:r>
                        <m:rPr>
                          <m:nor/>
                        </m:rPr>
                        <a:rPr lang="en-US" sz="2400" b="1" baseline="-25000" dirty="0">
                          <a:latin typeface="Times New Roman" panose="02020603050405020304" pitchFamily="18" charset="0"/>
                          <a:cs typeface="Times New Roman" panose="02020603050405020304" pitchFamily="18" charset="0"/>
                        </a:rPr>
                        <m:t>1</m:t>
                      </m:r>
                      <m:r>
                        <m:rPr>
                          <m:nor/>
                        </m:rPr>
                        <a:rPr lang="en-US" sz="2400" b="1" dirty="0">
                          <a:cs typeface="Times New Roman" panose="02020603050405020304" pitchFamily="18" charset="0"/>
                        </a:rPr>
                        <m:t>A</m:t>
                      </m:r>
                      <m:m>
                        <m:mPr>
                          <m:mcs>
                            <m:mc>
                              <m:mcPr>
                                <m:count m:val="1"/>
                                <m:mcJc m:val="center"/>
                              </m:mcPr>
                            </m:mc>
                          </m:mcs>
                          <m:ctrlPr>
                            <a:rPr lang="en-US" sz="2400" b="1" i="1" dirty="0">
                              <a:latin typeface="Cambria Math"/>
                              <a:cs typeface="Times New Roman" panose="02020603050405020304" pitchFamily="18" charset="0"/>
                            </a:rPr>
                          </m:ctrlPr>
                        </m:mPr>
                        <m:mr>
                          <m:e>
                            <m:r>
                              <m:rPr>
                                <m:brk m:alnAt="7"/>
                              </m:rPr>
                              <a:rPr lang="en-US" sz="2400" b="1" i="1" dirty="0">
                                <a:latin typeface="Cambria Math" panose="02040503050406030204" pitchFamily="18" charset="0"/>
                                <a:cs typeface="Times New Roman" panose="02020603050405020304" pitchFamily="18" charset="0"/>
                              </a:rPr>
                              <m:t>∗</m:t>
                            </m:r>
                          </m:e>
                        </m:mr>
                        <m:mr>
                          <m:e>
                            <m:r>
                              <a:rPr lang="en-US" sz="2400" b="1" i="1" baseline="30000" dirty="0">
                                <a:latin typeface="Cambria Math" panose="02040503050406030204" pitchFamily="18" charset="0"/>
                                <a:cs typeface="Times New Roman" panose="02020603050405020304" pitchFamily="18" charset="0"/>
                              </a:rPr>
                              <m:t>𝟏</m:t>
                            </m:r>
                          </m:e>
                        </m:mr>
                      </m:m>
                      <m:r>
                        <m:rPr>
                          <m:nor/>
                        </m:rPr>
                        <a:rPr lang="ru-RU" sz="2400" b="1" dirty="0">
                          <a:cs typeface="Times New Roman" panose="02020603050405020304" pitchFamily="18" charset="0"/>
                        </a:rPr>
                        <m:t>)</m:t>
                      </m:r>
                    </m:oMath>
                  </m:oMathPara>
                </a14:m>
                <a:endParaRPr lang="en-US" sz="2400" b="1" dirty="0">
                  <a:cs typeface="Times New Roman" panose="02020603050405020304" pitchFamily="18" charset="0"/>
                </a:endParaRPr>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8859997" y="1948536"/>
                <a:ext cx="3103607" cy="642933"/>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p:cNvSpPr/>
              <p:nvPr/>
            </p:nvSpPr>
            <p:spPr>
              <a:xfrm>
                <a:off x="6997700" y="3195805"/>
                <a:ext cx="3239404" cy="523220"/>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m:rPr>
                          <m:nor/>
                        </m:rPr>
                        <a:rPr lang="en-US" sz="2800" b="1" dirty="0" smtClean="0">
                          <a:cs typeface="Times New Roman" panose="02020603050405020304" pitchFamily="18" charset="0"/>
                        </a:rPr>
                        <m:t>1</m:t>
                      </m:r>
                      <m:r>
                        <m:rPr>
                          <m:nor/>
                        </m:rPr>
                        <a:rPr lang="ru-RU" sz="2800" b="1" dirty="0" smtClean="0">
                          <a:cs typeface="Times New Roman" panose="02020603050405020304" pitchFamily="18" charset="0"/>
                        </a:rPr>
                        <m:t>. </m:t>
                      </m:r>
                      <m:r>
                        <m:rPr>
                          <m:nor/>
                        </m:rPr>
                        <a:rPr lang="en-US" sz="2800" b="1" dirty="0" smtClean="0">
                          <a:cs typeface="Times New Roman" panose="02020603050405020304" pitchFamily="18" charset="0"/>
                        </a:rPr>
                        <m:t>K</m:t>
                      </m:r>
                      <m:r>
                        <a:rPr lang="en-US" sz="2800" b="1" i="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800" b="1" dirty="0">
                          <a:cs typeface="Times New Roman" panose="02020603050405020304" pitchFamily="18" charset="0"/>
                        </a:rPr>
                        <m:t>AA</m:t>
                      </m:r>
                      <m:r>
                        <m:rPr>
                          <m:nor/>
                        </m:rPr>
                        <a:rPr lang="en-US" sz="2800" b="1" baseline="30000" dirty="0" smtClean="0">
                          <a:cs typeface="Times New Roman" panose="02020603050405020304" pitchFamily="18" charset="0"/>
                        </a:rPr>
                        <m:t>∗</m:t>
                      </m:r>
                      <m:r>
                        <m:rPr>
                          <m:nor/>
                        </m:rPr>
                        <a:rPr lang="en-US" sz="2800" b="1" dirty="0">
                          <a:latin typeface="Cambria Math" panose="02040503050406030204" pitchFamily="18" charset="0"/>
                          <a:cs typeface="Times New Roman" panose="02020603050405020304" pitchFamily="18" charset="0"/>
                        </a:rPr>
                        <m:t>C</m:t>
                      </m:r>
                      <m:r>
                        <m:rPr>
                          <m:nor/>
                        </m:rPr>
                        <a:rPr lang="en-US" sz="2800" b="1" baseline="30000" dirty="0">
                          <a:latin typeface="Cambria Math" panose="02040503050406030204" pitchFamily="18" charset="0"/>
                          <a:cs typeface="Times New Roman" panose="02020603050405020304" pitchFamily="18" charset="0"/>
                        </a:rPr>
                        <m:t>∗</m:t>
                      </m:r>
                      <m:r>
                        <m:rPr>
                          <m:nor/>
                        </m:rPr>
                        <a:rPr lang="en-US" sz="2800" b="1" dirty="0" smtClean="0">
                          <a:latin typeface="Cambria Math" panose="02040503050406030204" pitchFamily="18" charset="0"/>
                          <a:cs typeface="Times New Roman" panose="02020603050405020304" pitchFamily="18" charset="0"/>
                        </a:rPr>
                        <m:t>C</m:t>
                      </m:r>
                    </m:oMath>
                  </m:oMathPara>
                </a14:m>
                <a:endParaRPr lang="en-US" sz="2800" b="1" dirty="0">
                  <a:cs typeface="Times New Roman" panose="02020603050405020304" pitchFamily="18" charset="0"/>
                </a:endParaRPr>
              </a:p>
            </p:txBody>
          </p:sp>
        </mc:Choice>
        <mc:Fallback xmlns="">
          <p:sp>
            <p:nvSpPr>
              <p:cNvPr id="23" name="Прямоугольник 22"/>
              <p:cNvSpPr>
                <a:spLocks noRot="1" noChangeAspect="1" noMove="1" noResize="1" noEditPoints="1" noAdjustHandles="1" noChangeArrowheads="1" noChangeShapeType="1" noTextEdit="1"/>
              </p:cNvSpPr>
              <p:nvPr/>
            </p:nvSpPr>
            <p:spPr>
              <a:xfrm>
                <a:off x="6997700" y="3195805"/>
                <a:ext cx="3239404" cy="523220"/>
              </a:xfrm>
              <a:prstGeom prst="rect">
                <a:avLst/>
              </a:prstGeom>
              <a:blipFill rotWithShape="0">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Прямоугольник 29"/>
              <p:cNvSpPr/>
              <p:nvPr/>
            </p:nvSpPr>
            <p:spPr>
              <a:xfrm>
                <a:off x="6789378" y="4643199"/>
                <a:ext cx="3507288"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ru-RU" sz="2800" b="1" dirty="0" smtClean="0">
                          <a:cs typeface="Times New Roman" panose="02020603050405020304" pitchFamily="18" charset="0"/>
                        </a:rPr>
                        <m:t>2. </m:t>
                      </m:r>
                      <m:r>
                        <m:rPr>
                          <m:nor/>
                        </m:rPr>
                        <a:rPr lang="en-US" sz="2800" b="1" dirty="0" smtClean="0">
                          <a:cs typeface="Times New Roman" panose="02020603050405020304" pitchFamily="18" charset="0"/>
                        </a:rPr>
                        <m:t>K</m:t>
                      </m:r>
                      <m:r>
                        <a:rPr lang="en-US" sz="2800" b="1" i="0">
                          <a:latin typeface="Cambria Math" panose="02040503050406030204" pitchFamily="18" charset="0"/>
                          <a:ea typeface="Cambria Math" panose="02040503050406030204" pitchFamily="18" charset="0"/>
                          <a:cs typeface="Times New Roman" panose="02020603050405020304" pitchFamily="18" charset="0"/>
                        </a:rPr>
                        <m:t>∈</m:t>
                      </m:r>
                      <m:r>
                        <m:rPr>
                          <m:nor/>
                        </m:rPr>
                        <a:rPr lang="ru-RU" sz="2800" b="1" dirty="0" smtClean="0">
                          <a:cs typeface="Times New Roman" panose="02020603050405020304" pitchFamily="18" charset="0"/>
                        </a:rPr>
                        <m:t>ВВ</m:t>
                      </m:r>
                      <m:r>
                        <m:rPr>
                          <m:nor/>
                        </m:rPr>
                        <a:rPr lang="en-US" sz="2800" b="1" baseline="30000" dirty="0" smtClean="0">
                          <a:cs typeface="Times New Roman" panose="02020603050405020304" pitchFamily="18" charset="0"/>
                        </a:rPr>
                        <m:t>∗</m:t>
                      </m:r>
                      <m:r>
                        <m:rPr>
                          <m:nor/>
                        </m:rPr>
                        <a:rPr lang="en-US" sz="2800" b="1" dirty="0">
                          <a:latin typeface="Cambria Math" panose="02040503050406030204" pitchFamily="18" charset="0"/>
                          <a:cs typeface="Times New Roman" panose="02020603050405020304" pitchFamily="18" charset="0"/>
                        </a:rPr>
                        <m:t>C</m:t>
                      </m:r>
                      <m:r>
                        <m:rPr>
                          <m:nor/>
                        </m:rPr>
                        <a:rPr lang="en-US" sz="2800" b="1" baseline="30000" dirty="0">
                          <a:latin typeface="Cambria Math" panose="02040503050406030204" pitchFamily="18" charset="0"/>
                          <a:cs typeface="Times New Roman" panose="02020603050405020304" pitchFamily="18" charset="0"/>
                        </a:rPr>
                        <m:t>∗</m:t>
                      </m:r>
                      <m:r>
                        <m:rPr>
                          <m:nor/>
                        </m:rPr>
                        <a:rPr lang="en-US" sz="2800" b="1" dirty="0" smtClean="0">
                          <a:latin typeface="Cambria Math" panose="02040503050406030204" pitchFamily="18" charset="0"/>
                          <a:cs typeface="Times New Roman" panose="02020603050405020304" pitchFamily="18" charset="0"/>
                        </a:rPr>
                        <m:t>C</m:t>
                      </m:r>
                    </m:oMath>
                  </m:oMathPara>
                </a14:m>
                <a:endParaRPr lang="en-US" sz="2800" b="1" baseline="30000" dirty="0">
                  <a:cs typeface="Times New Roman" panose="02020603050405020304" pitchFamily="18" charset="0"/>
                </a:endParaRPr>
              </a:p>
            </p:txBody>
          </p:sp>
        </mc:Choice>
        <mc:Fallback xmlns="">
          <p:sp>
            <p:nvSpPr>
              <p:cNvPr id="30" name="Прямоугольник 29"/>
              <p:cNvSpPr>
                <a:spLocks noRot="1" noChangeAspect="1" noMove="1" noResize="1" noEditPoints="1" noAdjustHandles="1" noChangeArrowheads="1" noChangeShapeType="1" noTextEdit="1"/>
              </p:cNvSpPr>
              <p:nvPr/>
            </p:nvSpPr>
            <p:spPr>
              <a:xfrm>
                <a:off x="6789378" y="4643199"/>
                <a:ext cx="3507288" cy="513282"/>
              </a:xfrm>
              <a:prstGeom prst="rect">
                <a:avLst/>
              </a:prstGeom>
              <a:blipFill rotWithShape="0">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Прямоугольник 1"/>
              <p:cNvSpPr/>
              <p:nvPr/>
            </p:nvSpPr>
            <p:spPr>
              <a:xfrm>
                <a:off x="4239358" y="3026438"/>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b="1" i="1" dirty="0" smtClean="0">
                          <a:solidFill>
                            <a:srgbClr val="FF0000"/>
                          </a:solidFill>
                          <a:cs typeface="Times New Roman" panose="02020603050405020304" pitchFamily="18" charset="0"/>
                        </a:rPr>
                        <m:t>l</m:t>
                      </m:r>
                      <m:r>
                        <m:rPr>
                          <m:nor/>
                        </m:rPr>
                        <a:rPr lang="en-US" b="1" baseline="-25000" dirty="0" smtClean="0">
                          <a:solidFill>
                            <a:srgbClr val="FF0000"/>
                          </a:solidFill>
                          <a:latin typeface="Times New Roman" panose="02020603050405020304" pitchFamily="18" charset="0"/>
                          <a:cs typeface="Times New Roman" panose="02020603050405020304" pitchFamily="18" charset="0"/>
                        </a:rPr>
                        <m:t>1</m:t>
                      </m:r>
                    </m:oMath>
                  </m:oMathPara>
                </a14:m>
                <a:endParaRPr lang="ru-RU" dirty="0">
                  <a:solidFill>
                    <a:srgbClr val="FF0000"/>
                  </a:solidFill>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4239358" y="3026438"/>
                <a:ext cx="370614" cy="369332"/>
              </a:xfrm>
              <a:prstGeom prst="rect">
                <a:avLst/>
              </a:prstGeom>
              <a:blipFill rotWithShape="0">
                <a:blip r:embed="rId7"/>
                <a:stretch>
                  <a:fillRect/>
                </a:stretch>
              </a:blipFill>
            </p:spPr>
            <p:txBody>
              <a:bodyPr/>
              <a:lstStyle/>
              <a:p>
                <a:r>
                  <a:rPr lang="ru-RU">
                    <a:noFill/>
                  </a:rPr>
                  <a:t> </a:t>
                </a:r>
              </a:p>
            </p:txBody>
          </p:sp>
        </mc:Fallback>
      </mc:AlternateContent>
      <p:cxnSp>
        <p:nvCxnSpPr>
          <p:cNvPr id="28" name="Прямая соединительная линия 27"/>
          <p:cNvCxnSpPr/>
          <p:nvPr/>
        </p:nvCxnSpPr>
        <p:spPr>
          <a:xfrm>
            <a:off x="5731610" y="1948536"/>
            <a:ext cx="20916" cy="41816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Блок-схема: узел 28"/>
          <p:cNvSpPr/>
          <p:nvPr/>
        </p:nvSpPr>
        <p:spPr>
          <a:xfrm>
            <a:off x="5692567" y="6073917"/>
            <a:ext cx="113817" cy="114540"/>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2" name="Прямая соединительная линия 31"/>
          <p:cNvCxnSpPr/>
          <p:nvPr/>
        </p:nvCxnSpPr>
        <p:spPr>
          <a:xfrm flipH="1" flipV="1">
            <a:off x="3564653" y="5201942"/>
            <a:ext cx="2127914" cy="9282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Блок-схема: узел 35"/>
          <p:cNvSpPr/>
          <p:nvPr/>
        </p:nvSpPr>
        <p:spPr>
          <a:xfrm>
            <a:off x="5039528" y="5808025"/>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единительная линия 36"/>
          <p:cNvCxnSpPr/>
          <p:nvPr/>
        </p:nvCxnSpPr>
        <p:spPr>
          <a:xfrm flipH="1">
            <a:off x="5109975" y="2483810"/>
            <a:ext cx="1" cy="336075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06384" y="6201632"/>
            <a:ext cx="517704" cy="338554"/>
          </a:xfrm>
          <a:prstGeom prst="rect">
            <a:avLst/>
          </a:prstGeom>
          <a:noFill/>
        </p:spPr>
        <p:txBody>
          <a:bodyPr wrap="square" rtlCol="0">
            <a:spAutoFit/>
          </a:bodyPr>
          <a:lstStyle/>
          <a:p>
            <a:r>
              <a:rPr lang="ru-RU" sz="1600" b="1" dirty="0" smtClean="0">
                <a:solidFill>
                  <a:schemeClr val="accent1">
                    <a:lumMod val="75000"/>
                  </a:schemeClr>
                </a:solidFill>
              </a:rPr>
              <a:t>1</a:t>
            </a:r>
            <a:r>
              <a:rPr lang="ru-RU"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
        <p:nvSpPr>
          <p:cNvPr id="39" name="TextBox 38"/>
          <p:cNvSpPr txBox="1"/>
          <p:nvPr/>
        </p:nvSpPr>
        <p:spPr>
          <a:xfrm>
            <a:off x="5132554" y="5609409"/>
            <a:ext cx="517704" cy="369332"/>
          </a:xfrm>
          <a:prstGeom prst="rect">
            <a:avLst/>
          </a:prstGeom>
          <a:noFill/>
        </p:spPr>
        <p:txBody>
          <a:bodyPr wrap="square" rtlCol="0">
            <a:spAutoFit/>
          </a:bodyPr>
          <a:lstStyle/>
          <a:p>
            <a:r>
              <a:rPr lang="en-US" b="1" dirty="0" smtClean="0">
                <a:solidFill>
                  <a:schemeClr val="accent1">
                    <a:lumMod val="75000"/>
                  </a:schemeClr>
                </a:solidFill>
              </a:rPr>
              <a:t>K</a:t>
            </a:r>
            <a:r>
              <a:rPr lang="en-US"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Tree>
    <p:extLst>
      <p:ext uri="{BB962C8B-B14F-4D97-AF65-F5344CB8AC3E}">
        <p14:creationId xmlns:p14="http://schemas.microsoft.com/office/powerpoint/2010/main" val="45893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right)">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up)">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up)">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1000" fill="hold"/>
                                        <p:tgtEl>
                                          <p:spTgt spid="38"/>
                                        </p:tgtEl>
                                        <p:attrNameLst>
                                          <p:attrName>ppt_w</p:attrName>
                                        </p:attrNameLst>
                                      </p:cBhvr>
                                      <p:tavLst>
                                        <p:tav tm="0">
                                          <p:val>
                                            <p:fltVal val="0"/>
                                          </p:val>
                                        </p:tav>
                                        <p:tav tm="100000">
                                          <p:val>
                                            <p:strVal val="#ppt_w"/>
                                          </p:val>
                                        </p:tav>
                                      </p:tavLst>
                                    </p:anim>
                                    <p:anim calcmode="lin" valueType="num">
                                      <p:cBhvr>
                                        <p:cTn id="101" dur="1000" fill="hold"/>
                                        <p:tgtEl>
                                          <p:spTgt spid="38"/>
                                        </p:tgtEl>
                                        <p:attrNameLst>
                                          <p:attrName>ppt_h</p:attrName>
                                        </p:attrNameLst>
                                      </p:cBhvr>
                                      <p:tavLst>
                                        <p:tav tm="0">
                                          <p:val>
                                            <p:fltVal val="0"/>
                                          </p:val>
                                        </p:tav>
                                        <p:tav tm="100000">
                                          <p:val>
                                            <p:strVal val="#ppt_h"/>
                                          </p:val>
                                        </p:tav>
                                      </p:tavLst>
                                    </p:anim>
                                    <p:anim calcmode="lin" valueType="num">
                                      <p:cBhvr>
                                        <p:cTn id="102" dur="1000" fill="hold"/>
                                        <p:tgtEl>
                                          <p:spTgt spid="38"/>
                                        </p:tgtEl>
                                        <p:attrNameLst>
                                          <p:attrName>style.rotation</p:attrName>
                                        </p:attrNameLst>
                                      </p:cBhvr>
                                      <p:tavLst>
                                        <p:tav tm="0">
                                          <p:val>
                                            <p:fltVal val="90"/>
                                          </p:val>
                                        </p:tav>
                                        <p:tav tm="100000">
                                          <p:val>
                                            <p:fltVal val="0"/>
                                          </p:val>
                                        </p:tav>
                                      </p:tavLst>
                                    </p:anim>
                                    <p:animEffect transition="in" filter="fade">
                                      <p:cBhvr>
                                        <p:cTn id="103" dur="1000"/>
                                        <p:tgtEl>
                                          <p:spTgt spid="3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wipe(right)">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up)">
                                      <p:cBhvr>
                                        <p:cTn id="113" dur="500"/>
                                        <p:tgtEl>
                                          <p:spTgt spid="37"/>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7" grpId="0" animBg="1"/>
      <p:bldP spid="19" grpId="0" animBg="1"/>
      <p:bldP spid="21" grpId="0"/>
      <p:bldP spid="22" grpId="0"/>
      <p:bldP spid="33" grpId="0" animBg="1"/>
      <p:bldP spid="34" grpId="0"/>
      <p:bldP spid="15" grpId="0" build="p"/>
      <p:bldP spid="20" grpId="0"/>
      <p:bldP spid="23" grpId="0"/>
      <p:bldP spid="30" grpId="0"/>
      <p:bldP spid="2" grpId="0"/>
      <p:bldP spid="29" grpId="0" animBg="1"/>
      <p:bldP spid="36" grpId="0" animBg="1"/>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043" y="397401"/>
            <a:ext cx="11819467" cy="5447645"/>
          </a:xfrm>
          <a:prstGeom prst="rect">
            <a:avLst/>
          </a:prstGeom>
        </p:spPr>
        <p:txBody>
          <a:bodyPr wrap="square">
            <a:spAutoFit/>
          </a:bodyPr>
          <a:lstStyle/>
          <a:p>
            <a:pPr algn="ctr">
              <a:spcAft>
                <a:spcPts val="0"/>
              </a:spcAft>
            </a:pPr>
            <a:r>
              <a:rPr lang="ru-RU" sz="3200" b="1" dirty="0">
                <a:latin typeface="Times New Roman" panose="02020603050405020304" pitchFamily="18" charset="0"/>
                <a:ea typeface="SimSun" panose="02010600030101010101" pitchFamily="2" charset="-122"/>
              </a:rPr>
              <a:t>Пересечение многогранников плоскостью</a:t>
            </a:r>
            <a:endParaRPr lang="ru-RU" sz="3200" dirty="0">
              <a:latin typeface="Times New Roman" panose="02020603050405020304" pitchFamily="18" charset="0"/>
              <a:ea typeface="SimSun" panose="02010600030101010101" pitchFamily="2" charset="-122"/>
            </a:endParaRPr>
          </a:p>
          <a:p>
            <a:pPr algn="ctr">
              <a:spcAft>
                <a:spcPts val="0"/>
              </a:spcAft>
            </a:pPr>
            <a:r>
              <a:rPr lang="ru-RU" sz="2800" b="1" dirty="0">
                <a:latin typeface="Times New Roman" panose="02020603050405020304" pitchFamily="18" charset="0"/>
                <a:ea typeface="SimSun" panose="02010600030101010101" pitchFamily="2" charset="-122"/>
              </a:rPr>
              <a:t> </a:t>
            </a:r>
            <a:endParaRPr lang="ru-RU" sz="1600" dirty="0">
              <a:latin typeface="Times New Roman" panose="02020603050405020304" pitchFamily="18" charset="0"/>
              <a:ea typeface="SimSun" panose="02010600030101010101" pitchFamily="2" charset="-122"/>
            </a:endParaRPr>
          </a:p>
          <a:p>
            <a:pPr algn="just">
              <a:spcAft>
                <a:spcPts val="0"/>
              </a:spcAft>
            </a:pPr>
            <a:r>
              <a:rPr lang="ru-RU" dirty="0">
                <a:latin typeface="Times New Roman" panose="02020603050405020304" pitchFamily="18" charset="0"/>
                <a:ea typeface="SimSun" panose="02010600030101010101" pitchFamily="2" charset="-122"/>
              </a:rPr>
              <a:t>     </a:t>
            </a:r>
            <a:r>
              <a:rPr lang="ru-RU" sz="2400" dirty="0">
                <a:latin typeface="Times New Roman" panose="02020603050405020304" pitchFamily="18" charset="0"/>
                <a:ea typeface="SimSun" panose="02010600030101010101" pitchFamily="2" charset="-122"/>
              </a:rPr>
              <a:t>Чтобы построить линию пересечения многогранника с плоскостью, необходимо определить точки пересечения с данной плоскостью ребер многогранника. Соединив последовательно найденные точки прямыми линиями, получим искомую линию пересечения, называемую </a:t>
            </a:r>
            <a:r>
              <a:rPr lang="ru-RU" sz="2400" i="1" dirty="0">
                <a:latin typeface="Times New Roman" panose="02020603050405020304" pitchFamily="18" charset="0"/>
                <a:ea typeface="SimSun" panose="02010600030101010101" pitchFamily="2" charset="-122"/>
              </a:rPr>
              <a:t>сечением</a:t>
            </a:r>
            <a:r>
              <a:rPr lang="ru-RU" sz="2400" dirty="0">
                <a:latin typeface="Times New Roman" panose="02020603050405020304" pitchFamily="18" charset="0"/>
                <a:ea typeface="SimSun" panose="02010600030101010101" pitchFamily="2" charset="-122"/>
              </a:rPr>
              <a:t>.</a:t>
            </a:r>
          </a:p>
          <a:p>
            <a:pPr algn="just">
              <a:spcAft>
                <a:spcPts val="0"/>
              </a:spcAft>
            </a:pPr>
            <a:r>
              <a:rPr lang="ru-RU" sz="2400" dirty="0">
                <a:latin typeface="Times New Roman" panose="02020603050405020304" pitchFamily="18" charset="0"/>
                <a:ea typeface="SimSun" panose="02010600030101010101" pitchFamily="2" charset="-122"/>
              </a:rPr>
              <a:t>     Таким образом, задача на определение линии пересечения многогранника с плоскостью сводится, по сути дела, к многократному решению задачи на определение точки пересечения прямой линии с плоскостью, рассмотренной ранее.  </a:t>
            </a:r>
          </a:p>
          <a:p>
            <a:pPr algn="just">
              <a:spcAft>
                <a:spcPts val="0"/>
              </a:spcAft>
            </a:pPr>
            <a:r>
              <a:rPr lang="ru-RU" sz="2400" dirty="0">
                <a:latin typeface="Times New Roman" panose="02020603050405020304" pitchFamily="18" charset="0"/>
                <a:ea typeface="SimSun" panose="02010600030101010101" pitchFamily="2" charset="-122"/>
              </a:rPr>
              <a:t>     Различают два способа построения сечения многогранника плоскостью:</a:t>
            </a:r>
          </a:p>
          <a:p>
            <a:pPr marL="342900" lvl="0" indent="-342900" algn="just">
              <a:spcAft>
                <a:spcPts val="0"/>
              </a:spcAft>
              <a:buClr>
                <a:srgbClr val="FF0000"/>
              </a:buClr>
              <a:buFont typeface="Symbol" panose="05050102010706020507" pitchFamily="18" charset="2"/>
              <a:buChar char=""/>
            </a:pPr>
            <a:r>
              <a:rPr lang="ru-RU" sz="2400" i="1" dirty="0">
                <a:latin typeface="Times New Roman" panose="02020603050405020304" pitchFamily="18" charset="0"/>
                <a:ea typeface="SimSun" panose="02010600030101010101" pitchFamily="2" charset="-122"/>
              </a:rPr>
              <a:t>способ ребер</a:t>
            </a:r>
            <a:r>
              <a:rPr lang="ru-RU" sz="2400" dirty="0">
                <a:latin typeface="Times New Roman" panose="02020603050405020304" pitchFamily="18" charset="0"/>
                <a:ea typeface="SimSun" panose="02010600030101010101" pitchFamily="2" charset="-122"/>
              </a:rPr>
              <a:t>, когда строятся вершины многоугольника сечения как точки пересечения ребер с секущей плоскостью;</a:t>
            </a:r>
          </a:p>
          <a:p>
            <a:pPr marL="342900" lvl="0" indent="-342900" algn="just">
              <a:spcAft>
                <a:spcPts val="0"/>
              </a:spcAft>
              <a:buClr>
                <a:srgbClr val="FF0000"/>
              </a:buClr>
              <a:buFont typeface="Symbol" panose="05050102010706020507" pitchFamily="18" charset="2"/>
              <a:buChar char=""/>
            </a:pPr>
            <a:r>
              <a:rPr lang="ru-RU" sz="2400" i="1" dirty="0">
                <a:latin typeface="Times New Roman" panose="02020603050405020304" pitchFamily="18" charset="0"/>
                <a:ea typeface="SimSun" panose="02010600030101010101" pitchFamily="2" charset="-122"/>
              </a:rPr>
              <a:t>способ граней</a:t>
            </a:r>
            <a:r>
              <a:rPr lang="ru-RU" sz="2400" dirty="0">
                <a:latin typeface="Times New Roman" panose="02020603050405020304" pitchFamily="18" charset="0"/>
                <a:ea typeface="SimSun" panose="02010600030101010101" pitchFamily="2" charset="-122"/>
              </a:rPr>
              <a:t>, когда строятся стороны многоугольника сечения как прямые пересечения граней с секущей плоскостью.</a:t>
            </a:r>
            <a:endParaRPr lang="ru-RU" sz="2400" dirty="0">
              <a:effectLst/>
              <a:latin typeface="Times New Roman" panose="02020603050405020304" pitchFamily="18" charset="0"/>
              <a:ea typeface="SimSun" panose="02010600030101010101" pitchFamily="2" charset="-122"/>
            </a:endParaRPr>
          </a:p>
        </p:txBody>
      </p:sp>
      <p:sp>
        <p:nvSpPr>
          <p:cNvPr id="3" name="Прямоугольник 2"/>
          <p:cNvSpPr/>
          <p:nvPr/>
        </p:nvSpPr>
        <p:spPr>
          <a:xfrm>
            <a:off x="686935" y="5845046"/>
            <a:ext cx="10381399" cy="830997"/>
          </a:xfrm>
          <a:prstGeom prst="rect">
            <a:avLst/>
          </a:prstGeom>
        </p:spPr>
        <p:txBody>
          <a:bodyPr wrap="square">
            <a:spAutoFit/>
          </a:bodyPr>
          <a:lstStyle/>
          <a:p>
            <a:pPr algn="just">
              <a:spcBef>
                <a:spcPct val="0"/>
              </a:spcBef>
            </a:pPr>
            <a:r>
              <a:rPr lang="ru-RU" altLang="ru-RU" sz="2400" dirty="0">
                <a:solidFill>
                  <a:srgbClr val="000000"/>
                </a:solidFill>
                <a:latin typeface="Times New Roman" panose="02020603050405020304" pitchFamily="18" charset="0"/>
                <a:cs typeface="Times New Roman" panose="02020603050405020304" pitchFamily="18" charset="0"/>
              </a:rPr>
              <a:t>Способ граней применяется в случаях, когда грани многогранника определяют проецирующие плоскости.</a:t>
            </a:r>
          </a:p>
        </p:txBody>
      </p:sp>
    </p:spTree>
    <p:extLst>
      <p:ext uri="{BB962C8B-B14F-4D97-AF65-F5344CB8AC3E}">
        <p14:creationId xmlns:p14="http://schemas.microsoft.com/office/powerpoint/2010/main" val="3651542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90501" y="928688"/>
            <a:ext cx="6286500" cy="5429250"/>
          </a:xfrm>
          <a:prstGeom prst="rect">
            <a:avLst/>
          </a:prstGeom>
          <a:solidFill>
            <a:srgbClr val="FFFFFF">
              <a:alpha val="2588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anchor="ctr"/>
          <a:lstStyle/>
          <a:p>
            <a:pPr algn="ctr">
              <a:defRPr/>
            </a:pPr>
            <a:endParaRPr lang="ru-RU"/>
          </a:p>
        </p:txBody>
      </p:sp>
      <p:sp>
        <p:nvSpPr>
          <p:cNvPr id="5210" name="Rectangle 90"/>
          <p:cNvSpPr>
            <a:spLocks noChangeArrowheads="1"/>
          </p:cNvSpPr>
          <p:nvPr/>
        </p:nvSpPr>
        <p:spPr bwMode="auto">
          <a:xfrm>
            <a:off x="6667501" y="2428875"/>
            <a:ext cx="5143500" cy="1402573"/>
          </a:xfrm>
          <a:prstGeom prst="rect">
            <a:avLst/>
          </a:prstGeom>
          <a:noFill/>
          <a:ln w="9525">
            <a:noFill/>
            <a:miter lim="800000"/>
            <a:headEnd/>
            <a:tailEnd/>
          </a:ln>
        </p:spPr>
        <p:txBody>
          <a:bodyPr lIns="108849" tIns="54424" rIns="108849" bIns="54424">
            <a:spAutoFit/>
          </a:bodyPr>
          <a:lstStyle/>
          <a:p>
            <a:pPr algn="ctr"/>
            <a:r>
              <a:rPr lang="ru-RU" sz="2800" dirty="0">
                <a:solidFill>
                  <a:srgbClr val="002060"/>
                </a:solidFill>
              </a:rPr>
              <a:t>В общем случае</a:t>
            </a:r>
          </a:p>
          <a:p>
            <a:pPr algn="ctr"/>
            <a:r>
              <a:rPr lang="ru-RU" sz="2800" dirty="0">
                <a:solidFill>
                  <a:srgbClr val="002060"/>
                </a:solidFill>
              </a:rPr>
              <a:t> </a:t>
            </a:r>
            <a:r>
              <a:rPr lang="ru-RU" sz="2800" dirty="0">
                <a:solidFill>
                  <a:srgbClr val="C00000"/>
                </a:solidFill>
              </a:rPr>
              <a:t>линия пересечения – </a:t>
            </a:r>
            <a:r>
              <a:rPr lang="ru-RU" sz="2800" i="1" dirty="0">
                <a:solidFill>
                  <a:srgbClr val="C00000"/>
                </a:solidFill>
              </a:rPr>
              <a:t>плоская ломаная линия</a:t>
            </a:r>
          </a:p>
        </p:txBody>
      </p:sp>
      <p:pic>
        <p:nvPicPr>
          <p:cNvPr id="5265" name="Picture 145"/>
          <p:cNvPicPr>
            <a:picLocks noChangeAspect="1" noChangeArrowheads="1"/>
          </p:cNvPicPr>
          <p:nvPr/>
        </p:nvPicPr>
        <p:blipFill>
          <a:blip r:embed="rId2" cstate="print">
            <a:clrChange>
              <a:clrFrom>
                <a:srgbClr val="7D7D7D"/>
              </a:clrFrom>
              <a:clrTo>
                <a:srgbClr val="7D7D7D">
                  <a:alpha val="0"/>
                </a:srgbClr>
              </a:clrTo>
            </a:clrChange>
          </a:blip>
          <a:srcRect l="29329" t="32161" r="44092" b="25188"/>
          <a:stretch>
            <a:fillRect/>
          </a:stretch>
        </p:blipFill>
        <p:spPr bwMode="auto">
          <a:xfrm>
            <a:off x="1079501" y="2798764"/>
            <a:ext cx="4320117" cy="2924175"/>
          </a:xfrm>
          <a:prstGeom prst="rect">
            <a:avLst/>
          </a:prstGeom>
          <a:noFill/>
          <a:ln w="9525">
            <a:noFill/>
            <a:miter lim="800000"/>
            <a:headEnd/>
            <a:tailEnd/>
          </a:ln>
        </p:spPr>
      </p:pic>
      <p:sp>
        <p:nvSpPr>
          <p:cNvPr id="5266" name="AutoShape 146"/>
          <p:cNvSpPr>
            <a:spLocks noChangeArrowheads="1"/>
          </p:cNvSpPr>
          <p:nvPr/>
        </p:nvSpPr>
        <p:spPr bwMode="auto">
          <a:xfrm rot="1299706">
            <a:off x="1039285" y="2640014"/>
            <a:ext cx="4290483" cy="1493837"/>
          </a:xfrm>
          <a:prstGeom prst="parallelogram">
            <a:avLst>
              <a:gd name="adj" fmla="val 50721"/>
            </a:avLst>
          </a:prstGeom>
          <a:gradFill rotWithShape="1">
            <a:gsLst>
              <a:gs pos="0">
                <a:schemeClr val="accent1">
                  <a:alpha val="64000"/>
                </a:schemeClr>
              </a:gs>
              <a:gs pos="100000">
                <a:schemeClr val="accent1">
                  <a:gamma/>
                  <a:shade val="46275"/>
                  <a:invGamma/>
                  <a:alpha val="35001"/>
                </a:schemeClr>
              </a:gs>
            </a:gsLst>
            <a:path path="rect">
              <a:fillToRect l="100000" b="100000"/>
            </a:path>
          </a:gradFill>
          <a:ln w="9525">
            <a:solidFill>
              <a:schemeClr val="tx1"/>
            </a:solidFill>
            <a:miter lim="800000"/>
            <a:headEnd/>
            <a:tailEnd/>
          </a:ln>
          <a:effectLst/>
        </p:spPr>
        <p:txBody>
          <a:bodyPr wrap="none" lIns="108849" tIns="54424" rIns="108849" bIns="54424" anchor="ctr"/>
          <a:lstStyle/>
          <a:p>
            <a:pPr>
              <a:defRPr/>
            </a:pPr>
            <a:endParaRPr lang="ru-RU">
              <a:latin typeface="Arial" charset="0"/>
            </a:endParaRPr>
          </a:p>
        </p:txBody>
      </p:sp>
      <p:pic>
        <p:nvPicPr>
          <p:cNvPr id="5267" name="Picture 147"/>
          <p:cNvPicPr>
            <a:picLocks noChangeAspect="1" noChangeArrowheads="1"/>
          </p:cNvPicPr>
          <p:nvPr/>
        </p:nvPicPr>
        <p:blipFill>
          <a:blip r:embed="rId3" cstate="print">
            <a:clrChange>
              <a:clrFrom>
                <a:srgbClr val="7D7D7D"/>
              </a:clrFrom>
              <a:clrTo>
                <a:srgbClr val="7D7D7D">
                  <a:alpha val="0"/>
                </a:srgbClr>
              </a:clrTo>
            </a:clrChange>
          </a:blip>
          <a:srcRect l="34131" t="13904" r="50000" b="52618"/>
          <a:stretch>
            <a:fillRect/>
          </a:stretch>
        </p:blipFill>
        <p:spPr bwMode="auto">
          <a:xfrm>
            <a:off x="1809750" y="1428751"/>
            <a:ext cx="2709334" cy="2411413"/>
          </a:xfrm>
          <a:prstGeom prst="rect">
            <a:avLst/>
          </a:prstGeom>
          <a:noFill/>
          <a:ln w="9525">
            <a:noFill/>
            <a:miter lim="800000"/>
            <a:headEnd/>
            <a:tailEnd/>
          </a:ln>
        </p:spPr>
      </p:pic>
      <p:sp>
        <p:nvSpPr>
          <p:cNvPr id="8" name="Rectangle 4"/>
          <p:cNvSpPr>
            <a:spLocks noChangeArrowheads="1"/>
          </p:cNvSpPr>
          <p:nvPr/>
        </p:nvSpPr>
        <p:spPr bwMode="auto">
          <a:xfrm>
            <a:off x="2000251" y="256216"/>
            <a:ext cx="7782087" cy="663909"/>
          </a:xfrm>
          <a:prstGeom prst="rect">
            <a:avLst/>
          </a:prstGeom>
          <a:noFill/>
          <a:ln w="9525">
            <a:noFill/>
            <a:miter lim="800000"/>
            <a:headEnd/>
            <a:tailEnd/>
          </a:ln>
        </p:spPr>
        <p:txBody>
          <a:bodyPr wrap="none" lIns="108849" tIns="54424" rIns="108849" bIns="54424" anchor="ctr">
            <a:spAutoFit/>
          </a:bodyPr>
          <a:lstStyle/>
          <a:p>
            <a:r>
              <a:rPr lang="ru-RU" sz="3600" b="1" dirty="0">
                <a:solidFill>
                  <a:srgbClr val="A50021"/>
                </a:solidFill>
              </a:rPr>
              <a:t>Сечение </a:t>
            </a:r>
            <a:r>
              <a:rPr lang="ru-RU" sz="3600" b="1" dirty="0">
                <a:solidFill>
                  <a:srgbClr val="A50021"/>
                </a:solidFill>
                <a:latin typeface="Times New Roman" panose="02020603050405020304" pitchFamily="18" charset="0"/>
                <a:cs typeface="Times New Roman" panose="02020603050405020304" pitchFamily="18" charset="0"/>
              </a:rPr>
              <a:t>многогранника</a:t>
            </a:r>
            <a:r>
              <a:rPr lang="ru-RU" sz="3600" b="1" dirty="0">
                <a:solidFill>
                  <a:srgbClr val="A50021"/>
                </a:solidFill>
              </a:rPr>
              <a:t> плоскостью </a:t>
            </a:r>
          </a:p>
        </p:txBody>
      </p:sp>
    </p:spTree>
    <p:extLst>
      <p:ext uri="{BB962C8B-B14F-4D97-AF65-F5344CB8AC3E}">
        <p14:creationId xmlns:p14="http://schemas.microsoft.com/office/powerpoint/2010/main" val="380107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10"/>
                                        </p:tgtEl>
                                        <p:attrNameLst>
                                          <p:attrName>style.visibility</p:attrName>
                                        </p:attrNameLst>
                                      </p:cBhvr>
                                      <p:to>
                                        <p:strVal val="visible"/>
                                      </p:to>
                                    </p:set>
                                    <p:animEffect transition="in" filter="fade">
                                      <p:cBhvr>
                                        <p:cTn id="7" dur="2000"/>
                                        <p:tgtEl>
                                          <p:spTgt spid="5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65"/>
                                        </p:tgtEl>
                                        <p:attrNameLst>
                                          <p:attrName>style.visibility</p:attrName>
                                        </p:attrNameLst>
                                      </p:cBhvr>
                                      <p:to>
                                        <p:strVal val="visible"/>
                                      </p:to>
                                    </p:set>
                                    <p:animEffect transition="in" filter="fade">
                                      <p:cBhvr>
                                        <p:cTn id="12" dur="2000"/>
                                        <p:tgtEl>
                                          <p:spTgt spid="5265"/>
                                        </p:tgtEl>
                                      </p:cBhvr>
                                    </p:animEffect>
                                  </p:childTnLst>
                                </p:cTn>
                              </p:par>
                              <p:par>
                                <p:cTn id="13" presetID="10" presetClass="entr" presetSubtype="0" fill="hold" nodeType="withEffect">
                                  <p:stCondLst>
                                    <p:cond delay="0"/>
                                  </p:stCondLst>
                                  <p:childTnLst>
                                    <p:set>
                                      <p:cBhvr>
                                        <p:cTn id="14" dur="1" fill="hold">
                                          <p:stCondLst>
                                            <p:cond delay="0"/>
                                          </p:stCondLst>
                                        </p:cTn>
                                        <p:tgtEl>
                                          <p:spTgt spid="5267"/>
                                        </p:tgtEl>
                                        <p:attrNameLst>
                                          <p:attrName>style.visibility</p:attrName>
                                        </p:attrNameLst>
                                      </p:cBhvr>
                                      <p:to>
                                        <p:strVal val="visible"/>
                                      </p:to>
                                    </p:set>
                                    <p:animEffect transition="in" filter="fade">
                                      <p:cBhvr>
                                        <p:cTn id="15" dur="2000"/>
                                        <p:tgtEl>
                                          <p:spTgt spid="5267"/>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2" fill="hold" grpId="0" nodeType="clickEffect">
                                  <p:stCondLst>
                                    <p:cond delay="0"/>
                                  </p:stCondLst>
                                  <p:childTnLst>
                                    <p:set>
                                      <p:cBhvr>
                                        <p:cTn id="19" dur="1" fill="hold">
                                          <p:stCondLst>
                                            <p:cond delay="0"/>
                                          </p:stCondLst>
                                        </p:cTn>
                                        <p:tgtEl>
                                          <p:spTgt spid="5266"/>
                                        </p:tgtEl>
                                        <p:attrNameLst>
                                          <p:attrName>style.visibility</p:attrName>
                                        </p:attrNameLst>
                                      </p:cBhvr>
                                      <p:to>
                                        <p:strVal val="visible"/>
                                      </p:to>
                                    </p:set>
                                    <p:anim calcmode="lin" valueType="num">
                                      <p:cBhvr additive="base">
                                        <p:cTn id="20" dur="5000" fill="hold"/>
                                        <p:tgtEl>
                                          <p:spTgt spid="5266"/>
                                        </p:tgtEl>
                                        <p:attrNameLst>
                                          <p:attrName>ppt_x</p:attrName>
                                        </p:attrNameLst>
                                      </p:cBhvr>
                                      <p:tavLst>
                                        <p:tav tm="0">
                                          <p:val>
                                            <p:strVal val="1+#ppt_w/2"/>
                                          </p:val>
                                        </p:tav>
                                        <p:tav tm="100000">
                                          <p:val>
                                            <p:strVal val="#ppt_x"/>
                                          </p:val>
                                        </p:tav>
                                      </p:tavLst>
                                    </p:anim>
                                    <p:anim calcmode="lin" valueType="num">
                                      <p:cBhvr additive="base">
                                        <p:cTn id="21" dur="5000" fill="hold"/>
                                        <p:tgtEl>
                                          <p:spTgt spid="526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5267"/>
                                        </p:tgtEl>
                                      </p:cBhvr>
                                    </p:animEffect>
                                    <p:set>
                                      <p:cBhvr>
                                        <p:cTn id="26" dur="1" fill="hold">
                                          <p:stCondLst>
                                            <p:cond delay="1999"/>
                                          </p:stCondLst>
                                        </p:cTn>
                                        <p:tgtEl>
                                          <p:spTgt spid="526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0" grpId="0"/>
      <p:bldP spid="526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719666" y="1534927"/>
            <a:ext cx="10560051" cy="2572123"/>
          </a:xfrm>
          <a:prstGeom prst="rect">
            <a:avLst/>
          </a:prstGeom>
          <a:noFill/>
          <a:ln w="9525">
            <a:noFill/>
            <a:miter lim="800000"/>
            <a:headEnd/>
            <a:tailEnd/>
          </a:ln>
        </p:spPr>
        <p:txBody>
          <a:bodyPr lIns="108849" tIns="54424" rIns="108849" bIns="54424" anchor="ctr">
            <a:spAutoFit/>
          </a:bodyPr>
          <a:lstStyle/>
          <a:p>
            <a:pPr algn="ctr"/>
            <a:r>
              <a:rPr lang="ru-RU" sz="3200" dirty="0">
                <a:solidFill>
                  <a:srgbClr val="800000"/>
                </a:solidFill>
              </a:rPr>
              <a:t>Секущая плоскость </a:t>
            </a:r>
            <a:r>
              <a:rPr lang="ru-RU" sz="3200" dirty="0">
                <a:solidFill>
                  <a:srgbClr val="002060"/>
                </a:solidFill>
              </a:rPr>
              <a:t>– </a:t>
            </a:r>
            <a:r>
              <a:rPr lang="ru-RU" sz="3200" i="1" dirty="0">
                <a:solidFill>
                  <a:srgbClr val="002060"/>
                </a:solidFill>
              </a:rPr>
              <a:t>частного положения </a:t>
            </a:r>
            <a:r>
              <a:rPr lang="ru-RU" sz="3200" i="1" dirty="0">
                <a:solidFill>
                  <a:srgbClr val="002060"/>
                </a:solidFill>
                <a:cs typeface="Arial" pitchFamily="34" charset="0"/>
              </a:rPr>
              <a:t>– </a:t>
            </a:r>
            <a:r>
              <a:rPr lang="ru-RU" sz="3200" dirty="0"/>
              <a:t>точки искомой линии пересечения строятся по точкам пересечения выродившейся в прямую проекции секущей плоскости с одноименными проекциями ребер (образующих или других линий) данной поверхности</a:t>
            </a:r>
          </a:p>
        </p:txBody>
      </p:sp>
    </p:spTree>
    <p:extLst>
      <p:ext uri="{BB962C8B-B14F-4D97-AF65-F5344CB8AC3E}">
        <p14:creationId xmlns:p14="http://schemas.microsoft.com/office/powerpoint/2010/main" val="45564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flipV="1">
            <a:off x="5562604" y="2776538"/>
            <a:ext cx="0" cy="2344737"/>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p:cNvCxnSpPr/>
          <p:nvPr/>
        </p:nvCxnSpPr>
        <p:spPr>
          <a:xfrm flipV="1">
            <a:off x="5988054" y="2582863"/>
            <a:ext cx="0" cy="1979612"/>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flipV="1">
            <a:off x="4740279" y="3133725"/>
            <a:ext cx="0" cy="1630363"/>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V="1">
            <a:off x="5189542" y="2936875"/>
            <a:ext cx="0" cy="1355725"/>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3756029" y="3709988"/>
            <a:ext cx="3352800" cy="0"/>
          </a:xfrm>
          <a:prstGeom prst="line">
            <a:avLst/>
          </a:prstGeom>
          <a:ln w="12700">
            <a:solidFill>
              <a:srgbClr val="0000FF"/>
            </a:solidFill>
            <a:headEnd type="stealth" w="med" len="lg"/>
          </a:ln>
        </p:spPr>
        <p:style>
          <a:lnRef idx="1">
            <a:schemeClr val="accent1"/>
          </a:lnRef>
          <a:fillRef idx="0">
            <a:schemeClr val="accent1"/>
          </a:fillRef>
          <a:effectRef idx="0">
            <a:schemeClr val="accent1"/>
          </a:effectRef>
          <a:fontRef idx="minor">
            <a:schemeClr val="tx1"/>
          </a:fontRef>
        </p:style>
      </p:cxnSp>
      <p:sp>
        <p:nvSpPr>
          <p:cNvPr id="7" name="Text Box 32"/>
          <p:cNvSpPr txBox="1">
            <a:spLocks noChangeArrowheads="1"/>
          </p:cNvSpPr>
          <p:nvPr/>
        </p:nvSpPr>
        <p:spPr bwMode="auto">
          <a:xfrm>
            <a:off x="5327654" y="1225550"/>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S</a:t>
            </a:r>
            <a:r>
              <a:rPr lang="ru-RU" altLang="ru-RU" sz="1600" baseline="-25000">
                <a:latin typeface="ISOCPEUR" panose="020B0604020202020204" pitchFamily="34" charset="0"/>
              </a:rPr>
              <a:t>1</a:t>
            </a:r>
          </a:p>
        </p:txBody>
      </p:sp>
      <p:sp>
        <p:nvSpPr>
          <p:cNvPr id="8" name="Text Box 32"/>
          <p:cNvSpPr txBox="1">
            <a:spLocks noChangeArrowheads="1"/>
          </p:cNvSpPr>
          <p:nvPr/>
        </p:nvSpPr>
        <p:spPr bwMode="auto">
          <a:xfrm rot="20351279">
            <a:off x="6616704" y="1808163"/>
            <a:ext cx="668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sym typeface="Symbol" panose="05050102010706020507" pitchFamily="18" charset="2"/>
              </a:rPr>
              <a:t></a:t>
            </a:r>
            <a:r>
              <a:rPr lang="ru-RU" altLang="ru-RU" sz="1600" baseline="-25000">
                <a:latin typeface="ISOCPEUR" panose="020B0604020202020204" pitchFamily="34" charset="0"/>
              </a:rPr>
              <a:t>1</a:t>
            </a:r>
          </a:p>
        </p:txBody>
      </p:sp>
      <p:sp>
        <p:nvSpPr>
          <p:cNvPr id="9" name="Text Box 32"/>
          <p:cNvSpPr txBox="1">
            <a:spLocks noChangeArrowheads="1"/>
          </p:cNvSpPr>
          <p:nvPr/>
        </p:nvSpPr>
        <p:spPr bwMode="auto">
          <a:xfrm>
            <a:off x="3800479" y="3360738"/>
            <a:ext cx="400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x</a:t>
            </a:r>
            <a:r>
              <a:rPr lang="ru-RU" altLang="ru-RU" sz="1600" baseline="-25000">
                <a:latin typeface="ISOCPEUR" panose="020B0604020202020204" pitchFamily="34" charset="0"/>
              </a:rPr>
              <a:t>12</a:t>
            </a:r>
          </a:p>
        </p:txBody>
      </p:sp>
      <p:cxnSp>
        <p:nvCxnSpPr>
          <p:cNvPr id="10" name="Прямая соединительная линия 9"/>
          <p:cNvCxnSpPr/>
          <p:nvPr/>
        </p:nvCxnSpPr>
        <p:spPr>
          <a:xfrm flipV="1">
            <a:off x="4483104" y="4076700"/>
            <a:ext cx="576263" cy="7239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059367" y="4076700"/>
            <a:ext cx="1519237" cy="3619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5664204" y="4438650"/>
            <a:ext cx="914400" cy="10477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H="1" flipV="1">
            <a:off x="4483104" y="4800600"/>
            <a:ext cx="1181100" cy="6858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059367" y="4076700"/>
            <a:ext cx="373062" cy="6096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432429" y="4686300"/>
            <a:ext cx="231775" cy="8001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5432429" y="4438650"/>
            <a:ext cx="1146175" cy="2476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4483104" y="4686300"/>
            <a:ext cx="949325" cy="1143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6578604" y="3709988"/>
            <a:ext cx="0" cy="728662"/>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5664204" y="3709988"/>
            <a:ext cx="0" cy="1776412"/>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5432429" y="1527175"/>
            <a:ext cx="0" cy="3159125"/>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5059367" y="3709988"/>
            <a:ext cx="0" cy="365125"/>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4483104" y="3709988"/>
            <a:ext cx="0" cy="1090612"/>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V="1">
            <a:off x="4483104" y="1527175"/>
            <a:ext cx="949325" cy="21828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5059367" y="1527175"/>
            <a:ext cx="373062" cy="2182813"/>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flipV="1">
            <a:off x="5432429" y="1527175"/>
            <a:ext cx="231775" cy="21828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H="1" flipV="1">
            <a:off x="5432429" y="1527175"/>
            <a:ext cx="1146175" cy="21828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483104" y="3709988"/>
            <a:ext cx="20955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V="1">
            <a:off x="4200529" y="2057400"/>
            <a:ext cx="3014663" cy="1303338"/>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61"/>
          <p:cNvSpPr>
            <a:spLocks noChangeArrowheads="1"/>
          </p:cNvSpPr>
          <p:nvPr/>
        </p:nvSpPr>
        <p:spPr bwMode="auto">
          <a:xfrm flipV="1">
            <a:off x="5402267" y="1497013"/>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0" name="Text Box 32"/>
          <p:cNvSpPr txBox="1">
            <a:spLocks noChangeArrowheads="1"/>
          </p:cNvSpPr>
          <p:nvPr/>
        </p:nvSpPr>
        <p:spPr bwMode="auto">
          <a:xfrm>
            <a:off x="5073654" y="4405313"/>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S</a:t>
            </a:r>
            <a:r>
              <a:rPr lang="en-US" altLang="ru-RU" sz="1600" baseline="-25000">
                <a:latin typeface="ISOCPEUR" panose="020B0604020202020204" pitchFamily="34" charset="0"/>
              </a:rPr>
              <a:t>2</a:t>
            </a:r>
            <a:endParaRPr lang="ru-RU" altLang="ru-RU" sz="1600" baseline="-25000">
              <a:latin typeface="ISOCPEUR" panose="020B0604020202020204" pitchFamily="34" charset="0"/>
            </a:endParaRPr>
          </a:p>
        </p:txBody>
      </p:sp>
      <p:sp>
        <p:nvSpPr>
          <p:cNvPr id="31" name="Oval 61"/>
          <p:cNvSpPr>
            <a:spLocks noChangeArrowheads="1"/>
          </p:cNvSpPr>
          <p:nvPr/>
        </p:nvSpPr>
        <p:spPr bwMode="auto">
          <a:xfrm flipV="1">
            <a:off x="6542092" y="3673475"/>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2" name="Oval 61"/>
          <p:cNvSpPr>
            <a:spLocks noChangeArrowheads="1"/>
          </p:cNvSpPr>
          <p:nvPr/>
        </p:nvSpPr>
        <p:spPr bwMode="auto">
          <a:xfrm flipV="1">
            <a:off x="5630867" y="3673475"/>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3" name="Oval 61"/>
          <p:cNvSpPr>
            <a:spLocks noChangeArrowheads="1"/>
          </p:cNvSpPr>
          <p:nvPr/>
        </p:nvSpPr>
        <p:spPr bwMode="auto">
          <a:xfrm flipV="1">
            <a:off x="5027617" y="3673475"/>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4" name="Oval 61"/>
          <p:cNvSpPr>
            <a:spLocks noChangeArrowheads="1"/>
          </p:cNvSpPr>
          <p:nvPr/>
        </p:nvSpPr>
        <p:spPr bwMode="auto">
          <a:xfrm flipV="1">
            <a:off x="4446592" y="3673475"/>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5" name="Oval 61"/>
          <p:cNvSpPr>
            <a:spLocks noChangeArrowheads="1"/>
          </p:cNvSpPr>
          <p:nvPr/>
        </p:nvSpPr>
        <p:spPr bwMode="auto">
          <a:xfrm flipV="1">
            <a:off x="5022854" y="4040188"/>
            <a:ext cx="71438"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6" name="Oval 61"/>
          <p:cNvSpPr>
            <a:spLocks noChangeArrowheads="1"/>
          </p:cNvSpPr>
          <p:nvPr/>
        </p:nvSpPr>
        <p:spPr bwMode="auto">
          <a:xfrm flipV="1">
            <a:off x="6542092" y="4402138"/>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7" name="Oval 61"/>
          <p:cNvSpPr>
            <a:spLocks noChangeArrowheads="1"/>
          </p:cNvSpPr>
          <p:nvPr/>
        </p:nvSpPr>
        <p:spPr bwMode="auto">
          <a:xfrm flipV="1">
            <a:off x="5627692" y="5449888"/>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8" name="Oval 61"/>
          <p:cNvSpPr>
            <a:spLocks noChangeArrowheads="1"/>
          </p:cNvSpPr>
          <p:nvPr/>
        </p:nvSpPr>
        <p:spPr bwMode="auto">
          <a:xfrm flipV="1">
            <a:off x="4452942" y="4764088"/>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9" name="Oval 61"/>
          <p:cNvSpPr>
            <a:spLocks noChangeArrowheads="1"/>
          </p:cNvSpPr>
          <p:nvPr/>
        </p:nvSpPr>
        <p:spPr bwMode="auto">
          <a:xfrm flipV="1">
            <a:off x="5395917" y="4649788"/>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cxnSp>
        <p:nvCxnSpPr>
          <p:cNvPr id="40" name="Прямая соединительная линия 39"/>
          <p:cNvCxnSpPr/>
          <p:nvPr/>
        </p:nvCxnSpPr>
        <p:spPr>
          <a:xfrm flipV="1">
            <a:off x="4740279" y="2587625"/>
            <a:ext cx="1260475" cy="538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Oval 61"/>
          <p:cNvSpPr>
            <a:spLocks noChangeArrowheads="1"/>
          </p:cNvSpPr>
          <p:nvPr/>
        </p:nvSpPr>
        <p:spPr bwMode="auto">
          <a:xfrm flipV="1">
            <a:off x="4703767" y="3089275"/>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42" name="Oval 61"/>
          <p:cNvSpPr>
            <a:spLocks noChangeArrowheads="1"/>
          </p:cNvSpPr>
          <p:nvPr/>
        </p:nvSpPr>
        <p:spPr bwMode="auto">
          <a:xfrm flipV="1">
            <a:off x="5153029" y="2897188"/>
            <a:ext cx="71438"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43" name="Oval 61"/>
          <p:cNvSpPr>
            <a:spLocks noChangeArrowheads="1"/>
          </p:cNvSpPr>
          <p:nvPr/>
        </p:nvSpPr>
        <p:spPr bwMode="auto">
          <a:xfrm flipV="1">
            <a:off x="5526092" y="2740025"/>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44" name="Oval 61"/>
          <p:cNvSpPr>
            <a:spLocks noChangeArrowheads="1"/>
          </p:cNvSpPr>
          <p:nvPr/>
        </p:nvSpPr>
        <p:spPr bwMode="auto">
          <a:xfrm flipV="1">
            <a:off x="5953129" y="2551113"/>
            <a:ext cx="71438"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45" name="Text Box 32"/>
          <p:cNvSpPr txBox="1">
            <a:spLocks noChangeArrowheads="1"/>
          </p:cNvSpPr>
          <p:nvPr/>
        </p:nvSpPr>
        <p:spPr bwMode="auto">
          <a:xfrm>
            <a:off x="4113217" y="3376613"/>
            <a:ext cx="66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A</a:t>
            </a:r>
            <a:r>
              <a:rPr lang="ru-RU" altLang="ru-RU" sz="1600" baseline="-25000">
                <a:latin typeface="ISOCPEUR" panose="020B0604020202020204" pitchFamily="34" charset="0"/>
              </a:rPr>
              <a:t>1</a:t>
            </a:r>
          </a:p>
        </p:txBody>
      </p:sp>
      <p:sp>
        <p:nvSpPr>
          <p:cNvPr id="46" name="Text Box 32"/>
          <p:cNvSpPr txBox="1">
            <a:spLocks noChangeArrowheads="1"/>
          </p:cNvSpPr>
          <p:nvPr/>
        </p:nvSpPr>
        <p:spPr bwMode="auto">
          <a:xfrm>
            <a:off x="4759329" y="3379788"/>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B</a:t>
            </a:r>
            <a:r>
              <a:rPr lang="ru-RU" altLang="ru-RU" sz="1600" baseline="-25000">
                <a:latin typeface="ISOCPEUR" panose="020B0604020202020204" pitchFamily="34" charset="0"/>
              </a:rPr>
              <a:t>1</a:t>
            </a:r>
          </a:p>
        </p:txBody>
      </p:sp>
      <p:sp>
        <p:nvSpPr>
          <p:cNvPr id="47" name="Text Box 32"/>
          <p:cNvSpPr txBox="1">
            <a:spLocks noChangeArrowheads="1"/>
          </p:cNvSpPr>
          <p:nvPr/>
        </p:nvSpPr>
        <p:spPr bwMode="auto">
          <a:xfrm>
            <a:off x="5627692" y="3390900"/>
            <a:ext cx="669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D</a:t>
            </a:r>
            <a:r>
              <a:rPr lang="ru-RU" altLang="ru-RU" sz="1600" baseline="-25000">
                <a:latin typeface="ISOCPEUR" panose="020B0604020202020204" pitchFamily="34" charset="0"/>
              </a:rPr>
              <a:t>1</a:t>
            </a:r>
          </a:p>
        </p:txBody>
      </p:sp>
      <p:sp>
        <p:nvSpPr>
          <p:cNvPr id="48" name="Text Box 32"/>
          <p:cNvSpPr txBox="1">
            <a:spLocks noChangeArrowheads="1"/>
          </p:cNvSpPr>
          <p:nvPr/>
        </p:nvSpPr>
        <p:spPr bwMode="auto">
          <a:xfrm>
            <a:off x="6502404" y="3395663"/>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C</a:t>
            </a:r>
            <a:r>
              <a:rPr lang="ru-RU" altLang="ru-RU" sz="1600" baseline="-25000">
                <a:latin typeface="ISOCPEUR" panose="020B0604020202020204" pitchFamily="34" charset="0"/>
              </a:rPr>
              <a:t>1</a:t>
            </a:r>
          </a:p>
        </p:txBody>
      </p:sp>
      <p:sp>
        <p:nvSpPr>
          <p:cNvPr id="49" name="Text Box 32"/>
          <p:cNvSpPr txBox="1">
            <a:spLocks noChangeArrowheads="1"/>
          </p:cNvSpPr>
          <p:nvPr/>
        </p:nvSpPr>
        <p:spPr bwMode="auto">
          <a:xfrm>
            <a:off x="6559554" y="4295775"/>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C</a:t>
            </a:r>
            <a:r>
              <a:rPr lang="en-US" altLang="ru-RU" sz="1600" baseline="-25000">
                <a:latin typeface="ISOCPEUR" panose="020B0604020202020204" pitchFamily="34" charset="0"/>
              </a:rPr>
              <a:t>2</a:t>
            </a:r>
            <a:endParaRPr lang="ru-RU" altLang="ru-RU" sz="1600" baseline="-25000">
              <a:latin typeface="ISOCPEUR" panose="020B0604020202020204" pitchFamily="34" charset="0"/>
            </a:endParaRPr>
          </a:p>
        </p:txBody>
      </p:sp>
      <p:sp>
        <p:nvSpPr>
          <p:cNvPr id="50" name="Text Box 32"/>
          <p:cNvSpPr txBox="1">
            <a:spLocks noChangeArrowheads="1"/>
          </p:cNvSpPr>
          <p:nvPr/>
        </p:nvSpPr>
        <p:spPr bwMode="auto">
          <a:xfrm>
            <a:off x="5597529" y="5427663"/>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D</a:t>
            </a:r>
            <a:r>
              <a:rPr lang="en-US" altLang="ru-RU" sz="1600" baseline="-25000">
                <a:latin typeface="ISOCPEUR" panose="020B0604020202020204" pitchFamily="34" charset="0"/>
              </a:rPr>
              <a:t>2</a:t>
            </a:r>
            <a:endParaRPr lang="ru-RU" altLang="ru-RU" sz="1600" baseline="-25000">
              <a:latin typeface="ISOCPEUR" panose="020B0604020202020204" pitchFamily="34" charset="0"/>
            </a:endParaRPr>
          </a:p>
        </p:txBody>
      </p:sp>
      <p:sp>
        <p:nvSpPr>
          <p:cNvPr id="51" name="Text Box 32"/>
          <p:cNvSpPr txBox="1">
            <a:spLocks noChangeArrowheads="1"/>
          </p:cNvSpPr>
          <p:nvPr/>
        </p:nvSpPr>
        <p:spPr bwMode="auto">
          <a:xfrm>
            <a:off x="4154492" y="4662488"/>
            <a:ext cx="66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A</a:t>
            </a:r>
            <a:r>
              <a:rPr lang="en-US" altLang="ru-RU" sz="1600" baseline="-25000">
                <a:latin typeface="ISOCPEUR" panose="020B0604020202020204" pitchFamily="34" charset="0"/>
              </a:rPr>
              <a:t>2</a:t>
            </a:r>
            <a:endParaRPr lang="ru-RU" altLang="ru-RU" sz="1600" baseline="-25000">
              <a:latin typeface="ISOCPEUR" panose="020B0604020202020204" pitchFamily="34" charset="0"/>
            </a:endParaRPr>
          </a:p>
        </p:txBody>
      </p:sp>
      <p:sp>
        <p:nvSpPr>
          <p:cNvPr id="52" name="Text Box 32"/>
          <p:cNvSpPr txBox="1">
            <a:spLocks noChangeArrowheads="1"/>
          </p:cNvSpPr>
          <p:nvPr/>
        </p:nvSpPr>
        <p:spPr bwMode="auto">
          <a:xfrm>
            <a:off x="4732342" y="3844925"/>
            <a:ext cx="668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B</a:t>
            </a:r>
            <a:r>
              <a:rPr lang="en-US" altLang="ru-RU" sz="1600" baseline="-25000">
                <a:latin typeface="ISOCPEUR" panose="020B0604020202020204" pitchFamily="34" charset="0"/>
              </a:rPr>
              <a:t>2</a:t>
            </a:r>
            <a:endParaRPr lang="ru-RU" altLang="ru-RU" sz="1600" baseline="-25000">
              <a:latin typeface="ISOCPEUR" panose="020B0604020202020204" pitchFamily="34" charset="0"/>
            </a:endParaRPr>
          </a:p>
        </p:txBody>
      </p:sp>
      <p:sp>
        <p:nvSpPr>
          <p:cNvPr id="53" name="Text Box 32"/>
          <p:cNvSpPr txBox="1">
            <a:spLocks noChangeArrowheads="1"/>
          </p:cNvSpPr>
          <p:nvPr/>
        </p:nvSpPr>
        <p:spPr bwMode="auto">
          <a:xfrm>
            <a:off x="4391029" y="2859088"/>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K</a:t>
            </a:r>
            <a:r>
              <a:rPr lang="ru-RU" altLang="ru-RU" sz="1600" baseline="-25000">
                <a:latin typeface="ISOCPEUR" panose="020B0604020202020204" pitchFamily="34" charset="0"/>
              </a:rPr>
              <a:t>1</a:t>
            </a:r>
          </a:p>
        </p:txBody>
      </p:sp>
      <p:sp>
        <p:nvSpPr>
          <p:cNvPr id="54" name="Text Box 32"/>
          <p:cNvSpPr txBox="1">
            <a:spLocks noChangeArrowheads="1"/>
          </p:cNvSpPr>
          <p:nvPr/>
        </p:nvSpPr>
        <p:spPr bwMode="auto">
          <a:xfrm>
            <a:off x="4910142" y="2632075"/>
            <a:ext cx="668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L</a:t>
            </a:r>
            <a:r>
              <a:rPr lang="ru-RU" altLang="ru-RU" sz="1600" baseline="-25000">
                <a:latin typeface="ISOCPEUR" panose="020B0604020202020204" pitchFamily="34" charset="0"/>
              </a:rPr>
              <a:t>1</a:t>
            </a:r>
          </a:p>
        </p:txBody>
      </p:sp>
      <p:sp>
        <p:nvSpPr>
          <p:cNvPr id="55" name="Text Box 32"/>
          <p:cNvSpPr txBox="1">
            <a:spLocks noChangeArrowheads="1"/>
          </p:cNvSpPr>
          <p:nvPr/>
        </p:nvSpPr>
        <p:spPr bwMode="auto">
          <a:xfrm>
            <a:off x="5530854" y="2740025"/>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N</a:t>
            </a:r>
            <a:r>
              <a:rPr lang="ru-RU" altLang="ru-RU" sz="1600" baseline="-25000">
                <a:latin typeface="ISOCPEUR" panose="020B0604020202020204" pitchFamily="34" charset="0"/>
              </a:rPr>
              <a:t>1</a:t>
            </a:r>
          </a:p>
        </p:txBody>
      </p:sp>
      <p:sp>
        <p:nvSpPr>
          <p:cNvPr id="56" name="Text Box 32"/>
          <p:cNvSpPr txBox="1">
            <a:spLocks noChangeArrowheads="1"/>
          </p:cNvSpPr>
          <p:nvPr/>
        </p:nvSpPr>
        <p:spPr bwMode="auto">
          <a:xfrm>
            <a:off x="5918204" y="2208213"/>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M</a:t>
            </a:r>
            <a:r>
              <a:rPr lang="ru-RU" altLang="ru-RU" sz="1600" baseline="-25000">
                <a:latin typeface="ISOCPEUR" panose="020B0604020202020204" pitchFamily="34" charset="0"/>
              </a:rPr>
              <a:t>1</a:t>
            </a:r>
          </a:p>
        </p:txBody>
      </p:sp>
      <p:cxnSp>
        <p:nvCxnSpPr>
          <p:cNvPr id="57" name="Прямая соединительная линия 56"/>
          <p:cNvCxnSpPr/>
          <p:nvPr/>
        </p:nvCxnSpPr>
        <p:spPr>
          <a:xfrm flipV="1">
            <a:off x="4740279" y="4292600"/>
            <a:ext cx="449263" cy="471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5189542" y="4292600"/>
            <a:ext cx="798512" cy="269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H="1">
            <a:off x="5562604" y="4562475"/>
            <a:ext cx="425450" cy="558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H="1" flipV="1">
            <a:off x="4740279" y="4764088"/>
            <a:ext cx="822325" cy="3571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Oval 61"/>
          <p:cNvSpPr>
            <a:spLocks noChangeArrowheads="1"/>
          </p:cNvSpPr>
          <p:nvPr/>
        </p:nvSpPr>
        <p:spPr bwMode="auto">
          <a:xfrm flipV="1">
            <a:off x="5948367" y="4525963"/>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62" name="Oval 61"/>
          <p:cNvSpPr>
            <a:spLocks noChangeArrowheads="1"/>
          </p:cNvSpPr>
          <p:nvPr/>
        </p:nvSpPr>
        <p:spPr bwMode="auto">
          <a:xfrm flipV="1">
            <a:off x="5151442" y="4256088"/>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63" name="Oval 61"/>
          <p:cNvSpPr>
            <a:spLocks noChangeArrowheads="1"/>
          </p:cNvSpPr>
          <p:nvPr/>
        </p:nvSpPr>
        <p:spPr bwMode="auto">
          <a:xfrm flipV="1">
            <a:off x="5519742" y="5075238"/>
            <a:ext cx="71437"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64" name="Oval 61"/>
          <p:cNvSpPr>
            <a:spLocks noChangeArrowheads="1"/>
          </p:cNvSpPr>
          <p:nvPr/>
        </p:nvSpPr>
        <p:spPr bwMode="auto">
          <a:xfrm flipV="1">
            <a:off x="4699004" y="4729163"/>
            <a:ext cx="71438" cy="73025"/>
          </a:xfrm>
          <a:prstGeom prst="ellipse">
            <a:avLst/>
          </a:prstGeom>
          <a:solidFill>
            <a:srgbClr val="EFF9ED"/>
          </a:solidFill>
          <a:ln w="12700">
            <a:solidFill>
              <a:srgbClr val="000000"/>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65" name="Text Box 32"/>
          <p:cNvSpPr txBox="1">
            <a:spLocks noChangeArrowheads="1"/>
          </p:cNvSpPr>
          <p:nvPr/>
        </p:nvSpPr>
        <p:spPr bwMode="auto">
          <a:xfrm>
            <a:off x="4684717" y="4732338"/>
            <a:ext cx="66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K</a:t>
            </a:r>
            <a:r>
              <a:rPr lang="en-US" altLang="ru-RU" sz="1600" baseline="-25000">
                <a:latin typeface="ISOCPEUR" panose="020B0604020202020204" pitchFamily="34" charset="0"/>
              </a:rPr>
              <a:t>2</a:t>
            </a:r>
            <a:endParaRPr lang="ru-RU" altLang="ru-RU" sz="1600" baseline="-25000">
              <a:latin typeface="ISOCPEUR" panose="020B0604020202020204" pitchFamily="34" charset="0"/>
            </a:endParaRPr>
          </a:p>
        </p:txBody>
      </p:sp>
      <p:sp>
        <p:nvSpPr>
          <p:cNvPr id="66" name="Text Box 32"/>
          <p:cNvSpPr txBox="1">
            <a:spLocks noChangeArrowheads="1"/>
          </p:cNvSpPr>
          <p:nvPr/>
        </p:nvSpPr>
        <p:spPr bwMode="auto">
          <a:xfrm>
            <a:off x="5165729" y="4071938"/>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dirty="0">
                <a:latin typeface="ISOCPEUR" panose="020B0604020202020204" pitchFamily="34" charset="0"/>
              </a:rPr>
              <a:t>L</a:t>
            </a:r>
            <a:r>
              <a:rPr lang="en-US" altLang="ru-RU" sz="1600" baseline="-25000" dirty="0">
                <a:latin typeface="ISOCPEUR" panose="020B0604020202020204" pitchFamily="34" charset="0"/>
              </a:rPr>
              <a:t>2</a:t>
            </a:r>
            <a:endParaRPr lang="ru-RU" altLang="ru-RU" sz="1600" baseline="-25000" dirty="0">
              <a:latin typeface="ISOCPEUR" panose="020B0604020202020204" pitchFamily="34" charset="0"/>
            </a:endParaRPr>
          </a:p>
        </p:txBody>
      </p:sp>
      <p:sp>
        <p:nvSpPr>
          <p:cNvPr id="67" name="Text Box 32"/>
          <p:cNvSpPr txBox="1">
            <a:spLocks noChangeArrowheads="1"/>
          </p:cNvSpPr>
          <p:nvPr/>
        </p:nvSpPr>
        <p:spPr bwMode="auto">
          <a:xfrm>
            <a:off x="5924554" y="4529138"/>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M</a:t>
            </a:r>
            <a:r>
              <a:rPr lang="en-US" altLang="ru-RU" sz="1600" baseline="-25000">
                <a:latin typeface="ISOCPEUR" panose="020B0604020202020204" pitchFamily="34" charset="0"/>
              </a:rPr>
              <a:t>2</a:t>
            </a:r>
            <a:endParaRPr lang="ru-RU" altLang="ru-RU" sz="1600" baseline="-25000">
              <a:latin typeface="ISOCPEUR" panose="020B0604020202020204" pitchFamily="34" charset="0"/>
            </a:endParaRPr>
          </a:p>
        </p:txBody>
      </p:sp>
      <p:sp>
        <p:nvSpPr>
          <p:cNvPr id="68" name="Text Box 32"/>
          <p:cNvSpPr txBox="1">
            <a:spLocks noChangeArrowheads="1"/>
          </p:cNvSpPr>
          <p:nvPr/>
        </p:nvSpPr>
        <p:spPr bwMode="auto">
          <a:xfrm>
            <a:off x="5175254" y="4978400"/>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latin typeface="ISOCPEUR" panose="020B0604020202020204" pitchFamily="34" charset="0"/>
              </a:rPr>
              <a:t>N</a:t>
            </a:r>
            <a:r>
              <a:rPr lang="en-US" altLang="ru-RU" sz="1600" baseline="-25000">
                <a:latin typeface="ISOCPEUR" panose="020B0604020202020204" pitchFamily="34" charset="0"/>
              </a:rPr>
              <a:t>2</a:t>
            </a:r>
            <a:endParaRPr lang="ru-RU" altLang="ru-RU" sz="1600" baseline="-25000">
              <a:latin typeface="ISOCPEUR" panose="020B0604020202020204" pitchFamily="34" charset="0"/>
            </a:endParaRPr>
          </a:p>
        </p:txBody>
      </p:sp>
      <p:sp>
        <p:nvSpPr>
          <p:cNvPr id="69" name="TextBox 68"/>
          <p:cNvSpPr txBox="1">
            <a:spLocks noChangeArrowheads="1"/>
          </p:cNvSpPr>
          <p:nvPr/>
        </p:nvSpPr>
        <p:spPr bwMode="auto">
          <a:xfrm>
            <a:off x="6350004" y="5207000"/>
            <a:ext cx="96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a:latin typeface="Arial" panose="020B0604020202020204" pitchFamily="34" charset="0"/>
                <a:sym typeface="Symbol" panose="05050102010706020507" pitchFamily="18" charset="2"/>
              </a:rPr>
              <a:t></a:t>
            </a:r>
            <a:r>
              <a:rPr lang="en-US" altLang="ru-RU" sz="1800" baseline="-25000">
                <a:latin typeface="Arial" panose="020B0604020202020204" pitchFamily="34" charset="0"/>
                <a:sym typeface="Symbol" panose="05050102010706020507" pitchFamily="18" charset="2"/>
              </a:rPr>
              <a:t>1</a:t>
            </a:r>
            <a:endParaRPr lang="ru-RU" altLang="ru-RU" sz="1800" baseline="-25000">
              <a:latin typeface="Arial" panose="020B0604020202020204" pitchFamily="34" charset="0"/>
            </a:endParaRPr>
          </a:p>
        </p:txBody>
      </p:sp>
      <p:sp>
        <p:nvSpPr>
          <p:cNvPr id="70" name="Прямоугольник 69"/>
          <p:cNvSpPr/>
          <p:nvPr/>
        </p:nvSpPr>
        <p:spPr>
          <a:xfrm>
            <a:off x="7658038" y="825024"/>
            <a:ext cx="4270106" cy="1938992"/>
          </a:xfrm>
          <a:prstGeom prst="rect">
            <a:avLst/>
          </a:prstGeom>
        </p:spPr>
        <p:txBody>
          <a:bodyPr wrap="square">
            <a:spAutoFit/>
          </a:bodyPr>
          <a:lstStyle/>
          <a:p>
            <a:pPr>
              <a:spcBef>
                <a:spcPct val="0"/>
              </a:spcBef>
            </a:pPr>
            <a:r>
              <a:rPr lang="ru-RU" altLang="ru-RU" sz="2000" dirty="0">
                <a:solidFill>
                  <a:srgbClr val="000000"/>
                </a:solidFill>
              </a:rPr>
              <a:t>Построение сечений значительно упрощается, если </a:t>
            </a:r>
            <a:r>
              <a:rPr lang="ru-RU" altLang="ru-RU" sz="2000" i="1" dirty="0">
                <a:solidFill>
                  <a:srgbClr val="000000"/>
                </a:solidFill>
              </a:rPr>
              <a:t>секущая плоскость является проецирующей</a:t>
            </a:r>
            <a:r>
              <a:rPr lang="ru-RU" altLang="ru-RU" sz="2000" dirty="0">
                <a:solidFill>
                  <a:srgbClr val="000000"/>
                </a:solidFill>
              </a:rPr>
              <a:t>. В этом случае одна проекция сечения совпадет с проецирующим следом плоскости.</a:t>
            </a:r>
          </a:p>
        </p:txBody>
      </p:sp>
      <p:sp>
        <p:nvSpPr>
          <p:cNvPr id="71" name="Прямоугольник 70"/>
          <p:cNvSpPr/>
          <p:nvPr/>
        </p:nvSpPr>
        <p:spPr>
          <a:xfrm>
            <a:off x="1348947" y="455692"/>
            <a:ext cx="5703164" cy="461665"/>
          </a:xfrm>
          <a:prstGeom prst="rect">
            <a:avLst/>
          </a:prstGeom>
        </p:spPr>
        <p:txBody>
          <a:bodyPr wrap="none">
            <a:spAutoFit/>
          </a:bodyPr>
          <a:lstStyle/>
          <a:p>
            <a:pPr algn="ctr">
              <a:spcBef>
                <a:spcPct val="0"/>
              </a:spcBef>
            </a:pPr>
            <a:r>
              <a:rPr lang="ru-RU" altLang="ru-RU" sz="2400" b="1" dirty="0">
                <a:solidFill>
                  <a:srgbClr val="000000"/>
                </a:solidFill>
              </a:rPr>
              <a:t>Пересечение многогранника плоскостью</a:t>
            </a:r>
            <a:endParaRPr lang="ru-RU" altLang="ru-RU" sz="2400" b="1" dirty="0">
              <a:solidFill>
                <a:schemeClr val="bg2"/>
              </a:solidFill>
            </a:endParaRPr>
          </a:p>
        </p:txBody>
      </p:sp>
      <p:sp>
        <p:nvSpPr>
          <p:cNvPr id="72" name="TextBox 4114"/>
          <p:cNvSpPr txBox="1">
            <a:spLocks noChangeArrowheads="1"/>
          </p:cNvSpPr>
          <p:nvPr/>
        </p:nvSpPr>
        <p:spPr bwMode="auto">
          <a:xfrm>
            <a:off x="10303643" y="2524125"/>
            <a:ext cx="96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ru-RU" sz="1800" dirty="0">
                <a:solidFill>
                  <a:srgbClr val="000000"/>
                </a:solidFill>
                <a:sym typeface="Symbol" pitchFamily="18" charset="2"/>
              </a:rPr>
              <a:t></a:t>
            </a:r>
            <a:r>
              <a:rPr lang="en-US" altLang="ru-RU" sz="1800" baseline="-25000" dirty="0">
                <a:solidFill>
                  <a:srgbClr val="000000"/>
                </a:solidFill>
                <a:sym typeface="Symbol" pitchFamily="18" charset="2"/>
              </a:rPr>
              <a:t>1</a:t>
            </a:r>
            <a:endParaRPr lang="ru-RU" altLang="ru-RU" sz="1800" baseline="-25000" dirty="0">
              <a:solidFill>
                <a:srgbClr val="000000"/>
              </a:solidFill>
            </a:endParaRPr>
          </a:p>
        </p:txBody>
      </p:sp>
      <p:sp>
        <p:nvSpPr>
          <p:cNvPr id="73" name="Прямоугольник 72"/>
          <p:cNvSpPr/>
          <p:nvPr/>
        </p:nvSpPr>
        <p:spPr>
          <a:xfrm>
            <a:off x="7658038" y="3035713"/>
            <a:ext cx="4270106" cy="1323439"/>
          </a:xfrm>
          <a:prstGeom prst="rect">
            <a:avLst/>
          </a:prstGeom>
        </p:spPr>
        <p:txBody>
          <a:bodyPr wrap="square">
            <a:spAutoFit/>
          </a:bodyPr>
          <a:lstStyle/>
          <a:p>
            <a:pPr>
              <a:spcBef>
                <a:spcPct val="0"/>
              </a:spcBef>
            </a:pPr>
            <a:r>
              <a:rPr lang="ru-RU" altLang="ru-RU" sz="2000" dirty="0">
                <a:solidFill>
                  <a:srgbClr val="000000"/>
                </a:solidFill>
              </a:rPr>
              <a:t>На рисунке фронтальная проекция </a:t>
            </a:r>
            <a:r>
              <a:rPr lang="en-US" altLang="ru-RU" sz="2000" i="1" dirty="0">
                <a:solidFill>
                  <a:srgbClr val="000000"/>
                </a:solidFill>
              </a:rPr>
              <a:t>K</a:t>
            </a:r>
            <a:r>
              <a:rPr lang="ru-RU" altLang="ru-RU" sz="2000" baseline="-25000" dirty="0">
                <a:solidFill>
                  <a:srgbClr val="000000"/>
                </a:solidFill>
              </a:rPr>
              <a:t>1</a:t>
            </a:r>
            <a:r>
              <a:rPr lang="en-US" altLang="ru-RU" sz="2000" i="1" dirty="0">
                <a:solidFill>
                  <a:srgbClr val="000000"/>
                </a:solidFill>
              </a:rPr>
              <a:t>L</a:t>
            </a:r>
            <a:r>
              <a:rPr lang="ru-RU" altLang="ru-RU" sz="2000" baseline="-25000" dirty="0">
                <a:solidFill>
                  <a:srgbClr val="000000"/>
                </a:solidFill>
              </a:rPr>
              <a:t>1</a:t>
            </a:r>
            <a:r>
              <a:rPr lang="en-US" altLang="ru-RU" sz="2000" i="1" dirty="0">
                <a:solidFill>
                  <a:srgbClr val="000000"/>
                </a:solidFill>
              </a:rPr>
              <a:t>M</a:t>
            </a:r>
            <a:r>
              <a:rPr lang="ru-RU" altLang="ru-RU" sz="2000" baseline="-25000" dirty="0">
                <a:solidFill>
                  <a:srgbClr val="000000"/>
                </a:solidFill>
              </a:rPr>
              <a:t>1</a:t>
            </a:r>
            <a:r>
              <a:rPr lang="en-US" altLang="ru-RU" sz="2000" i="1" dirty="0">
                <a:solidFill>
                  <a:srgbClr val="000000"/>
                </a:solidFill>
              </a:rPr>
              <a:t> N</a:t>
            </a:r>
            <a:r>
              <a:rPr lang="ru-RU" altLang="ru-RU" sz="2000" baseline="-25000" dirty="0">
                <a:solidFill>
                  <a:srgbClr val="000000"/>
                </a:solidFill>
              </a:rPr>
              <a:t>1</a:t>
            </a:r>
            <a:r>
              <a:rPr lang="ru-RU" altLang="ru-RU" sz="2000" dirty="0">
                <a:solidFill>
                  <a:srgbClr val="000000"/>
                </a:solidFill>
              </a:rPr>
              <a:t> сечения совпадает с фронтальным следом </a:t>
            </a:r>
            <a:r>
              <a:rPr lang="ru-RU" altLang="ru-RU" sz="2000" dirty="0">
                <a:solidFill>
                  <a:srgbClr val="000000"/>
                </a:solidFill>
                <a:sym typeface="Symbol" pitchFamily="18" charset="2"/>
              </a:rPr>
              <a:t></a:t>
            </a:r>
            <a:r>
              <a:rPr lang="ru-RU" altLang="ru-RU" sz="2000" baseline="-25000" dirty="0">
                <a:solidFill>
                  <a:srgbClr val="000000"/>
                </a:solidFill>
              </a:rPr>
              <a:t>1</a:t>
            </a:r>
            <a:r>
              <a:rPr lang="ru-RU" altLang="ru-RU" sz="2000" dirty="0">
                <a:solidFill>
                  <a:srgbClr val="000000"/>
                </a:solidFill>
              </a:rPr>
              <a:t> секущей плоскости. </a:t>
            </a:r>
          </a:p>
        </p:txBody>
      </p:sp>
      <p:sp>
        <p:nvSpPr>
          <p:cNvPr id="74" name="Прямоугольник 73"/>
          <p:cNvSpPr/>
          <p:nvPr/>
        </p:nvSpPr>
        <p:spPr>
          <a:xfrm>
            <a:off x="7786869" y="4574381"/>
            <a:ext cx="4012443" cy="1938992"/>
          </a:xfrm>
          <a:prstGeom prst="rect">
            <a:avLst/>
          </a:prstGeom>
        </p:spPr>
        <p:txBody>
          <a:bodyPr wrap="square">
            <a:spAutoFit/>
          </a:bodyPr>
          <a:lstStyle/>
          <a:p>
            <a:pPr>
              <a:spcBef>
                <a:spcPct val="0"/>
              </a:spcBef>
            </a:pPr>
            <a:r>
              <a:rPr lang="ru-RU" altLang="ru-RU" sz="2000" dirty="0">
                <a:solidFill>
                  <a:srgbClr val="000000"/>
                </a:solidFill>
              </a:rPr>
              <a:t>Проведя линии связи до горизонтальных проекций соответствующих ребер многогранника, получим горизонтальную проекцию сечения</a:t>
            </a:r>
            <a:r>
              <a:rPr lang="en-US" altLang="ru-RU" sz="2000" dirty="0">
                <a:solidFill>
                  <a:srgbClr val="000000"/>
                </a:solidFill>
              </a:rPr>
              <a:t> – </a:t>
            </a:r>
            <a:r>
              <a:rPr lang="en-US" altLang="ru-RU" sz="2000" i="1" dirty="0">
                <a:solidFill>
                  <a:srgbClr val="000000"/>
                </a:solidFill>
              </a:rPr>
              <a:t>K</a:t>
            </a:r>
            <a:r>
              <a:rPr lang="en-US" altLang="ru-RU" sz="2000" i="1" baseline="-25000" dirty="0">
                <a:solidFill>
                  <a:srgbClr val="000000"/>
                </a:solidFill>
              </a:rPr>
              <a:t>2</a:t>
            </a:r>
            <a:r>
              <a:rPr lang="en-US" altLang="ru-RU" sz="2000" i="1" dirty="0">
                <a:solidFill>
                  <a:srgbClr val="000000"/>
                </a:solidFill>
              </a:rPr>
              <a:t>L</a:t>
            </a:r>
            <a:r>
              <a:rPr lang="en-US" altLang="ru-RU" sz="2000" i="1" baseline="-25000" dirty="0">
                <a:solidFill>
                  <a:srgbClr val="000000"/>
                </a:solidFill>
              </a:rPr>
              <a:t>2</a:t>
            </a:r>
            <a:r>
              <a:rPr lang="en-US" altLang="ru-RU" sz="2000" i="1" dirty="0">
                <a:solidFill>
                  <a:srgbClr val="000000"/>
                </a:solidFill>
              </a:rPr>
              <a:t>M</a:t>
            </a:r>
            <a:r>
              <a:rPr lang="en-US" altLang="ru-RU" sz="2000" i="1" baseline="-25000" dirty="0">
                <a:solidFill>
                  <a:srgbClr val="000000"/>
                </a:solidFill>
              </a:rPr>
              <a:t>2</a:t>
            </a:r>
            <a:r>
              <a:rPr lang="en-US" altLang="ru-RU" sz="2000" i="1" dirty="0">
                <a:solidFill>
                  <a:srgbClr val="000000"/>
                </a:solidFill>
              </a:rPr>
              <a:t>N</a:t>
            </a:r>
            <a:r>
              <a:rPr lang="en-US" altLang="ru-RU" sz="2000" i="1" baseline="-25000" dirty="0">
                <a:solidFill>
                  <a:srgbClr val="000000"/>
                </a:solidFill>
              </a:rPr>
              <a:t>2</a:t>
            </a:r>
            <a:r>
              <a:rPr lang="ru-RU" altLang="ru-RU" sz="2000" dirty="0">
                <a:solidFill>
                  <a:srgbClr val="000000"/>
                </a:solidFill>
              </a:rPr>
              <a:t>.</a:t>
            </a:r>
          </a:p>
        </p:txBody>
      </p:sp>
    </p:spTree>
    <p:extLst>
      <p:ext uri="{BB962C8B-B14F-4D97-AF65-F5344CB8AC3E}">
        <p14:creationId xmlns:p14="http://schemas.microsoft.com/office/powerpoint/2010/main" val="376586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1000"/>
                                        <p:tgtEl>
                                          <p:spTgt spid="69"/>
                                        </p:tgtEl>
                                      </p:cBhvr>
                                    </p:animEffect>
                                    <p:anim calcmode="lin" valueType="num">
                                      <p:cBhvr>
                                        <p:cTn id="92" dur="1000" fill="hold"/>
                                        <p:tgtEl>
                                          <p:spTgt spid="69"/>
                                        </p:tgtEl>
                                        <p:attrNameLst>
                                          <p:attrName>ppt_x</p:attrName>
                                        </p:attrNameLst>
                                      </p:cBhvr>
                                      <p:tavLst>
                                        <p:tav tm="0">
                                          <p:val>
                                            <p:strVal val="#ppt_x"/>
                                          </p:val>
                                        </p:tav>
                                        <p:tav tm="100000">
                                          <p:val>
                                            <p:strVal val="#ppt_x"/>
                                          </p:val>
                                        </p:tav>
                                      </p:tavLst>
                                    </p:anim>
                                    <p:anim calcmode="lin" valueType="num">
                                      <p:cBhvr>
                                        <p:cTn id="9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5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nodeType="clickEffect">
                                  <p:stCondLst>
                                    <p:cond delay="0"/>
                                  </p:stCondLst>
                                  <p:childTnLst>
                                    <p:set>
                                      <p:cBhvr>
                                        <p:cTn id="123" dur="1" fill="hold">
                                          <p:stCondLst>
                                            <p:cond delay="0"/>
                                          </p:stCondLst>
                                        </p:cTn>
                                        <p:tgtEl>
                                          <p:spTgt spid="4"/>
                                        </p:tgtEl>
                                        <p:attrNameLst>
                                          <p:attrName>style.visibility</p:attrName>
                                        </p:attrNameLst>
                                      </p:cBhvr>
                                      <p:to>
                                        <p:strVal val="visible"/>
                                      </p:to>
                                    </p:set>
                                    <p:animEffect transition="in" filter="wipe(up)">
                                      <p:cBhvr>
                                        <p:cTn id="124" dur="500"/>
                                        <p:tgtEl>
                                          <p:spTgt spid="4"/>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6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nodeType="click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wipe(up)">
                                      <p:cBhvr>
                                        <p:cTn id="135" dur="500"/>
                                        <p:tgtEl>
                                          <p:spTgt spid="5"/>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62"/>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nodeType="click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wipe(up)">
                                      <p:cBhvr>
                                        <p:cTn id="146" dur="500"/>
                                        <p:tgtEl>
                                          <p:spTgt spid="3"/>
                                        </p:tgtEl>
                                      </p:cBhvr>
                                    </p:animEffec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6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nodeType="clickEffect">
                                  <p:stCondLst>
                                    <p:cond delay="0"/>
                                  </p:stCondLst>
                                  <p:childTnLst>
                                    <p:set>
                                      <p:cBhvr>
                                        <p:cTn id="156" dur="1" fill="hold">
                                          <p:stCondLst>
                                            <p:cond delay="0"/>
                                          </p:stCondLst>
                                        </p:cTn>
                                        <p:tgtEl>
                                          <p:spTgt spid="2"/>
                                        </p:tgtEl>
                                        <p:attrNameLst>
                                          <p:attrName>style.visibility</p:attrName>
                                        </p:attrNameLst>
                                      </p:cBhvr>
                                      <p:to>
                                        <p:strVal val="visible"/>
                                      </p:to>
                                    </p:set>
                                    <p:animEffect transition="in" filter="wipe(up)">
                                      <p:cBhvr>
                                        <p:cTn id="157" dur="500"/>
                                        <p:tgtEl>
                                          <p:spTgt spid="2"/>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63"/>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nodeType="clickEffect">
                                  <p:stCondLst>
                                    <p:cond delay="0"/>
                                  </p:stCondLst>
                                  <p:childTnLst>
                                    <p:set>
                                      <p:cBhvr>
                                        <p:cTn id="167" dur="1" fill="hold">
                                          <p:stCondLst>
                                            <p:cond delay="0"/>
                                          </p:stCondLst>
                                        </p:cTn>
                                        <p:tgtEl>
                                          <p:spTgt spid="60"/>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57"/>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58"/>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1"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p:bldP spid="54" grpId="0"/>
      <p:bldP spid="55" grpId="0"/>
      <p:bldP spid="56" grpId="0"/>
      <p:bldP spid="61" grpId="0" animBg="1"/>
      <p:bldP spid="62" grpId="0" animBg="1"/>
      <p:bldP spid="63" grpId="0" animBg="1"/>
      <p:bldP spid="64" grpId="0" animBg="1"/>
      <p:bldP spid="65"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9289" y="1743549"/>
            <a:ext cx="6689678" cy="1325563"/>
          </a:xfrm>
        </p:spPr>
        <p:txBody>
          <a:bodyPr/>
          <a:lstStyle/>
          <a:p>
            <a:pPr algn="ctr"/>
            <a:r>
              <a:rPr lang="ru-RU" b="1" dirty="0">
                <a:solidFill>
                  <a:srgbClr val="454A4C"/>
                </a:solidFill>
                <a:latin typeface="Avenir"/>
              </a:rPr>
              <a:t>Многогранники</a:t>
            </a:r>
            <a:r>
              <a:rPr lang="ru-RU" dirty="0"/>
              <a:t/>
            </a:r>
            <a:br>
              <a:rPr lang="ru-RU" dirty="0"/>
            </a:br>
            <a:endParaRPr lang="ru-RU" dirty="0"/>
          </a:p>
        </p:txBody>
      </p:sp>
      <p:sp>
        <p:nvSpPr>
          <p:cNvPr id="3" name="Объект 2"/>
          <p:cNvSpPr>
            <a:spLocks noGrp="1"/>
          </p:cNvSpPr>
          <p:nvPr>
            <p:ph idx="1"/>
          </p:nvPr>
        </p:nvSpPr>
        <p:spPr>
          <a:xfrm>
            <a:off x="2770496" y="3807725"/>
            <a:ext cx="6155140" cy="1296538"/>
          </a:xfrm>
        </p:spPr>
        <p:txBody>
          <a:bodyPr/>
          <a:lstStyle/>
          <a:p>
            <a:pPr marL="0" indent="0" algn="ctr">
              <a:buNone/>
            </a:pPr>
            <a:r>
              <a:rPr lang="ru-RU" sz="3600" b="1" dirty="0">
                <a:latin typeface="Times New Roman" panose="02020603050405020304" pitchFamily="18" charset="0"/>
                <a:cs typeface="Times New Roman" panose="02020603050405020304" pitchFamily="18" charset="0"/>
              </a:rPr>
              <a:t>Лекция </a:t>
            </a:r>
            <a:r>
              <a:rPr lang="ru-RU" sz="3600" b="1" dirty="0" smtClean="0">
                <a:latin typeface="Times New Roman" panose="02020603050405020304" pitchFamily="18" charset="0"/>
                <a:cs typeface="Times New Roman" panose="02020603050405020304" pitchFamily="18" charset="0"/>
              </a:rPr>
              <a:t>9</a:t>
            </a:r>
            <a:endParaRPr lang="ru-RU" sz="36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86089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Прямоугольник 86"/>
          <p:cNvSpPr/>
          <p:nvPr/>
        </p:nvSpPr>
        <p:spPr>
          <a:xfrm>
            <a:off x="215901" y="-11113"/>
            <a:ext cx="6286500" cy="5429250"/>
          </a:xfrm>
          <a:prstGeom prst="rect">
            <a:avLst/>
          </a:prstGeom>
          <a:solidFill>
            <a:srgbClr val="FFFFFF">
              <a:alpha val="2588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anchor="ctr"/>
          <a:lstStyle/>
          <a:p>
            <a:pPr algn="ctr">
              <a:defRPr/>
            </a:pPr>
            <a:endParaRPr lang="ru-RU"/>
          </a:p>
        </p:txBody>
      </p:sp>
      <p:sp>
        <p:nvSpPr>
          <p:cNvPr id="15363" name="Line 3"/>
          <p:cNvSpPr>
            <a:spLocks noChangeShapeType="1"/>
          </p:cNvSpPr>
          <p:nvPr/>
        </p:nvSpPr>
        <p:spPr bwMode="auto">
          <a:xfrm>
            <a:off x="6769101" y="3667125"/>
            <a:ext cx="3934884" cy="0"/>
          </a:xfrm>
          <a:prstGeom prst="line">
            <a:avLst/>
          </a:prstGeom>
          <a:noFill/>
          <a:ln w="12700">
            <a:solidFill>
              <a:schemeClr val="tx1"/>
            </a:solidFill>
            <a:round/>
            <a:headEnd/>
            <a:tailEnd/>
          </a:ln>
        </p:spPr>
        <p:txBody>
          <a:bodyPr lIns="108849" tIns="54424" rIns="108849" bIns="54424"/>
          <a:lstStyle/>
          <a:p>
            <a:endParaRPr lang="ru-RU" sz="2000" b="1"/>
          </a:p>
        </p:txBody>
      </p:sp>
      <p:sp>
        <p:nvSpPr>
          <p:cNvPr id="15364" name="Freeform 4"/>
          <p:cNvSpPr>
            <a:spLocks/>
          </p:cNvSpPr>
          <p:nvPr/>
        </p:nvSpPr>
        <p:spPr bwMode="auto">
          <a:xfrm>
            <a:off x="7488768" y="3994150"/>
            <a:ext cx="3060700" cy="1714500"/>
          </a:xfrm>
          <a:custGeom>
            <a:avLst/>
            <a:gdLst>
              <a:gd name="T0" fmla="*/ 0 w 1446"/>
              <a:gd name="T1" fmla="*/ 2147483647 h 1080"/>
              <a:gd name="T2" fmla="*/ 2147483647 w 1446"/>
              <a:gd name="T3" fmla="*/ 2147483647 h 1080"/>
              <a:gd name="T4" fmla="*/ 2147483647 w 1446"/>
              <a:gd name="T5" fmla="*/ 0 h 1080"/>
              <a:gd name="T6" fmla="*/ 2147483647 w 1446"/>
              <a:gd name="T7" fmla="*/ 2147483647 h 1080"/>
              <a:gd name="T8" fmla="*/ 0 60000 65536"/>
              <a:gd name="T9" fmla="*/ 0 60000 65536"/>
              <a:gd name="T10" fmla="*/ 0 60000 65536"/>
              <a:gd name="T11" fmla="*/ 0 60000 65536"/>
              <a:gd name="T12" fmla="*/ 0 w 1446"/>
              <a:gd name="T13" fmla="*/ 0 h 1080"/>
              <a:gd name="T14" fmla="*/ 1446 w 1446"/>
              <a:gd name="T15" fmla="*/ 1080 h 1080"/>
            </a:gdLst>
            <a:ahLst/>
            <a:cxnLst>
              <a:cxn ang="T8">
                <a:pos x="T0" y="T1"/>
              </a:cxn>
              <a:cxn ang="T9">
                <a:pos x="T2" y="T3"/>
              </a:cxn>
              <a:cxn ang="T10">
                <a:pos x="T4" y="T5"/>
              </a:cxn>
              <a:cxn ang="T11">
                <a:pos x="T6" y="T7"/>
              </a:cxn>
            </a:cxnLst>
            <a:rect l="T12" t="T13" r="T14" b="T15"/>
            <a:pathLst>
              <a:path w="1446" h="1080">
                <a:moveTo>
                  <a:pt x="0" y="192"/>
                </a:moveTo>
                <a:lnTo>
                  <a:pt x="810" y="1080"/>
                </a:lnTo>
                <a:lnTo>
                  <a:pt x="1446" y="0"/>
                </a:lnTo>
                <a:lnTo>
                  <a:pt x="4" y="192"/>
                </a:lnTo>
              </a:path>
            </a:pathLst>
          </a:custGeom>
          <a:noFill/>
          <a:ln w="19050">
            <a:solidFill>
              <a:schemeClr val="tx1"/>
            </a:solidFill>
            <a:round/>
            <a:headEnd/>
            <a:tailEnd/>
          </a:ln>
        </p:spPr>
        <p:txBody>
          <a:bodyPr lIns="108849" tIns="54424" rIns="108849" bIns="54424"/>
          <a:lstStyle/>
          <a:p>
            <a:endParaRPr lang="ru-RU" sz="2000" b="1"/>
          </a:p>
        </p:txBody>
      </p:sp>
      <p:sp>
        <p:nvSpPr>
          <p:cNvPr id="15365" name="Line 5"/>
          <p:cNvSpPr>
            <a:spLocks noChangeShapeType="1"/>
          </p:cNvSpPr>
          <p:nvPr/>
        </p:nvSpPr>
        <p:spPr bwMode="auto">
          <a:xfrm flipV="1">
            <a:off x="7499350" y="3670301"/>
            <a:ext cx="0" cy="639763"/>
          </a:xfrm>
          <a:prstGeom prst="line">
            <a:avLst/>
          </a:prstGeom>
          <a:noFill/>
          <a:ln w="9525">
            <a:solidFill>
              <a:schemeClr val="tx1"/>
            </a:solidFill>
            <a:round/>
            <a:headEnd/>
            <a:tailEnd/>
          </a:ln>
        </p:spPr>
        <p:txBody>
          <a:bodyPr lIns="108849" tIns="54424" rIns="108849" bIns="54424"/>
          <a:lstStyle/>
          <a:p>
            <a:endParaRPr lang="ru-RU" sz="2000" b="1"/>
          </a:p>
        </p:txBody>
      </p:sp>
      <p:sp>
        <p:nvSpPr>
          <p:cNvPr id="15366" name="Line 6"/>
          <p:cNvSpPr>
            <a:spLocks noChangeShapeType="1"/>
          </p:cNvSpPr>
          <p:nvPr/>
        </p:nvSpPr>
        <p:spPr bwMode="auto">
          <a:xfrm flipH="1" flipV="1">
            <a:off x="10536767" y="3644901"/>
            <a:ext cx="2117" cy="360363"/>
          </a:xfrm>
          <a:prstGeom prst="line">
            <a:avLst/>
          </a:prstGeom>
          <a:noFill/>
          <a:ln w="9525">
            <a:solidFill>
              <a:schemeClr val="tx1"/>
            </a:solidFill>
            <a:round/>
            <a:headEnd/>
            <a:tailEnd/>
          </a:ln>
        </p:spPr>
        <p:txBody>
          <a:bodyPr lIns="108849" tIns="54424" rIns="108849" bIns="54424"/>
          <a:lstStyle/>
          <a:p>
            <a:endParaRPr lang="ru-RU" sz="2000" b="1"/>
          </a:p>
        </p:txBody>
      </p:sp>
      <p:sp>
        <p:nvSpPr>
          <p:cNvPr id="15367" name="Freeform 7"/>
          <p:cNvSpPr>
            <a:spLocks/>
          </p:cNvSpPr>
          <p:nvPr/>
        </p:nvSpPr>
        <p:spPr bwMode="auto">
          <a:xfrm>
            <a:off x="9211734" y="1836738"/>
            <a:ext cx="241300" cy="1827212"/>
          </a:xfrm>
          <a:custGeom>
            <a:avLst/>
            <a:gdLst>
              <a:gd name="T0" fmla="*/ 2147483647 w 114"/>
              <a:gd name="T1" fmla="*/ 0 h 1151"/>
              <a:gd name="T2" fmla="*/ 0 w 114"/>
              <a:gd name="T3" fmla="*/ 2147483647 h 1151"/>
              <a:gd name="T4" fmla="*/ 0 60000 65536"/>
              <a:gd name="T5" fmla="*/ 0 60000 65536"/>
              <a:gd name="T6" fmla="*/ 0 w 114"/>
              <a:gd name="T7" fmla="*/ 0 h 1151"/>
              <a:gd name="T8" fmla="*/ 114 w 114"/>
              <a:gd name="T9" fmla="*/ 1151 h 1151"/>
            </a:gdLst>
            <a:ahLst/>
            <a:cxnLst>
              <a:cxn ang="T4">
                <a:pos x="T0" y="T1"/>
              </a:cxn>
              <a:cxn ang="T5">
                <a:pos x="T2" y="T3"/>
              </a:cxn>
            </a:cxnLst>
            <a:rect l="T6" t="T7" r="T8" b="T9"/>
            <a:pathLst>
              <a:path w="114" h="1151">
                <a:moveTo>
                  <a:pt x="114" y="0"/>
                </a:moveTo>
                <a:lnTo>
                  <a:pt x="0" y="1151"/>
                </a:lnTo>
              </a:path>
            </a:pathLst>
          </a:custGeom>
          <a:noFill/>
          <a:ln w="19050">
            <a:solidFill>
              <a:schemeClr val="tx1"/>
            </a:solidFill>
            <a:round/>
            <a:headEnd/>
            <a:tailEnd/>
          </a:ln>
        </p:spPr>
        <p:txBody>
          <a:bodyPr lIns="108849" tIns="54424" rIns="108849" bIns="54424"/>
          <a:lstStyle/>
          <a:p>
            <a:endParaRPr lang="ru-RU" sz="2000" b="1"/>
          </a:p>
        </p:txBody>
      </p:sp>
      <p:sp>
        <p:nvSpPr>
          <p:cNvPr id="15368" name="Text Box 8"/>
          <p:cNvSpPr txBox="1">
            <a:spLocks noChangeArrowheads="1"/>
          </p:cNvSpPr>
          <p:nvPr/>
        </p:nvSpPr>
        <p:spPr bwMode="auto">
          <a:xfrm>
            <a:off x="6999817" y="4162426"/>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t>А</a:t>
            </a:r>
            <a:r>
              <a:rPr lang="ru-RU" sz="2000" b="1" baseline="-25000" dirty="0" smtClean="0"/>
              <a:t>2</a:t>
            </a:r>
            <a:endParaRPr lang="ru-RU" sz="2000" b="1" baseline="-25000" dirty="0"/>
          </a:p>
        </p:txBody>
      </p:sp>
      <p:sp>
        <p:nvSpPr>
          <p:cNvPr id="15369" name="Text Box 9"/>
          <p:cNvSpPr txBox="1">
            <a:spLocks noChangeArrowheads="1"/>
          </p:cNvSpPr>
          <p:nvPr/>
        </p:nvSpPr>
        <p:spPr bwMode="auto">
          <a:xfrm>
            <a:off x="9239252" y="5578476"/>
            <a:ext cx="673100"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t>С</a:t>
            </a:r>
            <a:r>
              <a:rPr lang="ru-RU" sz="2000" b="1" baseline="-25000" dirty="0" smtClean="0"/>
              <a:t>2</a:t>
            </a:r>
            <a:endParaRPr lang="ru-RU" sz="2000" b="1" baseline="-25000" dirty="0"/>
          </a:p>
        </p:txBody>
      </p:sp>
      <p:sp>
        <p:nvSpPr>
          <p:cNvPr id="15370" name="Text Box 10"/>
          <p:cNvSpPr txBox="1">
            <a:spLocks noChangeArrowheads="1"/>
          </p:cNvSpPr>
          <p:nvPr/>
        </p:nvSpPr>
        <p:spPr bwMode="auto">
          <a:xfrm>
            <a:off x="10513484" y="3933826"/>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t>В</a:t>
            </a:r>
            <a:r>
              <a:rPr lang="ru-RU" sz="2000" b="1" baseline="-25000" dirty="0" smtClean="0"/>
              <a:t>2</a:t>
            </a:r>
            <a:endParaRPr lang="ru-RU" sz="2000" b="1" baseline="-25000" dirty="0"/>
          </a:p>
        </p:txBody>
      </p:sp>
      <p:sp>
        <p:nvSpPr>
          <p:cNvPr id="15371" name="Text Box 11"/>
          <p:cNvSpPr txBox="1">
            <a:spLocks noChangeArrowheads="1"/>
          </p:cNvSpPr>
          <p:nvPr/>
        </p:nvSpPr>
        <p:spPr bwMode="auto">
          <a:xfrm>
            <a:off x="9391650" y="1544638"/>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en-US" sz="2000" b="1" dirty="0" smtClean="0"/>
              <a:t>S</a:t>
            </a:r>
            <a:r>
              <a:rPr lang="ru-RU" sz="2000" b="1" baseline="-25000" dirty="0" smtClean="0"/>
              <a:t>1</a:t>
            </a:r>
            <a:endParaRPr lang="ru-RU" sz="2000" b="1" baseline="-25000" dirty="0"/>
          </a:p>
        </p:txBody>
      </p:sp>
      <p:sp>
        <p:nvSpPr>
          <p:cNvPr id="15372" name="Text Box 12"/>
          <p:cNvSpPr txBox="1">
            <a:spLocks noChangeArrowheads="1"/>
          </p:cNvSpPr>
          <p:nvPr/>
        </p:nvSpPr>
        <p:spPr bwMode="auto">
          <a:xfrm>
            <a:off x="5994400" y="3508376"/>
            <a:ext cx="766234" cy="386910"/>
          </a:xfrm>
          <a:prstGeom prst="rect">
            <a:avLst/>
          </a:prstGeom>
          <a:noFill/>
          <a:ln w="9525">
            <a:noFill/>
            <a:miter lim="800000"/>
            <a:headEnd/>
            <a:tailEnd/>
          </a:ln>
        </p:spPr>
        <p:txBody>
          <a:bodyPr lIns="108849" tIns="54424" rIns="108849" bIns="54424">
            <a:spAutoFit/>
          </a:bodyPr>
          <a:lstStyle/>
          <a:p>
            <a:pPr>
              <a:spcBef>
                <a:spcPct val="50000"/>
              </a:spcBef>
            </a:pPr>
            <a:r>
              <a:rPr lang="en-US"/>
              <a:t>X</a:t>
            </a:r>
            <a:r>
              <a:rPr lang="en-US" baseline="-25000"/>
              <a:t>1,2</a:t>
            </a:r>
            <a:endParaRPr lang="ru-RU" baseline="-25000"/>
          </a:p>
        </p:txBody>
      </p:sp>
      <p:sp>
        <p:nvSpPr>
          <p:cNvPr id="15373" name="Freeform 13"/>
          <p:cNvSpPr>
            <a:spLocks/>
          </p:cNvSpPr>
          <p:nvPr/>
        </p:nvSpPr>
        <p:spPr bwMode="auto">
          <a:xfrm>
            <a:off x="9457267" y="1828800"/>
            <a:ext cx="1100666" cy="1841500"/>
          </a:xfrm>
          <a:custGeom>
            <a:avLst/>
            <a:gdLst>
              <a:gd name="T0" fmla="*/ 2147483647 w 520"/>
              <a:gd name="T1" fmla="*/ 2147483647 h 1160"/>
              <a:gd name="T2" fmla="*/ 0 w 520"/>
              <a:gd name="T3" fmla="*/ 0 h 1160"/>
              <a:gd name="T4" fmla="*/ 0 60000 65536"/>
              <a:gd name="T5" fmla="*/ 0 60000 65536"/>
              <a:gd name="T6" fmla="*/ 0 w 520"/>
              <a:gd name="T7" fmla="*/ 0 h 1160"/>
              <a:gd name="T8" fmla="*/ 520 w 520"/>
              <a:gd name="T9" fmla="*/ 1160 h 1160"/>
            </a:gdLst>
            <a:ahLst/>
            <a:cxnLst>
              <a:cxn ang="T4">
                <a:pos x="T0" y="T1"/>
              </a:cxn>
              <a:cxn ang="T5">
                <a:pos x="T2" y="T3"/>
              </a:cxn>
            </a:cxnLst>
            <a:rect l="T6" t="T7" r="T8" b="T9"/>
            <a:pathLst>
              <a:path w="520" h="1160">
                <a:moveTo>
                  <a:pt x="520" y="1160"/>
                </a:moveTo>
                <a:lnTo>
                  <a:pt x="0" y="0"/>
                </a:lnTo>
              </a:path>
            </a:pathLst>
          </a:custGeom>
          <a:noFill/>
          <a:ln w="19050">
            <a:solidFill>
              <a:schemeClr val="tx1"/>
            </a:solidFill>
            <a:round/>
            <a:headEnd/>
            <a:tailEnd/>
          </a:ln>
        </p:spPr>
        <p:txBody>
          <a:bodyPr lIns="108849" tIns="54424" rIns="108849" bIns="54424"/>
          <a:lstStyle/>
          <a:p>
            <a:endParaRPr lang="ru-RU" sz="2000" b="1"/>
          </a:p>
        </p:txBody>
      </p:sp>
      <p:sp>
        <p:nvSpPr>
          <p:cNvPr id="15374" name="Freeform 14"/>
          <p:cNvSpPr>
            <a:spLocks/>
          </p:cNvSpPr>
          <p:nvPr/>
        </p:nvSpPr>
        <p:spPr bwMode="auto">
          <a:xfrm>
            <a:off x="7509933" y="1828800"/>
            <a:ext cx="1947334" cy="1828800"/>
          </a:xfrm>
          <a:custGeom>
            <a:avLst/>
            <a:gdLst>
              <a:gd name="T0" fmla="*/ 0 w 920"/>
              <a:gd name="T1" fmla="*/ 2147483647 h 1152"/>
              <a:gd name="T2" fmla="*/ 2147483647 w 920"/>
              <a:gd name="T3" fmla="*/ 0 h 1152"/>
              <a:gd name="T4" fmla="*/ 0 60000 65536"/>
              <a:gd name="T5" fmla="*/ 0 60000 65536"/>
              <a:gd name="T6" fmla="*/ 0 w 920"/>
              <a:gd name="T7" fmla="*/ 0 h 1152"/>
              <a:gd name="T8" fmla="*/ 920 w 920"/>
              <a:gd name="T9" fmla="*/ 1152 h 1152"/>
            </a:gdLst>
            <a:ahLst/>
            <a:cxnLst>
              <a:cxn ang="T4">
                <a:pos x="T0" y="T1"/>
              </a:cxn>
              <a:cxn ang="T5">
                <a:pos x="T2" y="T3"/>
              </a:cxn>
            </a:cxnLst>
            <a:rect l="T6" t="T7" r="T8" b="T9"/>
            <a:pathLst>
              <a:path w="920" h="1152">
                <a:moveTo>
                  <a:pt x="0" y="1152"/>
                </a:moveTo>
                <a:lnTo>
                  <a:pt x="920" y="0"/>
                </a:lnTo>
              </a:path>
            </a:pathLst>
          </a:custGeom>
          <a:noFill/>
          <a:ln w="19050">
            <a:solidFill>
              <a:schemeClr val="tx1"/>
            </a:solidFill>
            <a:round/>
            <a:headEnd/>
            <a:tailEnd/>
          </a:ln>
        </p:spPr>
        <p:txBody>
          <a:bodyPr lIns="108849" tIns="54424" rIns="108849" bIns="54424"/>
          <a:lstStyle/>
          <a:p>
            <a:endParaRPr lang="ru-RU" sz="2000" b="1"/>
          </a:p>
        </p:txBody>
      </p:sp>
      <p:sp>
        <p:nvSpPr>
          <p:cNvPr id="15375" name="Line 15"/>
          <p:cNvSpPr>
            <a:spLocks noChangeShapeType="1"/>
          </p:cNvSpPr>
          <p:nvPr/>
        </p:nvSpPr>
        <p:spPr bwMode="auto">
          <a:xfrm flipH="1" flipV="1">
            <a:off x="9205385" y="3683001"/>
            <a:ext cx="4234" cy="2003425"/>
          </a:xfrm>
          <a:prstGeom prst="line">
            <a:avLst/>
          </a:prstGeom>
          <a:noFill/>
          <a:ln w="9525">
            <a:solidFill>
              <a:schemeClr val="tx1"/>
            </a:solidFill>
            <a:round/>
            <a:headEnd/>
            <a:tailEnd/>
          </a:ln>
        </p:spPr>
        <p:txBody>
          <a:bodyPr lIns="108849" tIns="54424" rIns="108849" bIns="54424"/>
          <a:lstStyle/>
          <a:p>
            <a:endParaRPr lang="ru-RU" sz="2000" b="1"/>
          </a:p>
        </p:txBody>
      </p:sp>
      <p:sp>
        <p:nvSpPr>
          <p:cNvPr id="15376" name="Freeform 16"/>
          <p:cNvSpPr>
            <a:spLocks/>
          </p:cNvSpPr>
          <p:nvPr/>
        </p:nvSpPr>
        <p:spPr bwMode="auto">
          <a:xfrm>
            <a:off x="7501467" y="4303714"/>
            <a:ext cx="1970618" cy="223837"/>
          </a:xfrm>
          <a:custGeom>
            <a:avLst/>
            <a:gdLst>
              <a:gd name="T0" fmla="*/ 0 w 931"/>
              <a:gd name="T1" fmla="*/ 0 h 141"/>
              <a:gd name="T2" fmla="*/ 2147483647 w 931"/>
              <a:gd name="T3" fmla="*/ 2147483647 h 141"/>
              <a:gd name="T4" fmla="*/ 0 60000 65536"/>
              <a:gd name="T5" fmla="*/ 0 60000 65536"/>
              <a:gd name="T6" fmla="*/ 0 w 931"/>
              <a:gd name="T7" fmla="*/ 0 h 141"/>
              <a:gd name="T8" fmla="*/ 931 w 931"/>
              <a:gd name="T9" fmla="*/ 141 h 141"/>
            </a:gdLst>
            <a:ahLst/>
            <a:cxnLst>
              <a:cxn ang="T4">
                <a:pos x="T0" y="T1"/>
              </a:cxn>
              <a:cxn ang="T5">
                <a:pos x="T2" y="T3"/>
              </a:cxn>
            </a:cxnLst>
            <a:rect l="T6" t="T7" r="T8" b="T9"/>
            <a:pathLst>
              <a:path w="931" h="141">
                <a:moveTo>
                  <a:pt x="0" y="0"/>
                </a:moveTo>
                <a:lnTo>
                  <a:pt x="931" y="141"/>
                </a:lnTo>
              </a:path>
            </a:pathLst>
          </a:custGeom>
          <a:noFill/>
          <a:ln w="19050">
            <a:solidFill>
              <a:schemeClr val="tx1"/>
            </a:solidFill>
            <a:round/>
            <a:headEnd/>
            <a:tailEnd/>
          </a:ln>
        </p:spPr>
        <p:txBody>
          <a:bodyPr lIns="108849" tIns="54424" rIns="108849" bIns="54424"/>
          <a:lstStyle/>
          <a:p>
            <a:endParaRPr lang="ru-RU" sz="2000" b="1"/>
          </a:p>
        </p:txBody>
      </p:sp>
      <p:sp>
        <p:nvSpPr>
          <p:cNvPr id="15377" name="Freeform 17"/>
          <p:cNvSpPr>
            <a:spLocks/>
          </p:cNvSpPr>
          <p:nvPr/>
        </p:nvSpPr>
        <p:spPr bwMode="auto">
          <a:xfrm>
            <a:off x="9211733" y="4524376"/>
            <a:ext cx="249767" cy="1177925"/>
          </a:xfrm>
          <a:custGeom>
            <a:avLst/>
            <a:gdLst>
              <a:gd name="T0" fmla="*/ 0 w 118"/>
              <a:gd name="T1" fmla="*/ 2147483647 h 742"/>
              <a:gd name="T2" fmla="*/ 2147483647 w 118"/>
              <a:gd name="T3" fmla="*/ 0 h 742"/>
              <a:gd name="T4" fmla="*/ 0 60000 65536"/>
              <a:gd name="T5" fmla="*/ 0 60000 65536"/>
              <a:gd name="T6" fmla="*/ 0 w 118"/>
              <a:gd name="T7" fmla="*/ 0 h 742"/>
              <a:gd name="T8" fmla="*/ 118 w 118"/>
              <a:gd name="T9" fmla="*/ 742 h 742"/>
            </a:gdLst>
            <a:ahLst/>
            <a:cxnLst>
              <a:cxn ang="T4">
                <a:pos x="T0" y="T1"/>
              </a:cxn>
              <a:cxn ang="T5">
                <a:pos x="T2" y="T3"/>
              </a:cxn>
            </a:cxnLst>
            <a:rect l="T6" t="T7" r="T8" b="T9"/>
            <a:pathLst>
              <a:path w="118" h="742">
                <a:moveTo>
                  <a:pt x="0" y="742"/>
                </a:moveTo>
                <a:lnTo>
                  <a:pt x="118" y="0"/>
                </a:lnTo>
              </a:path>
            </a:pathLst>
          </a:custGeom>
          <a:noFill/>
          <a:ln w="19050">
            <a:solidFill>
              <a:schemeClr val="tx1"/>
            </a:solidFill>
            <a:round/>
            <a:headEnd/>
            <a:tailEnd/>
          </a:ln>
        </p:spPr>
        <p:txBody>
          <a:bodyPr lIns="108849" tIns="54424" rIns="108849" bIns="54424"/>
          <a:lstStyle/>
          <a:p>
            <a:endParaRPr lang="ru-RU" sz="2000" b="1"/>
          </a:p>
        </p:txBody>
      </p:sp>
      <p:sp>
        <p:nvSpPr>
          <p:cNvPr id="15378" name="Freeform 18"/>
          <p:cNvSpPr>
            <a:spLocks/>
          </p:cNvSpPr>
          <p:nvPr/>
        </p:nvSpPr>
        <p:spPr bwMode="auto">
          <a:xfrm>
            <a:off x="9459384" y="4000500"/>
            <a:ext cx="1081616" cy="528638"/>
          </a:xfrm>
          <a:custGeom>
            <a:avLst/>
            <a:gdLst>
              <a:gd name="T0" fmla="*/ 0 w 511"/>
              <a:gd name="T1" fmla="*/ 2147483647 h 333"/>
              <a:gd name="T2" fmla="*/ 2147483647 w 511"/>
              <a:gd name="T3" fmla="*/ 0 h 333"/>
              <a:gd name="T4" fmla="*/ 0 60000 65536"/>
              <a:gd name="T5" fmla="*/ 0 60000 65536"/>
              <a:gd name="T6" fmla="*/ 0 w 511"/>
              <a:gd name="T7" fmla="*/ 0 h 333"/>
              <a:gd name="T8" fmla="*/ 511 w 511"/>
              <a:gd name="T9" fmla="*/ 333 h 333"/>
            </a:gdLst>
            <a:ahLst/>
            <a:cxnLst>
              <a:cxn ang="T4">
                <a:pos x="T0" y="T1"/>
              </a:cxn>
              <a:cxn ang="T5">
                <a:pos x="T2" y="T3"/>
              </a:cxn>
            </a:cxnLst>
            <a:rect l="T6" t="T7" r="T8" b="T9"/>
            <a:pathLst>
              <a:path w="511" h="333">
                <a:moveTo>
                  <a:pt x="0" y="333"/>
                </a:moveTo>
                <a:lnTo>
                  <a:pt x="511" y="0"/>
                </a:lnTo>
              </a:path>
            </a:pathLst>
          </a:custGeom>
          <a:noFill/>
          <a:ln w="19050">
            <a:solidFill>
              <a:schemeClr val="tx1"/>
            </a:solidFill>
            <a:round/>
            <a:headEnd/>
            <a:tailEnd/>
          </a:ln>
        </p:spPr>
        <p:txBody>
          <a:bodyPr lIns="108849" tIns="54424" rIns="108849" bIns="54424"/>
          <a:lstStyle/>
          <a:p>
            <a:endParaRPr lang="ru-RU" sz="2000" b="1"/>
          </a:p>
        </p:txBody>
      </p:sp>
      <p:sp>
        <p:nvSpPr>
          <p:cNvPr id="15379" name="Text Box 19"/>
          <p:cNvSpPr txBox="1">
            <a:spLocks noChangeArrowheads="1"/>
          </p:cNvSpPr>
          <p:nvPr/>
        </p:nvSpPr>
        <p:spPr bwMode="auto">
          <a:xfrm>
            <a:off x="9516533" y="4462463"/>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en-US" sz="2000" b="1" dirty="0" smtClean="0"/>
              <a:t>S</a:t>
            </a:r>
            <a:r>
              <a:rPr lang="ru-RU" sz="2000" b="1" baseline="-25000" dirty="0" smtClean="0"/>
              <a:t>2</a:t>
            </a:r>
            <a:endParaRPr lang="ru-RU" sz="2000" b="1" baseline="-25000" dirty="0"/>
          </a:p>
        </p:txBody>
      </p:sp>
      <p:sp>
        <p:nvSpPr>
          <p:cNvPr id="15380" name="Text Box 20"/>
          <p:cNvSpPr txBox="1">
            <a:spLocks noChangeArrowheads="1"/>
          </p:cNvSpPr>
          <p:nvPr/>
        </p:nvSpPr>
        <p:spPr bwMode="auto">
          <a:xfrm>
            <a:off x="6959600" y="3284538"/>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t>А</a:t>
            </a:r>
            <a:r>
              <a:rPr lang="ru-RU" sz="2000" b="1" baseline="-25000" dirty="0" smtClean="0"/>
              <a:t>1</a:t>
            </a:r>
            <a:endParaRPr lang="ru-RU" sz="2000" b="1" baseline="-25000" dirty="0"/>
          </a:p>
        </p:txBody>
      </p:sp>
      <p:sp>
        <p:nvSpPr>
          <p:cNvPr id="15381" name="Text Box 21"/>
          <p:cNvSpPr txBox="1">
            <a:spLocks noChangeArrowheads="1"/>
          </p:cNvSpPr>
          <p:nvPr/>
        </p:nvSpPr>
        <p:spPr bwMode="auto">
          <a:xfrm>
            <a:off x="8729134" y="3627438"/>
            <a:ext cx="670984"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t>С</a:t>
            </a:r>
            <a:r>
              <a:rPr lang="ru-RU" sz="2000" b="1" baseline="-25000" dirty="0" smtClean="0"/>
              <a:t>1</a:t>
            </a:r>
            <a:endParaRPr lang="ru-RU" sz="2000" b="1" baseline="-25000" dirty="0"/>
          </a:p>
        </p:txBody>
      </p:sp>
      <p:sp>
        <p:nvSpPr>
          <p:cNvPr id="15382" name="Text Box 22"/>
          <p:cNvSpPr txBox="1">
            <a:spLocks noChangeArrowheads="1"/>
          </p:cNvSpPr>
          <p:nvPr/>
        </p:nvSpPr>
        <p:spPr bwMode="auto">
          <a:xfrm>
            <a:off x="10670118" y="3494089"/>
            <a:ext cx="670983"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t>В</a:t>
            </a:r>
            <a:r>
              <a:rPr lang="ru-RU" sz="2000" b="1" baseline="-25000" dirty="0" smtClean="0"/>
              <a:t>1</a:t>
            </a:r>
            <a:endParaRPr lang="ru-RU" sz="2000" b="1" baseline="-25000" dirty="0"/>
          </a:p>
        </p:txBody>
      </p:sp>
      <p:sp>
        <p:nvSpPr>
          <p:cNvPr id="15383" name="Oval 23"/>
          <p:cNvSpPr>
            <a:spLocks noChangeArrowheads="1"/>
          </p:cNvSpPr>
          <p:nvPr/>
        </p:nvSpPr>
        <p:spPr bwMode="auto">
          <a:xfrm>
            <a:off x="10485967" y="3962401"/>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p:spPr>
        <p:txBody>
          <a:bodyPr wrap="none" lIns="108849" tIns="54424" rIns="108849" bIns="54424" anchor="ctr"/>
          <a:lstStyle/>
          <a:p>
            <a:pPr>
              <a:defRPr/>
            </a:pPr>
            <a:endParaRPr lang="ru-RU" sz="2000" b="1">
              <a:latin typeface="Arial" charset="0"/>
            </a:endParaRPr>
          </a:p>
        </p:txBody>
      </p:sp>
      <p:sp>
        <p:nvSpPr>
          <p:cNvPr id="15384" name="Oval 24"/>
          <p:cNvSpPr>
            <a:spLocks noChangeArrowheads="1"/>
          </p:cNvSpPr>
          <p:nvPr/>
        </p:nvSpPr>
        <p:spPr bwMode="auto">
          <a:xfrm>
            <a:off x="7454901" y="4271963"/>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p:spPr>
        <p:txBody>
          <a:bodyPr wrap="none" lIns="108849" tIns="54424" rIns="108849" bIns="54424" anchor="ctr"/>
          <a:lstStyle/>
          <a:p>
            <a:pPr>
              <a:defRPr/>
            </a:pPr>
            <a:endParaRPr lang="ru-RU" sz="2000" b="1">
              <a:latin typeface="Arial" charset="0"/>
            </a:endParaRPr>
          </a:p>
        </p:txBody>
      </p:sp>
      <p:sp>
        <p:nvSpPr>
          <p:cNvPr id="15385" name="Oval 25"/>
          <p:cNvSpPr>
            <a:spLocks noChangeArrowheads="1"/>
          </p:cNvSpPr>
          <p:nvPr/>
        </p:nvSpPr>
        <p:spPr bwMode="auto">
          <a:xfrm>
            <a:off x="9169401" y="5661025"/>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p:spPr>
        <p:txBody>
          <a:bodyPr wrap="none" lIns="108849" tIns="54424" rIns="108849" bIns="54424" anchor="ctr"/>
          <a:lstStyle/>
          <a:p>
            <a:pPr>
              <a:defRPr/>
            </a:pPr>
            <a:endParaRPr lang="ru-RU" sz="2000" b="1">
              <a:latin typeface="Arial" charset="0"/>
            </a:endParaRPr>
          </a:p>
        </p:txBody>
      </p:sp>
      <p:sp>
        <p:nvSpPr>
          <p:cNvPr id="15386" name="Oval 26"/>
          <p:cNvSpPr>
            <a:spLocks noChangeArrowheads="1"/>
          </p:cNvSpPr>
          <p:nvPr/>
        </p:nvSpPr>
        <p:spPr bwMode="auto">
          <a:xfrm>
            <a:off x="9404351" y="1800226"/>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p:spPr>
        <p:txBody>
          <a:bodyPr wrap="none" lIns="108849" tIns="54424" rIns="108849" bIns="54424" anchor="ctr"/>
          <a:lstStyle/>
          <a:p>
            <a:pPr>
              <a:defRPr/>
            </a:pPr>
            <a:endParaRPr lang="ru-RU" sz="2000" b="1">
              <a:latin typeface="Arial" charset="0"/>
            </a:endParaRPr>
          </a:p>
        </p:txBody>
      </p:sp>
      <p:sp>
        <p:nvSpPr>
          <p:cNvPr id="15387" name="Freeform 27"/>
          <p:cNvSpPr>
            <a:spLocks/>
          </p:cNvSpPr>
          <p:nvPr/>
        </p:nvSpPr>
        <p:spPr bwMode="auto">
          <a:xfrm>
            <a:off x="9448802" y="1870076"/>
            <a:ext cx="12700" cy="2657475"/>
          </a:xfrm>
          <a:custGeom>
            <a:avLst/>
            <a:gdLst>
              <a:gd name="T0" fmla="*/ 2147483647 w 6"/>
              <a:gd name="T1" fmla="*/ 2147483647 h 1674"/>
              <a:gd name="T2" fmla="*/ 0 w 6"/>
              <a:gd name="T3" fmla="*/ 0 h 1674"/>
              <a:gd name="T4" fmla="*/ 0 60000 65536"/>
              <a:gd name="T5" fmla="*/ 0 60000 65536"/>
              <a:gd name="T6" fmla="*/ 0 w 6"/>
              <a:gd name="T7" fmla="*/ 0 h 1674"/>
              <a:gd name="T8" fmla="*/ 6 w 6"/>
              <a:gd name="T9" fmla="*/ 1674 h 1674"/>
            </a:gdLst>
            <a:ahLst/>
            <a:cxnLst>
              <a:cxn ang="T4">
                <a:pos x="T0" y="T1"/>
              </a:cxn>
              <a:cxn ang="T5">
                <a:pos x="T2" y="T3"/>
              </a:cxn>
            </a:cxnLst>
            <a:rect l="T6" t="T7" r="T8" b="T9"/>
            <a:pathLst>
              <a:path w="6" h="1674">
                <a:moveTo>
                  <a:pt x="6" y="1674"/>
                </a:moveTo>
                <a:lnTo>
                  <a:pt x="0" y="0"/>
                </a:lnTo>
              </a:path>
            </a:pathLst>
          </a:custGeom>
          <a:noFill/>
          <a:ln w="9525">
            <a:solidFill>
              <a:schemeClr val="tx1"/>
            </a:solidFill>
            <a:round/>
            <a:headEnd/>
            <a:tailEnd/>
          </a:ln>
        </p:spPr>
        <p:txBody>
          <a:bodyPr lIns="108849" tIns="54424" rIns="108849" bIns="54424"/>
          <a:lstStyle/>
          <a:p>
            <a:endParaRPr lang="ru-RU" sz="2000" b="1"/>
          </a:p>
        </p:txBody>
      </p:sp>
      <p:sp>
        <p:nvSpPr>
          <p:cNvPr id="15388" name="Line 28"/>
          <p:cNvSpPr>
            <a:spLocks noChangeShapeType="1"/>
          </p:cNvSpPr>
          <p:nvPr/>
        </p:nvSpPr>
        <p:spPr bwMode="auto">
          <a:xfrm>
            <a:off x="7486651" y="3667125"/>
            <a:ext cx="3073400" cy="0"/>
          </a:xfrm>
          <a:prstGeom prst="line">
            <a:avLst/>
          </a:prstGeom>
          <a:noFill/>
          <a:ln w="28575">
            <a:solidFill>
              <a:schemeClr val="tx1"/>
            </a:solidFill>
            <a:round/>
            <a:headEnd/>
            <a:tailEnd/>
          </a:ln>
        </p:spPr>
        <p:txBody>
          <a:bodyPr lIns="108849" tIns="54424" rIns="108849" bIns="54424"/>
          <a:lstStyle/>
          <a:p>
            <a:endParaRPr lang="ru-RU" sz="2000" b="1"/>
          </a:p>
        </p:txBody>
      </p:sp>
      <p:sp>
        <p:nvSpPr>
          <p:cNvPr id="15389" name="Oval 29"/>
          <p:cNvSpPr>
            <a:spLocks noChangeArrowheads="1"/>
          </p:cNvSpPr>
          <p:nvPr/>
        </p:nvSpPr>
        <p:spPr bwMode="auto">
          <a:xfrm>
            <a:off x="7444318" y="3629026"/>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p:spPr>
        <p:txBody>
          <a:bodyPr wrap="none" lIns="108849" tIns="54424" rIns="108849" bIns="54424" anchor="ctr"/>
          <a:lstStyle/>
          <a:p>
            <a:pPr>
              <a:defRPr/>
            </a:pPr>
            <a:endParaRPr lang="ru-RU" sz="2000" b="1">
              <a:latin typeface="Arial" charset="0"/>
            </a:endParaRPr>
          </a:p>
        </p:txBody>
      </p:sp>
      <p:sp>
        <p:nvSpPr>
          <p:cNvPr id="15390" name="Oval 30"/>
          <p:cNvSpPr>
            <a:spLocks noChangeArrowheads="1"/>
          </p:cNvSpPr>
          <p:nvPr/>
        </p:nvSpPr>
        <p:spPr bwMode="auto">
          <a:xfrm>
            <a:off x="9158818" y="3622675"/>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p:spPr>
        <p:txBody>
          <a:bodyPr wrap="none" lIns="108849" tIns="54424" rIns="108849" bIns="54424" anchor="ctr"/>
          <a:lstStyle/>
          <a:p>
            <a:pPr>
              <a:defRPr/>
            </a:pPr>
            <a:endParaRPr lang="ru-RU" sz="2000" b="1">
              <a:latin typeface="Arial" charset="0"/>
            </a:endParaRPr>
          </a:p>
        </p:txBody>
      </p:sp>
      <p:sp>
        <p:nvSpPr>
          <p:cNvPr id="15391" name="Oval 31"/>
          <p:cNvSpPr>
            <a:spLocks noChangeArrowheads="1"/>
          </p:cNvSpPr>
          <p:nvPr/>
        </p:nvSpPr>
        <p:spPr bwMode="auto">
          <a:xfrm>
            <a:off x="10488084" y="3632200"/>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p:spPr>
        <p:txBody>
          <a:bodyPr wrap="none" lIns="108849" tIns="54424" rIns="108849" bIns="54424" anchor="ctr"/>
          <a:lstStyle/>
          <a:p>
            <a:pPr>
              <a:defRPr/>
            </a:pPr>
            <a:endParaRPr lang="ru-RU" sz="2000" b="1">
              <a:latin typeface="Arial" charset="0"/>
            </a:endParaRPr>
          </a:p>
        </p:txBody>
      </p:sp>
      <p:sp>
        <p:nvSpPr>
          <p:cNvPr id="15392" name="Freeform 32"/>
          <p:cNvSpPr>
            <a:spLocks/>
          </p:cNvSpPr>
          <p:nvPr/>
        </p:nvSpPr>
        <p:spPr bwMode="auto">
          <a:xfrm>
            <a:off x="8324851" y="4395789"/>
            <a:ext cx="1035050" cy="590550"/>
          </a:xfrm>
          <a:custGeom>
            <a:avLst/>
            <a:gdLst>
              <a:gd name="T0" fmla="*/ 0 w 489"/>
              <a:gd name="T1" fmla="*/ 0 h 372"/>
              <a:gd name="T2" fmla="*/ 2147483647 w 489"/>
              <a:gd name="T3" fmla="*/ 2147483647 h 372"/>
              <a:gd name="T4" fmla="*/ 0 60000 65536"/>
              <a:gd name="T5" fmla="*/ 0 60000 65536"/>
              <a:gd name="T6" fmla="*/ 0 w 489"/>
              <a:gd name="T7" fmla="*/ 0 h 372"/>
              <a:gd name="T8" fmla="*/ 489 w 489"/>
              <a:gd name="T9" fmla="*/ 372 h 372"/>
            </a:gdLst>
            <a:ahLst/>
            <a:cxnLst>
              <a:cxn ang="T4">
                <a:pos x="T0" y="T1"/>
              </a:cxn>
              <a:cxn ang="T5">
                <a:pos x="T2" y="T3"/>
              </a:cxn>
            </a:cxnLst>
            <a:rect l="T6" t="T7" r="T8" b="T9"/>
            <a:pathLst>
              <a:path w="489" h="372">
                <a:moveTo>
                  <a:pt x="0" y="0"/>
                </a:moveTo>
                <a:lnTo>
                  <a:pt x="489" y="372"/>
                </a:lnTo>
              </a:path>
            </a:pathLst>
          </a:custGeom>
          <a:noFill/>
          <a:ln w="19050">
            <a:solidFill>
              <a:srgbClr val="FF0000"/>
            </a:solidFill>
            <a:round/>
            <a:headEnd/>
            <a:tailEnd/>
          </a:ln>
        </p:spPr>
        <p:txBody>
          <a:bodyPr lIns="108849" tIns="54424" rIns="108849" bIns="54424"/>
          <a:lstStyle/>
          <a:p>
            <a:endParaRPr lang="ru-RU" sz="2000" b="1"/>
          </a:p>
        </p:txBody>
      </p:sp>
      <p:sp>
        <p:nvSpPr>
          <p:cNvPr id="15393" name="Line 33"/>
          <p:cNvSpPr>
            <a:spLocks noChangeShapeType="1"/>
          </p:cNvSpPr>
          <p:nvPr/>
        </p:nvSpPr>
        <p:spPr bwMode="auto">
          <a:xfrm>
            <a:off x="8314267" y="2892425"/>
            <a:ext cx="0" cy="1473200"/>
          </a:xfrm>
          <a:prstGeom prst="line">
            <a:avLst/>
          </a:prstGeom>
          <a:noFill/>
          <a:ln w="9525">
            <a:solidFill>
              <a:srgbClr val="FF0000"/>
            </a:solidFill>
            <a:round/>
            <a:headEnd/>
            <a:tailEnd type="stealth" w="med" len="lg"/>
          </a:ln>
        </p:spPr>
        <p:txBody>
          <a:bodyPr lIns="108849" tIns="54424" rIns="108849" bIns="54424"/>
          <a:lstStyle/>
          <a:p>
            <a:endParaRPr lang="ru-RU" sz="2000" b="1"/>
          </a:p>
        </p:txBody>
      </p:sp>
      <p:sp>
        <p:nvSpPr>
          <p:cNvPr id="15394" name="Line 34"/>
          <p:cNvSpPr>
            <a:spLocks noChangeShapeType="1"/>
          </p:cNvSpPr>
          <p:nvPr/>
        </p:nvSpPr>
        <p:spPr bwMode="auto">
          <a:xfrm flipV="1">
            <a:off x="9069917" y="2708276"/>
            <a:ext cx="0" cy="1649413"/>
          </a:xfrm>
          <a:prstGeom prst="line">
            <a:avLst/>
          </a:prstGeom>
          <a:noFill/>
          <a:ln w="9525">
            <a:solidFill>
              <a:srgbClr val="6600FF"/>
            </a:solidFill>
            <a:round/>
            <a:headEnd/>
            <a:tailEnd type="stealth" w="med" len="lg"/>
          </a:ln>
        </p:spPr>
        <p:txBody>
          <a:bodyPr lIns="108849" tIns="54424" rIns="108849" bIns="54424"/>
          <a:lstStyle/>
          <a:p>
            <a:endParaRPr lang="ru-RU" sz="2000" b="1"/>
          </a:p>
        </p:txBody>
      </p:sp>
      <p:sp>
        <p:nvSpPr>
          <p:cNvPr id="15395" name="Freeform 35"/>
          <p:cNvSpPr>
            <a:spLocks/>
          </p:cNvSpPr>
          <p:nvPr/>
        </p:nvSpPr>
        <p:spPr bwMode="auto">
          <a:xfrm>
            <a:off x="8701618" y="2803526"/>
            <a:ext cx="4234" cy="1824038"/>
          </a:xfrm>
          <a:custGeom>
            <a:avLst/>
            <a:gdLst>
              <a:gd name="T0" fmla="*/ 0 w 2"/>
              <a:gd name="T1" fmla="*/ 2147483647 h 1149"/>
              <a:gd name="T2" fmla="*/ 2147483647 w 2"/>
              <a:gd name="T3" fmla="*/ 0 h 1149"/>
              <a:gd name="T4" fmla="*/ 0 60000 65536"/>
              <a:gd name="T5" fmla="*/ 0 60000 65536"/>
              <a:gd name="T6" fmla="*/ 0 w 2"/>
              <a:gd name="T7" fmla="*/ 0 h 1149"/>
              <a:gd name="T8" fmla="*/ 2 w 2"/>
              <a:gd name="T9" fmla="*/ 1149 h 1149"/>
            </a:gdLst>
            <a:ahLst/>
            <a:cxnLst>
              <a:cxn ang="T4">
                <a:pos x="T0" y="T1"/>
              </a:cxn>
              <a:cxn ang="T5">
                <a:pos x="T2" y="T3"/>
              </a:cxn>
            </a:cxnLst>
            <a:rect l="T6" t="T7" r="T8" b="T9"/>
            <a:pathLst>
              <a:path w="2" h="1149">
                <a:moveTo>
                  <a:pt x="0" y="1149"/>
                </a:moveTo>
                <a:lnTo>
                  <a:pt x="2" y="0"/>
                </a:lnTo>
              </a:path>
            </a:pathLst>
          </a:custGeom>
          <a:noFill/>
          <a:ln w="9525">
            <a:solidFill>
              <a:srgbClr val="6600FF"/>
            </a:solidFill>
            <a:round/>
            <a:headEnd/>
            <a:tailEnd type="stealth" w="med" len="lg"/>
          </a:ln>
        </p:spPr>
        <p:txBody>
          <a:bodyPr lIns="108849" tIns="54424" rIns="108849" bIns="54424"/>
          <a:lstStyle/>
          <a:p>
            <a:endParaRPr lang="ru-RU" sz="2000" b="1"/>
          </a:p>
        </p:txBody>
      </p:sp>
      <p:sp>
        <p:nvSpPr>
          <p:cNvPr id="15396" name="Freeform 36"/>
          <p:cNvSpPr>
            <a:spLocks/>
          </p:cNvSpPr>
          <p:nvPr/>
        </p:nvSpPr>
        <p:spPr bwMode="auto">
          <a:xfrm>
            <a:off x="1350434" y="4545013"/>
            <a:ext cx="3585634" cy="954087"/>
          </a:xfrm>
          <a:custGeom>
            <a:avLst/>
            <a:gdLst>
              <a:gd name="T0" fmla="*/ 2147483647 w 1694"/>
              <a:gd name="T1" fmla="*/ 0 h 601"/>
              <a:gd name="T2" fmla="*/ 0 w 1694"/>
              <a:gd name="T3" fmla="*/ 2147483647 h 601"/>
              <a:gd name="T4" fmla="*/ 2147483647 w 1694"/>
              <a:gd name="T5" fmla="*/ 2147483647 h 601"/>
              <a:gd name="T6" fmla="*/ 2147483647 w 1694"/>
              <a:gd name="T7" fmla="*/ 2147483647 h 601"/>
              <a:gd name="T8" fmla="*/ 0 60000 65536"/>
              <a:gd name="T9" fmla="*/ 0 60000 65536"/>
              <a:gd name="T10" fmla="*/ 0 60000 65536"/>
              <a:gd name="T11" fmla="*/ 0 60000 65536"/>
              <a:gd name="T12" fmla="*/ 0 w 1694"/>
              <a:gd name="T13" fmla="*/ 0 h 601"/>
              <a:gd name="T14" fmla="*/ 1694 w 1694"/>
              <a:gd name="T15" fmla="*/ 601 h 601"/>
            </a:gdLst>
            <a:ahLst/>
            <a:cxnLst>
              <a:cxn ang="T8">
                <a:pos x="T0" y="T1"/>
              </a:cxn>
              <a:cxn ang="T9">
                <a:pos x="T2" y="T3"/>
              </a:cxn>
              <a:cxn ang="T10">
                <a:pos x="T4" y="T5"/>
              </a:cxn>
              <a:cxn ang="T11">
                <a:pos x="T6" y="T7"/>
              </a:cxn>
            </a:cxnLst>
            <a:rect l="T12" t="T13" r="T14" b="T15"/>
            <a:pathLst>
              <a:path w="1694" h="601">
                <a:moveTo>
                  <a:pt x="1694" y="0"/>
                </a:moveTo>
                <a:lnTo>
                  <a:pt x="0" y="176"/>
                </a:lnTo>
                <a:lnTo>
                  <a:pt x="1163" y="601"/>
                </a:lnTo>
                <a:lnTo>
                  <a:pt x="1694" y="6"/>
                </a:lnTo>
              </a:path>
            </a:pathLst>
          </a:custGeom>
          <a:noFill/>
          <a:ln w="19050">
            <a:solidFill>
              <a:schemeClr val="tx1"/>
            </a:solidFill>
            <a:round/>
            <a:headEnd/>
            <a:tailEnd/>
          </a:ln>
        </p:spPr>
        <p:txBody>
          <a:bodyPr lIns="108849" tIns="54424" rIns="108849" bIns="54424"/>
          <a:lstStyle/>
          <a:p>
            <a:endParaRPr lang="ru-RU"/>
          </a:p>
        </p:txBody>
      </p:sp>
      <p:sp>
        <p:nvSpPr>
          <p:cNvPr id="15397" name="Freeform 37"/>
          <p:cNvSpPr>
            <a:spLocks/>
          </p:cNvSpPr>
          <p:nvPr/>
        </p:nvSpPr>
        <p:spPr bwMode="auto">
          <a:xfrm>
            <a:off x="1350433" y="3930651"/>
            <a:ext cx="922867" cy="892175"/>
          </a:xfrm>
          <a:custGeom>
            <a:avLst/>
            <a:gdLst>
              <a:gd name="T0" fmla="*/ 0 w 789"/>
              <a:gd name="T1" fmla="*/ 2147483647 h 1024"/>
              <a:gd name="T2" fmla="*/ 2147483647 w 789"/>
              <a:gd name="T3" fmla="*/ 0 h 1024"/>
              <a:gd name="T4" fmla="*/ 0 60000 65536"/>
              <a:gd name="T5" fmla="*/ 0 60000 65536"/>
              <a:gd name="T6" fmla="*/ 0 w 789"/>
              <a:gd name="T7" fmla="*/ 0 h 1024"/>
              <a:gd name="T8" fmla="*/ 789 w 789"/>
              <a:gd name="T9" fmla="*/ 1024 h 1024"/>
            </a:gdLst>
            <a:ahLst/>
            <a:cxnLst>
              <a:cxn ang="T4">
                <a:pos x="T0" y="T1"/>
              </a:cxn>
              <a:cxn ang="T5">
                <a:pos x="T2" y="T3"/>
              </a:cxn>
            </a:cxnLst>
            <a:rect l="T6" t="T7" r="T8" b="T9"/>
            <a:pathLst>
              <a:path w="789" h="1024">
                <a:moveTo>
                  <a:pt x="0" y="1024"/>
                </a:moveTo>
                <a:lnTo>
                  <a:pt x="789" y="0"/>
                </a:lnTo>
              </a:path>
            </a:pathLst>
          </a:custGeom>
          <a:noFill/>
          <a:ln w="19050">
            <a:solidFill>
              <a:srgbClr val="CC3300"/>
            </a:solidFill>
            <a:round/>
            <a:headEnd/>
            <a:tailEnd/>
          </a:ln>
        </p:spPr>
        <p:txBody>
          <a:bodyPr lIns="108849" tIns="54424" rIns="108849" bIns="54424"/>
          <a:lstStyle/>
          <a:p>
            <a:endParaRPr lang="ru-RU"/>
          </a:p>
        </p:txBody>
      </p:sp>
      <p:sp>
        <p:nvSpPr>
          <p:cNvPr id="15398" name="Freeform 38"/>
          <p:cNvSpPr>
            <a:spLocks/>
          </p:cNvSpPr>
          <p:nvPr/>
        </p:nvSpPr>
        <p:spPr bwMode="auto">
          <a:xfrm>
            <a:off x="1373718" y="2330450"/>
            <a:ext cx="3524249" cy="2482850"/>
          </a:xfrm>
          <a:custGeom>
            <a:avLst/>
            <a:gdLst>
              <a:gd name="T0" fmla="*/ 2147483647 w 1665"/>
              <a:gd name="T1" fmla="*/ 0 h 1564"/>
              <a:gd name="T2" fmla="*/ 0 w 1665"/>
              <a:gd name="T3" fmla="*/ 2147483647 h 1564"/>
              <a:gd name="T4" fmla="*/ 2147483647 w 1665"/>
              <a:gd name="T5" fmla="*/ 2147483647 h 1564"/>
              <a:gd name="T6" fmla="*/ 2147483647 w 1665"/>
              <a:gd name="T7" fmla="*/ 0 h 1564"/>
              <a:gd name="T8" fmla="*/ 0 60000 65536"/>
              <a:gd name="T9" fmla="*/ 0 60000 65536"/>
              <a:gd name="T10" fmla="*/ 0 60000 65536"/>
              <a:gd name="T11" fmla="*/ 0 60000 65536"/>
              <a:gd name="T12" fmla="*/ 0 w 1665"/>
              <a:gd name="T13" fmla="*/ 0 h 1564"/>
              <a:gd name="T14" fmla="*/ 1665 w 1665"/>
              <a:gd name="T15" fmla="*/ 1564 h 1564"/>
            </a:gdLst>
            <a:ahLst/>
            <a:cxnLst>
              <a:cxn ang="T8">
                <a:pos x="T0" y="T1"/>
              </a:cxn>
              <a:cxn ang="T9">
                <a:pos x="T2" y="T3"/>
              </a:cxn>
              <a:cxn ang="T10">
                <a:pos x="T4" y="T5"/>
              </a:cxn>
              <a:cxn ang="T11">
                <a:pos x="T6" y="T7"/>
              </a:cxn>
            </a:cxnLst>
            <a:rect l="T12" t="T13" r="T14" b="T15"/>
            <a:pathLst>
              <a:path w="1665" h="1564">
                <a:moveTo>
                  <a:pt x="1225" y="0"/>
                </a:moveTo>
                <a:lnTo>
                  <a:pt x="0" y="1564"/>
                </a:lnTo>
                <a:lnTo>
                  <a:pt x="1665" y="1393"/>
                </a:lnTo>
                <a:lnTo>
                  <a:pt x="1225" y="0"/>
                </a:lnTo>
                <a:close/>
              </a:path>
            </a:pathLst>
          </a:custGeom>
          <a:gradFill rotWithShape="1">
            <a:gsLst>
              <a:gs pos="0">
                <a:srgbClr val="FFFFCC">
                  <a:alpha val="81000"/>
                </a:srgbClr>
              </a:gs>
              <a:gs pos="100000">
                <a:srgbClr val="C3D19F">
                  <a:alpha val="37999"/>
                </a:srgbClr>
              </a:gs>
            </a:gsLst>
            <a:path path="rect">
              <a:fillToRect l="100000" b="100000"/>
            </a:path>
          </a:gradFill>
          <a:ln w="9525">
            <a:noFill/>
            <a:round/>
            <a:headEnd/>
            <a:tailEnd/>
          </a:ln>
        </p:spPr>
        <p:txBody>
          <a:bodyPr lIns="108849" tIns="54424" rIns="108849" bIns="54424"/>
          <a:lstStyle/>
          <a:p>
            <a:endParaRPr lang="ru-RU"/>
          </a:p>
        </p:txBody>
      </p:sp>
      <p:sp>
        <p:nvSpPr>
          <p:cNvPr id="15399" name="Text Box 39"/>
          <p:cNvSpPr txBox="1">
            <a:spLocks noChangeArrowheads="1"/>
          </p:cNvSpPr>
          <p:nvPr/>
        </p:nvSpPr>
        <p:spPr bwMode="auto">
          <a:xfrm>
            <a:off x="3989919" y="1966913"/>
            <a:ext cx="383116" cy="463854"/>
          </a:xfrm>
          <a:prstGeom prst="rect">
            <a:avLst/>
          </a:prstGeom>
          <a:noFill/>
          <a:ln w="9525">
            <a:noFill/>
            <a:miter lim="800000"/>
            <a:headEnd/>
            <a:tailEnd/>
          </a:ln>
        </p:spPr>
        <p:txBody>
          <a:bodyPr lIns="108849" tIns="54424" rIns="108849" bIns="54424">
            <a:spAutoFit/>
          </a:bodyPr>
          <a:lstStyle/>
          <a:p>
            <a:pPr>
              <a:spcBef>
                <a:spcPct val="50000"/>
              </a:spcBef>
            </a:pPr>
            <a:r>
              <a:rPr lang="en-US" sz="2300" dirty="0"/>
              <a:t>S</a:t>
            </a:r>
            <a:endParaRPr lang="ru-RU" sz="2300" dirty="0"/>
          </a:p>
        </p:txBody>
      </p:sp>
      <p:sp>
        <p:nvSpPr>
          <p:cNvPr id="15400" name="Freeform 40"/>
          <p:cNvSpPr>
            <a:spLocks/>
          </p:cNvSpPr>
          <p:nvPr/>
        </p:nvSpPr>
        <p:spPr bwMode="auto">
          <a:xfrm>
            <a:off x="3818467" y="3463926"/>
            <a:ext cx="1090084" cy="2024063"/>
          </a:xfrm>
          <a:custGeom>
            <a:avLst/>
            <a:gdLst/>
            <a:ahLst/>
            <a:cxnLst>
              <a:cxn ang="0">
                <a:pos x="26" y="325"/>
              </a:cxn>
              <a:cxn ang="0">
                <a:pos x="297" y="0"/>
              </a:cxn>
              <a:cxn ang="0">
                <a:pos x="515" y="697"/>
              </a:cxn>
              <a:cxn ang="0">
                <a:pos x="0" y="1275"/>
              </a:cxn>
              <a:cxn ang="0">
                <a:pos x="26" y="325"/>
              </a:cxn>
            </a:cxnLst>
            <a:rect l="0" t="0" r="r" b="b"/>
            <a:pathLst>
              <a:path w="515" h="1275">
                <a:moveTo>
                  <a:pt x="26" y="325"/>
                </a:moveTo>
                <a:lnTo>
                  <a:pt x="297" y="0"/>
                </a:lnTo>
                <a:lnTo>
                  <a:pt x="515" y="697"/>
                </a:lnTo>
                <a:lnTo>
                  <a:pt x="0" y="1275"/>
                </a:lnTo>
                <a:lnTo>
                  <a:pt x="26" y="325"/>
                </a:lnTo>
                <a:close/>
              </a:path>
            </a:pathLst>
          </a:custGeom>
          <a:gradFill rotWithShape="1">
            <a:gsLst>
              <a:gs pos="0">
                <a:schemeClr val="folHlink">
                  <a:alpha val="91000"/>
                </a:schemeClr>
              </a:gs>
              <a:gs pos="100000">
                <a:schemeClr val="folHlink">
                  <a:gamma/>
                  <a:shade val="46275"/>
                  <a:invGamma/>
                  <a:alpha val="91000"/>
                </a:schemeClr>
              </a:gs>
            </a:gsLst>
            <a:path path="rect">
              <a:fillToRect l="100000" b="100000"/>
            </a:path>
          </a:gradFill>
          <a:ln w="9525">
            <a:noFill/>
            <a:round/>
            <a:headEnd/>
            <a:tailEnd/>
          </a:ln>
          <a:effectLst/>
        </p:spPr>
        <p:txBody>
          <a:bodyPr lIns="108849" tIns="54424" rIns="108849" bIns="54424"/>
          <a:lstStyle/>
          <a:p>
            <a:pPr>
              <a:defRPr/>
            </a:pPr>
            <a:endParaRPr lang="ru-RU">
              <a:latin typeface="Arial" charset="0"/>
            </a:endParaRPr>
          </a:p>
        </p:txBody>
      </p:sp>
      <p:sp>
        <p:nvSpPr>
          <p:cNvPr id="15401" name="Freeform 41"/>
          <p:cNvSpPr>
            <a:spLocks/>
          </p:cNvSpPr>
          <p:nvPr/>
        </p:nvSpPr>
        <p:spPr bwMode="auto">
          <a:xfrm>
            <a:off x="1356784" y="3922714"/>
            <a:ext cx="2504016" cy="1562100"/>
          </a:xfrm>
          <a:custGeom>
            <a:avLst/>
            <a:gdLst>
              <a:gd name="T0" fmla="*/ 2147483647 w 1183"/>
              <a:gd name="T1" fmla="*/ 0 h 984"/>
              <a:gd name="T2" fmla="*/ 2147483647 w 1183"/>
              <a:gd name="T3" fmla="*/ 2147483647 h 984"/>
              <a:gd name="T4" fmla="*/ 2147483647 w 1183"/>
              <a:gd name="T5" fmla="*/ 2147483647 h 984"/>
              <a:gd name="T6" fmla="*/ 0 w 1183"/>
              <a:gd name="T7" fmla="*/ 2147483647 h 984"/>
              <a:gd name="T8" fmla="*/ 2147483647 w 1183"/>
              <a:gd name="T9" fmla="*/ 0 h 984"/>
              <a:gd name="T10" fmla="*/ 0 60000 65536"/>
              <a:gd name="T11" fmla="*/ 0 60000 65536"/>
              <a:gd name="T12" fmla="*/ 0 60000 65536"/>
              <a:gd name="T13" fmla="*/ 0 60000 65536"/>
              <a:gd name="T14" fmla="*/ 0 60000 65536"/>
              <a:gd name="T15" fmla="*/ 0 w 1183"/>
              <a:gd name="T16" fmla="*/ 0 h 984"/>
              <a:gd name="T17" fmla="*/ 1183 w 1183"/>
              <a:gd name="T18" fmla="*/ 984 h 984"/>
            </a:gdLst>
            <a:ahLst/>
            <a:cxnLst>
              <a:cxn ang="T10">
                <a:pos x="T0" y="T1"/>
              </a:cxn>
              <a:cxn ang="T11">
                <a:pos x="T2" y="T3"/>
              </a:cxn>
              <a:cxn ang="T12">
                <a:pos x="T4" y="T5"/>
              </a:cxn>
              <a:cxn ang="T13">
                <a:pos x="T6" y="T7"/>
              </a:cxn>
              <a:cxn ang="T14">
                <a:pos x="T8" y="T9"/>
              </a:cxn>
            </a:cxnLst>
            <a:rect l="T15" t="T16" r="T17" b="T18"/>
            <a:pathLst>
              <a:path w="1183" h="984">
                <a:moveTo>
                  <a:pt x="441" y="0"/>
                </a:moveTo>
                <a:lnTo>
                  <a:pt x="1183" y="31"/>
                </a:lnTo>
                <a:lnTo>
                  <a:pt x="1153" y="984"/>
                </a:lnTo>
                <a:lnTo>
                  <a:pt x="0" y="567"/>
                </a:lnTo>
                <a:lnTo>
                  <a:pt x="441" y="0"/>
                </a:lnTo>
                <a:close/>
              </a:path>
            </a:pathLst>
          </a:custGeom>
          <a:gradFill rotWithShape="1">
            <a:gsLst>
              <a:gs pos="0">
                <a:srgbClr val="FFFF66">
                  <a:alpha val="89998"/>
                </a:srgbClr>
              </a:gs>
              <a:gs pos="100000">
                <a:srgbClr val="506C00"/>
              </a:gs>
            </a:gsLst>
            <a:path path="rect">
              <a:fillToRect r="100000" b="100000"/>
            </a:path>
          </a:gradFill>
          <a:ln w="9525">
            <a:noFill/>
            <a:round/>
            <a:headEnd/>
            <a:tailEnd/>
          </a:ln>
        </p:spPr>
        <p:txBody>
          <a:bodyPr lIns="108849" tIns="54424" rIns="108849" bIns="54424"/>
          <a:lstStyle/>
          <a:p>
            <a:endParaRPr lang="ru-RU"/>
          </a:p>
        </p:txBody>
      </p:sp>
      <p:sp>
        <p:nvSpPr>
          <p:cNvPr id="15403" name="Freeform 43"/>
          <p:cNvSpPr>
            <a:spLocks/>
          </p:cNvSpPr>
          <p:nvPr/>
        </p:nvSpPr>
        <p:spPr bwMode="auto">
          <a:xfrm>
            <a:off x="3805768" y="4189414"/>
            <a:ext cx="52917" cy="1303337"/>
          </a:xfrm>
          <a:custGeom>
            <a:avLst/>
            <a:gdLst>
              <a:gd name="T0" fmla="*/ 0 w 25"/>
              <a:gd name="T1" fmla="*/ 2147483647 h 821"/>
              <a:gd name="T2" fmla="*/ 2147483647 w 25"/>
              <a:gd name="T3" fmla="*/ 0 h 821"/>
              <a:gd name="T4" fmla="*/ 0 60000 65536"/>
              <a:gd name="T5" fmla="*/ 0 60000 65536"/>
              <a:gd name="T6" fmla="*/ 0 w 25"/>
              <a:gd name="T7" fmla="*/ 0 h 821"/>
              <a:gd name="T8" fmla="*/ 25 w 25"/>
              <a:gd name="T9" fmla="*/ 821 h 821"/>
            </a:gdLst>
            <a:ahLst/>
            <a:cxnLst>
              <a:cxn ang="T4">
                <a:pos x="T0" y="T1"/>
              </a:cxn>
              <a:cxn ang="T5">
                <a:pos x="T2" y="T3"/>
              </a:cxn>
            </a:cxnLst>
            <a:rect l="T6" t="T7" r="T8" b="T9"/>
            <a:pathLst>
              <a:path w="25" h="821">
                <a:moveTo>
                  <a:pt x="0" y="821"/>
                </a:moveTo>
                <a:lnTo>
                  <a:pt x="25" y="0"/>
                </a:lnTo>
              </a:path>
            </a:pathLst>
          </a:custGeom>
          <a:noFill/>
          <a:ln w="19050">
            <a:solidFill>
              <a:srgbClr val="CC3300"/>
            </a:solidFill>
            <a:round/>
            <a:headEnd/>
            <a:tailEnd/>
          </a:ln>
        </p:spPr>
        <p:txBody>
          <a:bodyPr lIns="108849" tIns="54424" rIns="108849" bIns="54424"/>
          <a:lstStyle/>
          <a:p>
            <a:endParaRPr lang="ru-RU"/>
          </a:p>
        </p:txBody>
      </p:sp>
      <p:sp>
        <p:nvSpPr>
          <p:cNvPr id="15405" name="Line 45"/>
          <p:cNvSpPr>
            <a:spLocks noChangeShapeType="1"/>
          </p:cNvSpPr>
          <p:nvPr/>
        </p:nvSpPr>
        <p:spPr bwMode="auto">
          <a:xfrm flipV="1">
            <a:off x="7632700" y="2349500"/>
            <a:ext cx="2880784" cy="719138"/>
          </a:xfrm>
          <a:prstGeom prst="line">
            <a:avLst/>
          </a:prstGeom>
          <a:noFill/>
          <a:ln w="12700">
            <a:solidFill>
              <a:schemeClr val="tx1"/>
            </a:solidFill>
            <a:round/>
            <a:headEnd/>
            <a:tailEnd/>
          </a:ln>
        </p:spPr>
        <p:txBody>
          <a:bodyPr lIns="108849" tIns="54424" rIns="108849" bIns="54424"/>
          <a:lstStyle/>
          <a:p>
            <a:endParaRPr lang="ru-RU" sz="2000" b="1"/>
          </a:p>
        </p:txBody>
      </p:sp>
      <p:sp>
        <p:nvSpPr>
          <p:cNvPr id="15406" name="Line 46"/>
          <p:cNvSpPr>
            <a:spLocks noChangeShapeType="1"/>
          </p:cNvSpPr>
          <p:nvPr/>
        </p:nvSpPr>
        <p:spPr bwMode="auto">
          <a:xfrm flipV="1">
            <a:off x="7632700" y="2973388"/>
            <a:ext cx="383117" cy="95250"/>
          </a:xfrm>
          <a:prstGeom prst="line">
            <a:avLst/>
          </a:prstGeom>
          <a:noFill/>
          <a:ln w="57150">
            <a:solidFill>
              <a:schemeClr val="tx1"/>
            </a:solidFill>
            <a:round/>
            <a:headEnd/>
            <a:tailEnd/>
          </a:ln>
        </p:spPr>
        <p:txBody>
          <a:bodyPr lIns="108849" tIns="54424" rIns="108849" bIns="54424"/>
          <a:lstStyle/>
          <a:p>
            <a:endParaRPr lang="ru-RU" sz="2000" b="1"/>
          </a:p>
        </p:txBody>
      </p:sp>
      <p:sp>
        <p:nvSpPr>
          <p:cNvPr id="15407" name="Freeform 47"/>
          <p:cNvSpPr>
            <a:spLocks/>
          </p:cNvSpPr>
          <p:nvPr/>
        </p:nvSpPr>
        <p:spPr bwMode="auto">
          <a:xfrm>
            <a:off x="3858685" y="3976689"/>
            <a:ext cx="2116" cy="204787"/>
          </a:xfrm>
          <a:custGeom>
            <a:avLst/>
            <a:gdLst>
              <a:gd name="T0" fmla="*/ 2147483647 w 1"/>
              <a:gd name="T1" fmla="*/ 2147483647 h 129"/>
              <a:gd name="T2" fmla="*/ 0 w 1"/>
              <a:gd name="T3" fmla="*/ 0 h 129"/>
              <a:gd name="T4" fmla="*/ 0 60000 65536"/>
              <a:gd name="T5" fmla="*/ 0 60000 65536"/>
              <a:gd name="T6" fmla="*/ 0 w 1"/>
              <a:gd name="T7" fmla="*/ 0 h 129"/>
              <a:gd name="T8" fmla="*/ 1 w 1"/>
              <a:gd name="T9" fmla="*/ 129 h 129"/>
            </a:gdLst>
            <a:ahLst/>
            <a:cxnLst>
              <a:cxn ang="T4">
                <a:pos x="T0" y="T1"/>
              </a:cxn>
              <a:cxn ang="T5">
                <a:pos x="T2" y="T3"/>
              </a:cxn>
            </a:cxnLst>
            <a:rect l="T6" t="T7" r="T8" b="T9"/>
            <a:pathLst>
              <a:path w="1" h="129">
                <a:moveTo>
                  <a:pt x="1" y="129"/>
                </a:moveTo>
                <a:lnTo>
                  <a:pt x="0" y="0"/>
                </a:lnTo>
              </a:path>
            </a:pathLst>
          </a:custGeom>
          <a:noFill/>
          <a:ln w="19050">
            <a:solidFill>
              <a:srgbClr val="CC3300"/>
            </a:solidFill>
            <a:round/>
            <a:headEnd/>
            <a:tailEnd/>
          </a:ln>
        </p:spPr>
        <p:txBody>
          <a:bodyPr lIns="108849" tIns="54424" rIns="108849" bIns="54424"/>
          <a:lstStyle/>
          <a:p>
            <a:endParaRPr lang="ru-RU"/>
          </a:p>
        </p:txBody>
      </p:sp>
      <p:sp>
        <p:nvSpPr>
          <p:cNvPr id="15408" name="Freeform 48"/>
          <p:cNvSpPr>
            <a:spLocks/>
          </p:cNvSpPr>
          <p:nvPr/>
        </p:nvSpPr>
        <p:spPr bwMode="auto">
          <a:xfrm>
            <a:off x="4438652" y="3448051"/>
            <a:ext cx="467783" cy="1108075"/>
          </a:xfrm>
          <a:custGeom>
            <a:avLst/>
            <a:gdLst>
              <a:gd name="T0" fmla="*/ 2147483647 w 159"/>
              <a:gd name="T1" fmla="*/ 2147483647 h 503"/>
              <a:gd name="T2" fmla="*/ 0 w 159"/>
              <a:gd name="T3" fmla="*/ 0 h 503"/>
              <a:gd name="T4" fmla="*/ 0 60000 65536"/>
              <a:gd name="T5" fmla="*/ 0 60000 65536"/>
              <a:gd name="T6" fmla="*/ 0 w 159"/>
              <a:gd name="T7" fmla="*/ 0 h 503"/>
              <a:gd name="T8" fmla="*/ 159 w 159"/>
              <a:gd name="T9" fmla="*/ 503 h 503"/>
            </a:gdLst>
            <a:ahLst/>
            <a:cxnLst>
              <a:cxn ang="T4">
                <a:pos x="T0" y="T1"/>
              </a:cxn>
              <a:cxn ang="T5">
                <a:pos x="T2" y="T3"/>
              </a:cxn>
            </a:cxnLst>
            <a:rect l="T6" t="T7" r="T8" b="T9"/>
            <a:pathLst>
              <a:path w="159" h="503">
                <a:moveTo>
                  <a:pt x="159" y="503"/>
                </a:moveTo>
                <a:lnTo>
                  <a:pt x="0" y="0"/>
                </a:lnTo>
              </a:path>
            </a:pathLst>
          </a:custGeom>
          <a:noFill/>
          <a:ln w="19050">
            <a:solidFill>
              <a:srgbClr val="CC3300"/>
            </a:solidFill>
            <a:round/>
            <a:headEnd/>
            <a:tailEnd/>
          </a:ln>
        </p:spPr>
        <p:txBody>
          <a:bodyPr lIns="108849" tIns="54424" rIns="108849" bIns="54424"/>
          <a:lstStyle/>
          <a:p>
            <a:endParaRPr lang="ru-RU"/>
          </a:p>
        </p:txBody>
      </p:sp>
      <p:sp>
        <p:nvSpPr>
          <p:cNvPr id="15409" name="AutoShape 49"/>
          <p:cNvSpPr>
            <a:spLocks noChangeArrowheads="1"/>
          </p:cNvSpPr>
          <p:nvPr/>
        </p:nvSpPr>
        <p:spPr bwMode="auto">
          <a:xfrm rot="-738032">
            <a:off x="814919" y="3213101"/>
            <a:ext cx="4813300" cy="1031875"/>
          </a:xfrm>
          <a:prstGeom prst="parallelogram">
            <a:avLst>
              <a:gd name="adj" fmla="val 87462"/>
            </a:avLst>
          </a:prstGeom>
          <a:gradFill rotWithShape="1">
            <a:gsLst>
              <a:gs pos="0">
                <a:schemeClr val="accent1">
                  <a:alpha val="88000"/>
                </a:schemeClr>
              </a:gs>
              <a:gs pos="100000">
                <a:schemeClr val="accent1">
                  <a:gamma/>
                  <a:shade val="46275"/>
                  <a:invGamma/>
                  <a:alpha val="73000"/>
                </a:schemeClr>
              </a:gs>
            </a:gsLst>
            <a:lin ang="5400000" scaled="1"/>
          </a:gradFill>
          <a:ln w="9525">
            <a:solidFill>
              <a:schemeClr val="tx1"/>
            </a:solidFill>
            <a:miter lim="800000"/>
            <a:headEnd/>
            <a:tailEnd/>
          </a:ln>
          <a:effectLst/>
        </p:spPr>
        <p:txBody>
          <a:bodyPr wrap="none" lIns="108849" tIns="54424" rIns="108849" bIns="54424" anchor="ctr"/>
          <a:lstStyle/>
          <a:p>
            <a:pPr>
              <a:defRPr/>
            </a:pPr>
            <a:endParaRPr lang="ru-RU">
              <a:latin typeface="Arial" charset="0"/>
            </a:endParaRPr>
          </a:p>
        </p:txBody>
      </p:sp>
      <p:sp>
        <p:nvSpPr>
          <p:cNvPr id="15410" name="Freeform 50"/>
          <p:cNvSpPr>
            <a:spLocks/>
          </p:cNvSpPr>
          <p:nvPr/>
        </p:nvSpPr>
        <p:spPr bwMode="auto">
          <a:xfrm>
            <a:off x="2260601" y="3438525"/>
            <a:ext cx="2182284" cy="542925"/>
          </a:xfrm>
          <a:custGeom>
            <a:avLst/>
            <a:gdLst>
              <a:gd name="T0" fmla="*/ 2147483647 w 1031"/>
              <a:gd name="T1" fmla="*/ 0 h 342"/>
              <a:gd name="T2" fmla="*/ 0 w 1031"/>
              <a:gd name="T3" fmla="*/ 2147483647 h 342"/>
              <a:gd name="T4" fmla="*/ 2147483647 w 1031"/>
              <a:gd name="T5" fmla="*/ 2147483647 h 342"/>
              <a:gd name="T6" fmla="*/ 2147483647 w 1031"/>
              <a:gd name="T7" fmla="*/ 0 h 342"/>
              <a:gd name="T8" fmla="*/ 0 60000 65536"/>
              <a:gd name="T9" fmla="*/ 0 60000 65536"/>
              <a:gd name="T10" fmla="*/ 0 60000 65536"/>
              <a:gd name="T11" fmla="*/ 0 60000 65536"/>
              <a:gd name="T12" fmla="*/ 0 w 1031"/>
              <a:gd name="T13" fmla="*/ 0 h 342"/>
              <a:gd name="T14" fmla="*/ 1031 w 1031"/>
              <a:gd name="T15" fmla="*/ 342 h 342"/>
            </a:gdLst>
            <a:ahLst/>
            <a:cxnLst>
              <a:cxn ang="T8">
                <a:pos x="T0" y="T1"/>
              </a:cxn>
              <a:cxn ang="T9">
                <a:pos x="T2" y="T3"/>
              </a:cxn>
              <a:cxn ang="T10">
                <a:pos x="T4" y="T5"/>
              </a:cxn>
              <a:cxn ang="T11">
                <a:pos x="T6" y="T7"/>
              </a:cxn>
            </a:cxnLst>
            <a:rect l="T12" t="T13" r="T14" b="T15"/>
            <a:pathLst>
              <a:path w="1031" h="342">
                <a:moveTo>
                  <a:pt x="1029" y="0"/>
                </a:moveTo>
                <a:lnTo>
                  <a:pt x="0" y="314"/>
                </a:lnTo>
                <a:lnTo>
                  <a:pt x="753" y="342"/>
                </a:lnTo>
                <a:lnTo>
                  <a:pt x="1031" y="0"/>
                </a:lnTo>
              </a:path>
            </a:pathLst>
          </a:custGeom>
          <a:noFill/>
          <a:ln w="19050">
            <a:solidFill>
              <a:schemeClr val="tx1"/>
            </a:solidFill>
            <a:round/>
            <a:headEnd/>
            <a:tailEnd/>
          </a:ln>
        </p:spPr>
        <p:txBody>
          <a:bodyPr lIns="108849" tIns="54424" rIns="108849" bIns="54424"/>
          <a:lstStyle/>
          <a:p>
            <a:endParaRPr lang="ru-RU"/>
          </a:p>
        </p:txBody>
      </p:sp>
      <p:sp>
        <p:nvSpPr>
          <p:cNvPr id="15411" name="Freeform 51"/>
          <p:cNvSpPr>
            <a:spLocks/>
          </p:cNvSpPr>
          <p:nvPr/>
        </p:nvSpPr>
        <p:spPr bwMode="auto">
          <a:xfrm>
            <a:off x="2241552" y="2295525"/>
            <a:ext cx="1701800" cy="1657350"/>
          </a:xfrm>
          <a:custGeom>
            <a:avLst/>
            <a:gdLst>
              <a:gd name="T0" fmla="*/ 0 w 789"/>
              <a:gd name="T1" fmla="*/ 2147483647 h 1024"/>
              <a:gd name="T2" fmla="*/ 2147483647 w 789"/>
              <a:gd name="T3" fmla="*/ 0 h 1024"/>
              <a:gd name="T4" fmla="*/ 0 60000 65536"/>
              <a:gd name="T5" fmla="*/ 0 60000 65536"/>
              <a:gd name="T6" fmla="*/ 0 w 789"/>
              <a:gd name="T7" fmla="*/ 0 h 1024"/>
              <a:gd name="T8" fmla="*/ 789 w 789"/>
              <a:gd name="T9" fmla="*/ 1024 h 1024"/>
            </a:gdLst>
            <a:ahLst/>
            <a:cxnLst>
              <a:cxn ang="T4">
                <a:pos x="T0" y="T1"/>
              </a:cxn>
              <a:cxn ang="T5">
                <a:pos x="T2" y="T3"/>
              </a:cxn>
            </a:cxnLst>
            <a:rect l="T6" t="T7" r="T8" b="T9"/>
            <a:pathLst>
              <a:path w="789" h="1024">
                <a:moveTo>
                  <a:pt x="0" y="1024"/>
                </a:moveTo>
                <a:lnTo>
                  <a:pt x="789" y="0"/>
                </a:lnTo>
              </a:path>
            </a:pathLst>
          </a:custGeom>
          <a:noFill/>
          <a:ln w="19050">
            <a:solidFill>
              <a:srgbClr val="CC3300"/>
            </a:solidFill>
            <a:round/>
            <a:headEnd/>
            <a:tailEnd/>
          </a:ln>
        </p:spPr>
        <p:txBody>
          <a:bodyPr lIns="108849" tIns="54424" rIns="108849" bIns="54424"/>
          <a:lstStyle/>
          <a:p>
            <a:endParaRPr lang="ru-RU"/>
          </a:p>
        </p:txBody>
      </p:sp>
      <p:sp>
        <p:nvSpPr>
          <p:cNvPr id="15412" name="Freeform 52"/>
          <p:cNvSpPr>
            <a:spLocks/>
          </p:cNvSpPr>
          <p:nvPr/>
        </p:nvSpPr>
        <p:spPr bwMode="auto">
          <a:xfrm>
            <a:off x="3953933" y="2295526"/>
            <a:ext cx="484718" cy="1152525"/>
          </a:xfrm>
          <a:custGeom>
            <a:avLst/>
            <a:gdLst>
              <a:gd name="T0" fmla="*/ 2147483647 w 291"/>
              <a:gd name="T1" fmla="*/ 2147483647 h 925"/>
              <a:gd name="T2" fmla="*/ 0 w 291"/>
              <a:gd name="T3" fmla="*/ 0 h 925"/>
              <a:gd name="T4" fmla="*/ 0 60000 65536"/>
              <a:gd name="T5" fmla="*/ 0 60000 65536"/>
              <a:gd name="T6" fmla="*/ 0 w 291"/>
              <a:gd name="T7" fmla="*/ 0 h 925"/>
              <a:gd name="T8" fmla="*/ 291 w 291"/>
              <a:gd name="T9" fmla="*/ 925 h 925"/>
            </a:gdLst>
            <a:ahLst/>
            <a:cxnLst>
              <a:cxn ang="T4">
                <a:pos x="T0" y="T1"/>
              </a:cxn>
              <a:cxn ang="T5">
                <a:pos x="T2" y="T3"/>
              </a:cxn>
            </a:cxnLst>
            <a:rect l="T6" t="T7" r="T8" b="T9"/>
            <a:pathLst>
              <a:path w="291" h="925">
                <a:moveTo>
                  <a:pt x="291" y="925"/>
                </a:moveTo>
                <a:lnTo>
                  <a:pt x="0" y="0"/>
                </a:lnTo>
              </a:path>
            </a:pathLst>
          </a:custGeom>
          <a:noFill/>
          <a:ln w="19050">
            <a:solidFill>
              <a:srgbClr val="CC3300"/>
            </a:solidFill>
            <a:round/>
            <a:headEnd/>
            <a:tailEnd/>
          </a:ln>
        </p:spPr>
        <p:txBody>
          <a:bodyPr lIns="108849" tIns="54424" rIns="108849" bIns="54424"/>
          <a:lstStyle/>
          <a:p>
            <a:endParaRPr lang="ru-RU"/>
          </a:p>
        </p:txBody>
      </p:sp>
      <p:sp>
        <p:nvSpPr>
          <p:cNvPr id="15413" name="Freeform 53"/>
          <p:cNvSpPr>
            <a:spLocks/>
          </p:cNvSpPr>
          <p:nvPr/>
        </p:nvSpPr>
        <p:spPr bwMode="auto">
          <a:xfrm>
            <a:off x="3871384" y="2311400"/>
            <a:ext cx="558800" cy="1674813"/>
          </a:xfrm>
          <a:custGeom>
            <a:avLst/>
            <a:gdLst/>
            <a:ahLst/>
            <a:cxnLst>
              <a:cxn ang="0">
                <a:pos x="31" y="0"/>
              </a:cxn>
              <a:cxn ang="0">
                <a:pos x="0" y="1055"/>
              </a:cxn>
              <a:cxn ang="0">
                <a:pos x="264" y="731"/>
              </a:cxn>
              <a:cxn ang="0">
                <a:pos x="31" y="0"/>
              </a:cxn>
            </a:cxnLst>
            <a:rect l="0" t="0" r="r" b="b"/>
            <a:pathLst>
              <a:path w="264" h="1055">
                <a:moveTo>
                  <a:pt x="31" y="0"/>
                </a:moveTo>
                <a:lnTo>
                  <a:pt x="0" y="1055"/>
                </a:lnTo>
                <a:lnTo>
                  <a:pt x="264" y="731"/>
                </a:lnTo>
                <a:lnTo>
                  <a:pt x="31" y="0"/>
                </a:lnTo>
                <a:close/>
              </a:path>
            </a:pathLst>
          </a:custGeom>
          <a:gradFill rotWithShape="1">
            <a:gsLst>
              <a:gs pos="0">
                <a:schemeClr val="folHlink">
                  <a:alpha val="72000"/>
                </a:schemeClr>
              </a:gs>
              <a:gs pos="100000">
                <a:schemeClr val="folHlink">
                  <a:gamma/>
                  <a:shade val="46275"/>
                  <a:invGamma/>
                  <a:alpha val="82001"/>
                </a:schemeClr>
              </a:gs>
            </a:gsLst>
            <a:path path="rect">
              <a:fillToRect l="100000" b="100000"/>
            </a:path>
          </a:gradFill>
          <a:ln w="19050" cmpd="sng">
            <a:noFill/>
            <a:round/>
            <a:headEnd/>
            <a:tailEnd/>
          </a:ln>
          <a:effectLst/>
        </p:spPr>
        <p:txBody>
          <a:bodyPr lIns="108849" tIns="54424" rIns="108849" bIns="54424"/>
          <a:lstStyle/>
          <a:p>
            <a:pPr>
              <a:defRPr/>
            </a:pPr>
            <a:endParaRPr lang="ru-RU">
              <a:latin typeface="Arial" charset="0"/>
            </a:endParaRPr>
          </a:p>
        </p:txBody>
      </p:sp>
      <p:sp>
        <p:nvSpPr>
          <p:cNvPr id="15414" name="Freeform 54"/>
          <p:cNvSpPr>
            <a:spLocks/>
          </p:cNvSpPr>
          <p:nvPr/>
        </p:nvSpPr>
        <p:spPr bwMode="auto">
          <a:xfrm>
            <a:off x="2288118" y="2320926"/>
            <a:ext cx="1634066" cy="1635125"/>
          </a:xfrm>
          <a:custGeom>
            <a:avLst/>
            <a:gdLst>
              <a:gd name="T0" fmla="*/ 2147483647 w 772"/>
              <a:gd name="T1" fmla="*/ 0 h 1030"/>
              <a:gd name="T2" fmla="*/ 0 w 772"/>
              <a:gd name="T3" fmla="*/ 2147483647 h 1030"/>
              <a:gd name="T4" fmla="*/ 2147483647 w 772"/>
              <a:gd name="T5" fmla="*/ 2147483647 h 1030"/>
              <a:gd name="T6" fmla="*/ 2147483647 w 772"/>
              <a:gd name="T7" fmla="*/ 0 h 1030"/>
              <a:gd name="T8" fmla="*/ 0 60000 65536"/>
              <a:gd name="T9" fmla="*/ 0 60000 65536"/>
              <a:gd name="T10" fmla="*/ 0 60000 65536"/>
              <a:gd name="T11" fmla="*/ 0 60000 65536"/>
              <a:gd name="T12" fmla="*/ 0 w 772"/>
              <a:gd name="T13" fmla="*/ 0 h 1030"/>
              <a:gd name="T14" fmla="*/ 772 w 772"/>
              <a:gd name="T15" fmla="*/ 1030 h 1030"/>
            </a:gdLst>
            <a:ahLst/>
            <a:cxnLst>
              <a:cxn ang="T8">
                <a:pos x="T0" y="T1"/>
              </a:cxn>
              <a:cxn ang="T9">
                <a:pos x="T2" y="T3"/>
              </a:cxn>
              <a:cxn ang="T10">
                <a:pos x="T4" y="T5"/>
              </a:cxn>
              <a:cxn ang="T11">
                <a:pos x="T6" y="T7"/>
              </a:cxn>
            </a:cxnLst>
            <a:rect l="T12" t="T13" r="T14" b="T15"/>
            <a:pathLst>
              <a:path w="772" h="1030">
                <a:moveTo>
                  <a:pt x="772" y="0"/>
                </a:moveTo>
                <a:lnTo>
                  <a:pt x="0" y="1004"/>
                </a:lnTo>
                <a:lnTo>
                  <a:pt x="736" y="1030"/>
                </a:lnTo>
                <a:lnTo>
                  <a:pt x="772" y="0"/>
                </a:lnTo>
                <a:close/>
              </a:path>
            </a:pathLst>
          </a:custGeom>
          <a:gradFill rotWithShape="1">
            <a:gsLst>
              <a:gs pos="0">
                <a:srgbClr val="FFFF66">
                  <a:alpha val="71999"/>
                </a:srgbClr>
              </a:gs>
              <a:gs pos="100000">
                <a:srgbClr val="506C00">
                  <a:alpha val="76999"/>
                </a:srgbClr>
              </a:gs>
            </a:gsLst>
            <a:path path="rect">
              <a:fillToRect r="100000" b="100000"/>
            </a:path>
          </a:gradFill>
          <a:ln w="19050">
            <a:noFill/>
            <a:round/>
            <a:headEnd/>
            <a:tailEnd/>
          </a:ln>
        </p:spPr>
        <p:txBody>
          <a:bodyPr lIns="108849" tIns="54424" rIns="108849" bIns="54424"/>
          <a:lstStyle/>
          <a:p>
            <a:endParaRPr lang="ru-RU"/>
          </a:p>
        </p:txBody>
      </p:sp>
      <p:sp>
        <p:nvSpPr>
          <p:cNvPr id="15415" name="Oval 55"/>
          <p:cNvSpPr>
            <a:spLocks noChangeArrowheads="1"/>
          </p:cNvSpPr>
          <p:nvPr/>
        </p:nvSpPr>
        <p:spPr bwMode="auto">
          <a:xfrm>
            <a:off x="3898900" y="2257426"/>
            <a:ext cx="97367" cy="73025"/>
          </a:xfrm>
          <a:prstGeom prst="ellipse">
            <a:avLst/>
          </a:prstGeom>
          <a:gradFill rotWithShape="1">
            <a:gsLst>
              <a:gs pos="0">
                <a:srgbClr val="FFFF00"/>
              </a:gs>
              <a:gs pos="100000">
                <a:srgbClr val="767600"/>
              </a:gs>
            </a:gsLst>
            <a:path path="shape">
              <a:fillToRect l="50000" t="50000" r="50000" b="50000"/>
            </a:path>
          </a:gradFill>
          <a:ln w="9525">
            <a:solidFill>
              <a:srgbClr val="CC3300"/>
            </a:solidFill>
            <a:round/>
            <a:headEnd/>
            <a:tailEnd/>
          </a:ln>
        </p:spPr>
        <p:txBody>
          <a:bodyPr wrap="none" lIns="108849" tIns="54424" rIns="108849" bIns="54424" anchor="ctr"/>
          <a:lstStyle/>
          <a:p>
            <a:endParaRPr lang="ru-RU"/>
          </a:p>
        </p:txBody>
      </p:sp>
      <p:sp>
        <p:nvSpPr>
          <p:cNvPr id="15416" name="Freeform 56"/>
          <p:cNvSpPr>
            <a:spLocks/>
          </p:cNvSpPr>
          <p:nvPr/>
        </p:nvSpPr>
        <p:spPr bwMode="auto">
          <a:xfrm>
            <a:off x="3860801" y="2332039"/>
            <a:ext cx="74084" cy="1647825"/>
          </a:xfrm>
          <a:custGeom>
            <a:avLst/>
            <a:gdLst>
              <a:gd name="T0" fmla="*/ 0 w 35"/>
              <a:gd name="T1" fmla="*/ 2147483647 h 1038"/>
              <a:gd name="T2" fmla="*/ 2147483647 w 35"/>
              <a:gd name="T3" fmla="*/ 0 h 1038"/>
              <a:gd name="T4" fmla="*/ 0 60000 65536"/>
              <a:gd name="T5" fmla="*/ 0 60000 65536"/>
              <a:gd name="T6" fmla="*/ 0 w 35"/>
              <a:gd name="T7" fmla="*/ 0 h 1038"/>
              <a:gd name="T8" fmla="*/ 35 w 35"/>
              <a:gd name="T9" fmla="*/ 1038 h 1038"/>
            </a:gdLst>
            <a:ahLst/>
            <a:cxnLst>
              <a:cxn ang="T4">
                <a:pos x="T0" y="T1"/>
              </a:cxn>
              <a:cxn ang="T5">
                <a:pos x="T2" y="T3"/>
              </a:cxn>
            </a:cxnLst>
            <a:rect l="T6" t="T7" r="T8" b="T9"/>
            <a:pathLst>
              <a:path w="35" h="1038">
                <a:moveTo>
                  <a:pt x="0" y="1038"/>
                </a:moveTo>
                <a:lnTo>
                  <a:pt x="35" y="0"/>
                </a:lnTo>
              </a:path>
            </a:pathLst>
          </a:custGeom>
          <a:noFill/>
          <a:ln w="19050">
            <a:solidFill>
              <a:srgbClr val="CC3300"/>
            </a:solidFill>
            <a:round/>
            <a:headEnd/>
            <a:tailEnd/>
          </a:ln>
        </p:spPr>
        <p:txBody>
          <a:bodyPr lIns="108849" tIns="54424" rIns="108849" bIns="54424"/>
          <a:lstStyle/>
          <a:p>
            <a:endParaRPr lang="ru-RU"/>
          </a:p>
        </p:txBody>
      </p:sp>
      <p:sp>
        <p:nvSpPr>
          <p:cNvPr id="15419" name="Line 59"/>
          <p:cNvSpPr>
            <a:spLocks noChangeShapeType="1"/>
          </p:cNvSpPr>
          <p:nvPr/>
        </p:nvSpPr>
        <p:spPr bwMode="auto">
          <a:xfrm>
            <a:off x="9347200" y="2643188"/>
            <a:ext cx="0" cy="2298700"/>
          </a:xfrm>
          <a:prstGeom prst="line">
            <a:avLst/>
          </a:prstGeom>
          <a:noFill/>
          <a:ln w="9525">
            <a:solidFill>
              <a:srgbClr val="00B0F0"/>
            </a:solidFill>
            <a:round/>
            <a:headEnd/>
            <a:tailEnd type="stealth" w="med" len="lg"/>
          </a:ln>
        </p:spPr>
        <p:txBody>
          <a:bodyPr lIns="108849" tIns="54424" rIns="108849" bIns="54424"/>
          <a:lstStyle/>
          <a:p>
            <a:endParaRPr lang="ru-RU" sz="2000" b="1"/>
          </a:p>
        </p:txBody>
      </p:sp>
      <p:sp>
        <p:nvSpPr>
          <p:cNvPr id="15420" name="Line 60"/>
          <p:cNvSpPr>
            <a:spLocks noChangeShapeType="1"/>
          </p:cNvSpPr>
          <p:nvPr/>
        </p:nvSpPr>
        <p:spPr bwMode="auto">
          <a:xfrm>
            <a:off x="9859433" y="2517775"/>
            <a:ext cx="0" cy="1774825"/>
          </a:xfrm>
          <a:prstGeom prst="line">
            <a:avLst/>
          </a:prstGeom>
          <a:noFill/>
          <a:ln w="9525">
            <a:solidFill>
              <a:srgbClr val="FF0000"/>
            </a:solidFill>
            <a:round/>
            <a:headEnd/>
            <a:tailEnd type="stealth" w="med" len="lg"/>
          </a:ln>
        </p:spPr>
        <p:txBody>
          <a:bodyPr lIns="108849" tIns="54424" rIns="108849" bIns="54424"/>
          <a:lstStyle/>
          <a:p>
            <a:endParaRPr lang="ru-RU" sz="2000" b="1"/>
          </a:p>
        </p:txBody>
      </p:sp>
      <p:sp>
        <p:nvSpPr>
          <p:cNvPr id="15421" name="Text Box 61"/>
          <p:cNvSpPr txBox="1">
            <a:spLocks noChangeArrowheads="1"/>
          </p:cNvSpPr>
          <p:nvPr/>
        </p:nvSpPr>
        <p:spPr bwMode="auto">
          <a:xfrm>
            <a:off x="7239730" y="2808945"/>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latin typeface="Lucida Sans Unicode" pitchFamily="34" charset="0"/>
                <a:cs typeface="Lucida Sans Unicode" pitchFamily="34" charset="0"/>
              </a:rPr>
              <a:t>ℓ</a:t>
            </a:r>
            <a:r>
              <a:rPr lang="ru-RU" sz="2000" b="1" baseline="-25000" dirty="0" smtClean="0"/>
              <a:t>1</a:t>
            </a:r>
            <a:endParaRPr lang="ru-RU" sz="2000" b="1" baseline="-25000" dirty="0"/>
          </a:p>
        </p:txBody>
      </p:sp>
      <p:sp>
        <p:nvSpPr>
          <p:cNvPr id="15422" name="Freeform 62"/>
          <p:cNvSpPr>
            <a:spLocks/>
          </p:cNvSpPr>
          <p:nvPr/>
        </p:nvSpPr>
        <p:spPr bwMode="auto">
          <a:xfrm>
            <a:off x="8318501" y="4332288"/>
            <a:ext cx="1543051" cy="61912"/>
          </a:xfrm>
          <a:custGeom>
            <a:avLst/>
            <a:gdLst>
              <a:gd name="T0" fmla="*/ 0 w 729"/>
              <a:gd name="T1" fmla="*/ 2147483647 h 39"/>
              <a:gd name="T2" fmla="*/ 2147483647 w 729"/>
              <a:gd name="T3" fmla="*/ 0 h 39"/>
              <a:gd name="T4" fmla="*/ 0 60000 65536"/>
              <a:gd name="T5" fmla="*/ 0 60000 65536"/>
              <a:gd name="T6" fmla="*/ 0 w 729"/>
              <a:gd name="T7" fmla="*/ 0 h 39"/>
              <a:gd name="T8" fmla="*/ 729 w 729"/>
              <a:gd name="T9" fmla="*/ 39 h 39"/>
            </a:gdLst>
            <a:ahLst/>
            <a:cxnLst>
              <a:cxn ang="T4">
                <a:pos x="T0" y="T1"/>
              </a:cxn>
              <a:cxn ang="T5">
                <a:pos x="T2" y="T3"/>
              </a:cxn>
            </a:cxnLst>
            <a:rect l="T6" t="T7" r="T8" b="T9"/>
            <a:pathLst>
              <a:path w="729" h="39">
                <a:moveTo>
                  <a:pt x="0" y="39"/>
                </a:moveTo>
                <a:lnTo>
                  <a:pt x="729" y="0"/>
                </a:lnTo>
              </a:path>
            </a:pathLst>
          </a:custGeom>
          <a:noFill/>
          <a:ln w="19050">
            <a:solidFill>
              <a:srgbClr val="FF0000"/>
            </a:solidFill>
            <a:round/>
            <a:headEnd/>
            <a:tailEnd/>
          </a:ln>
        </p:spPr>
        <p:txBody>
          <a:bodyPr lIns="108849" tIns="54424" rIns="108849" bIns="54424"/>
          <a:lstStyle/>
          <a:p>
            <a:endParaRPr lang="ru-RU" sz="2000" b="1"/>
          </a:p>
        </p:txBody>
      </p:sp>
      <p:sp>
        <p:nvSpPr>
          <p:cNvPr id="15423" name="Freeform 63"/>
          <p:cNvSpPr>
            <a:spLocks/>
          </p:cNvSpPr>
          <p:nvPr/>
        </p:nvSpPr>
        <p:spPr bwMode="auto">
          <a:xfrm>
            <a:off x="9366251" y="4333875"/>
            <a:ext cx="495300" cy="642938"/>
          </a:xfrm>
          <a:custGeom>
            <a:avLst/>
            <a:gdLst>
              <a:gd name="T0" fmla="*/ 0 w 234"/>
              <a:gd name="T1" fmla="*/ 2147483647 h 405"/>
              <a:gd name="T2" fmla="*/ 2147483647 w 234"/>
              <a:gd name="T3" fmla="*/ 0 h 405"/>
              <a:gd name="T4" fmla="*/ 0 60000 65536"/>
              <a:gd name="T5" fmla="*/ 0 60000 65536"/>
              <a:gd name="T6" fmla="*/ 0 w 234"/>
              <a:gd name="T7" fmla="*/ 0 h 405"/>
              <a:gd name="T8" fmla="*/ 234 w 234"/>
              <a:gd name="T9" fmla="*/ 405 h 405"/>
            </a:gdLst>
            <a:ahLst/>
            <a:cxnLst>
              <a:cxn ang="T4">
                <a:pos x="T0" y="T1"/>
              </a:cxn>
              <a:cxn ang="T5">
                <a:pos x="T2" y="T3"/>
              </a:cxn>
            </a:cxnLst>
            <a:rect l="T6" t="T7" r="T8" b="T9"/>
            <a:pathLst>
              <a:path w="234" h="405">
                <a:moveTo>
                  <a:pt x="0" y="405"/>
                </a:moveTo>
                <a:lnTo>
                  <a:pt x="234" y="0"/>
                </a:lnTo>
              </a:path>
            </a:pathLst>
          </a:custGeom>
          <a:noFill/>
          <a:ln w="19050">
            <a:solidFill>
              <a:srgbClr val="FF0000"/>
            </a:solidFill>
            <a:round/>
            <a:headEnd/>
            <a:tailEnd/>
          </a:ln>
        </p:spPr>
        <p:txBody>
          <a:bodyPr lIns="108849" tIns="54424" rIns="108849" bIns="54424"/>
          <a:lstStyle/>
          <a:p>
            <a:endParaRPr lang="ru-RU" sz="2000" b="1"/>
          </a:p>
        </p:txBody>
      </p:sp>
      <p:sp>
        <p:nvSpPr>
          <p:cNvPr id="15424" name="Freeform 64"/>
          <p:cNvSpPr>
            <a:spLocks/>
          </p:cNvSpPr>
          <p:nvPr/>
        </p:nvSpPr>
        <p:spPr bwMode="auto">
          <a:xfrm>
            <a:off x="7721601" y="3962401"/>
            <a:ext cx="1936750" cy="1309688"/>
          </a:xfrm>
          <a:custGeom>
            <a:avLst/>
            <a:gdLst>
              <a:gd name="T0" fmla="*/ 0 w 915"/>
              <a:gd name="T1" fmla="*/ 2147483647 h 825"/>
              <a:gd name="T2" fmla="*/ 2147483647 w 915"/>
              <a:gd name="T3" fmla="*/ 0 h 825"/>
              <a:gd name="T4" fmla="*/ 0 60000 65536"/>
              <a:gd name="T5" fmla="*/ 0 60000 65536"/>
              <a:gd name="T6" fmla="*/ 0 w 915"/>
              <a:gd name="T7" fmla="*/ 0 h 825"/>
              <a:gd name="T8" fmla="*/ 915 w 915"/>
              <a:gd name="T9" fmla="*/ 825 h 825"/>
            </a:gdLst>
            <a:ahLst/>
            <a:cxnLst>
              <a:cxn ang="T4">
                <a:pos x="T0" y="T1"/>
              </a:cxn>
              <a:cxn ang="T5">
                <a:pos x="T2" y="T3"/>
              </a:cxn>
            </a:cxnLst>
            <a:rect l="T6" t="T7" r="T8" b="T9"/>
            <a:pathLst>
              <a:path w="915" h="825">
                <a:moveTo>
                  <a:pt x="0" y="825"/>
                </a:moveTo>
                <a:lnTo>
                  <a:pt x="915" y="0"/>
                </a:lnTo>
              </a:path>
            </a:pathLst>
          </a:custGeom>
          <a:noFill/>
          <a:ln w="12700">
            <a:solidFill>
              <a:schemeClr val="tx1"/>
            </a:solidFill>
            <a:round/>
            <a:headEnd/>
            <a:tailEnd/>
          </a:ln>
        </p:spPr>
        <p:txBody>
          <a:bodyPr lIns="108849" tIns="54424" rIns="108849" bIns="54424"/>
          <a:lstStyle/>
          <a:p>
            <a:endParaRPr lang="ru-RU" sz="2000" b="1"/>
          </a:p>
        </p:txBody>
      </p:sp>
      <p:sp>
        <p:nvSpPr>
          <p:cNvPr id="15425" name="Text Box 65"/>
          <p:cNvSpPr txBox="1">
            <a:spLocks noChangeArrowheads="1"/>
          </p:cNvSpPr>
          <p:nvPr/>
        </p:nvSpPr>
        <p:spPr bwMode="auto">
          <a:xfrm>
            <a:off x="7281333" y="5081588"/>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latin typeface="Lucida Sans Unicode" pitchFamily="34" charset="0"/>
                <a:cs typeface="Lucida Sans Unicode" pitchFamily="34" charset="0"/>
              </a:rPr>
              <a:t>ℓ</a:t>
            </a:r>
            <a:r>
              <a:rPr lang="ru-RU" sz="2000" b="1" baseline="-25000" dirty="0" smtClean="0"/>
              <a:t>2</a:t>
            </a:r>
            <a:endParaRPr lang="ru-RU" sz="2000" b="1" baseline="-25000" dirty="0"/>
          </a:p>
        </p:txBody>
      </p:sp>
      <p:sp>
        <p:nvSpPr>
          <p:cNvPr id="15426" name="Text Box 66"/>
          <p:cNvSpPr txBox="1">
            <a:spLocks noChangeArrowheads="1"/>
          </p:cNvSpPr>
          <p:nvPr/>
        </p:nvSpPr>
        <p:spPr bwMode="auto">
          <a:xfrm>
            <a:off x="6852672" y="2765535"/>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latin typeface="Lucida Sans Unicode" pitchFamily="34" charset="0"/>
                <a:cs typeface="Lucida Sans Unicode" pitchFamily="34" charset="0"/>
                <a:sym typeface="Symbol" pitchFamily="18" charset="2"/>
              </a:rPr>
              <a:t></a:t>
            </a:r>
            <a:r>
              <a:rPr lang="ru-RU" sz="2000" b="1" baseline="-25000" dirty="0" smtClean="0"/>
              <a:t>1=</a:t>
            </a:r>
            <a:endParaRPr lang="ru-RU" sz="2000" b="1" baseline="-25000" dirty="0"/>
          </a:p>
        </p:txBody>
      </p:sp>
      <p:sp>
        <p:nvSpPr>
          <p:cNvPr id="15427" name="Freeform 67"/>
          <p:cNvSpPr>
            <a:spLocks/>
          </p:cNvSpPr>
          <p:nvPr/>
        </p:nvSpPr>
        <p:spPr bwMode="auto">
          <a:xfrm>
            <a:off x="8017933" y="2800350"/>
            <a:ext cx="687917" cy="171450"/>
          </a:xfrm>
          <a:custGeom>
            <a:avLst/>
            <a:gdLst>
              <a:gd name="T0" fmla="*/ 0 w 325"/>
              <a:gd name="T1" fmla="*/ 2147483647 h 108"/>
              <a:gd name="T2" fmla="*/ 2147483647 w 325"/>
              <a:gd name="T3" fmla="*/ 0 h 108"/>
              <a:gd name="T4" fmla="*/ 0 60000 65536"/>
              <a:gd name="T5" fmla="*/ 0 60000 65536"/>
              <a:gd name="T6" fmla="*/ 0 w 325"/>
              <a:gd name="T7" fmla="*/ 0 h 108"/>
              <a:gd name="T8" fmla="*/ 325 w 325"/>
              <a:gd name="T9" fmla="*/ 108 h 108"/>
            </a:gdLst>
            <a:ahLst/>
            <a:cxnLst>
              <a:cxn ang="T4">
                <a:pos x="T0" y="T1"/>
              </a:cxn>
              <a:cxn ang="T5">
                <a:pos x="T2" y="T3"/>
              </a:cxn>
            </a:cxnLst>
            <a:rect l="T6" t="T7" r="T8" b="T9"/>
            <a:pathLst>
              <a:path w="325" h="108">
                <a:moveTo>
                  <a:pt x="0" y="108"/>
                </a:moveTo>
                <a:lnTo>
                  <a:pt x="325" y="0"/>
                </a:lnTo>
              </a:path>
            </a:pathLst>
          </a:custGeom>
          <a:noFill/>
          <a:ln w="28575">
            <a:solidFill>
              <a:schemeClr val="hlink"/>
            </a:solidFill>
            <a:round/>
            <a:headEnd/>
            <a:tailEnd/>
          </a:ln>
        </p:spPr>
        <p:txBody>
          <a:bodyPr lIns="108849" tIns="54424" rIns="108849" bIns="54424"/>
          <a:lstStyle/>
          <a:p>
            <a:endParaRPr lang="ru-RU" sz="2000" b="1"/>
          </a:p>
        </p:txBody>
      </p:sp>
      <p:sp>
        <p:nvSpPr>
          <p:cNvPr id="15428" name="Freeform 68"/>
          <p:cNvSpPr>
            <a:spLocks/>
          </p:cNvSpPr>
          <p:nvPr/>
        </p:nvSpPr>
        <p:spPr bwMode="auto">
          <a:xfrm>
            <a:off x="9861552" y="2339975"/>
            <a:ext cx="687916" cy="171450"/>
          </a:xfrm>
          <a:custGeom>
            <a:avLst/>
            <a:gdLst>
              <a:gd name="T0" fmla="*/ 0 w 325"/>
              <a:gd name="T1" fmla="*/ 2147483647 h 108"/>
              <a:gd name="T2" fmla="*/ 2147483647 w 325"/>
              <a:gd name="T3" fmla="*/ 0 h 108"/>
              <a:gd name="T4" fmla="*/ 0 60000 65536"/>
              <a:gd name="T5" fmla="*/ 0 60000 65536"/>
              <a:gd name="T6" fmla="*/ 0 w 325"/>
              <a:gd name="T7" fmla="*/ 0 h 108"/>
              <a:gd name="T8" fmla="*/ 325 w 325"/>
              <a:gd name="T9" fmla="*/ 108 h 108"/>
            </a:gdLst>
            <a:ahLst/>
            <a:cxnLst>
              <a:cxn ang="T4">
                <a:pos x="T0" y="T1"/>
              </a:cxn>
              <a:cxn ang="T5">
                <a:pos x="T2" y="T3"/>
              </a:cxn>
            </a:cxnLst>
            <a:rect l="T6" t="T7" r="T8" b="T9"/>
            <a:pathLst>
              <a:path w="325" h="108">
                <a:moveTo>
                  <a:pt x="0" y="108"/>
                </a:moveTo>
                <a:lnTo>
                  <a:pt x="325" y="0"/>
                </a:lnTo>
              </a:path>
            </a:pathLst>
          </a:custGeom>
          <a:noFill/>
          <a:ln w="28575">
            <a:solidFill>
              <a:schemeClr val="hlink"/>
            </a:solidFill>
            <a:round/>
            <a:headEnd/>
            <a:tailEnd/>
          </a:ln>
        </p:spPr>
        <p:txBody>
          <a:bodyPr lIns="108849" tIns="54424" rIns="108849" bIns="54424"/>
          <a:lstStyle/>
          <a:p>
            <a:endParaRPr lang="ru-RU" sz="2000" b="1"/>
          </a:p>
        </p:txBody>
      </p:sp>
      <p:sp>
        <p:nvSpPr>
          <p:cNvPr id="15429" name="Freeform 69"/>
          <p:cNvSpPr>
            <a:spLocks/>
          </p:cNvSpPr>
          <p:nvPr/>
        </p:nvSpPr>
        <p:spPr bwMode="auto">
          <a:xfrm>
            <a:off x="8608486" y="2514600"/>
            <a:ext cx="1248833" cy="311150"/>
          </a:xfrm>
          <a:custGeom>
            <a:avLst/>
            <a:gdLst>
              <a:gd name="T0" fmla="*/ 0 w 325"/>
              <a:gd name="T1" fmla="*/ 2147483647 h 108"/>
              <a:gd name="T2" fmla="*/ 2147483647 w 325"/>
              <a:gd name="T3" fmla="*/ 0 h 108"/>
              <a:gd name="T4" fmla="*/ 0 60000 65536"/>
              <a:gd name="T5" fmla="*/ 0 60000 65536"/>
              <a:gd name="T6" fmla="*/ 0 w 325"/>
              <a:gd name="T7" fmla="*/ 0 h 108"/>
              <a:gd name="T8" fmla="*/ 325 w 325"/>
              <a:gd name="T9" fmla="*/ 108 h 108"/>
            </a:gdLst>
            <a:ahLst/>
            <a:cxnLst>
              <a:cxn ang="T4">
                <a:pos x="T0" y="T1"/>
              </a:cxn>
              <a:cxn ang="T5">
                <a:pos x="T2" y="T3"/>
              </a:cxn>
            </a:cxnLst>
            <a:rect l="T6" t="T7" r="T8" b="T9"/>
            <a:pathLst>
              <a:path w="325" h="108">
                <a:moveTo>
                  <a:pt x="0" y="108"/>
                </a:moveTo>
                <a:lnTo>
                  <a:pt x="325" y="0"/>
                </a:lnTo>
              </a:path>
            </a:pathLst>
          </a:custGeom>
          <a:noFill/>
          <a:ln w="28575" cap="rnd">
            <a:solidFill>
              <a:schemeClr val="hlink"/>
            </a:solidFill>
            <a:prstDash val="sysDot"/>
            <a:round/>
            <a:headEnd/>
            <a:tailEnd/>
          </a:ln>
        </p:spPr>
        <p:txBody>
          <a:bodyPr lIns="108849" tIns="54424" rIns="108849" bIns="54424"/>
          <a:lstStyle/>
          <a:p>
            <a:endParaRPr lang="ru-RU" sz="2000" b="1"/>
          </a:p>
        </p:txBody>
      </p:sp>
      <p:sp>
        <p:nvSpPr>
          <p:cNvPr id="15430" name="Oval 70"/>
          <p:cNvSpPr>
            <a:spLocks noChangeArrowheads="1"/>
          </p:cNvSpPr>
          <p:nvPr/>
        </p:nvSpPr>
        <p:spPr bwMode="auto">
          <a:xfrm>
            <a:off x="9008534" y="2660650"/>
            <a:ext cx="116417" cy="85725"/>
          </a:xfrm>
          <a:prstGeom prst="ellipse">
            <a:avLst/>
          </a:prstGeom>
          <a:gradFill rotWithShape="1">
            <a:gsLst>
              <a:gs pos="0">
                <a:srgbClr val="FF9999"/>
              </a:gs>
              <a:gs pos="100000">
                <a:srgbClr val="764747"/>
              </a:gs>
            </a:gsLst>
            <a:path path="shape">
              <a:fillToRect l="50000" t="50000" r="50000" b="50000"/>
            </a:path>
          </a:gradFill>
          <a:ln w="9525" cap="rnd">
            <a:solidFill>
              <a:srgbClr val="FF6600"/>
            </a:solidFill>
            <a:prstDash val="sysDot"/>
            <a:round/>
            <a:headEnd/>
            <a:tailEnd/>
          </a:ln>
        </p:spPr>
        <p:txBody>
          <a:bodyPr wrap="none" lIns="108849" tIns="54424" rIns="108849" bIns="54424" anchor="ctr"/>
          <a:lstStyle/>
          <a:p>
            <a:endParaRPr lang="ru-RU" sz="2000" b="1"/>
          </a:p>
        </p:txBody>
      </p:sp>
      <p:sp>
        <p:nvSpPr>
          <p:cNvPr id="15431" name="Oval 71"/>
          <p:cNvSpPr>
            <a:spLocks noChangeArrowheads="1"/>
          </p:cNvSpPr>
          <p:nvPr/>
        </p:nvSpPr>
        <p:spPr bwMode="auto">
          <a:xfrm>
            <a:off x="8629651" y="2752725"/>
            <a:ext cx="129116" cy="93663"/>
          </a:xfrm>
          <a:prstGeom prst="ellipse">
            <a:avLst/>
          </a:prstGeom>
          <a:gradFill rotWithShape="1">
            <a:gsLst>
              <a:gs pos="0">
                <a:srgbClr val="CC3300"/>
              </a:gs>
              <a:gs pos="100000">
                <a:srgbClr val="5E1800"/>
              </a:gs>
            </a:gsLst>
            <a:path path="shape">
              <a:fillToRect l="50000" t="50000" r="50000" b="50000"/>
            </a:path>
          </a:gradFill>
          <a:ln w="9525">
            <a:solidFill>
              <a:srgbClr val="FF0000"/>
            </a:solidFill>
            <a:round/>
            <a:headEnd/>
            <a:tailEnd/>
          </a:ln>
        </p:spPr>
        <p:txBody>
          <a:bodyPr wrap="none" lIns="108849" tIns="54424" rIns="108849" bIns="54424" anchor="ctr"/>
          <a:lstStyle/>
          <a:p>
            <a:endParaRPr lang="ru-RU" sz="2000" b="1"/>
          </a:p>
        </p:txBody>
      </p:sp>
      <p:sp>
        <p:nvSpPr>
          <p:cNvPr id="15432" name="Freeform 72"/>
          <p:cNvSpPr>
            <a:spLocks/>
          </p:cNvSpPr>
          <p:nvPr/>
        </p:nvSpPr>
        <p:spPr bwMode="auto">
          <a:xfrm>
            <a:off x="8337552" y="4403725"/>
            <a:ext cx="1123949" cy="115888"/>
          </a:xfrm>
          <a:custGeom>
            <a:avLst/>
            <a:gdLst>
              <a:gd name="T0" fmla="*/ 0 w 531"/>
              <a:gd name="T1" fmla="*/ 0 h 73"/>
              <a:gd name="T2" fmla="*/ 2147483647 w 531"/>
              <a:gd name="T3" fmla="*/ 2147483647 h 73"/>
              <a:gd name="T4" fmla="*/ 0 60000 65536"/>
              <a:gd name="T5" fmla="*/ 0 60000 65536"/>
              <a:gd name="T6" fmla="*/ 0 w 531"/>
              <a:gd name="T7" fmla="*/ 0 h 73"/>
              <a:gd name="T8" fmla="*/ 531 w 531"/>
              <a:gd name="T9" fmla="*/ 73 h 73"/>
            </a:gdLst>
            <a:ahLst/>
            <a:cxnLst>
              <a:cxn ang="T4">
                <a:pos x="T0" y="T1"/>
              </a:cxn>
              <a:cxn ang="T5">
                <a:pos x="T2" y="T3"/>
              </a:cxn>
            </a:cxnLst>
            <a:rect l="T6" t="T7" r="T8" b="T9"/>
            <a:pathLst>
              <a:path w="531" h="73">
                <a:moveTo>
                  <a:pt x="0" y="0"/>
                </a:moveTo>
                <a:lnTo>
                  <a:pt x="531" y="73"/>
                </a:lnTo>
              </a:path>
            </a:pathLst>
          </a:custGeom>
          <a:noFill/>
          <a:ln w="28575">
            <a:solidFill>
              <a:schemeClr val="tx1"/>
            </a:solidFill>
            <a:round/>
            <a:headEnd/>
            <a:tailEnd/>
          </a:ln>
        </p:spPr>
        <p:txBody>
          <a:bodyPr lIns="108849" tIns="54424" rIns="108849" bIns="54424"/>
          <a:lstStyle/>
          <a:p>
            <a:endParaRPr lang="ru-RU" sz="2000" b="1"/>
          </a:p>
        </p:txBody>
      </p:sp>
      <p:sp>
        <p:nvSpPr>
          <p:cNvPr id="15433" name="Freeform 73"/>
          <p:cNvSpPr>
            <a:spLocks/>
          </p:cNvSpPr>
          <p:nvPr/>
        </p:nvSpPr>
        <p:spPr bwMode="auto">
          <a:xfrm>
            <a:off x="9455151" y="4337050"/>
            <a:ext cx="391583" cy="177800"/>
          </a:xfrm>
          <a:custGeom>
            <a:avLst/>
            <a:gdLst>
              <a:gd name="T0" fmla="*/ 0 w 185"/>
              <a:gd name="T1" fmla="*/ 2147483647 h 112"/>
              <a:gd name="T2" fmla="*/ 2147483647 w 185"/>
              <a:gd name="T3" fmla="*/ 0 h 112"/>
              <a:gd name="T4" fmla="*/ 0 60000 65536"/>
              <a:gd name="T5" fmla="*/ 0 60000 65536"/>
              <a:gd name="T6" fmla="*/ 0 w 185"/>
              <a:gd name="T7" fmla="*/ 0 h 112"/>
              <a:gd name="T8" fmla="*/ 185 w 185"/>
              <a:gd name="T9" fmla="*/ 112 h 112"/>
            </a:gdLst>
            <a:ahLst/>
            <a:cxnLst>
              <a:cxn ang="T4">
                <a:pos x="T0" y="T1"/>
              </a:cxn>
              <a:cxn ang="T5">
                <a:pos x="T2" y="T3"/>
              </a:cxn>
            </a:cxnLst>
            <a:rect l="T6" t="T7" r="T8" b="T9"/>
            <a:pathLst>
              <a:path w="185" h="112">
                <a:moveTo>
                  <a:pt x="0" y="112"/>
                </a:moveTo>
                <a:lnTo>
                  <a:pt x="185" y="0"/>
                </a:lnTo>
              </a:path>
            </a:pathLst>
          </a:custGeom>
          <a:noFill/>
          <a:ln w="28575">
            <a:solidFill>
              <a:schemeClr val="tx1"/>
            </a:solidFill>
            <a:round/>
            <a:headEnd/>
            <a:tailEnd/>
          </a:ln>
        </p:spPr>
        <p:txBody>
          <a:bodyPr lIns="108849" tIns="54424" rIns="108849" bIns="54424"/>
          <a:lstStyle/>
          <a:p>
            <a:endParaRPr lang="ru-RU" sz="2000" b="1"/>
          </a:p>
        </p:txBody>
      </p:sp>
      <p:sp>
        <p:nvSpPr>
          <p:cNvPr id="15434" name="Freeform 74"/>
          <p:cNvSpPr>
            <a:spLocks/>
          </p:cNvSpPr>
          <p:nvPr/>
        </p:nvSpPr>
        <p:spPr bwMode="auto">
          <a:xfrm>
            <a:off x="9364135" y="4522788"/>
            <a:ext cx="91017" cy="452437"/>
          </a:xfrm>
          <a:custGeom>
            <a:avLst/>
            <a:gdLst>
              <a:gd name="T0" fmla="*/ 2147483647 w 43"/>
              <a:gd name="T1" fmla="*/ 0 h 285"/>
              <a:gd name="T2" fmla="*/ 0 w 43"/>
              <a:gd name="T3" fmla="*/ 2147483647 h 285"/>
              <a:gd name="T4" fmla="*/ 0 60000 65536"/>
              <a:gd name="T5" fmla="*/ 0 60000 65536"/>
              <a:gd name="T6" fmla="*/ 0 w 43"/>
              <a:gd name="T7" fmla="*/ 0 h 285"/>
              <a:gd name="T8" fmla="*/ 43 w 43"/>
              <a:gd name="T9" fmla="*/ 285 h 285"/>
            </a:gdLst>
            <a:ahLst/>
            <a:cxnLst>
              <a:cxn ang="T4">
                <a:pos x="T0" y="T1"/>
              </a:cxn>
              <a:cxn ang="T5">
                <a:pos x="T2" y="T3"/>
              </a:cxn>
            </a:cxnLst>
            <a:rect l="T6" t="T7" r="T8" b="T9"/>
            <a:pathLst>
              <a:path w="43" h="285">
                <a:moveTo>
                  <a:pt x="43" y="0"/>
                </a:moveTo>
                <a:lnTo>
                  <a:pt x="0" y="285"/>
                </a:lnTo>
              </a:path>
            </a:pathLst>
          </a:custGeom>
          <a:noFill/>
          <a:ln w="28575">
            <a:solidFill>
              <a:schemeClr val="tx1"/>
            </a:solidFill>
            <a:round/>
            <a:headEnd/>
            <a:tailEnd/>
          </a:ln>
        </p:spPr>
        <p:txBody>
          <a:bodyPr lIns="108849" tIns="54424" rIns="108849" bIns="54424"/>
          <a:lstStyle/>
          <a:p>
            <a:endParaRPr lang="ru-RU" sz="2000" b="1"/>
          </a:p>
        </p:txBody>
      </p:sp>
      <p:sp>
        <p:nvSpPr>
          <p:cNvPr id="15435" name="Freeform 75"/>
          <p:cNvSpPr>
            <a:spLocks/>
          </p:cNvSpPr>
          <p:nvPr/>
        </p:nvSpPr>
        <p:spPr bwMode="auto">
          <a:xfrm>
            <a:off x="7683501" y="4641850"/>
            <a:ext cx="960967" cy="649288"/>
          </a:xfrm>
          <a:custGeom>
            <a:avLst/>
            <a:gdLst>
              <a:gd name="T0" fmla="*/ 0 w 915"/>
              <a:gd name="T1" fmla="*/ 2147483647 h 825"/>
              <a:gd name="T2" fmla="*/ 2147483647 w 915"/>
              <a:gd name="T3" fmla="*/ 0 h 825"/>
              <a:gd name="T4" fmla="*/ 0 60000 65536"/>
              <a:gd name="T5" fmla="*/ 0 60000 65536"/>
              <a:gd name="T6" fmla="*/ 0 w 915"/>
              <a:gd name="T7" fmla="*/ 0 h 825"/>
              <a:gd name="T8" fmla="*/ 915 w 915"/>
              <a:gd name="T9" fmla="*/ 825 h 825"/>
            </a:gdLst>
            <a:ahLst/>
            <a:cxnLst>
              <a:cxn ang="T4">
                <a:pos x="T0" y="T1"/>
              </a:cxn>
              <a:cxn ang="T5">
                <a:pos x="T2" y="T3"/>
              </a:cxn>
            </a:cxnLst>
            <a:rect l="T6" t="T7" r="T8" b="T9"/>
            <a:pathLst>
              <a:path w="915" h="825">
                <a:moveTo>
                  <a:pt x="0" y="825"/>
                </a:moveTo>
                <a:lnTo>
                  <a:pt x="915" y="0"/>
                </a:lnTo>
              </a:path>
            </a:pathLst>
          </a:custGeom>
          <a:noFill/>
          <a:ln w="28575">
            <a:solidFill>
              <a:schemeClr val="hlink"/>
            </a:solidFill>
            <a:round/>
            <a:headEnd/>
            <a:tailEnd/>
          </a:ln>
        </p:spPr>
        <p:txBody>
          <a:bodyPr lIns="108849" tIns="54424" rIns="108849" bIns="54424"/>
          <a:lstStyle/>
          <a:p>
            <a:endParaRPr lang="ru-RU" sz="2000" b="1"/>
          </a:p>
        </p:txBody>
      </p:sp>
      <p:sp>
        <p:nvSpPr>
          <p:cNvPr id="15436" name="Freeform 76"/>
          <p:cNvSpPr>
            <a:spLocks/>
          </p:cNvSpPr>
          <p:nvPr/>
        </p:nvSpPr>
        <p:spPr bwMode="auto">
          <a:xfrm>
            <a:off x="9057219" y="3910013"/>
            <a:ext cx="687916" cy="465137"/>
          </a:xfrm>
          <a:custGeom>
            <a:avLst/>
            <a:gdLst>
              <a:gd name="T0" fmla="*/ 0 w 915"/>
              <a:gd name="T1" fmla="*/ 2147483647 h 825"/>
              <a:gd name="T2" fmla="*/ 2147483647 w 915"/>
              <a:gd name="T3" fmla="*/ 0 h 825"/>
              <a:gd name="T4" fmla="*/ 0 60000 65536"/>
              <a:gd name="T5" fmla="*/ 0 60000 65536"/>
              <a:gd name="T6" fmla="*/ 0 w 915"/>
              <a:gd name="T7" fmla="*/ 0 h 825"/>
              <a:gd name="T8" fmla="*/ 915 w 915"/>
              <a:gd name="T9" fmla="*/ 825 h 825"/>
            </a:gdLst>
            <a:ahLst/>
            <a:cxnLst>
              <a:cxn ang="T4">
                <a:pos x="T0" y="T1"/>
              </a:cxn>
              <a:cxn ang="T5">
                <a:pos x="T2" y="T3"/>
              </a:cxn>
            </a:cxnLst>
            <a:rect l="T6" t="T7" r="T8" b="T9"/>
            <a:pathLst>
              <a:path w="915" h="825">
                <a:moveTo>
                  <a:pt x="0" y="825"/>
                </a:moveTo>
                <a:lnTo>
                  <a:pt x="915" y="0"/>
                </a:lnTo>
              </a:path>
            </a:pathLst>
          </a:custGeom>
          <a:noFill/>
          <a:ln w="28575">
            <a:solidFill>
              <a:schemeClr val="hlink"/>
            </a:solidFill>
            <a:round/>
            <a:headEnd/>
            <a:tailEnd/>
          </a:ln>
        </p:spPr>
        <p:txBody>
          <a:bodyPr lIns="108849" tIns="54424" rIns="108849" bIns="54424"/>
          <a:lstStyle/>
          <a:p>
            <a:endParaRPr lang="ru-RU" sz="2000" b="1"/>
          </a:p>
        </p:txBody>
      </p:sp>
      <p:sp>
        <p:nvSpPr>
          <p:cNvPr id="15437" name="Oval 77"/>
          <p:cNvSpPr>
            <a:spLocks noChangeArrowheads="1"/>
          </p:cNvSpPr>
          <p:nvPr/>
        </p:nvSpPr>
        <p:spPr bwMode="auto">
          <a:xfrm>
            <a:off x="9398001" y="4489450"/>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p:spPr>
        <p:txBody>
          <a:bodyPr wrap="none" lIns="108849" tIns="54424" rIns="108849" bIns="54424" anchor="ctr"/>
          <a:lstStyle/>
          <a:p>
            <a:pPr>
              <a:defRPr/>
            </a:pPr>
            <a:endParaRPr lang="ru-RU" sz="2000" b="1">
              <a:latin typeface="Arial" charset="0"/>
            </a:endParaRPr>
          </a:p>
        </p:txBody>
      </p:sp>
      <p:sp>
        <p:nvSpPr>
          <p:cNvPr id="15438" name="Oval 78"/>
          <p:cNvSpPr>
            <a:spLocks noChangeArrowheads="1"/>
          </p:cNvSpPr>
          <p:nvPr/>
        </p:nvSpPr>
        <p:spPr bwMode="auto">
          <a:xfrm>
            <a:off x="8625418" y="4572001"/>
            <a:ext cx="129116" cy="93663"/>
          </a:xfrm>
          <a:prstGeom prst="ellipse">
            <a:avLst/>
          </a:prstGeom>
          <a:gradFill rotWithShape="1">
            <a:gsLst>
              <a:gs pos="0">
                <a:srgbClr val="CC3300"/>
              </a:gs>
              <a:gs pos="100000">
                <a:srgbClr val="5E1800"/>
              </a:gs>
            </a:gsLst>
            <a:path path="shape">
              <a:fillToRect l="50000" t="50000" r="50000" b="50000"/>
            </a:path>
          </a:gradFill>
          <a:ln w="9525">
            <a:solidFill>
              <a:srgbClr val="FF0000"/>
            </a:solidFill>
            <a:round/>
            <a:headEnd/>
            <a:tailEnd/>
          </a:ln>
        </p:spPr>
        <p:txBody>
          <a:bodyPr wrap="none" lIns="108849" tIns="54424" rIns="108849" bIns="54424" anchor="ctr"/>
          <a:lstStyle/>
          <a:p>
            <a:endParaRPr lang="ru-RU" sz="2000" b="1"/>
          </a:p>
        </p:txBody>
      </p:sp>
      <p:sp>
        <p:nvSpPr>
          <p:cNvPr id="15439" name="Oval 79"/>
          <p:cNvSpPr>
            <a:spLocks noChangeArrowheads="1"/>
          </p:cNvSpPr>
          <p:nvPr/>
        </p:nvSpPr>
        <p:spPr bwMode="auto">
          <a:xfrm>
            <a:off x="9006418" y="4313238"/>
            <a:ext cx="129116" cy="93662"/>
          </a:xfrm>
          <a:prstGeom prst="ellipse">
            <a:avLst/>
          </a:prstGeom>
          <a:gradFill rotWithShape="1">
            <a:gsLst>
              <a:gs pos="0">
                <a:srgbClr val="CC3300"/>
              </a:gs>
              <a:gs pos="100000">
                <a:srgbClr val="5E1800"/>
              </a:gs>
            </a:gsLst>
            <a:path path="shape">
              <a:fillToRect l="50000" t="50000" r="50000" b="50000"/>
            </a:path>
          </a:gradFill>
          <a:ln w="9525">
            <a:solidFill>
              <a:srgbClr val="FF0000"/>
            </a:solidFill>
            <a:round/>
            <a:headEnd/>
            <a:tailEnd/>
          </a:ln>
        </p:spPr>
        <p:txBody>
          <a:bodyPr wrap="none" lIns="108849" tIns="54424" rIns="108849" bIns="54424" anchor="ctr"/>
          <a:lstStyle/>
          <a:p>
            <a:endParaRPr lang="ru-RU" sz="2000" b="1"/>
          </a:p>
        </p:txBody>
      </p:sp>
      <p:sp>
        <p:nvSpPr>
          <p:cNvPr id="15440" name="Oval 80"/>
          <p:cNvSpPr>
            <a:spLocks noChangeArrowheads="1"/>
          </p:cNvSpPr>
          <p:nvPr/>
        </p:nvSpPr>
        <p:spPr bwMode="auto">
          <a:xfrm>
            <a:off x="8269818" y="4367214"/>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rgbClr val="00B0F0"/>
            </a:solidFill>
            <a:round/>
            <a:headEnd/>
            <a:tailEnd/>
          </a:ln>
          <a:effectLst/>
        </p:spPr>
        <p:txBody>
          <a:bodyPr wrap="none" lIns="108849" tIns="54424" rIns="108849" bIns="54424" anchor="ctr"/>
          <a:lstStyle/>
          <a:p>
            <a:pPr>
              <a:defRPr/>
            </a:pPr>
            <a:endParaRPr lang="ru-RU" sz="2000" b="1">
              <a:latin typeface="Arial" charset="0"/>
            </a:endParaRPr>
          </a:p>
        </p:txBody>
      </p:sp>
      <p:sp>
        <p:nvSpPr>
          <p:cNvPr id="15441" name="Oval 81"/>
          <p:cNvSpPr>
            <a:spLocks noChangeArrowheads="1"/>
          </p:cNvSpPr>
          <p:nvPr/>
        </p:nvSpPr>
        <p:spPr bwMode="auto">
          <a:xfrm>
            <a:off x="9808634" y="4300538"/>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rgbClr val="00B0F0"/>
            </a:solidFill>
            <a:round/>
            <a:headEnd/>
            <a:tailEnd/>
          </a:ln>
          <a:effectLst/>
        </p:spPr>
        <p:txBody>
          <a:bodyPr wrap="none" lIns="108849" tIns="54424" rIns="108849" bIns="54424" anchor="ctr"/>
          <a:lstStyle/>
          <a:p>
            <a:pPr>
              <a:defRPr/>
            </a:pPr>
            <a:endParaRPr lang="ru-RU" sz="2000" b="1">
              <a:latin typeface="Arial" charset="0"/>
            </a:endParaRPr>
          </a:p>
        </p:txBody>
      </p:sp>
      <p:sp>
        <p:nvSpPr>
          <p:cNvPr id="15442" name="Oval 82"/>
          <p:cNvSpPr>
            <a:spLocks noChangeArrowheads="1"/>
          </p:cNvSpPr>
          <p:nvPr/>
        </p:nvSpPr>
        <p:spPr bwMode="auto">
          <a:xfrm>
            <a:off x="9315451" y="4946650"/>
            <a:ext cx="97367" cy="73025"/>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rgbClr val="00B0F0"/>
            </a:solidFill>
            <a:round/>
            <a:headEnd/>
            <a:tailEnd/>
          </a:ln>
          <a:effectLst/>
        </p:spPr>
        <p:txBody>
          <a:bodyPr wrap="none" lIns="108849" tIns="54424" rIns="108849" bIns="54424" anchor="ctr"/>
          <a:lstStyle/>
          <a:p>
            <a:pPr>
              <a:defRPr/>
            </a:pPr>
            <a:endParaRPr lang="ru-RU" sz="2000" b="1">
              <a:latin typeface="Arial" charset="0"/>
            </a:endParaRPr>
          </a:p>
        </p:txBody>
      </p:sp>
      <p:sp>
        <p:nvSpPr>
          <p:cNvPr id="15443" name="Text Box 83"/>
          <p:cNvSpPr txBox="1">
            <a:spLocks noChangeArrowheads="1"/>
          </p:cNvSpPr>
          <p:nvPr/>
        </p:nvSpPr>
        <p:spPr bwMode="auto">
          <a:xfrm>
            <a:off x="8511117" y="4665664"/>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t>К</a:t>
            </a:r>
            <a:r>
              <a:rPr lang="ru-RU" sz="2000" b="1" baseline="-25000" dirty="0" smtClean="0"/>
              <a:t>2</a:t>
            </a:r>
            <a:endParaRPr lang="ru-RU" sz="2000" b="1" baseline="-25000" dirty="0"/>
          </a:p>
        </p:txBody>
      </p:sp>
      <p:sp>
        <p:nvSpPr>
          <p:cNvPr id="15444" name="Text Box 84"/>
          <p:cNvSpPr txBox="1">
            <a:spLocks noChangeArrowheads="1"/>
          </p:cNvSpPr>
          <p:nvPr/>
        </p:nvSpPr>
        <p:spPr bwMode="auto">
          <a:xfrm>
            <a:off x="8591552" y="4005263"/>
            <a:ext cx="673100" cy="417688"/>
          </a:xfrm>
          <a:prstGeom prst="rect">
            <a:avLst/>
          </a:prstGeom>
          <a:noFill/>
          <a:ln w="9525">
            <a:noFill/>
            <a:miter lim="800000"/>
            <a:headEnd/>
            <a:tailEnd/>
          </a:ln>
        </p:spPr>
        <p:txBody>
          <a:bodyPr lIns="108849" tIns="54424" rIns="108849" bIns="54424">
            <a:spAutoFit/>
          </a:bodyPr>
          <a:lstStyle/>
          <a:p>
            <a:pPr>
              <a:spcBef>
                <a:spcPct val="50000"/>
              </a:spcBef>
            </a:pPr>
            <a:r>
              <a:rPr lang="en-US" sz="2000" b="1" dirty="0" smtClean="0"/>
              <a:t>N</a:t>
            </a:r>
            <a:r>
              <a:rPr lang="ru-RU" sz="2000" b="1" baseline="-25000" dirty="0" smtClean="0"/>
              <a:t>2</a:t>
            </a:r>
            <a:endParaRPr lang="ru-RU" sz="2000" b="1" baseline="-25000" dirty="0"/>
          </a:p>
        </p:txBody>
      </p:sp>
      <p:sp>
        <p:nvSpPr>
          <p:cNvPr id="15445" name="Text Box 85"/>
          <p:cNvSpPr txBox="1">
            <a:spLocks noChangeArrowheads="1"/>
          </p:cNvSpPr>
          <p:nvPr/>
        </p:nvSpPr>
        <p:spPr bwMode="auto">
          <a:xfrm>
            <a:off x="8358717" y="2898776"/>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t>К</a:t>
            </a:r>
            <a:r>
              <a:rPr lang="ru-RU" sz="2000" b="1" baseline="-25000" dirty="0" smtClean="0"/>
              <a:t>1</a:t>
            </a:r>
            <a:endParaRPr lang="ru-RU" sz="2000" b="1" baseline="-25000" dirty="0"/>
          </a:p>
        </p:txBody>
      </p:sp>
      <p:sp>
        <p:nvSpPr>
          <p:cNvPr id="15446" name="Text Box 86"/>
          <p:cNvSpPr txBox="1">
            <a:spLocks noChangeArrowheads="1"/>
          </p:cNvSpPr>
          <p:nvPr/>
        </p:nvSpPr>
        <p:spPr bwMode="auto">
          <a:xfrm>
            <a:off x="8691034" y="2292351"/>
            <a:ext cx="863600" cy="417688"/>
          </a:xfrm>
          <a:prstGeom prst="rect">
            <a:avLst/>
          </a:prstGeom>
          <a:noFill/>
          <a:ln w="9525">
            <a:noFill/>
            <a:miter lim="800000"/>
            <a:headEnd/>
            <a:tailEnd/>
          </a:ln>
        </p:spPr>
        <p:txBody>
          <a:bodyPr lIns="108849" tIns="54424" rIns="108849" bIns="54424">
            <a:spAutoFit/>
          </a:bodyPr>
          <a:lstStyle/>
          <a:p>
            <a:pPr>
              <a:spcBef>
                <a:spcPct val="50000"/>
              </a:spcBef>
            </a:pPr>
            <a:r>
              <a:rPr lang="en-US" sz="2000" b="1" dirty="0"/>
              <a:t>(</a:t>
            </a:r>
            <a:r>
              <a:rPr lang="en-US" sz="2000" b="1" dirty="0" smtClean="0"/>
              <a:t>N</a:t>
            </a:r>
            <a:r>
              <a:rPr lang="ru-RU" sz="2000" b="1" baseline="-25000" dirty="0" smtClean="0"/>
              <a:t>1</a:t>
            </a:r>
            <a:r>
              <a:rPr lang="en-US" sz="2000" b="1" dirty="0" smtClean="0"/>
              <a:t>)</a:t>
            </a:r>
            <a:endParaRPr lang="ru-RU" sz="2000" b="1" dirty="0"/>
          </a:p>
        </p:txBody>
      </p:sp>
      <p:sp>
        <p:nvSpPr>
          <p:cNvPr id="15447" name="Freeform 87"/>
          <p:cNvSpPr>
            <a:spLocks/>
          </p:cNvSpPr>
          <p:nvPr/>
        </p:nvSpPr>
        <p:spPr bwMode="auto">
          <a:xfrm>
            <a:off x="8733366" y="4384675"/>
            <a:ext cx="289984" cy="201613"/>
          </a:xfrm>
          <a:custGeom>
            <a:avLst/>
            <a:gdLst>
              <a:gd name="T0" fmla="*/ 0 w 137"/>
              <a:gd name="T1" fmla="*/ 2147483647 h 127"/>
              <a:gd name="T2" fmla="*/ 2147483647 w 137"/>
              <a:gd name="T3" fmla="*/ 0 h 127"/>
              <a:gd name="T4" fmla="*/ 2147483647 w 137"/>
              <a:gd name="T5" fmla="*/ 2147483647 h 127"/>
              <a:gd name="T6" fmla="*/ 0 60000 65536"/>
              <a:gd name="T7" fmla="*/ 0 60000 65536"/>
              <a:gd name="T8" fmla="*/ 0 60000 65536"/>
              <a:gd name="T9" fmla="*/ 0 w 137"/>
              <a:gd name="T10" fmla="*/ 0 h 127"/>
              <a:gd name="T11" fmla="*/ 137 w 137"/>
              <a:gd name="T12" fmla="*/ 127 h 127"/>
            </a:gdLst>
            <a:ahLst/>
            <a:cxnLst>
              <a:cxn ang="T6">
                <a:pos x="T0" y="T1"/>
              </a:cxn>
              <a:cxn ang="T7">
                <a:pos x="T2" y="T3"/>
              </a:cxn>
              <a:cxn ang="T8">
                <a:pos x="T4" y="T5"/>
              </a:cxn>
            </a:cxnLst>
            <a:rect l="T9" t="T10" r="T11" b="T12"/>
            <a:pathLst>
              <a:path w="137" h="127">
                <a:moveTo>
                  <a:pt x="0" y="127"/>
                </a:moveTo>
                <a:lnTo>
                  <a:pt x="137" y="0"/>
                </a:lnTo>
                <a:lnTo>
                  <a:pt x="131" y="9"/>
                </a:lnTo>
              </a:path>
            </a:pathLst>
          </a:custGeom>
          <a:noFill/>
          <a:ln w="28575" cap="rnd">
            <a:solidFill>
              <a:schemeClr val="hlink"/>
            </a:solidFill>
            <a:prstDash val="sysDot"/>
            <a:round/>
            <a:headEnd/>
            <a:tailEnd/>
          </a:ln>
        </p:spPr>
        <p:txBody>
          <a:bodyPr lIns="108849" tIns="54424" rIns="108849" bIns="54424"/>
          <a:lstStyle/>
          <a:p>
            <a:endParaRPr lang="ru-RU" sz="2000" b="1"/>
          </a:p>
        </p:txBody>
      </p:sp>
      <p:sp>
        <p:nvSpPr>
          <p:cNvPr id="15448" name="Text Box 88"/>
          <p:cNvSpPr txBox="1">
            <a:spLocks noChangeArrowheads="1"/>
          </p:cNvSpPr>
          <p:nvPr/>
        </p:nvSpPr>
        <p:spPr bwMode="auto">
          <a:xfrm>
            <a:off x="2131484" y="295275"/>
            <a:ext cx="8066616" cy="540798"/>
          </a:xfrm>
          <a:prstGeom prst="rect">
            <a:avLst/>
          </a:prstGeom>
          <a:noFill/>
          <a:ln w="9525">
            <a:noFill/>
            <a:miter lim="800000"/>
            <a:headEnd/>
            <a:tailEnd/>
          </a:ln>
        </p:spPr>
        <p:txBody>
          <a:bodyPr lIns="108849" tIns="54424" rIns="108849" bIns="54424">
            <a:spAutoFit/>
          </a:bodyPr>
          <a:lstStyle/>
          <a:p>
            <a:pPr>
              <a:spcBef>
                <a:spcPct val="50000"/>
              </a:spcBef>
            </a:pPr>
            <a:r>
              <a:rPr lang="ru-RU" sz="2800" b="1" dirty="0">
                <a:solidFill>
                  <a:srgbClr val="800000"/>
                </a:solidFill>
              </a:rPr>
              <a:t>Пересечение прямой с </a:t>
            </a:r>
            <a:r>
              <a:rPr lang="ru-RU" sz="2800" b="1" dirty="0" smtClean="0">
                <a:solidFill>
                  <a:srgbClr val="800000"/>
                </a:solidFill>
              </a:rPr>
              <a:t>поверхностью пирамиды</a:t>
            </a:r>
            <a:endParaRPr lang="ru-RU" sz="2800" b="1" dirty="0">
              <a:solidFill>
                <a:srgbClr val="800000"/>
              </a:solidFill>
            </a:endParaRPr>
          </a:p>
        </p:txBody>
      </p:sp>
      <p:sp>
        <p:nvSpPr>
          <p:cNvPr id="89" name="Text Box 83"/>
          <p:cNvSpPr txBox="1">
            <a:spLocks noChangeArrowheads="1"/>
          </p:cNvSpPr>
          <p:nvPr/>
        </p:nvSpPr>
        <p:spPr bwMode="auto">
          <a:xfrm>
            <a:off x="2783417" y="3979864"/>
            <a:ext cx="575734" cy="417688"/>
          </a:xfrm>
          <a:prstGeom prst="rect">
            <a:avLst/>
          </a:prstGeom>
          <a:noFill/>
          <a:ln w="9525">
            <a:noFill/>
            <a:miter lim="800000"/>
            <a:headEnd/>
            <a:tailEnd/>
          </a:ln>
        </p:spPr>
        <p:txBody>
          <a:bodyPr lIns="108849" tIns="54424" rIns="108849" bIns="54424">
            <a:spAutoFit/>
          </a:bodyPr>
          <a:lstStyle/>
          <a:p>
            <a:pPr>
              <a:spcBef>
                <a:spcPct val="50000"/>
              </a:spcBef>
            </a:pPr>
            <a:r>
              <a:rPr lang="ru-RU" sz="2000" b="1" dirty="0" smtClean="0"/>
              <a:t>К</a:t>
            </a:r>
            <a:endParaRPr lang="ru-RU" sz="2000" b="1" baseline="-25000" dirty="0"/>
          </a:p>
        </p:txBody>
      </p:sp>
      <p:sp>
        <p:nvSpPr>
          <p:cNvPr id="90" name="Text Box 86"/>
          <p:cNvSpPr txBox="1">
            <a:spLocks noChangeArrowheads="1"/>
          </p:cNvSpPr>
          <p:nvPr/>
        </p:nvSpPr>
        <p:spPr bwMode="auto">
          <a:xfrm>
            <a:off x="3166534" y="3194051"/>
            <a:ext cx="863600" cy="417688"/>
          </a:xfrm>
          <a:prstGeom prst="rect">
            <a:avLst/>
          </a:prstGeom>
          <a:noFill/>
          <a:ln w="9525">
            <a:noFill/>
            <a:miter lim="800000"/>
            <a:headEnd/>
            <a:tailEnd/>
          </a:ln>
        </p:spPr>
        <p:txBody>
          <a:bodyPr lIns="108849" tIns="54424" rIns="108849" bIns="54424">
            <a:spAutoFit/>
          </a:bodyPr>
          <a:lstStyle/>
          <a:p>
            <a:pPr>
              <a:spcBef>
                <a:spcPct val="50000"/>
              </a:spcBef>
            </a:pPr>
            <a:r>
              <a:rPr lang="en-US" sz="2000" b="1" dirty="0"/>
              <a:t>(</a:t>
            </a:r>
            <a:r>
              <a:rPr lang="en-US" sz="2000" b="1" dirty="0" smtClean="0"/>
              <a:t>N)</a:t>
            </a:r>
            <a:endParaRPr lang="ru-RU" sz="2000" b="1" dirty="0"/>
          </a:p>
        </p:txBody>
      </p:sp>
      <p:sp>
        <p:nvSpPr>
          <p:cNvPr id="15402" name="Freeform 42"/>
          <p:cNvSpPr>
            <a:spLocks/>
          </p:cNvSpPr>
          <p:nvPr/>
        </p:nvSpPr>
        <p:spPr bwMode="auto">
          <a:xfrm>
            <a:off x="2080685" y="2867025"/>
            <a:ext cx="2400300" cy="1792288"/>
          </a:xfrm>
          <a:custGeom>
            <a:avLst/>
            <a:gdLst>
              <a:gd name="T0" fmla="*/ 2147483647 w 960"/>
              <a:gd name="T1" fmla="*/ 0 h 956"/>
              <a:gd name="T2" fmla="*/ 0 w 960"/>
              <a:gd name="T3" fmla="*/ 2147483647 h 956"/>
              <a:gd name="T4" fmla="*/ 0 60000 65536"/>
              <a:gd name="T5" fmla="*/ 0 60000 65536"/>
              <a:gd name="T6" fmla="*/ 0 w 960"/>
              <a:gd name="T7" fmla="*/ 0 h 956"/>
              <a:gd name="T8" fmla="*/ 960 w 960"/>
              <a:gd name="T9" fmla="*/ 956 h 956"/>
            </a:gdLst>
            <a:ahLst/>
            <a:cxnLst>
              <a:cxn ang="T4">
                <a:pos x="T0" y="T1"/>
              </a:cxn>
              <a:cxn ang="T5">
                <a:pos x="T2" y="T3"/>
              </a:cxn>
            </a:cxnLst>
            <a:rect l="T6" t="T7" r="T8" b="T9"/>
            <a:pathLst>
              <a:path w="960" h="956">
                <a:moveTo>
                  <a:pt x="960" y="0"/>
                </a:moveTo>
                <a:lnTo>
                  <a:pt x="0" y="956"/>
                </a:lnTo>
              </a:path>
            </a:pathLst>
          </a:custGeom>
          <a:noFill/>
          <a:ln w="31750">
            <a:solidFill>
              <a:srgbClr val="FF0000"/>
            </a:solidFill>
            <a:round/>
            <a:headEnd/>
            <a:tailEnd/>
          </a:ln>
        </p:spPr>
        <p:txBody>
          <a:bodyPr lIns="108849" tIns="54424" rIns="108849" bIns="54424"/>
          <a:lstStyle/>
          <a:p>
            <a:endParaRPr lang="ru-RU"/>
          </a:p>
        </p:txBody>
      </p:sp>
      <p:sp>
        <p:nvSpPr>
          <p:cNvPr id="15417" name="Oval 57"/>
          <p:cNvSpPr>
            <a:spLocks noChangeArrowheads="1"/>
          </p:cNvSpPr>
          <p:nvPr/>
        </p:nvSpPr>
        <p:spPr bwMode="auto">
          <a:xfrm>
            <a:off x="2927351" y="3892551"/>
            <a:ext cx="158750" cy="152399"/>
          </a:xfrm>
          <a:prstGeom prst="ellipse">
            <a:avLst/>
          </a:prstGeom>
          <a:gradFill rotWithShape="1">
            <a:gsLst>
              <a:gs pos="0">
                <a:srgbClr val="CC3300"/>
              </a:gs>
              <a:gs pos="100000">
                <a:srgbClr val="5E1800"/>
              </a:gs>
            </a:gsLst>
            <a:path path="shape">
              <a:fillToRect l="50000" t="50000" r="50000" b="50000"/>
            </a:path>
          </a:gradFill>
          <a:ln w="9525">
            <a:solidFill>
              <a:schemeClr val="accent1">
                <a:lumMod val="40000"/>
                <a:lumOff val="60000"/>
              </a:schemeClr>
            </a:solidFill>
            <a:round/>
            <a:headEnd/>
            <a:tailEnd/>
          </a:ln>
        </p:spPr>
        <p:txBody>
          <a:bodyPr wrap="none" lIns="108849" tIns="54424" rIns="108849" bIns="54424" anchor="ctr"/>
          <a:lstStyle/>
          <a:p>
            <a:endParaRPr lang="ru-RU"/>
          </a:p>
        </p:txBody>
      </p:sp>
      <p:sp>
        <p:nvSpPr>
          <p:cNvPr id="15418" name="Oval 58"/>
          <p:cNvSpPr>
            <a:spLocks noChangeArrowheads="1"/>
          </p:cNvSpPr>
          <p:nvPr/>
        </p:nvSpPr>
        <p:spPr bwMode="auto">
          <a:xfrm>
            <a:off x="3316818" y="3600450"/>
            <a:ext cx="158751" cy="158750"/>
          </a:xfrm>
          <a:prstGeom prst="ellipse">
            <a:avLst/>
          </a:prstGeom>
          <a:gradFill rotWithShape="1">
            <a:gsLst>
              <a:gs pos="0">
                <a:srgbClr val="FF9999"/>
              </a:gs>
              <a:gs pos="100000">
                <a:srgbClr val="764747"/>
              </a:gs>
            </a:gsLst>
            <a:path path="shape">
              <a:fillToRect l="50000" t="50000" r="50000" b="50000"/>
            </a:path>
          </a:gradFill>
          <a:ln w="9525" cap="rnd">
            <a:solidFill>
              <a:schemeClr val="accent1">
                <a:lumMod val="20000"/>
                <a:lumOff val="80000"/>
              </a:schemeClr>
            </a:solidFill>
            <a:prstDash val="sysDot"/>
            <a:round/>
            <a:headEnd/>
            <a:tailEnd/>
          </a:ln>
        </p:spPr>
        <p:txBody>
          <a:bodyPr wrap="none" lIns="108849" tIns="54424" rIns="108849" bIns="54424" anchor="ctr"/>
          <a:lstStyle/>
          <a:p>
            <a:endParaRPr lang="ru-RU"/>
          </a:p>
        </p:txBody>
      </p:sp>
      <p:sp>
        <p:nvSpPr>
          <p:cNvPr id="91" name="Text Box 88"/>
          <p:cNvSpPr txBox="1">
            <a:spLocks noChangeArrowheads="1"/>
          </p:cNvSpPr>
          <p:nvPr/>
        </p:nvSpPr>
        <p:spPr bwMode="auto">
          <a:xfrm>
            <a:off x="74085" y="5254983"/>
            <a:ext cx="10131425" cy="2418235"/>
          </a:xfrm>
          <a:prstGeom prst="rect">
            <a:avLst/>
          </a:prstGeom>
          <a:noFill/>
          <a:ln w="9525">
            <a:noFill/>
            <a:miter lim="800000"/>
            <a:headEnd/>
            <a:tailEnd/>
          </a:ln>
        </p:spPr>
        <p:txBody>
          <a:bodyPr wrap="square" lIns="108849" tIns="54424" rIns="108849" bIns="54424">
            <a:spAutoFit/>
          </a:bodyPr>
          <a:lstStyle/>
          <a:p>
            <a:r>
              <a:rPr lang="ru-RU" dirty="0">
                <a:solidFill>
                  <a:srgbClr val="C00000"/>
                </a:solidFill>
                <a:latin typeface="Lucida Sans Unicode" pitchFamily="34" charset="0"/>
                <a:cs typeface="Lucida Sans Unicode" pitchFamily="34" charset="0"/>
              </a:rPr>
              <a:t>ℓ</a:t>
            </a:r>
            <a:r>
              <a:rPr lang="en-US" i="1" dirty="0" smtClean="0">
                <a:solidFill>
                  <a:srgbClr val="800000"/>
                </a:solidFill>
              </a:rPr>
              <a:t> </a:t>
            </a:r>
            <a:r>
              <a:rPr lang="ru-RU" i="1" dirty="0" smtClean="0">
                <a:solidFill>
                  <a:srgbClr val="800000"/>
                </a:solidFill>
              </a:rPr>
              <a:t>- </a:t>
            </a:r>
            <a:r>
              <a:rPr lang="ru-RU" dirty="0" smtClean="0">
                <a:solidFill>
                  <a:srgbClr val="800000"/>
                </a:solidFill>
              </a:rPr>
              <a:t>прямая общего положения</a:t>
            </a:r>
          </a:p>
          <a:p>
            <a:r>
              <a:rPr lang="ru-RU" dirty="0">
                <a:solidFill>
                  <a:srgbClr val="0000FF"/>
                </a:solidFill>
              </a:rPr>
              <a:t>Через прямую </a:t>
            </a:r>
            <a:r>
              <a:rPr lang="ru-RU" dirty="0">
                <a:solidFill>
                  <a:srgbClr val="C00000"/>
                </a:solidFill>
                <a:latin typeface="Lucida Sans Unicode" pitchFamily="34" charset="0"/>
                <a:cs typeface="Lucida Sans Unicode" pitchFamily="34" charset="0"/>
              </a:rPr>
              <a:t>ℓ</a:t>
            </a:r>
            <a:r>
              <a:rPr lang="ru-RU" dirty="0">
                <a:solidFill>
                  <a:srgbClr val="0000FF"/>
                </a:solidFill>
              </a:rPr>
              <a:t> проводят вспомогательную плоскость-посредник </a:t>
            </a:r>
            <a:r>
              <a:rPr lang="ru-RU" b="1" dirty="0">
                <a:latin typeface="Lucida Sans Unicode" pitchFamily="34" charset="0"/>
                <a:cs typeface="Lucida Sans Unicode" pitchFamily="34" charset="0"/>
                <a:sym typeface="Symbol" pitchFamily="18" charset="2"/>
              </a:rPr>
              <a:t></a:t>
            </a:r>
            <a:r>
              <a:rPr lang="ru-RU" b="1" baseline="-25000" dirty="0" smtClean="0"/>
              <a:t>1        </a:t>
            </a:r>
          </a:p>
          <a:p>
            <a:r>
              <a:rPr lang="ru-RU" dirty="0" smtClean="0">
                <a:solidFill>
                  <a:srgbClr val="0000FF"/>
                </a:solidFill>
              </a:rPr>
              <a:t>Находят </a:t>
            </a:r>
            <a:r>
              <a:rPr lang="ru-RU" dirty="0">
                <a:solidFill>
                  <a:srgbClr val="0000FF"/>
                </a:solidFill>
              </a:rPr>
              <a:t>линию пересечения поверхности </a:t>
            </a:r>
            <a:r>
              <a:rPr lang="ru-RU" dirty="0" smtClean="0">
                <a:solidFill>
                  <a:srgbClr val="0000FF"/>
                </a:solidFill>
              </a:rPr>
              <a:t> пирамиды с </a:t>
            </a:r>
            <a:r>
              <a:rPr lang="ru-RU" dirty="0">
                <a:solidFill>
                  <a:srgbClr val="0000FF"/>
                </a:solidFill>
              </a:rPr>
              <a:t>плоскостью </a:t>
            </a:r>
            <a:r>
              <a:rPr lang="ru-RU" b="1" dirty="0" smtClean="0">
                <a:latin typeface="Lucida Sans Unicode" pitchFamily="34" charset="0"/>
                <a:cs typeface="Lucida Sans Unicode" pitchFamily="34" charset="0"/>
                <a:sym typeface="Symbol" pitchFamily="18" charset="2"/>
              </a:rPr>
              <a:t></a:t>
            </a:r>
            <a:r>
              <a:rPr lang="ru-RU" b="1" baseline="-25000" dirty="0" smtClean="0"/>
              <a:t>2 </a:t>
            </a:r>
          </a:p>
          <a:p>
            <a:r>
              <a:rPr lang="ru-RU" dirty="0">
                <a:solidFill>
                  <a:srgbClr val="0000FF"/>
                </a:solidFill>
              </a:rPr>
              <a:t>Отмечают точки пересечения прямой </a:t>
            </a:r>
            <a:r>
              <a:rPr lang="ru-RU" b="1" dirty="0" smtClean="0">
                <a:latin typeface="Lucida Sans Unicode" pitchFamily="34" charset="0"/>
                <a:cs typeface="Lucida Sans Unicode" pitchFamily="34" charset="0"/>
              </a:rPr>
              <a:t>ℓ</a:t>
            </a:r>
            <a:r>
              <a:rPr lang="ru-RU" b="1" baseline="-25000" dirty="0" smtClean="0"/>
              <a:t>2 </a:t>
            </a:r>
            <a:r>
              <a:rPr lang="ru-RU" dirty="0" smtClean="0">
                <a:solidFill>
                  <a:srgbClr val="0000FF"/>
                </a:solidFill>
              </a:rPr>
              <a:t>  </a:t>
            </a:r>
            <a:r>
              <a:rPr lang="ru-RU" dirty="0">
                <a:solidFill>
                  <a:srgbClr val="0000FF"/>
                </a:solidFill>
              </a:rPr>
              <a:t>с </a:t>
            </a:r>
            <a:r>
              <a:rPr lang="ru-RU" dirty="0" smtClean="0">
                <a:solidFill>
                  <a:srgbClr val="0000FF"/>
                </a:solidFill>
              </a:rPr>
              <a:t>линией, отмечают точки </a:t>
            </a:r>
            <a:r>
              <a:rPr lang="ru-RU" b="1" dirty="0" smtClean="0">
                <a:latin typeface="Lucida Sans Unicode" pitchFamily="34" charset="0"/>
                <a:cs typeface="Lucida Sans Unicode" pitchFamily="34" charset="0"/>
              </a:rPr>
              <a:t>К</a:t>
            </a:r>
            <a:r>
              <a:rPr lang="ru-RU" b="1" baseline="-25000" dirty="0" smtClean="0"/>
              <a:t>2 , </a:t>
            </a:r>
            <a:r>
              <a:rPr lang="en-US" b="1" dirty="0" smtClean="0">
                <a:latin typeface="Lucida Sans Unicode" pitchFamily="34" charset="0"/>
                <a:cs typeface="Lucida Sans Unicode" pitchFamily="34" charset="0"/>
              </a:rPr>
              <a:t>N</a:t>
            </a:r>
            <a:r>
              <a:rPr lang="ru-RU" b="1" baseline="-25000" dirty="0" smtClean="0"/>
              <a:t>2</a:t>
            </a:r>
            <a:endParaRPr lang="en-US" b="1" baseline="-25000" dirty="0" smtClean="0"/>
          </a:p>
          <a:p>
            <a:r>
              <a:rPr lang="ru-RU" dirty="0" smtClean="0">
                <a:solidFill>
                  <a:srgbClr val="0000FF"/>
                </a:solidFill>
                <a:sym typeface="Symbol" pitchFamily="18" charset="2"/>
              </a:rPr>
              <a:t>Далее проецируют данные точки </a:t>
            </a:r>
            <a:r>
              <a:rPr lang="ru-RU" dirty="0">
                <a:solidFill>
                  <a:srgbClr val="0000FF"/>
                </a:solidFill>
                <a:sym typeface="Symbol" pitchFamily="18" charset="2"/>
              </a:rPr>
              <a:t>на фронтальную плоскость и определяют </a:t>
            </a:r>
            <a:r>
              <a:rPr lang="ru-RU" dirty="0" smtClean="0">
                <a:solidFill>
                  <a:srgbClr val="0000FF"/>
                </a:solidFill>
                <a:sym typeface="Symbol" pitchFamily="18" charset="2"/>
              </a:rPr>
              <a:t>положение точек </a:t>
            </a:r>
            <a:r>
              <a:rPr lang="ru-RU" b="1" dirty="0" smtClean="0">
                <a:latin typeface="Lucida Sans Unicode" pitchFamily="34" charset="0"/>
                <a:cs typeface="Lucida Sans Unicode" pitchFamily="34" charset="0"/>
              </a:rPr>
              <a:t>К</a:t>
            </a:r>
            <a:r>
              <a:rPr lang="ru-RU" b="1" baseline="-25000" dirty="0" smtClean="0"/>
              <a:t>1 </a:t>
            </a:r>
            <a:r>
              <a:rPr lang="ru-RU" b="1" baseline="-25000" dirty="0"/>
              <a:t>, </a:t>
            </a:r>
            <a:r>
              <a:rPr lang="en-US" b="1" dirty="0" smtClean="0">
                <a:latin typeface="Lucida Sans Unicode" pitchFamily="34" charset="0"/>
                <a:cs typeface="Lucida Sans Unicode" pitchFamily="34" charset="0"/>
              </a:rPr>
              <a:t>N</a:t>
            </a:r>
            <a:r>
              <a:rPr lang="ru-RU" b="1" baseline="-25000" dirty="0" smtClean="0"/>
              <a:t>1</a:t>
            </a:r>
            <a:endParaRPr lang="en-US" b="1" baseline="-25000" dirty="0"/>
          </a:p>
          <a:p>
            <a:endParaRPr lang="ru-RU" dirty="0">
              <a:solidFill>
                <a:srgbClr val="0000FF"/>
              </a:solidFill>
              <a:sym typeface="Symbol" pitchFamily="18" charset="2"/>
            </a:endParaRPr>
          </a:p>
          <a:p>
            <a:pPr>
              <a:spcBef>
                <a:spcPct val="50000"/>
              </a:spcBef>
            </a:pPr>
            <a:endParaRPr lang="ru-RU" sz="2800" dirty="0">
              <a:solidFill>
                <a:srgbClr val="800000"/>
              </a:solidFill>
            </a:endParaRPr>
          </a:p>
        </p:txBody>
      </p:sp>
    </p:spTree>
    <p:extLst>
      <p:ext uri="{BB962C8B-B14F-4D97-AF65-F5344CB8AC3E}">
        <p14:creationId xmlns:p14="http://schemas.microsoft.com/office/powerpoint/2010/main" val="1357458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48"/>
                                        </p:tgtEl>
                                        <p:attrNameLst>
                                          <p:attrName>style.visibility</p:attrName>
                                        </p:attrNameLst>
                                      </p:cBhvr>
                                      <p:to>
                                        <p:strVal val="visible"/>
                                      </p:to>
                                    </p:set>
                                    <p:animEffect transition="in" filter="fade">
                                      <p:cBhvr>
                                        <p:cTn id="7" dur="2000"/>
                                        <p:tgtEl>
                                          <p:spTgt spid="154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96"/>
                                        </p:tgtEl>
                                        <p:attrNameLst>
                                          <p:attrName>style.visibility</p:attrName>
                                        </p:attrNameLst>
                                      </p:cBhvr>
                                      <p:to>
                                        <p:strVal val="visible"/>
                                      </p:to>
                                    </p:set>
                                    <p:animEffect transition="in" filter="fade">
                                      <p:cBhvr>
                                        <p:cTn id="12" dur="2000"/>
                                        <p:tgtEl>
                                          <p:spTgt spid="1539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414"/>
                                        </p:tgtEl>
                                        <p:attrNameLst>
                                          <p:attrName>style.visibility</p:attrName>
                                        </p:attrNameLst>
                                      </p:cBhvr>
                                      <p:to>
                                        <p:strVal val="visible"/>
                                      </p:to>
                                    </p:set>
                                    <p:animEffect transition="in" filter="fade">
                                      <p:cBhvr>
                                        <p:cTn id="15" dur="2000"/>
                                        <p:tgtEl>
                                          <p:spTgt spid="154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97"/>
                                        </p:tgtEl>
                                        <p:attrNameLst>
                                          <p:attrName>style.visibility</p:attrName>
                                        </p:attrNameLst>
                                      </p:cBhvr>
                                      <p:to>
                                        <p:strVal val="visible"/>
                                      </p:to>
                                    </p:set>
                                    <p:animEffect transition="in" filter="fade">
                                      <p:cBhvr>
                                        <p:cTn id="18" dur="2000"/>
                                        <p:tgtEl>
                                          <p:spTgt spid="1539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398"/>
                                        </p:tgtEl>
                                        <p:attrNameLst>
                                          <p:attrName>style.visibility</p:attrName>
                                        </p:attrNameLst>
                                      </p:cBhvr>
                                      <p:to>
                                        <p:strVal val="visible"/>
                                      </p:to>
                                    </p:set>
                                    <p:animEffect transition="in" filter="fade">
                                      <p:cBhvr>
                                        <p:cTn id="21" dur="2000"/>
                                        <p:tgtEl>
                                          <p:spTgt spid="153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399"/>
                                        </p:tgtEl>
                                        <p:attrNameLst>
                                          <p:attrName>style.visibility</p:attrName>
                                        </p:attrNameLst>
                                      </p:cBhvr>
                                      <p:to>
                                        <p:strVal val="visible"/>
                                      </p:to>
                                    </p:set>
                                    <p:animEffect transition="in" filter="fade">
                                      <p:cBhvr>
                                        <p:cTn id="24" dur="2000"/>
                                        <p:tgtEl>
                                          <p:spTgt spid="1539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400"/>
                                        </p:tgtEl>
                                        <p:attrNameLst>
                                          <p:attrName>style.visibility</p:attrName>
                                        </p:attrNameLst>
                                      </p:cBhvr>
                                      <p:to>
                                        <p:strVal val="visible"/>
                                      </p:to>
                                    </p:set>
                                    <p:animEffect transition="in" filter="fade">
                                      <p:cBhvr>
                                        <p:cTn id="27" dur="2000"/>
                                        <p:tgtEl>
                                          <p:spTgt spid="154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401"/>
                                        </p:tgtEl>
                                        <p:attrNameLst>
                                          <p:attrName>style.visibility</p:attrName>
                                        </p:attrNameLst>
                                      </p:cBhvr>
                                      <p:to>
                                        <p:strVal val="visible"/>
                                      </p:to>
                                    </p:set>
                                    <p:animEffect transition="in" filter="fade">
                                      <p:cBhvr>
                                        <p:cTn id="30" dur="2000"/>
                                        <p:tgtEl>
                                          <p:spTgt spid="1540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403"/>
                                        </p:tgtEl>
                                        <p:attrNameLst>
                                          <p:attrName>style.visibility</p:attrName>
                                        </p:attrNameLst>
                                      </p:cBhvr>
                                      <p:to>
                                        <p:strVal val="visible"/>
                                      </p:to>
                                    </p:set>
                                    <p:animEffect transition="in" filter="fade">
                                      <p:cBhvr>
                                        <p:cTn id="33" dur="2000"/>
                                        <p:tgtEl>
                                          <p:spTgt spid="1540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407"/>
                                        </p:tgtEl>
                                        <p:attrNameLst>
                                          <p:attrName>style.visibility</p:attrName>
                                        </p:attrNameLst>
                                      </p:cBhvr>
                                      <p:to>
                                        <p:strVal val="visible"/>
                                      </p:to>
                                    </p:set>
                                    <p:animEffect transition="in" filter="fade">
                                      <p:cBhvr>
                                        <p:cTn id="36" dur="2000"/>
                                        <p:tgtEl>
                                          <p:spTgt spid="1540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408"/>
                                        </p:tgtEl>
                                        <p:attrNameLst>
                                          <p:attrName>style.visibility</p:attrName>
                                        </p:attrNameLst>
                                      </p:cBhvr>
                                      <p:to>
                                        <p:strVal val="visible"/>
                                      </p:to>
                                    </p:set>
                                    <p:animEffect transition="in" filter="fade">
                                      <p:cBhvr>
                                        <p:cTn id="39" dur="2000"/>
                                        <p:tgtEl>
                                          <p:spTgt spid="1540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411"/>
                                        </p:tgtEl>
                                        <p:attrNameLst>
                                          <p:attrName>style.visibility</p:attrName>
                                        </p:attrNameLst>
                                      </p:cBhvr>
                                      <p:to>
                                        <p:strVal val="visible"/>
                                      </p:to>
                                    </p:set>
                                    <p:animEffect transition="in" filter="fade">
                                      <p:cBhvr>
                                        <p:cTn id="42" dur="2000"/>
                                        <p:tgtEl>
                                          <p:spTgt spid="154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412"/>
                                        </p:tgtEl>
                                        <p:attrNameLst>
                                          <p:attrName>style.visibility</p:attrName>
                                        </p:attrNameLst>
                                      </p:cBhvr>
                                      <p:to>
                                        <p:strVal val="visible"/>
                                      </p:to>
                                    </p:set>
                                    <p:animEffect transition="in" filter="fade">
                                      <p:cBhvr>
                                        <p:cTn id="45" dur="2000"/>
                                        <p:tgtEl>
                                          <p:spTgt spid="154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413"/>
                                        </p:tgtEl>
                                        <p:attrNameLst>
                                          <p:attrName>style.visibility</p:attrName>
                                        </p:attrNameLst>
                                      </p:cBhvr>
                                      <p:to>
                                        <p:strVal val="visible"/>
                                      </p:to>
                                    </p:set>
                                    <p:animEffect transition="in" filter="fade">
                                      <p:cBhvr>
                                        <p:cTn id="48" dur="2000"/>
                                        <p:tgtEl>
                                          <p:spTgt spid="154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415"/>
                                        </p:tgtEl>
                                        <p:attrNameLst>
                                          <p:attrName>style.visibility</p:attrName>
                                        </p:attrNameLst>
                                      </p:cBhvr>
                                      <p:to>
                                        <p:strVal val="visible"/>
                                      </p:to>
                                    </p:set>
                                    <p:animEffect transition="in" filter="fade">
                                      <p:cBhvr>
                                        <p:cTn id="51" dur="2000"/>
                                        <p:tgtEl>
                                          <p:spTgt spid="154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416"/>
                                        </p:tgtEl>
                                        <p:attrNameLst>
                                          <p:attrName>style.visibility</p:attrName>
                                        </p:attrNameLst>
                                      </p:cBhvr>
                                      <p:to>
                                        <p:strVal val="visible"/>
                                      </p:to>
                                    </p:set>
                                    <p:animEffect transition="in" filter="fade">
                                      <p:cBhvr>
                                        <p:cTn id="54" dur="2000"/>
                                        <p:tgtEl>
                                          <p:spTgt spid="154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402"/>
                                        </p:tgtEl>
                                        <p:attrNameLst>
                                          <p:attrName>style.visibility</p:attrName>
                                        </p:attrNameLst>
                                      </p:cBhvr>
                                      <p:to>
                                        <p:strVal val="visible"/>
                                      </p:to>
                                    </p:set>
                                    <p:animEffect transition="in" filter="wipe(down)">
                                      <p:cBhvr>
                                        <p:cTn id="59" dur="5000"/>
                                        <p:tgtEl>
                                          <p:spTgt spid="15402"/>
                                        </p:tgtEl>
                                      </p:cBhvr>
                                    </p:animEffect>
                                  </p:childTnLst>
                                </p:cTn>
                              </p:par>
                            </p:childTnLst>
                          </p:cTn>
                        </p:par>
                      </p:childTnLst>
                    </p:cTn>
                  </p:par>
                  <p:par>
                    <p:cTn id="60" fill="hold">
                      <p:stCondLst>
                        <p:cond delay="indefinite"/>
                      </p:stCondLst>
                      <p:childTnLst>
                        <p:par>
                          <p:cTn id="61" fill="hold">
                            <p:stCondLst>
                              <p:cond delay="0"/>
                            </p:stCondLst>
                            <p:childTnLst>
                              <p:par>
                                <p:cTn id="62" presetID="7" presetClass="entr" presetSubtype="8" fill="hold" grpId="0" nodeType="clickEffect">
                                  <p:stCondLst>
                                    <p:cond delay="0"/>
                                  </p:stCondLst>
                                  <p:childTnLst>
                                    <p:set>
                                      <p:cBhvr>
                                        <p:cTn id="63" dur="1" fill="hold">
                                          <p:stCondLst>
                                            <p:cond delay="0"/>
                                          </p:stCondLst>
                                        </p:cTn>
                                        <p:tgtEl>
                                          <p:spTgt spid="15409"/>
                                        </p:tgtEl>
                                        <p:attrNameLst>
                                          <p:attrName>style.visibility</p:attrName>
                                        </p:attrNameLst>
                                      </p:cBhvr>
                                      <p:to>
                                        <p:strVal val="visible"/>
                                      </p:to>
                                    </p:set>
                                    <p:anim calcmode="lin" valueType="num">
                                      <p:cBhvr additive="base">
                                        <p:cTn id="64" dur="5000" fill="hold"/>
                                        <p:tgtEl>
                                          <p:spTgt spid="15409"/>
                                        </p:tgtEl>
                                        <p:attrNameLst>
                                          <p:attrName>ppt_x</p:attrName>
                                        </p:attrNameLst>
                                      </p:cBhvr>
                                      <p:tavLst>
                                        <p:tav tm="0">
                                          <p:val>
                                            <p:strVal val="0-#ppt_w/2"/>
                                          </p:val>
                                        </p:tav>
                                        <p:tav tm="100000">
                                          <p:val>
                                            <p:strVal val="#ppt_x"/>
                                          </p:val>
                                        </p:tav>
                                      </p:tavLst>
                                    </p:anim>
                                    <p:anim calcmode="lin" valueType="num">
                                      <p:cBhvr additive="base">
                                        <p:cTn id="65" dur="5000" fill="hold"/>
                                        <p:tgtEl>
                                          <p:spTgt spid="15409"/>
                                        </p:tgtEl>
                                        <p:attrNameLst>
                                          <p:attrName>ppt_y</p:attrName>
                                        </p:attrNameLst>
                                      </p:cBhvr>
                                      <p:tavLst>
                                        <p:tav tm="0">
                                          <p:val>
                                            <p:strVal val="#ppt_y"/>
                                          </p:val>
                                        </p:tav>
                                        <p:tav tm="100000">
                                          <p:val>
                                            <p:strVal val="#ppt_y"/>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15410"/>
                                        </p:tgtEl>
                                        <p:attrNameLst>
                                          <p:attrName>style.visibility</p:attrName>
                                        </p:attrNameLst>
                                      </p:cBhvr>
                                      <p:to>
                                        <p:strVal val="visible"/>
                                      </p:to>
                                    </p:set>
                                    <p:animEffect transition="in" filter="fade">
                                      <p:cBhvr>
                                        <p:cTn id="68" dur="2000"/>
                                        <p:tgtEl>
                                          <p:spTgt spid="1541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15414"/>
                                        </p:tgtEl>
                                      </p:cBhvr>
                                    </p:animEffect>
                                    <p:set>
                                      <p:cBhvr>
                                        <p:cTn id="73" dur="1" fill="hold">
                                          <p:stCondLst>
                                            <p:cond delay="499"/>
                                          </p:stCondLst>
                                        </p:cTn>
                                        <p:tgtEl>
                                          <p:spTgt spid="154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15413"/>
                                        </p:tgtEl>
                                      </p:cBhvr>
                                    </p:animEffect>
                                    <p:set>
                                      <p:cBhvr>
                                        <p:cTn id="78" dur="1" fill="hold">
                                          <p:stCondLst>
                                            <p:cond delay="499"/>
                                          </p:stCondLst>
                                        </p:cTn>
                                        <p:tgtEl>
                                          <p:spTgt spid="1541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5418"/>
                                        </p:tgtEl>
                                        <p:attrNameLst>
                                          <p:attrName>style.visibility</p:attrName>
                                        </p:attrNameLst>
                                      </p:cBhvr>
                                      <p:to>
                                        <p:strVal val="visible"/>
                                      </p:to>
                                    </p:set>
                                    <p:animEffect transition="in" filter="fade">
                                      <p:cBhvr>
                                        <p:cTn id="83" dur="2000"/>
                                        <p:tgtEl>
                                          <p:spTgt spid="154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5417"/>
                                        </p:tgtEl>
                                        <p:attrNameLst>
                                          <p:attrName>style.visibility</p:attrName>
                                        </p:attrNameLst>
                                      </p:cBhvr>
                                      <p:to>
                                        <p:strVal val="visible"/>
                                      </p:to>
                                    </p:set>
                                    <p:animEffect transition="in" filter="fade">
                                      <p:cBhvr>
                                        <p:cTn id="86" dur="2000"/>
                                        <p:tgtEl>
                                          <p:spTgt spid="1541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5363"/>
                                        </p:tgtEl>
                                        <p:attrNameLst>
                                          <p:attrName>style.visibility</p:attrName>
                                        </p:attrNameLst>
                                      </p:cBhvr>
                                      <p:to>
                                        <p:strVal val="visible"/>
                                      </p:to>
                                    </p:set>
                                    <p:animEffect transition="in" filter="wipe(left)">
                                      <p:cBhvr>
                                        <p:cTn id="91" dur="3000"/>
                                        <p:tgtEl>
                                          <p:spTgt spid="1536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5372"/>
                                        </p:tgtEl>
                                        <p:attrNameLst>
                                          <p:attrName>style.visibility</p:attrName>
                                        </p:attrNameLst>
                                      </p:cBhvr>
                                      <p:to>
                                        <p:strVal val="visible"/>
                                      </p:to>
                                    </p:set>
                                    <p:animEffect transition="in" filter="wipe(left)">
                                      <p:cBhvr>
                                        <p:cTn id="94" dur="3000"/>
                                        <p:tgtEl>
                                          <p:spTgt spid="1537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5364"/>
                                        </p:tgtEl>
                                        <p:attrNameLst>
                                          <p:attrName>style.visibility</p:attrName>
                                        </p:attrNameLst>
                                      </p:cBhvr>
                                      <p:to>
                                        <p:strVal val="visible"/>
                                      </p:to>
                                    </p:set>
                                    <p:animEffect transition="in" filter="fade">
                                      <p:cBhvr>
                                        <p:cTn id="99" dur="2000"/>
                                        <p:tgtEl>
                                          <p:spTgt spid="1536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5368"/>
                                        </p:tgtEl>
                                        <p:attrNameLst>
                                          <p:attrName>style.visibility</p:attrName>
                                        </p:attrNameLst>
                                      </p:cBhvr>
                                      <p:to>
                                        <p:strVal val="visible"/>
                                      </p:to>
                                    </p:set>
                                    <p:animEffect transition="in" filter="fade">
                                      <p:cBhvr>
                                        <p:cTn id="104" dur="2000"/>
                                        <p:tgtEl>
                                          <p:spTgt spid="1536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370"/>
                                        </p:tgtEl>
                                        <p:attrNameLst>
                                          <p:attrName>style.visibility</p:attrName>
                                        </p:attrNameLst>
                                      </p:cBhvr>
                                      <p:to>
                                        <p:strVal val="visible"/>
                                      </p:to>
                                    </p:set>
                                    <p:animEffect transition="in" filter="fade">
                                      <p:cBhvr>
                                        <p:cTn id="107" dur="2000"/>
                                        <p:tgtEl>
                                          <p:spTgt spid="1537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5369"/>
                                        </p:tgtEl>
                                        <p:attrNameLst>
                                          <p:attrName>style.visibility</p:attrName>
                                        </p:attrNameLst>
                                      </p:cBhvr>
                                      <p:to>
                                        <p:strVal val="visible"/>
                                      </p:to>
                                    </p:set>
                                    <p:animEffect transition="in" filter="fade">
                                      <p:cBhvr>
                                        <p:cTn id="110" dur="2000"/>
                                        <p:tgtEl>
                                          <p:spTgt spid="1536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5384"/>
                                        </p:tgtEl>
                                        <p:attrNameLst>
                                          <p:attrName>style.visibility</p:attrName>
                                        </p:attrNameLst>
                                      </p:cBhvr>
                                      <p:to>
                                        <p:strVal val="visible"/>
                                      </p:to>
                                    </p:set>
                                    <p:animEffect transition="in" filter="fade">
                                      <p:cBhvr>
                                        <p:cTn id="113" dur="2000"/>
                                        <p:tgtEl>
                                          <p:spTgt spid="1538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5383"/>
                                        </p:tgtEl>
                                        <p:attrNameLst>
                                          <p:attrName>style.visibility</p:attrName>
                                        </p:attrNameLst>
                                      </p:cBhvr>
                                      <p:to>
                                        <p:strVal val="visible"/>
                                      </p:to>
                                    </p:set>
                                    <p:animEffect transition="in" filter="fade">
                                      <p:cBhvr>
                                        <p:cTn id="116" dur="2000"/>
                                        <p:tgtEl>
                                          <p:spTgt spid="1538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5385"/>
                                        </p:tgtEl>
                                        <p:attrNameLst>
                                          <p:attrName>style.visibility</p:attrName>
                                        </p:attrNameLst>
                                      </p:cBhvr>
                                      <p:to>
                                        <p:strVal val="visible"/>
                                      </p:to>
                                    </p:set>
                                    <p:animEffect transition="in" filter="fade">
                                      <p:cBhvr>
                                        <p:cTn id="119" dur="2000"/>
                                        <p:tgtEl>
                                          <p:spTgt spid="1538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5376"/>
                                        </p:tgtEl>
                                        <p:attrNameLst>
                                          <p:attrName>style.visibility</p:attrName>
                                        </p:attrNameLst>
                                      </p:cBhvr>
                                      <p:to>
                                        <p:strVal val="visible"/>
                                      </p:to>
                                    </p:set>
                                    <p:animEffect transition="in" filter="fade">
                                      <p:cBhvr>
                                        <p:cTn id="124" dur="2000"/>
                                        <p:tgtEl>
                                          <p:spTgt spid="1537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5377"/>
                                        </p:tgtEl>
                                        <p:attrNameLst>
                                          <p:attrName>style.visibility</p:attrName>
                                        </p:attrNameLst>
                                      </p:cBhvr>
                                      <p:to>
                                        <p:strVal val="visible"/>
                                      </p:to>
                                    </p:set>
                                    <p:animEffect transition="in" filter="fade">
                                      <p:cBhvr>
                                        <p:cTn id="127" dur="2000"/>
                                        <p:tgtEl>
                                          <p:spTgt spid="1537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5378"/>
                                        </p:tgtEl>
                                        <p:attrNameLst>
                                          <p:attrName>style.visibility</p:attrName>
                                        </p:attrNameLst>
                                      </p:cBhvr>
                                      <p:to>
                                        <p:strVal val="visible"/>
                                      </p:to>
                                    </p:set>
                                    <p:animEffect transition="in" filter="fade">
                                      <p:cBhvr>
                                        <p:cTn id="130" dur="2000"/>
                                        <p:tgtEl>
                                          <p:spTgt spid="1537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5437"/>
                                        </p:tgtEl>
                                        <p:attrNameLst>
                                          <p:attrName>style.visibility</p:attrName>
                                        </p:attrNameLst>
                                      </p:cBhvr>
                                      <p:to>
                                        <p:strVal val="visible"/>
                                      </p:to>
                                    </p:set>
                                    <p:animEffect transition="in" filter="fade">
                                      <p:cBhvr>
                                        <p:cTn id="135" dur="2000"/>
                                        <p:tgtEl>
                                          <p:spTgt spid="15437"/>
                                        </p:tgtEl>
                                      </p:cBhvr>
                                    </p:animEffect>
                                  </p:childTnLst>
                                </p:cTn>
                              </p:par>
                              <p:par>
                                <p:cTn id="136" presetID="10" presetClass="entr" presetSubtype="0" fill="hold" nodeType="withEffect">
                                  <p:stCondLst>
                                    <p:cond delay="0"/>
                                  </p:stCondLst>
                                  <p:childTnLst>
                                    <p:set>
                                      <p:cBhvr>
                                        <p:cTn id="137" dur="1" fill="hold">
                                          <p:stCondLst>
                                            <p:cond delay="0"/>
                                          </p:stCondLst>
                                        </p:cTn>
                                        <p:tgtEl>
                                          <p:spTgt spid="15379"/>
                                        </p:tgtEl>
                                        <p:attrNameLst>
                                          <p:attrName>style.visibility</p:attrName>
                                        </p:attrNameLst>
                                      </p:cBhvr>
                                      <p:to>
                                        <p:strVal val="visible"/>
                                      </p:to>
                                    </p:set>
                                    <p:animEffect transition="in" filter="fade">
                                      <p:cBhvr>
                                        <p:cTn id="138" dur="2000"/>
                                        <p:tgtEl>
                                          <p:spTgt spid="15379"/>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15365"/>
                                        </p:tgtEl>
                                        <p:attrNameLst>
                                          <p:attrName>style.visibility</p:attrName>
                                        </p:attrNameLst>
                                      </p:cBhvr>
                                      <p:to>
                                        <p:strVal val="visible"/>
                                      </p:to>
                                    </p:set>
                                    <p:animEffect transition="in" filter="wipe(down)">
                                      <p:cBhvr>
                                        <p:cTn id="143" dur="3000"/>
                                        <p:tgtEl>
                                          <p:spTgt spid="15365"/>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15375"/>
                                        </p:tgtEl>
                                        <p:attrNameLst>
                                          <p:attrName>style.visibility</p:attrName>
                                        </p:attrNameLst>
                                      </p:cBhvr>
                                      <p:to>
                                        <p:strVal val="visible"/>
                                      </p:to>
                                    </p:set>
                                    <p:animEffect transition="in" filter="wipe(down)">
                                      <p:cBhvr>
                                        <p:cTn id="146" dur="3000"/>
                                        <p:tgtEl>
                                          <p:spTgt spid="15375"/>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15387"/>
                                        </p:tgtEl>
                                        <p:attrNameLst>
                                          <p:attrName>style.visibility</p:attrName>
                                        </p:attrNameLst>
                                      </p:cBhvr>
                                      <p:to>
                                        <p:strVal val="visible"/>
                                      </p:to>
                                    </p:set>
                                    <p:animEffect transition="in" filter="wipe(down)">
                                      <p:cBhvr>
                                        <p:cTn id="149" dur="3000"/>
                                        <p:tgtEl>
                                          <p:spTgt spid="15387"/>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15366"/>
                                        </p:tgtEl>
                                        <p:attrNameLst>
                                          <p:attrName>style.visibility</p:attrName>
                                        </p:attrNameLst>
                                      </p:cBhvr>
                                      <p:to>
                                        <p:strVal val="visible"/>
                                      </p:to>
                                    </p:set>
                                    <p:animEffect transition="in" filter="wipe(down)">
                                      <p:cBhvr>
                                        <p:cTn id="152" dur="3000"/>
                                        <p:tgtEl>
                                          <p:spTgt spid="1536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15388"/>
                                        </p:tgtEl>
                                        <p:attrNameLst>
                                          <p:attrName>style.visibility</p:attrName>
                                        </p:attrNameLst>
                                      </p:cBhvr>
                                      <p:to>
                                        <p:strVal val="visible"/>
                                      </p:to>
                                    </p:set>
                                    <p:animEffect transition="in" filter="wipe(left)">
                                      <p:cBhvr>
                                        <p:cTn id="157" dur="3000"/>
                                        <p:tgtEl>
                                          <p:spTgt spid="153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15374"/>
                                        </p:tgtEl>
                                        <p:attrNameLst>
                                          <p:attrName>style.visibility</p:attrName>
                                        </p:attrNameLst>
                                      </p:cBhvr>
                                      <p:to>
                                        <p:strVal val="visible"/>
                                      </p:to>
                                    </p:set>
                                    <p:animEffect transition="in" filter="wipe(down)">
                                      <p:cBhvr>
                                        <p:cTn id="162" dur="3000"/>
                                        <p:tgtEl>
                                          <p:spTgt spid="1537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5389"/>
                                        </p:tgtEl>
                                        <p:attrNameLst>
                                          <p:attrName>style.visibility</p:attrName>
                                        </p:attrNameLst>
                                      </p:cBhvr>
                                      <p:to>
                                        <p:strVal val="visible"/>
                                      </p:to>
                                    </p:set>
                                    <p:animEffect transition="in" filter="fade">
                                      <p:cBhvr>
                                        <p:cTn id="167" dur="2000"/>
                                        <p:tgtEl>
                                          <p:spTgt spid="1538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5380"/>
                                        </p:tgtEl>
                                        <p:attrNameLst>
                                          <p:attrName>style.visibility</p:attrName>
                                        </p:attrNameLst>
                                      </p:cBhvr>
                                      <p:to>
                                        <p:strVal val="visible"/>
                                      </p:to>
                                    </p:set>
                                    <p:animEffect transition="in" filter="fade">
                                      <p:cBhvr>
                                        <p:cTn id="170" dur="2000"/>
                                        <p:tgtEl>
                                          <p:spTgt spid="1538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5386"/>
                                        </p:tgtEl>
                                        <p:attrNameLst>
                                          <p:attrName>style.visibility</p:attrName>
                                        </p:attrNameLst>
                                      </p:cBhvr>
                                      <p:to>
                                        <p:strVal val="visible"/>
                                      </p:to>
                                    </p:set>
                                    <p:animEffect transition="in" filter="fade">
                                      <p:cBhvr>
                                        <p:cTn id="173" dur="2000"/>
                                        <p:tgtEl>
                                          <p:spTgt spid="15386"/>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5371"/>
                                        </p:tgtEl>
                                        <p:attrNameLst>
                                          <p:attrName>style.visibility</p:attrName>
                                        </p:attrNameLst>
                                      </p:cBhvr>
                                      <p:to>
                                        <p:strVal val="visible"/>
                                      </p:to>
                                    </p:set>
                                    <p:animEffect transition="in" filter="fade">
                                      <p:cBhvr>
                                        <p:cTn id="176" dur="2000"/>
                                        <p:tgtEl>
                                          <p:spTgt spid="15371"/>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15381"/>
                                        </p:tgtEl>
                                        <p:attrNameLst>
                                          <p:attrName>style.visibility</p:attrName>
                                        </p:attrNameLst>
                                      </p:cBhvr>
                                      <p:to>
                                        <p:strVal val="visible"/>
                                      </p:to>
                                    </p:set>
                                    <p:animEffect transition="in" filter="wipe(down)">
                                      <p:cBhvr>
                                        <p:cTn id="181" dur="3000"/>
                                        <p:tgtEl>
                                          <p:spTgt spid="15381"/>
                                        </p:tgtEl>
                                      </p:cBhvr>
                                    </p:animEffect>
                                  </p:childTnLst>
                                </p:cTn>
                              </p:par>
                              <p:par>
                                <p:cTn id="182" presetID="22" presetClass="entr" presetSubtype="4" fill="hold" grpId="0" nodeType="withEffect">
                                  <p:stCondLst>
                                    <p:cond delay="0"/>
                                  </p:stCondLst>
                                  <p:childTnLst>
                                    <p:set>
                                      <p:cBhvr>
                                        <p:cTn id="183" dur="1" fill="hold">
                                          <p:stCondLst>
                                            <p:cond delay="0"/>
                                          </p:stCondLst>
                                        </p:cTn>
                                        <p:tgtEl>
                                          <p:spTgt spid="15390"/>
                                        </p:tgtEl>
                                        <p:attrNameLst>
                                          <p:attrName>style.visibility</p:attrName>
                                        </p:attrNameLst>
                                      </p:cBhvr>
                                      <p:to>
                                        <p:strVal val="visible"/>
                                      </p:to>
                                    </p:set>
                                    <p:animEffect transition="in" filter="wipe(down)">
                                      <p:cBhvr>
                                        <p:cTn id="184" dur="3000"/>
                                        <p:tgtEl>
                                          <p:spTgt spid="15390"/>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15367"/>
                                        </p:tgtEl>
                                        <p:attrNameLst>
                                          <p:attrName>style.visibility</p:attrName>
                                        </p:attrNameLst>
                                      </p:cBhvr>
                                      <p:to>
                                        <p:strVal val="visible"/>
                                      </p:to>
                                    </p:set>
                                    <p:animEffect transition="in" filter="wipe(down)">
                                      <p:cBhvr>
                                        <p:cTn id="189" dur="3000"/>
                                        <p:tgtEl>
                                          <p:spTgt spid="15367"/>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5391"/>
                                        </p:tgtEl>
                                        <p:attrNameLst>
                                          <p:attrName>style.visibility</p:attrName>
                                        </p:attrNameLst>
                                      </p:cBhvr>
                                      <p:to>
                                        <p:strVal val="visible"/>
                                      </p:to>
                                    </p:set>
                                    <p:animEffect transition="in" filter="fade">
                                      <p:cBhvr>
                                        <p:cTn id="194" dur="2000"/>
                                        <p:tgtEl>
                                          <p:spTgt spid="15391"/>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5382"/>
                                        </p:tgtEl>
                                        <p:attrNameLst>
                                          <p:attrName>style.visibility</p:attrName>
                                        </p:attrNameLst>
                                      </p:cBhvr>
                                      <p:to>
                                        <p:strVal val="visible"/>
                                      </p:to>
                                    </p:set>
                                    <p:animEffect transition="in" filter="fade">
                                      <p:cBhvr>
                                        <p:cTn id="197" dur="2000"/>
                                        <p:tgtEl>
                                          <p:spTgt spid="15382"/>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grpId="0" nodeType="clickEffect">
                                  <p:stCondLst>
                                    <p:cond delay="0"/>
                                  </p:stCondLst>
                                  <p:childTnLst>
                                    <p:set>
                                      <p:cBhvr>
                                        <p:cTn id="201" dur="1" fill="hold">
                                          <p:stCondLst>
                                            <p:cond delay="0"/>
                                          </p:stCondLst>
                                        </p:cTn>
                                        <p:tgtEl>
                                          <p:spTgt spid="15373"/>
                                        </p:tgtEl>
                                        <p:attrNameLst>
                                          <p:attrName>style.visibility</p:attrName>
                                        </p:attrNameLst>
                                      </p:cBhvr>
                                      <p:to>
                                        <p:strVal val="visible"/>
                                      </p:to>
                                    </p:set>
                                    <p:animEffect transition="in" filter="wipe(down)">
                                      <p:cBhvr>
                                        <p:cTn id="202" dur="3000"/>
                                        <p:tgtEl>
                                          <p:spTgt spid="15373"/>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4" fill="hold" grpId="0" nodeType="clickEffect">
                                  <p:stCondLst>
                                    <p:cond delay="0"/>
                                  </p:stCondLst>
                                  <p:childTnLst>
                                    <p:set>
                                      <p:cBhvr>
                                        <p:cTn id="206" dur="1" fill="hold">
                                          <p:stCondLst>
                                            <p:cond delay="0"/>
                                          </p:stCondLst>
                                        </p:cTn>
                                        <p:tgtEl>
                                          <p:spTgt spid="15405"/>
                                        </p:tgtEl>
                                        <p:attrNameLst>
                                          <p:attrName>style.visibility</p:attrName>
                                        </p:attrNameLst>
                                      </p:cBhvr>
                                      <p:to>
                                        <p:strVal val="visible"/>
                                      </p:to>
                                    </p:set>
                                    <p:animEffect transition="in" filter="wipe(down)">
                                      <p:cBhvr>
                                        <p:cTn id="207" dur="3000"/>
                                        <p:tgtEl>
                                          <p:spTgt spid="15405"/>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15421"/>
                                        </p:tgtEl>
                                        <p:attrNameLst>
                                          <p:attrName>style.visibility</p:attrName>
                                        </p:attrNameLst>
                                      </p:cBhvr>
                                      <p:to>
                                        <p:strVal val="visible"/>
                                      </p:to>
                                    </p:set>
                                    <p:animEffect transition="in" filter="fade">
                                      <p:cBhvr>
                                        <p:cTn id="212" dur="2000"/>
                                        <p:tgtEl>
                                          <p:spTgt spid="15421"/>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4" fill="hold" grpId="0" nodeType="clickEffect">
                                  <p:stCondLst>
                                    <p:cond delay="0"/>
                                  </p:stCondLst>
                                  <p:childTnLst>
                                    <p:set>
                                      <p:cBhvr>
                                        <p:cTn id="216" dur="1" fill="hold">
                                          <p:stCondLst>
                                            <p:cond delay="0"/>
                                          </p:stCondLst>
                                        </p:cTn>
                                        <p:tgtEl>
                                          <p:spTgt spid="15424"/>
                                        </p:tgtEl>
                                        <p:attrNameLst>
                                          <p:attrName>style.visibility</p:attrName>
                                        </p:attrNameLst>
                                      </p:cBhvr>
                                      <p:to>
                                        <p:strVal val="visible"/>
                                      </p:to>
                                    </p:set>
                                    <p:animEffect transition="in" filter="wipe(down)">
                                      <p:cBhvr>
                                        <p:cTn id="217" dur="3000"/>
                                        <p:tgtEl>
                                          <p:spTgt spid="15424"/>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15425"/>
                                        </p:tgtEl>
                                        <p:attrNameLst>
                                          <p:attrName>style.visibility</p:attrName>
                                        </p:attrNameLst>
                                      </p:cBhvr>
                                      <p:to>
                                        <p:strVal val="visible"/>
                                      </p:to>
                                    </p:set>
                                    <p:animEffect transition="in" filter="fade">
                                      <p:cBhvr>
                                        <p:cTn id="222" dur="2000"/>
                                        <p:tgtEl>
                                          <p:spTgt spid="15425"/>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5426"/>
                                        </p:tgtEl>
                                        <p:attrNameLst>
                                          <p:attrName>style.visibility</p:attrName>
                                        </p:attrNameLst>
                                      </p:cBhvr>
                                      <p:to>
                                        <p:strVal val="visible"/>
                                      </p:to>
                                    </p:set>
                                    <p:animEffect transition="in" filter="fade">
                                      <p:cBhvr>
                                        <p:cTn id="227" dur="2000"/>
                                        <p:tgtEl>
                                          <p:spTgt spid="15426"/>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5406"/>
                                        </p:tgtEl>
                                        <p:attrNameLst>
                                          <p:attrName>style.visibility</p:attrName>
                                        </p:attrNameLst>
                                      </p:cBhvr>
                                      <p:to>
                                        <p:strVal val="visible"/>
                                      </p:to>
                                    </p:set>
                                    <p:animEffect transition="in" filter="fade">
                                      <p:cBhvr>
                                        <p:cTn id="230" dur="2000"/>
                                        <p:tgtEl>
                                          <p:spTgt spid="15406"/>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1" fill="hold" grpId="0" nodeType="clickEffect">
                                  <p:stCondLst>
                                    <p:cond delay="0"/>
                                  </p:stCondLst>
                                  <p:childTnLst>
                                    <p:set>
                                      <p:cBhvr>
                                        <p:cTn id="234" dur="1" fill="hold">
                                          <p:stCondLst>
                                            <p:cond delay="0"/>
                                          </p:stCondLst>
                                        </p:cTn>
                                        <p:tgtEl>
                                          <p:spTgt spid="15393"/>
                                        </p:tgtEl>
                                        <p:attrNameLst>
                                          <p:attrName>style.visibility</p:attrName>
                                        </p:attrNameLst>
                                      </p:cBhvr>
                                      <p:to>
                                        <p:strVal val="visible"/>
                                      </p:to>
                                    </p:set>
                                    <p:animEffect transition="in" filter="wipe(up)">
                                      <p:cBhvr>
                                        <p:cTn id="235" dur="3000"/>
                                        <p:tgtEl>
                                          <p:spTgt spid="15393"/>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15440"/>
                                        </p:tgtEl>
                                        <p:attrNameLst>
                                          <p:attrName>style.visibility</p:attrName>
                                        </p:attrNameLst>
                                      </p:cBhvr>
                                      <p:to>
                                        <p:strVal val="visible"/>
                                      </p:to>
                                    </p:set>
                                    <p:animEffect transition="in" filter="fade">
                                      <p:cBhvr>
                                        <p:cTn id="240" dur="2000"/>
                                        <p:tgtEl>
                                          <p:spTgt spid="15440"/>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1" fill="hold" grpId="0" nodeType="clickEffect">
                                  <p:stCondLst>
                                    <p:cond delay="0"/>
                                  </p:stCondLst>
                                  <p:childTnLst>
                                    <p:set>
                                      <p:cBhvr>
                                        <p:cTn id="244" dur="1" fill="hold">
                                          <p:stCondLst>
                                            <p:cond delay="0"/>
                                          </p:stCondLst>
                                        </p:cTn>
                                        <p:tgtEl>
                                          <p:spTgt spid="15419"/>
                                        </p:tgtEl>
                                        <p:attrNameLst>
                                          <p:attrName>style.visibility</p:attrName>
                                        </p:attrNameLst>
                                      </p:cBhvr>
                                      <p:to>
                                        <p:strVal val="visible"/>
                                      </p:to>
                                    </p:set>
                                    <p:animEffect transition="in" filter="wipe(up)">
                                      <p:cBhvr>
                                        <p:cTn id="245" dur="3000"/>
                                        <p:tgtEl>
                                          <p:spTgt spid="15419"/>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15442"/>
                                        </p:tgtEl>
                                        <p:attrNameLst>
                                          <p:attrName>style.visibility</p:attrName>
                                        </p:attrNameLst>
                                      </p:cBhvr>
                                      <p:to>
                                        <p:strVal val="visible"/>
                                      </p:to>
                                    </p:set>
                                    <p:animEffect transition="in" filter="fade">
                                      <p:cBhvr>
                                        <p:cTn id="250" dur="2000"/>
                                        <p:tgtEl>
                                          <p:spTgt spid="15442"/>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5420"/>
                                        </p:tgtEl>
                                        <p:attrNameLst>
                                          <p:attrName>style.visibility</p:attrName>
                                        </p:attrNameLst>
                                      </p:cBhvr>
                                      <p:to>
                                        <p:strVal val="visible"/>
                                      </p:to>
                                    </p:set>
                                    <p:animEffect transition="in" filter="wipe(up)">
                                      <p:cBhvr>
                                        <p:cTn id="255" dur="3000"/>
                                        <p:tgtEl>
                                          <p:spTgt spid="15420"/>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ntr" presetSubtype="0" fill="hold" grpId="0" nodeType="clickEffect">
                                  <p:stCondLst>
                                    <p:cond delay="0"/>
                                  </p:stCondLst>
                                  <p:childTnLst>
                                    <p:set>
                                      <p:cBhvr>
                                        <p:cTn id="259" dur="1" fill="hold">
                                          <p:stCondLst>
                                            <p:cond delay="0"/>
                                          </p:stCondLst>
                                        </p:cTn>
                                        <p:tgtEl>
                                          <p:spTgt spid="15441"/>
                                        </p:tgtEl>
                                        <p:attrNameLst>
                                          <p:attrName>style.visibility</p:attrName>
                                        </p:attrNameLst>
                                      </p:cBhvr>
                                      <p:to>
                                        <p:strVal val="visible"/>
                                      </p:to>
                                    </p:set>
                                    <p:animEffect transition="in" filter="fade">
                                      <p:cBhvr>
                                        <p:cTn id="260" dur="2000"/>
                                        <p:tgtEl>
                                          <p:spTgt spid="15441"/>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8" fill="hold" grpId="0" nodeType="clickEffect">
                                  <p:stCondLst>
                                    <p:cond delay="0"/>
                                  </p:stCondLst>
                                  <p:childTnLst>
                                    <p:set>
                                      <p:cBhvr>
                                        <p:cTn id="264" dur="1" fill="hold">
                                          <p:stCondLst>
                                            <p:cond delay="0"/>
                                          </p:stCondLst>
                                        </p:cTn>
                                        <p:tgtEl>
                                          <p:spTgt spid="15422"/>
                                        </p:tgtEl>
                                        <p:attrNameLst>
                                          <p:attrName>style.visibility</p:attrName>
                                        </p:attrNameLst>
                                      </p:cBhvr>
                                      <p:to>
                                        <p:strVal val="visible"/>
                                      </p:to>
                                    </p:set>
                                    <p:animEffect transition="in" filter="wipe(left)">
                                      <p:cBhvr>
                                        <p:cTn id="265" dur="3000"/>
                                        <p:tgtEl>
                                          <p:spTgt spid="15422"/>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1" fill="hold" grpId="0" nodeType="clickEffect">
                                  <p:stCondLst>
                                    <p:cond delay="0"/>
                                  </p:stCondLst>
                                  <p:childTnLst>
                                    <p:set>
                                      <p:cBhvr>
                                        <p:cTn id="269" dur="1" fill="hold">
                                          <p:stCondLst>
                                            <p:cond delay="0"/>
                                          </p:stCondLst>
                                        </p:cTn>
                                        <p:tgtEl>
                                          <p:spTgt spid="15423"/>
                                        </p:tgtEl>
                                        <p:attrNameLst>
                                          <p:attrName>style.visibility</p:attrName>
                                        </p:attrNameLst>
                                      </p:cBhvr>
                                      <p:to>
                                        <p:strVal val="visible"/>
                                      </p:to>
                                    </p:set>
                                    <p:animEffect transition="in" filter="wipe(up)">
                                      <p:cBhvr>
                                        <p:cTn id="270" dur="3000"/>
                                        <p:tgtEl>
                                          <p:spTgt spid="15423"/>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4" fill="hold" grpId="0" nodeType="clickEffect">
                                  <p:stCondLst>
                                    <p:cond delay="0"/>
                                  </p:stCondLst>
                                  <p:childTnLst>
                                    <p:set>
                                      <p:cBhvr>
                                        <p:cTn id="274" dur="1" fill="hold">
                                          <p:stCondLst>
                                            <p:cond delay="0"/>
                                          </p:stCondLst>
                                        </p:cTn>
                                        <p:tgtEl>
                                          <p:spTgt spid="15392"/>
                                        </p:tgtEl>
                                        <p:attrNameLst>
                                          <p:attrName>style.visibility</p:attrName>
                                        </p:attrNameLst>
                                      </p:cBhvr>
                                      <p:to>
                                        <p:strVal val="visible"/>
                                      </p:to>
                                    </p:set>
                                    <p:animEffect transition="in" filter="wipe(down)">
                                      <p:cBhvr>
                                        <p:cTn id="275" dur="3000"/>
                                        <p:tgtEl>
                                          <p:spTgt spid="15392"/>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4" fill="hold" grpId="0" nodeType="clickEffect">
                                  <p:stCondLst>
                                    <p:cond delay="0"/>
                                  </p:stCondLst>
                                  <p:childTnLst>
                                    <p:set>
                                      <p:cBhvr>
                                        <p:cTn id="279" dur="1" fill="hold">
                                          <p:stCondLst>
                                            <p:cond delay="0"/>
                                          </p:stCondLst>
                                        </p:cTn>
                                        <p:tgtEl>
                                          <p:spTgt spid="15438"/>
                                        </p:tgtEl>
                                        <p:attrNameLst>
                                          <p:attrName>style.visibility</p:attrName>
                                        </p:attrNameLst>
                                      </p:cBhvr>
                                      <p:to>
                                        <p:strVal val="visible"/>
                                      </p:to>
                                    </p:set>
                                    <p:animEffect transition="in" filter="wipe(down)">
                                      <p:cBhvr>
                                        <p:cTn id="280" dur="3000"/>
                                        <p:tgtEl>
                                          <p:spTgt spid="15438"/>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15443"/>
                                        </p:tgtEl>
                                        <p:attrNameLst>
                                          <p:attrName>style.visibility</p:attrName>
                                        </p:attrNameLst>
                                      </p:cBhvr>
                                      <p:to>
                                        <p:strVal val="visible"/>
                                      </p:to>
                                    </p:set>
                                    <p:animEffect transition="in" filter="fade">
                                      <p:cBhvr>
                                        <p:cTn id="285" dur="2000"/>
                                        <p:tgtEl>
                                          <p:spTgt spid="15443"/>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4" fill="hold" grpId="0" nodeType="clickEffect">
                                  <p:stCondLst>
                                    <p:cond delay="0"/>
                                  </p:stCondLst>
                                  <p:childTnLst>
                                    <p:set>
                                      <p:cBhvr>
                                        <p:cTn id="289" dur="1" fill="hold">
                                          <p:stCondLst>
                                            <p:cond delay="0"/>
                                          </p:stCondLst>
                                        </p:cTn>
                                        <p:tgtEl>
                                          <p:spTgt spid="15395"/>
                                        </p:tgtEl>
                                        <p:attrNameLst>
                                          <p:attrName>style.visibility</p:attrName>
                                        </p:attrNameLst>
                                      </p:cBhvr>
                                      <p:to>
                                        <p:strVal val="visible"/>
                                      </p:to>
                                    </p:set>
                                    <p:animEffect transition="in" filter="wipe(down)">
                                      <p:cBhvr>
                                        <p:cTn id="290" dur="3000"/>
                                        <p:tgtEl>
                                          <p:spTgt spid="15395"/>
                                        </p:tgtEl>
                                      </p:cBhvr>
                                    </p:animEffec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grpId="0" nodeType="clickEffect">
                                  <p:stCondLst>
                                    <p:cond delay="0"/>
                                  </p:stCondLst>
                                  <p:childTnLst>
                                    <p:set>
                                      <p:cBhvr>
                                        <p:cTn id="294" dur="1" fill="hold">
                                          <p:stCondLst>
                                            <p:cond delay="0"/>
                                          </p:stCondLst>
                                        </p:cTn>
                                        <p:tgtEl>
                                          <p:spTgt spid="15431"/>
                                        </p:tgtEl>
                                        <p:attrNameLst>
                                          <p:attrName>style.visibility</p:attrName>
                                        </p:attrNameLst>
                                      </p:cBhvr>
                                      <p:to>
                                        <p:strVal val="visible"/>
                                      </p:to>
                                    </p:set>
                                    <p:animEffect transition="in" filter="fade">
                                      <p:cBhvr>
                                        <p:cTn id="295" dur="2000"/>
                                        <p:tgtEl>
                                          <p:spTgt spid="15431"/>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grpId="0" nodeType="clickEffect">
                                  <p:stCondLst>
                                    <p:cond delay="0"/>
                                  </p:stCondLst>
                                  <p:childTnLst>
                                    <p:set>
                                      <p:cBhvr>
                                        <p:cTn id="299" dur="1" fill="hold">
                                          <p:stCondLst>
                                            <p:cond delay="0"/>
                                          </p:stCondLst>
                                        </p:cTn>
                                        <p:tgtEl>
                                          <p:spTgt spid="15445"/>
                                        </p:tgtEl>
                                        <p:attrNameLst>
                                          <p:attrName>style.visibility</p:attrName>
                                        </p:attrNameLst>
                                      </p:cBhvr>
                                      <p:to>
                                        <p:strVal val="visible"/>
                                      </p:to>
                                    </p:set>
                                    <p:animEffect transition="in" filter="fade">
                                      <p:cBhvr>
                                        <p:cTn id="300" dur="2000"/>
                                        <p:tgtEl>
                                          <p:spTgt spid="15445"/>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15444"/>
                                        </p:tgtEl>
                                        <p:attrNameLst>
                                          <p:attrName>style.visibility</p:attrName>
                                        </p:attrNameLst>
                                      </p:cBhvr>
                                      <p:to>
                                        <p:strVal val="visible"/>
                                      </p:to>
                                    </p:set>
                                    <p:animEffect transition="in" filter="fade">
                                      <p:cBhvr>
                                        <p:cTn id="305" dur="2000"/>
                                        <p:tgtEl>
                                          <p:spTgt spid="15444"/>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15439"/>
                                        </p:tgtEl>
                                        <p:attrNameLst>
                                          <p:attrName>style.visibility</p:attrName>
                                        </p:attrNameLst>
                                      </p:cBhvr>
                                      <p:to>
                                        <p:strVal val="visible"/>
                                      </p:to>
                                    </p:set>
                                    <p:animEffect transition="in" filter="fade">
                                      <p:cBhvr>
                                        <p:cTn id="308" dur="2000"/>
                                        <p:tgtEl>
                                          <p:spTgt spid="15439"/>
                                        </p:tgtEl>
                                      </p:cBhvr>
                                    </p:animEffect>
                                  </p:childTnLst>
                                </p:cTn>
                              </p:par>
                            </p:childTnLst>
                          </p:cTn>
                        </p:par>
                      </p:childTnLst>
                    </p:cTn>
                  </p:par>
                  <p:par>
                    <p:cTn id="309" fill="hold">
                      <p:stCondLst>
                        <p:cond delay="indefinite"/>
                      </p:stCondLst>
                      <p:childTnLst>
                        <p:par>
                          <p:cTn id="310" fill="hold">
                            <p:stCondLst>
                              <p:cond delay="0"/>
                            </p:stCondLst>
                            <p:childTnLst>
                              <p:par>
                                <p:cTn id="311" presetID="22" presetClass="entr" presetSubtype="4" fill="hold" grpId="0" nodeType="clickEffect">
                                  <p:stCondLst>
                                    <p:cond delay="0"/>
                                  </p:stCondLst>
                                  <p:childTnLst>
                                    <p:set>
                                      <p:cBhvr>
                                        <p:cTn id="312" dur="1" fill="hold">
                                          <p:stCondLst>
                                            <p:cond delay="0"/>
                                          </p:stCondLst>
                                        </p:cTn>
                                        <p:tgtEl>
                                          <p:spTgt spid="15394"/>
                                        </p:tgtEl>
                                        <p:attrNameLst>
                                          <p:attrName>style.visibility</p:attrName>
                                        </p:attrNameLst>
                                      </p:cBhvr>
                                      <p:to>
                                        <p:strVal val="visible"/>
                                      </p:to>
                                    </p:set>
                                    <p:animEffect transition="in" filter="wipe(down)">
                                      <p:cBhvr>
                                        <p:cTn id="313" dur="3000"/>
                                        <p:tgtEl>
                                          <p:spTgt spid="15394"/>
                                        </p:tgtEl>
                                      </p:cBhvr>
                                    </p:animEffect>
                                  </p:childTnLst>
                                </p:cTn>
                              </p:par>
                            </p:childTnLst>
                          </p:cTn>
                        </p:par>
                      </p:childTnLst>
                    </p:cTn>
                  </p:par>
                  <p:par>
                    <p:cTn id="314" fill="hold">
                      <p:stCondLst>
                        <p:cond delay="indefinite"/>
                      </p:stCondLst>
                      <p:childTnLst>
                        <p:par>
                          <p:cTn id="315" fill="hold">
                            <p:stCondLst>
                              <p:cond delay="0"/>
                            </p:stCondLst>
                            <p:childTnLst>
                              <p:par>
                                <p:cTn id="316" presetID="10" presetClass="entr" presetSubtype="0" fill="hold" grpId="0" nodeType="clickEffect">
                                  <p:stCondLst>
                                    <p:cond delay="0"/>
                                  </p:stCondLst>
                                  <p:childTnLst>
                                    <p:set>
                                      <p:cBhvr>
                                        <p:cTn id="317" dur="1" fill="hold">
                                          <p:stCondLst>
                                            <p:cond delay="0"/>
                                          </p:stCondLst>
                                        </p:cTn>
                                        <p:tgtEl>
                                          <p:spTgt spid="15446"/>
                                        </p:tgtEl>
                                        <p:attrNameLst>
                                          <p:attrName>style.visibility</p:attrName>
                                        </p:attrNameLst>
                                      </p:cBhvr>
                                      <p:to>
                                        <p:strVal val="visible"/>
                                      </p:to>
                                    </p:set>
                                    <p:animEffect transition="in" filter="fade">
                                      <p:cBhvr>
                                        <p:cTn id="318" dur="2000"/>
                                        <p:tgtEl>
                                          <p:spTgt spid="15446"/>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5430"/>
                                        </p:tgtEl>
                                        <p:attrNameLst>
                                          <p:attrName>style.visibility</p:attrName>
                                        </p:attrNameLst>
                                      </p:cBhvr>
                                      <p:to>
                                        <p:strVal val="visible"/>
                                      </p:to>
                                    </p:set>
                                    <p:animEffect transition="in" filter="fade">
                                      <p:cBhvr>
                                        <p:cTn id="321" dur="2000"/>
                                        <p:tgtEl>
                                          <p:spTgt spid="15430"/>
                                        </p:tgtEl>
                                      </p:cBhvr>
                                    </p:animEffect>
                                  </p:childTnLst>
                                </p:cTn>
                              </p:par>
                            </p:childTnLst>
                          </p:cTn>
                        </p:par>
                      </p:childTnLst>
                    </p:cTn>
                  </p:par>
                  <p:par>
                    <p:cTn id="322" fill="hold">
                      <p:stCondLst>
                        <p:cond delay="indefinite"/>
                      </p:stCondLst>
                      <p:childTnLst>
                        <p:par>
                          <p:cTn id="323" fill="hold">
                            <p:stCondLst>
                              <p:cond delay="0"/>
                            </p:stCondLst>
                            <p:childTnLst>
                              <p:par>
                                <p:cTn id="324" presetID="22" presetClass="entr" presetSubtype="4" fill="hold" grpId="0" nodeType="clickEffect">
                                  <p:stCondLst>
                                    <p:cond delay="0"/>
                                  </p:stCondLst>
                                  <p:childTnLst>
                                    <p:set>
                                      <p:cBhvr>
                                        <p:cTn id="325" dur="1" fill="hold">
                                          <p:stCondLst>
                                            <p:cond delay="0"/>
                                          </p:stCondLst>
                                        </p:cTn>
                                        <p:tgtEl>
                                          <p:spTgt spid="15435"/>
                                        </p:tgtEl>
                                        <p:attrNameLst>
                                          <p:attrName>style.visibility</p:attrName>
                                        </p:attrNameLst>
                                      </p:cBhvr>
                                      <p:to>
                                        <p:strVal val="visible"/>
                                      </p:to>
                                    </p:set>
                                    <p:animEffect transition="in" filter="wipe(down)">
                                      <p:cBhvr>
                                        <p:cTn id="326" dur="5000"/>
                                        <p:tgtEl>
                                          <p:spTgt spid="15435"/>
                                        </p:tgtEl>
                                      </p:cBhvr>
                                    </p:animEffect>
                                  </p:childTnLst>
                                </p:cTn>
                              </p:par>
                            </p:childTnLst>
                          </p:cTn>
                        </p:par>
                      </p:childTnLst>
                    </p:cTn>
                  </p:par>
                  <p:par>
                    <p:cTn id="327" fill="hold">
                      <p:stCondLst>
                        <p:cond delay="indefinite"/>
                      </p:stCondLst>
                      <p:childTnLst>
                        <p:par>
                          <p:cTn id="328" fill="hold">
                            <p:stCondLst>
                              <p:cond delay="0"/>
                            </p:stCondLst>
                            <p:childTnLst>
                              <p:par>
                                <p:cTn id="329" presetID="22" presetClass="entr" presetSubtype="4" fill="hold" grpId="0" nodeType="clickEffect">
                                  <p:stCondLst>
                                    <p:cond delay="0"/>
                                  </p:stCondLst>
                                  <p:childTnLst>
                                    <p:set>
                                      <p:cBhvr>
                                        <p:cTn id="330" dur="1" fill="hold">
                                          <p:stCondLst>
                                            <p:cond delay="0"/>
                                          </p:stCondLst>
                                        </p:cTn>
                                        <p:tgtEl>
                                          <p:spTgt spid="15447"/>
                                        </p:tgtEl>
                                        <p:attrNameLst>
                                          <p:attrName>style.visibility</p:attrName>
                                        </p:attrNameLst>
                                      </p:cBhvr>
                                      <p:to>
                                        <p:strVal val="visible"/>
                                      </p:to>
                                    </p:set>
                                    <p:animEffect transition="in" filter="wipe(down)">
                                      <p:cBhvr>
                                        <p:cTn id="331" dur="5000"/>
                                        <p:tgtEl>
                                          <p:spTgt spid="15447"/>
                                        </p:tgtEl>
                                      </p:cBhvr>
                                    </p:animEffect>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grpId="1" nodeType="clickEffect">
                                  <p:stCondLst>
                                    <p:cond delay="0"/>
                                  </p:stCondLst>
                                  <p:childTnLst>
                                    <p:animEffect transition="out" filter="fade">
                                      <p:cBhvr>
                                        <p:cTn id="335" dur="2000"/>
                                        <p:tgtEl>
                                          <p:spTgt spid="15424"/>
                                        </p:tgtEl>
                                      </p:cBhvr>
                                    </p:animEffect>
                                    <p:set>
                                      <p:cBhvr>
                                        <p:cTn id="336" dur="1" fill="hold">
                                          <p:stCondLst>
                                            <p:cond delay="1999"/>
                                          </p:stCondLst>
                                        </p:cTn>
                                        <p:tgtEl>
                                          <p:spTgt spid="15424"/>
                                        </p:tgtEl>
                                        <p:attrNameLst>
                                          <p:attrName>style.visibility</p:attrName>
                                        </p:attrNameLst>
                                      </p:cBhvr>
                                      <p:to>
                                        <p:strVal val="hidden"/>
                                      </p:to>
                                    </p:set>
                                  </p:childTnLst>
                                </p:cTn>
                              </p:par>
                              <p:par>
                                <p:cTn id="337" presetID="22" presetClass="entr" presetSubtype="4" fill="hold" grpId="0" nodeType="withEffect">
                                  <p:stCondLst>
                                    <p:cond delay="0"/>
                                  </p:stCondLst>
                                  <p:childTnLst>
                                    <p:set>
                                      <p:cBhvr>
                                        <p:cTn id="338" dur="1" fill="hold">
                                          <p:stCondLst>
                                            <p:cond delay="0"/>
                                          </p:stCondLst>
                                        </p:cTn>
                                        <p:tgtEl>
                                          <p:spTgt spid="15436"/>
                                        </p:tgtEl>
                                        <p:attrNameLst>
                                          <p:attrName>style.visibility</p:attrName>
                                        </p:attrNameLst>
                                      </p:cBhvr>
                                      <p:to>
                                        <p:strVal val="visible"/>
                                      </p:to>
                                    </p:set>
                                    <p:animEffect transition="in" filter="wipe(down)">
                                      <p:cBhvr>
                                        <p:cTn id="339" dur="5000"/>
                                        <p:tgtEl>
                                          <p:spTgt spid="15436"/>
                                        </p:tgtEl>
                                      </p:cBhvr>
                                    </p:animEffect>
                                  </p:childTnLst>
                                </p:cTn>
                              </p:par>
                            </p:childTnLst>
                          </p:cTn>
                        </p:par>
                      </p:childTnLst>
                    </p:cTn>
                  </p:par>
                  <p:par>
                    <p:cTn id="340" fill="hold">
                      <p:stCondLst>
                        <p:cond delay="indefinite"/>
                      </p:stCondLst>
                      <p:childTnLst>
                        <p:par>
                          <p:cTn id="341" fill="hold">
                            <p:stCondLst>
                              <p:cond delay="0"/>
                            </p:stCondLst>
                            <p:childTnLst>
                              <p:par>
                                <p:cTn id="342" presetID="22" presetClass="entr" presetSubtype="4" fill="hold" grpId="0" nodeType="clickEffect">
                                  <p:stCondLst>
                                    <p:cond delay="0"/>
                                  </p:stCondLst>
                                  <p:childTnLst>
                                    <p:set>
                                      <p:cBhvr>
                                        <p:cTn id="343" dur="1" fill="hold">
                                          <p:stCondLst>
                                            <p:cond delay="0"/>
                                          </p:stCondLst>
                                        </p:cTn>
                                        <p:tgtEl>
                                          <p:spTgt spid="15427"/>
                                        </p:tgtEl>
                                        <p:attrNameLst>
                                          <p:attrName>style.visibility</p:attrName>
                                        </p:attrNameLst>
                                      </p:cBhvr>
                                      <p:to>
                                        <p:strVal val="visible"/>
                                      </p:to>
                                    </p:set>
                                    <p:animEffect transition="in" filter="wipe(down)">
                                      <p:cBhvr>
                                        <p:cTn id="344" dur="5000"/>
                                        <p:tgtEl>
                                          <p:spTgt spid="15427"/>
                                        </p:tgtEl>
                                      </p:cBhvr>
                                    </p:animEffect>
                                  </p:childTnLst>
                                </p:cTn>
                              </p:par>
                            </p:childTnLst>
                          </p:cTn>
                        </p:par>
                      </p:childTnLst>
                    </p:cTn>
                  </p:par>
                  <p:par>
                    <p:cTn id="345" fill="hold">
                      <p:stCondLst>
                        <p:cond delay="indefinite"/>
                      </p:stCondLst>
                      <p:childTnLst>
                        <p:par>
                          <p:cTn id="346" fill="hold">
                            <p:stCondLst>
                              <p:cond delay="0"/>
                            </p:stCondLst>
                            <p:childTnLst>
                              <p:par>
                                <p:cTn id="347" presetID="22" presetClass="entr" presetSubtype="8" fill="hold" grpId="0" nodeType="clickEffect">
                                  <p:stCondLst>
                                    <p:cond delay="0"/>
                                  </p:stCondLst>
                                  <p:childTnLst>
                                    <p:set>
                                      <p:cBhvr>
                                        <p:cTn id="348" dur="1" fill="hold">
                                          <p:stCondLst>
                                            <p:cond delay="0"/>
                                          </p:stCondLst>
                                        </p:cTn>
                                        <p:tgtEl>
                                          <p:spTgt spid="15429"/>
                                        </p:tgtEl>
                                        <p:attrNameLst>
                                          <p:attrName>style.visibility</p:attrName>
                                        </p:attrNameLst>
                                      </p:cBhvr>
                                      <p:to>
                                        <p:strVal val="visible"/>
                                      </p:to>
                                    </p:set>
                                    <p:animEffect transition="in" filter="wipe(left)">
                                      <p:cBhvr>
                                        <p:cTn id="349" dur="5000"/>
                                        <p:tgtEl>
                                          <p:spTgt spid="15429"/>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xit" presetSubtype="0" fill="hold" grpId="1" nodeType="clickEffect">
                                  <p:stCondLst>
                                    <p:cond delay="0"/>
                                  </p:stCondLst>
                                  <p:childTnLst>
                                    <p:animEffect transition="out" filter="fade">
                                      <p:cBhvr>
                                        <p:cTn id="353" dur="2000"/>
                                        <p:tgtEl>
                                          <p:spTgt spid="15405"/>
                                        </p:tgtEl>
                                      </p:cBhvr>
                                    </p:animEffect>
                                    <p:set>
                                      <p:cBhvr>
                                        <p:cTn id="354" dur="1" fill="hold">
                                          <p:stCondLst>
                                            <p:cond delay="1999"/>
                                          </p:stCondLst>
                                        </p:cTn>
                                        <p:tgtEl>
                                          <p:spTgt spid="15405"/>
                                        </p:tgtEl>
                                        <p:attrNameLst>
                                          <p:attrName>style.visibility</p:attrName>
                                        </p:attrNameLst>
                                      </p:cBhvr>
                                      <p:to>
                                        <p:strVal val="hidden"/>
                                      </p:to>
                                    </p:se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grpId="0" nodeType="clickEffect">
                                  <p:stCondLst>
                                    <p:cond delay="0"/>
                                  </p:stCondLst>
                                  <p:childTnLst>
                                    <p:set>
                                      <p:cBhvr>
                                        <p:cTn id="358" dur="1" fill="hold">
                                          <p:stCondLst>
                                            <p:cond delay="0"/>
                                          </p:stCondLst>
                                        </p:cTn>
                                        <p:tgtEl>
                                          <p:spTgt spid="15428"/>
                                        </p:tgtEl>
                                        <p:attrNameLst>
                                          <p:attrName>style.visibility</p:attrName>
                                        </p:attrNameLst>
                                      </p:cBhvr>
                                      <p:to>
                                        <p:strVal val="visible"/>
                                      </p:to>
                                    </p:set>
                                    <p:animEffect transition="in" filter="wipe(down)">
                                      <p:cBhvr>
                                        <p:cTn id="359" dur="5000"/>
                                        <p:tgtEl>
                                          <p:spTgt spid="15428"/>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1" fill="hold" grpId="0" nodeType="clickEffect">
                                  <p:stCondLst>
                                    <p:cond delay="0"/>
                                  </p:stCondLst>
                                  <p:childTnLst>
                                    <p:set>
                                      <p:cBhvr>
                                        <p:cTn id="363" dur="1" fill="hold">
                                          <p:stCondLst>
                                            <p:cond delay="0"/>
                                          </p:stCondLst>
                                        </p:cTn>
                                        <p:tgtEl>
                                          <p:spTgt spid="15432"/>
                                        </p:tgtEl>
                                        <p:attrNameLst>
                                          <p:attrName>style.visibility</p:attrName>
                                        </p:attrNameLst>
                                      </p:cBhvr>
                                      <p:to>
                                        <p:strVal val="visible"/>
                                      </p:to>
                                    </p:set>
                                    <p:animEffect transition="in" filter="wipe(up)">
                                      <p:cBhvr>
                                        <p:cTn id="364" dur="3000"/>
                                        <p:tgtEl>
                                          <p:spTgt spid="15432"/>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grpId="0" nodeType="clickEffect">
                                  <p:stCondLst>
                                    <p:cond delay="0"/>
                                  </p:stCondLst>
                                  <p:childTnLst>
                                    <p:set>
                                      <p:cBhvr>
                                        <p:cTn id="368" dur="1" fill="hold">
                                          <p:stCondLst>
                                            <p:cond delay="0"/>
                                          </p:stCondLst>
                                        </p:cTn>
                                        <p:tgtEl>
                                          <p:spTgt spid="15434"/>
                                        </p:tgtEl>
                                        <p:attrNameLst>
                                          <p:attrName>style.visibility</p:attrName>
                                        </p:attrNameLst>
                                      </p:cBhvr>
                                      <p:to>
                                        <p:strVal val="visible"/>
                                      </p:to>
                                    </p:set>
                                    <p:animEffect transition="in" filter="wipe(down)">
                                      <p:cBhvr>
                                        <p:cTn id="369" dur="3000"/>
                                        <p:tgtEl>
                                          <p:spTgt spid="15434"/>
                                        </p:tgtEl>
                                      </p:cBhvr>
                                    </p:animEffect>
                                  </p:childTnLst>
                                </p:cTn>
                              </p:par>
                            </p:childTnLst>
                          </p:cTn>
                        </p:par>
                      </p:childTnLst>
                    </p:cTn>
                  </p:par>
                  <p:par>
                    <p:cTn id="370" fill="hold">
                      <p:stCondLst>
                        <p:cond delay="indefinite"/>
                      </p:stCondLst>
                      <p:childTnLst>
                        <p:par>
                          <p:cTn id="371" fill="hold">
                            <p:stCondLst>
                              <p:cond delay="0"/>
                            </p:stCondLst>
                            <p:childTnLst>
                              <p:par>
                                <p:cTn id="372" presetID="22" presetClass="entr" presetSubtype="4" fill="hold" grpId="0" nodeType="clickEffect">
                                  <p:stCondLst>
                                    <p:cond delay="0"/>
                                  </p:stCondLst>
                                  <p:childTnLst>
                                    <p:set>
                                      <p:cBhvr>
                                        <p:cTn id="373" dur="1" fill="hold">
                                          <p:stCondLst>
                                            <p:cond delay="0"/>
                                          </p:stCondLst>
                                        </p:cTn>
                                        <p:tgtEl>
                                          <p:spTgt spid="15433"/>
                                        </p:tgtEl>
                                        <p:attrNameLst>
                                          <p:attrName>style.visibility</p:attrName>
                                        </p:attrNameLst>
                                      </p:cBhvr>
                                      <p:to>
                                        <p:strVal val="visible"/>
                                      </p:to>
                                    </p:set>
                                    <p:animEffect transition="in" filter="wipe(down)">
                                      <p:cBhvr>
                                        <p:cTn id="374" dur="3000"/>
                                        <p:tgtEl>
                                          <p:spTgt spid="15433"/>
                                        </p:tgtEl>
                                      </p:cBhvr>
                                    </p:animEffect>
                                  </p:childTnLst>
                                </p:cTn>
                              </p:par>
                            </p:childTnLst>
                          </p:cTn>
                        </p:par>
                      </p:childTnLst>
                    </p:cTn>
                  </p:par>
                  <p:par>
                    <p:cTn id="375" fill="hold">
                      <p:stCondLst>
                        <p:cond delay="indefinite"/>
                      </p:stCondLst>
                      <p:childTnLst>
                        <p:par>
                          <p:cTn id="376" fill="hold">
                            <p:stCondLst>
                              <p:cond delay="0"/>
                            </p:stCondLst>
                            <p:childTnLst>
                              <p:par>
                                <p:cTn id="377" presetID="10" presetClass="entr" presetSubtype="0" fill="hold" grpId="0" nodeType="clickEffect">
                                  <p:stCondLst>
                                    <p:cond delay="0"/>
                                  </p:stCondLst>
                                  <p:childTnLst>
                                    <p:set>
                                      <p:cBhvr>
                                        <p:cTn id="378" dur="1" fill="hold">
                                          <p:stCondLst>
                                            <p:cond delay="0"/>
                                          </p:stCondLst>
                                        </p:cTn>
                                        <p:tgtEl>
                                          <p:spTgt spid="89"/>
                                        </p:tgtEl>
                                        <p:attrNameLst>
                                          <p:attrName>style.visibility</p:attrName>
                                        </p:attrNameLst>
                                      </p:cBhvr>
                                      <p:to>
                                        <p:strVal val="visible"/>
                                      </p:to>
                                    </p:set>
                                    <p:animEffect transition="in" filter="fade">
                                      <p:cBhvr>
                                        <p:cTn id="379" dur="2000"/>
                                        <p:tgtEl>
                                          <p:spTgt spid="89"/>
                                        </p:tgtEl>
                                      </p:cBhvr>
                                    </p:animEffect>
                                  </p:childTnLst>
                                </p:cTn>
                              </p:par>
                            </p:childTnLst>
                          </p:cTn>
                        </p:par>
                      </p:childTnLst>
                    </p:cTn>
                  </p:par>
                  <p:par>
                    <p:cTn id="380" fill="hold">
                      <p:stCondLst>
                        <p:cond delay="indefinite"/>
                      </p:stCondLst>
                      <p:childTnLst>
                        <p:par>
                          <p:cTn id="381" fill="hold">
                            <p:stCondLst>
                              <p:cond delay="0"/>
                            </p:stCondLst>
                            <p:childTnLst>
                              <p:par>
                                <p:cTn id="382" presetID="10" presetClass="entr" presetSubtype="0" fill="hold" grpId="0" nodeType="clickEffect">
                                  <p:stCondLst>
                                    <p:cond delay="0"/>
                                  </p:stCondLst>
                                  <p:childTnLst>
                                    <p:set>
                                      <p:cBhvr>
                                        <p:cTn id="383" dur="1" fill="hold">
                                          <p:stCondLst>
                                            <p:cond delay="0"/>
                                          </p:stCondLst>
                                        </p:cTn>
                                        <p:tgtEl>
                                          <p:spTgt spid="90"/>
                                        </p:tgtEl>
                                        <p:attrNameLst>
                                          <p:attrName>style.visibility</p:attrName>
                                        </p:attrNameLst>
                                      </p:cBhvr>
                                      <p:to>
                                        <p:strVal val="visible"/>
                                      </p:to>
                                    </p:set>
                                    <p:animEffect transition="in" filter="fade">
                                      <p:cBhvr>
                                        <p:cTn id="384" dur="2000"/>
                                        <p:tgtEl>
                                          <p:spTgt spid="90"/>
                                        </p:tgtEl>
                                      </p:cBhvr>
                                    </p:animEffect>
                                  </p:childTnLst>
                                </p:cTn>
                              </p:par>
                            </p:childTnLst>
                          </p:cTn>
                        </p:par>
                      </p:childTnLst>
                    </p:cTn>
                  </p:par>
                  <p:par>
                    <p:cTn id="385" fill="hold">
                      <p:stCondLst>
                        <p:cond delay="indefinite"/>
                      </p:stCondLst>
                      <p:childTnLst>
                        <p:par>
                          <p:cTn id="386" fill="hold">
                            <p:stCondLst>
                              <p:cond delay="0"/>
                            </p:stCondLst>
                            <p:childTnLst>
                              <p:par>
                                <p:cTn id="387" presetID="10" presetClass="entr" presetSubtype="0" fill="hold" grpId="0" nodeType="clickEffect">
                                  <p:stCondLst>
                                    <p:cond delay="0"/>
                                  </p:stCondLst>
                                  <p:childTnLst>
                                    <p:set>
                                      <p:cBhvr>
                                        <p:cTn id="388" dur="1" fill="hold">
                                          <p:stCondLst>
                                            <p:cond delay="0"/>
                                          </p:stCondLst>
                                        </p:cTn>
                                        <p:tgtEl>
                                          <p:spTgt spid="91"/>
                                        </p:tgtEl>
                                        <p:attrNameLst>
                                          <p:attrName>style.visibility</p:attrName>
                                        </p:attrNameLst>
                                      </p:cBhvr>
                                      <p:to>
                                        <p:strVal val="visible"/>
                                      </p:to>
                                    </p:set>
                                    <p:animEffect transition="in" filter="fade">
                                      <p:cBhvr>
                                        <p:cTn id="389"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P spid="15366" grpId="0" animBg="1"/>
      <p:bldP spid="15367" grpId="0" animBg="1"/>
      <p:bldP spid="15368" grpId="0"/>
      <p:bldP spid="15369" grpId="0"/>
      <p:bldP spid="15370" grpId="0"/>
      <p:bldP spid="15371" grpId="0"/>
      <p:bldP spid="15372" grpId="0"/>
      <p:bldP spid="15373" grpId="0" animBg="1"/>
      <p:bldP spid="15374" grpId="0" animBg="1"/>
      <p:bldP spid="15375" grpId="0" animBg="1"/>
      <p:bldP spid="15376" grpId="0" animBg="1"/>
      <p:bldP spid="15377" grpId="0" animBg="1"/>
      <p:bldP spid="15378" grpId="0" animBg="1"/>
      <p:bldP spid="15380" grpId="0"/>
      <p:bldP spid="15381" grpId="0"/>
      <p:bldP spid="15382" grpId="0"/>
      <p:bldP spid="15383" grpId="0" animBg="1"/>
      <p:bldP spid="15384" grpId="0" animBg="1"/>
      <p:bldP spid="15385" grpId="0" animBg="1"/>
      <p:bldP spid="15386" grpId="0" animBg="1"/>
      <p:bldP spid="15387" grpId="0" animBg="1"/>
      <p:bldP spid="15388" grpId="0" animBg="1"/>
      <p:bldP spid="15389" grpId="0" animBg="1"/>
      <p:bldP spid="15390" grpId="0" animBg="1"/>
      <p:bldP spid="15391" grpId="0" animBg="1"/>
      <p:bldP spid="15392" grpId="0" animBg="1"/>
      <p:bldP spid="15393" grpId="0" animBg="1"/>
      <p:bldP spid="15394" grpId="0" animBg="1"/>
      <p:bldP spid="15395" grpId="0" animBg="1"/>
      <p:bldP spid="15396" grpId="0" animBg="1"/>
      <p:bldP spid="15397" grpId="0" animBg="1"/>
      <p:bldP spid="15398" grpId="0" animBg="1"/>
      <p:bldP spid="15399" grpId="0"/>
      <p:bldP spid="15400" grpId="0" animBg="1"/>
      <p:bldP spid="15401" grpId="0" animBg="1"/>
      <p:bldP spid="15403" grpId="0" animBg="1"/>
      <p:bldP spid="15405" grpId="0" animBg="1"/>
      <p:bldP spid="15405" grpId="1" animBg="1"/>
      <p:bldP spid="15406" grpId="0" animBg="1"/>
      <p:bldP spid="15407" grpId="0" animBg="1"/>
      <p:bldP spid="15408" grpId="0" animBg="1"/>
      <p:bldP spid="15409" grpId="0" animBg="1"/>
      <p:bldP spid="15410" grpId="0" animBg="1"/>
      <p:bldP spid="15411" grpId="0" animBg="1"/>
      <p:bldP spid="15412" grpId="0" animBg="1"/>
      <p:bldP spid="15413" grpId="0" animBg="1"/>
      <p:bldP spid="15413" grpId="1" animBg="1"/>
      <p:bldP spid="15414" grpId="0" animBg="1"/>
      <p:bldP spid="15414" grpId="1" animBg="1"/>
      <p:bldP spid="15415" grpId="0" animBg="1"/>
      <p:bldP spid="15416" grpId="0" animBg="1"/>
      <p:bldP spid="15419" grpId="0" animBg="1"/>
      <p:bldP spid="15420" grpId="0" animBg="1"/>
      <p:bldP spid="15421" grpId="0"/>
      <p:bldP spid="15422" grpId="0" animBg="1"/>
      <p:bldP spid="15423" grpId="0" animBg="1"/>
      <p:bldP spid="15424" grpId="0" animBg="1"/>
      <p:bldP spid="15424" grpId="1" animBg="1"/>
      <p:bldP spid="15425" grpId="0"/>
      <p:bldP spid="15426" grpId="0"/>
      <p:bldP spid="15427" grpId="0" animBg="1"/>
      <p:bldP spid="15428" grpId="0" animBg="1"/>
      <p:bldP spid="15429" grpId="0" animBg="1"/>
      <p:bldP spid="15430" grpId="0" animBg="1"/>
      <p:bldP spid="15431" grpId="0" animBg="1"/>
      <p:bldP spid="15432" grpId="0" animBg="1"/>
      <p:bldP spid="15433" grpId="0" animBg="1"/>
      <p:bldP spid="15434" grpId="0" animBg="1"/>
      <p:bldP spid="15435" grpId="0" animBg="1"/>
      <p:bldP spid="15436" grpId="0" animBg="1"/>
      <p:bldP spid="15437" grpId="0" animBg="1"/>
      <p:bldP spid="15438" grpId="0" animBg="1"/>
      <p:bldP spid="15439" grpId="0" animBg="1"/>
      <p:bldP spid="15440" grpId="0" animBg="1"/>
      <p:bldP spid="15441" grpId="0" animBg="1"/>
      <p:bldP spid="15442" grpId="0" animBg="1"/>
      <p:bldP spid="15443" grpId="0"/>
      <p:bldP spid="15444" grpId="0"/>
      <p:bldP spid="15445" grpId="0"/>
      <p:bldP spid="15446" grpId="0"/>
      <p:bldP spid="15447" grpId="0" animBg="1"/>
      <p:bldP spid="15448" grpId="0"/>
      <p:bldP spid="89" grpId="0"/>
      <p:bldP spid="90" grpId="0"/>
      <p:bldP spid="15402" grpId="0" animBg="1"/>
      <p:bldP spid="15417" grpId="0" animBg="1"/>
      <p:bldP spid="15418" grpId="0" animBg="1"/>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813300" y="771525"/>
            <a:ext cx="2400300" cy="540798"/>
          </a:xfrm>
          <a:prstGeom prst="rect">
            <a:avLst/>
          </a:prstGeom>
          <a:noFill/>
          <a:ln w="9525">
            <a:noFill/>
            <a:miter lim="800000"/>
            <a:headEnd/>
            <a:tailEnd/>
          </a:ln>
        </p:spPr>
        <p:txBody>
          <a:bodyPr lIns="108849" tIns="54424" rIns="108849" bIns="54424">
            <a:spAutoFit/>
          </a:bodyPr>
          <a:lstStyle/>
          <a:p>
            <a:pPr>
              <a:spcBef>
                <a:spcPct val="50000"/>
              </a:spcBef>
            </a:pPr>
            <a:r>
              <a:rPr lang="ru-RU" sz="2800" b="1" dirty="0" smtClean="0">
                <a:solidFill>
                  <a:srgbClr val="800000"/>
                </a:solidFill>
              </a:rPr>
              <a:t>Алгоритм</a:t>
            </a:r>
            <a:r>
              <a:rPr lang="ru-RU" sz="2800" b="1" dirty="0" smtClean="0">
                <a:solidFill>
                  <a:srgbClr val="0000FF"/>
                </a:solidFill>
              </a:rPr>
              <a:t> </a:t>
            </a:r>
            <a:endParaRPr lang="ru-RU" sz="2800" b="1" dirty="0">
              <a:solidFill>
                <a:srgbClr val="0000FF"/>
              </a:solidFill>
            </a:endParaRPr>
          </a:p>
        </p:txBody>
      </p:sp>
      <p:sp>
        <p:nvSpPr>
          <p:cNvPr id="17411" name="Text Box 4"/>
          <p:cNvSpPr txBox="1">
            <a:spLocks noChangeArrowheads="1"/>
          </p:cNvSpPr>
          <p:nvPr/>
        </p:nvSpPr>
        <p:spPr bwMode="auto">
          <a:xfrm>
            <a:off x="1693335" y="1563688"/>
            <a:ext cx="8640233" cy="971685"/>
          </a:xfrm>
          <a:prstGeom prst="rect">
            <a:avLst/>
          </a:prstGeom>
          <a:noFill/>
          <a:ln w="9525">
            <a:noFill/>
            <a:miter lim="800000"/>
            <a:headEnd/>
            <a:tailEnd/>
          </a:ln>
        </p:spPr>
        <p:txBody>
          <a:bodyPr lIns="108849" tIns="54424" rIns="108849" bIns="54424">
            <a:spAutoFit/>
          </a:bodyPr>
          <a:lstStyle/>
          <a:p>
            <a:pPr>
              <a:spcBef>
                <a:spcPct val="50000"/>
              </a:spcBef>
            </a:pPr>
            <a:r>
              <a:rPr lang="ru-RU" sz="2800" dirty="0">
                <a:solidFill>
                  <a:srgbClr val="0000FF"/>
                </a:solidFill>
              </a:rPr>
              <a:t>1. Через прямую </a:t>
            </a:r>
            <a:r>
              <a:rPr lang="ru-RU" sz="2800" dirty="0">
                <a:solidFill>
                  <a:srgbClr val="C00000"/>
                </a:solidFill>
                <a:latin typeface="Lucida Sans Unicode" pitchFamily="34" charset="0"/>
                <a:cs typeface="Lucida Sans Unicode" pitchFamily="34" charset="0"/>
              </a:rPr>
              <a:t>ℓ</a:t>
            </a:r>
            <a:r>
              <a:rPr lang="ru-RU" sz="2800" dirty="0">
                <a:solidFill>
                  <a:srgbClr val="0000FF"/>
                </a:solidFill>
              </a:rPr>
              <a:t> проводят вспомогательную плоскость-посредник </a:t>
            </a:r>
            <a:r>
              <a:rPr lang="ru-RU" sz="2800" dirty="0" smtClean="0">
                <a:solidFill>
                  <a:srgbClr val="C00000"/>
                </a:solidFill>
                <a:sym typeface="Symbol" pitchFamily="18" charset="2"/>
              </a:rPr>
              <a:t></a:t>
            </a:r>
            <a:endParaRPr lang="ru-RU" sz="2800" dirty="0">
              <a:solidFill>
                <a:srgbClr val="C00000"/>
              </a:solidFill>
              <a:sym typeface="Symbol" pitchFamily="18" charset="2"/>
            </a:endParaRPr>
          </a:p>
        </p:txBody>
      </p:sp>
      <p:sp>
        <p:nvSpPr>
          <p:cNvPr id="17412" name="Text Box 5"/>
          <p:cNvSpPr txBox="1">
            <a:spLocks noChangeArrowheads="1"/>
          </p:cNvSpPr>
          <p:nvPr/>
        </p:nvSpPr>
        <p:spPr bwMode="auto">
          <a:xfrm>
            <a:off x="1693335" y="2643189"/>
            <a:ext cx="8640233" cy="971685"/>
          </a:xfrm>
          <a:prstGeom prst="rect">
            <a:avLst/>
          </a:prstGeom>
          <a:noFill/>
          <a:ln w="9525">
            <a:noFill/>
            <a:miter lim="800000"/>
            <a:headEnd/>
            <a:tailEnd/>
          </a:ln>
        </p:spPr>
        <p:txBody>
          <a:bodyPr lIns="108849" tIns="54424" rIns="108849" bIns="54424">
            <a:spAutoFit/>
          </a:bodyPr>
          <a:lstStyle/>
          <a:p>
            <a:pPr>
              <a:spcBef>
                <a:spcPct val="50000"/>
              </a:spcBef>
            </a:pPr>
            <a:r>
              <a:rPr lang="ru-RU" sz="2800" dirty="0">
                <a:solidFill>
                  <a:srgbClr val="0000FF"/>
                </a:solidFill>
              </a:rPr>
              <a:t>2. Находят линию пересечения поверхности с плоскостью </a:t>
            </a:r>
            <a:r>
              <a:rPr lang="ru-RU" sz="2800" dirty="0">
                <a:solidFill>
                  <a:srgbClr val="C00000"/>
                </a:solidFill>
                <a:sym typeface="Symbol" pitchFamily="18" charset="2"/>
              </a:rPr>
              <a:t> </a:t>
            </a:r>
            <a:r>
              <a:rPr lang="ru-RU" sz="2800" dirty="0">
                <a:solidFill>
                  <a:srgbClr val="C00000"/>
                </a:solidFill>
              </a:rPr>
              <a:t>–</a:t>
            </a:r>
            <a:r>
              <a:rPr lang="ru-RU" sz="2800" dirty="0">
                <a:solidFill>
                  <a:srgbClr val="C00000"/>
                </a:solidFill>
                <a:sym typeface="Symbol" pitchFamily="18" charset="2"/>
              </a:rPr>
              <a:t> </a:t>
            </a:r>
            <a:r>
              <a:rPr lang="en-US" sz="2800" dirty="0">
                <a:solidFill>
                  <a:srgbClr val="C00000"/>
                </a:solidFill>
                <a:sym typeface="Symbol" pitchFamily="18" charset="2"/>
              </a:rPr>
              <a:t>k</a:t>
            </a:r>
            <a:endParaRPr lang="ru-RU" sz="2800" dirty="0">
              <a:solidFill>
                <a:srgbClr val="C00000"/>
              </a:solidFill>
              <a:sym typeface="Symbol" pitchFamily="18" charset="2"/>
            </a:endParaRPr>
          </a:p>
        </p:txBody>
      </p:sp>
      <p:sp>
        <p:nvSpPr>
          <p:cNvPr id="17413" name="Text Box 6"/>
          <p:cNvSpPr txBox="1">
            <a:spLocks noChangeArrowheads="1"/>
          </p:cNvSpPr>
          <p:nvPr/>
        </p:nvSpPr>
        <p:spPr bwMode="auto">
          <a:xfrm>
            <a:off x="1570505" y="3590926"/>
            <a:ext cx="8358717" cy="2115722"/>
          </a:xfrm>
          <a:prstGeom prst="rect">
            <a:avLst/>
          </a:prstGeom>
          <a:noFill/>
          <a:ln w="9525">
            <a:noFill/>
            <a:miter lim="800000"/>
            <a:headEnd/>
            <a:tailEnd/>
          </a:ln>
        </p:spPr>
        <p:txBody>
          <a:bodyPr lIns="108849" tIns="54424" rIns="108849" bIns="54424">
            <a:spAutoFit/>
          </a:bodyPr>
          <a:lstStyle/>
          <a:p>
            <a:pPr algn="ctr">
              <a:spcBef>
                <a:spcPct val="50000"/>
              </a:spcBef>
            </a:pPr>
            <a:r>
              <a:rPr lang="ru-RU" sz="2800" dirty="0">
                <a:solidFill>
                  <a:srgbClr val="0000FF"/>
                </a:solidFill>
              </a:rPr>
              <a:t>3. Отмечают точки пересечения прямой </a:t>
            </a:r>
            <a:r>
              <a:rPr lang="ru-RU" sz="2800" dirty="0" err="1">
                <a:solidFill>
                  <a:srgbClr val="C00000"/>
                </a:solidFill>
                <a:latin typeface="Lucida Sans Unicode" pitchFamily="34" charset="0"/>
                <a:cs typeface="Lucida Sans Unicode" pitchFamily="34" charset="0"/>
              </a:rPr>
              <a:t>ℓ</a:t>
            </a:r>
            <a:r>
              <a:rPr lang="ru-RU" sz="2800" dirty="0" err="1">
                <a:solidFill>
                  <a:srgbClr val="0000FF"/>
                </a:solidFill>
              </a:rPr>
              <a:t>  </a:t>
            </a:r>
            <a:r>
              <a:rPr lang="ru-RU" sz="2800" dirty="0">
                <a:solidFill>
                  <a:srgbClr val="0000FF"/>
                </a:solidFill>
              </a:rPr>
              <a:t>с линией  </a:t>
            </a:r>
            <a:r>
              <a:rPr lang="en-US" sz="2800" dirty="0">
                <a:solidFill>
                  <a:srgbClr val="C00000"/>
                </a:solidFill>
                <a:sym typeface="Symbol" pitchFamily="18" charset="2"/>
              </a:rPr>
              <a:t>k</a:t>
            </a:r>
            <a:r>
              <a:rPr lang="ru-RU" sz="2800" dirty="0">
                <a:solidFill>
                  <a:srgbClr val="C00000"/>
                </a:solidFill>
                <a:sym typeface="Symbol" pitchFamily="18" charset="2"/>
              </a:rPr>
              <a:t>,</a:t>
            </a:r>
            <a:r>
              <a:rPr lang="ru-RU" sz="2800" dirty="0">
                <a:solidFill>
                  <a:srgbClr val="0000FF"/>
                </a:solidFill>
                <a:sym typeface="Symbol" pitchFamily="18" charset="2"/>
              </a:rPr>
              <a:t> точки </a:t>
            </a:r>
            <a:r>
              <a:rPr lang="ru-RU" sz="2800" dirty="0">
                <a:solidFill>
                  <a:srgbClr val="C00000"/>
                </a:solidFill>
                <a:sym typeface="Symbol" pitchFamily="18" charset="2"/>
              </a:rPr>
              <a:t>1</a:t>
            </a:r>
            <a:r>
              <a:rPr lang="ru-RU" sz="2800" dirty="0">
                <a:solidFill>
                  <a:srgbClr val="0000FF"/>
                </a:solidFill>
                <a:sym typeface="Symbol" pitchFamily="18" charset="2"/>
              </a:rPr>
              <a:t> и </a:t>
            </a:r>
            <a:r>
              <a:rPr lang="ru-RU" sz="2800" dirty="0">
                <a:solidFill>
                  <a:srgbClr val="C00000"/>
                </a:solidFill>
                <a:sym typeface="Symbol" pitchFamily="18" charset="2"/>
              </a:rPr>
              <a:t>2</a:t>
            </a:r>
          </a:p>
          <a:p>
            <a:pPr algn="ctr">
              <a:spcBef>
                <a:spcPct val="50000"/>
              </a:spcBef>
            </a:pPr>
            <a:r>
              <a:rPr lang="ru-RU" sz="2800" dirty="0">
                <a:solidFill>
                  <a:srgbClr val="0000FF"/>
                </a:solidFill>
                <a:sym typeface="Symbol" pitchFamily="18" charset="2"/>
              </a:rPr>
              <a:t> Количество точек пересечения прямой с поверхностью определяет порядок последней</a:t>
            </a:r>
          </a:p>
        </p:txBody>
      </p:sp>
    </p:spTree>
    <p:extLst>
      <p:ext uri="{BB962C8B-B14F-4D97-AF65-F5344CB8AC3E}">
        <p14:creationId xmlns:p14="http://schemas.microsoft.com/office/powerpoint/2010/main" val="415347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9" y="1247775"/>
            <a:ext cx="5045829" cy="4962525"/>
          </a:xfrm>
          <a:prstGeom prst="rect">
            <a:avLst/>
          </a:prstGeom>
          <a:solidFill>
            <a:srgbClr val="FF0000"/>
          </a:solidFill>
        </p:spPr>
      </p:pic>
      <p:sp>
        <p:nvSpPr>
          <p:cNvPr id="7" name="Блок-схема: узел 6"/>
          <p:cNvSpPr/>
          <p:nvPr/>
        </p:nvSpPr>
        <p:spPr>
          <a:xfrm>
            <a:off x="3016418" y="2510998"/>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3549818" y="2379653"/>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037177" y="2009524"/>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p:nvCxnSpPr>
        <p:spPr>
          <a:xfrm>
            <a:off x="3085462" y="2632290"/>
            <a:ext cx="0" cy="192066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Блок-схема: узел 11"/>
          <p:cNvSpPr/>
          <p:nvPr/>
        </p:nvSpPr>
        <p:spPr>
          <a:xfrm>
            <a:off x="3016418" y="4487277"/>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a:stCxn id="8" idx="4"/>
            <a:endCxn id="14" idx="0"/>
          </p:cNvCxnSpPr>
          <p:nvPr/>
        </p:nvCxnSpPr>
        <p:spPr>
          <a:xfrm flipH="1">
            <a:off x="3617677" y="2510998"/>
            <a:ext cx="1" cy="28048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Блок-схема: узел 13"/>
          <p:cNvSpPr/>
          <p:nvPr/>
        </p:nvSpPr>
        <p:spPr>
          <a:xfrm>
            <a:off x="3549817" y="5315846"/>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a:endCxn id="19" idx="0"/>
          </p:cNvCxnSpPr>
          <p:nvPr/>
        </p:nvCxnSpPr>
        <p:spPr>
          <a:xfrm>
            <a:off x="5110096" y="2153569"/>
            <a:ext cx="1186" cy="2399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Блок-схема: узел 18"/>
          <p:cNvSpPr/>
          <p:nvPr/>
        </p:nvSpPr>
        <p:spPr>
          <a:xfrm>
            <a:off x="5043422" y="4552949"/>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a:stCxn id="19" idx="2"/>
          </p:cNvCxnSpPr>
          <p:nvPr/>
        </p:nvCxnSpPr>
        <p:spPr>
          <a:xfrm flipH="1" flipV="1">
            <a:off x="3152137" y="4524823"/>
            <a:ext cx="1891285" cy="9379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19" idx="4"/>
          </p:cNvCxnSpPr>
          <p:nvPr/>
        </p:nvCxnSpPr>
        <p:spPr>
          <a:xfrm flipH="1">
            <a:off x="3680163" y="4684294"/>
            <a:ext cx="1431119" cy="669098"/>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14" idx="1"/>
            <a:endCxn id="12" idx="4"/>
          </p:cNvCxnSpPr>
          <p:nvPr/>
        </p:nvCxnSpPr>
        <p:spPr>
          <a:xfrm flipH="1" flipV="1">
            <a:off x="3084278" y="4618622"/>
            <a:ext cx="485415" cy="71645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3186685" y="4548285"/>
            <a:ext cx="228600" cy="2376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3316170" y="4571722"/>
            <a:ext cx="375553" cy="3904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3446562" y="4590495"/>
            <a:ext cx="526085" cy="546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a:off x="3573978" y="4590495"/>
            <a:ext cx="697650" cy="7253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4001995" y="4618621"/>
            <a:ext cx="562197" cy="584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H="1">
            <a:off x="4597689" y="4618621"/>
            <a:ext cx="281100" cy="2922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883266" y="2126396"/>
            <a:ext cx="517704" cy="338554"/>
          </a:xfrm>
          <a:prstGeom prst="rect">
            <a:avLst/>
          </a:prstGeom>
          <a:noFill/>
        </p:spPr>
        <p:txBody>
          <a:bodyPr wrap="square" rtlCol="0">
            <a:spAutoFit/>
          </a:bodyPr>
          <a:lstStyle/>
          <a:p>
            <a:r>
              <a:rPr lang="ru-RU" sz="1600" b="1" dirty="0" smtClean="0">
                <a:solidFill>
                  <a:schemeClr val="accent1">
                    <a:lumMod val="75000"/>
                  </a:schemeClr>
                </a:solidFill>
              </a:rPr>
              <a:t>1</a:t>
            </a:r>
            <a:r>
              <a:rPr lang="ru-RU" sz="1600" b="1" baseline="-25000" dirty="0" smtClean="0">
                <a:solidFill>
                  <a:schemeClr val="accent1">
                    <a:lumMod val="75000"/>
                  </a:schemeClr>
                </a:solidFill>
              </a:rPr>
              <a:t>1</a:t>
            </a:r>
            <a:endParaRPr lang="ru-RU" sz="1600" b="1" baseline="-25000" dirty="0">
              <a:solidFill>
                <a:schemeClr val="accent1">
                  <a:lumMod val="75000"/>
                </a:schemeClr>
              </a:solidFill>
            </a:endParaRPr>
          </a:p>
        </p:txBody>
      </p:sp>
      <p:sp>
        <p:nvSpPr>
          <p:cNvPr id="44" name="TextBox 43"/>
          <p:cNvSpPr txBox="1"/>
          <p:nvPr/>
        </p:nvSpPr>
        <p:spPr>
          <a:xfrm>
            <a:off x="3611671" y="2430024"/>
            <a:ext cx="517704" cy="338554"/>
          </a:xfrm>
          <a:prstGeom prst="rect">
            <a:avLst/>
          </a:prstGeom>
          <a:noFill/>
        </p:spPr>
        <p:txBody>
          <a:bodyPr wrap="square" rtlCol="0">
            <a:spAutoFit/>
          </a:bodyPr>
          <a:lstStyle/>
          <a:p>
            <a:r>
              <a:rPr lang="ru-RU" sz="1600" b="1" dirty="0" smtClean="0">
                <a:solidFill>
                  <a:schemeClr val="accent1">
                    <a:lumMod val="75000"/>
                  </a:schemeClr>
                </a:solidFill>
              </a:rPr>
              <a:t>2</a:t>
            </a:r>
            <a:r>
              <a:rPr lang="ru-RU" sz="1600" b="1" baseline="-25000" dirty="0" smtClean="0">
                <a:solidFill>
                  <a:schemeClr val="accent1">
                    <a:lumMod val="75000"/>
                  </a:schemeClr>
                </a:solidFill>
              </a:rPr>
              <a:t>1</a:t>
            </a:r>
            <a:endParaRPr lang="ru-RU" sz="1600" b="1" baseline="-25000" dirty="0">
              <a:solidFill>
                <a:schemeClr val="accent1">
                  <a:lumMod val="75000"/>
                </a:schemeClr>
              </a:solidFill>
            </a:endParaRPr>
          </a:p>
        </p:txBody>
      </p:sp>
      <p:sp>
        <p:nvSpPr>
          <p:cNvPr id="45" name="TextBox 44"/>
          <p:cNvSpPr txBox="1"/>
          <p:nvPr/>
        </p:nvSpPr>
        <p:spPr>
          <a:xfrm>
            <a:off x="4852429" y="1658270"/>
            <a:ext cx="517704" cy="338554"/>
          </a:xfrm>
          <a:prstGeom prst="rect">
            <a:avLst/>
          </a:prstGeom>
          <a:noFill/>
        </p:spPr>
        <p:txBody>
          <a:bodyPr wrap="square" rtlCol="0">
            <a:spAutoFit/>
          </a:bodyPr>
          <a:lstStyle/>
          <a:p>
            <a:r>
              <a:rPr lang="ru-RU" sz="1600" b="1" dirty="0" smtClean="0">
                <a:solidFill>
                  <a:schemeClr val="accent1">
                    <a:lumMod val="75000"/>
                  </a:schemeClr>
                </a:solidFill>
              </a:rPr>
              <a:t>3</a:t>
            </a:r>
            <a:r>
              <a:rPr lang="ru-RU" sz="1600" b="1" baseline="-25000" dirty="0" smtClean="0">
                <a:solidFill>
                  <a:schemeClr val="accent1">
                    <a:lumMod val="75000"/>
                  </a:schemeClr>
                </a:solidFill>
              </a:rPr>
              <a:t>1</a:t>
            </a:r>
            <a:endParaRPr lang="ru-RU" sz="1600" b="1" baseline="-25000" dirty="0">
              <a:solidFill>
                <a:schemeClr val="accent1">
                  <a:lumMod val="75000"/>
                </a:schemeClr>
              </a:solidFill>
            </a:endParaRPr>
          </a:p>
        </p:txBody>
      </p:sp>
      <p:sp>
        <p:nvSpPr>
          <p:cNvPr id="46" name="TextBox 45"/>
          <p:cNvSpPr txBox="1"/>
          <p:nvPr/>
        </p:nvSpPr>
        <p:spPr>
          <a:xfrm>
            <a:off x="2779506" y="4107896"/>
            <a:ext cx="517704" cy="338554"/>
          </a:xfrm>
          <a:prstGeom prst="rect">
            <a:avLst/>
          </a:prstGeom>
          <a:noFill/>
        </p:spPr>
        <p:txBody>
          <a:bodyPr wrap="square" rtlCol="0">
            <a:spAutoFit/>
          </a:bodyPr>
          <a:lstStyle/>
          <a:p>
            <a:r>
              <a:rPr lang="ru-RU" sz="1600" b="1" dirty="0" smtClean="0">
                <a:solidFill>
                  <a:schemeClr val="accent1">
                    <a:lumMod val="75000"/>
                  </a:schemeClr>
                </a:solidFill>
              </a:rPr>
              <a:t>1</a:t>
            </a:r>
            <a:r>
              <a:rPr lang="ru-RU"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
        <p:nvSpPr>
          <p:cNvPr id="47" name="TextBox 46"/>
          <p:cNvSpPr txBox="1"/>
          <p:nvPr/>
        </p:nvSpPr>
        <p:spPr>
          <a:xfrm>
            <a:off x="3456100" y="5486125"/>
            <a:ext cx="517704" cy="338554"/>
          </a:xfrm>
          <a:prstGeom prst="rect">
            <a:avLst/>
          </a:prstGeom>
          <a:noFill/>
        </p:spPr>
        <p:txBody>
          <a:bodyPr wrap="square" rtlCol="0">
            <a:spAutoFit/>
          </a:bodyPr>
          <a:lstStyle/>
          <a:p>
            <a:r>
              <a:rPr lang="ru-RU" sz="1600" b="1" dirty="0" smtClean="0">
                <a:solidFill>
                  <a:schemeClr val="accent1">
                    <a:lumMod val="75000"/>
                  </a:schemeClr>
                </a:solidFill>
              </a:rPr>
              <a:t>2</a:t>
            </a:r>
            <a:r>
              <a:rPr lang="ru-RU"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
        <p:nvSpPr>
          <p:cNvPr id="48" name="TextBox 47"/>
          <p:cNvSpPr txBox="1"/>
          <p:nvPr/>
        </p:nvSpPr>
        <p:spPr>
          <a:xfrm>
            <a:off x="5105037" y="4181559"/>
            <a:ext cx="517704" cy="338554"/>
          </a:xfrm>
          <a:prstGeom prst="rect">
            <a:avLst/>
          </a:prstGeom>
          <a:noFill/>
        </p:spPr>
        <p:txBody>
          <a:bodyPr wrap="square" rtlCol="0">
            <a:spAutoFit/>
          </a:bodyPr>
          <a:lstStyle/>
          <a:p>
            <a:r>
              <a:rPr lang="ru-RU" sz="1600" b="1" dirty="0" smtClean="0">
                <a:solidFill>
                  <a:schemeClr val="accent1">
                    <a:lumMod val="75000"/>
                  </a:schemeClr>
                </a:solidFill>
              </a:rPr>
              <a:t>3</a:t>
            </a:r>
            <a:r>
              <a:rPr lang="ru-RU"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Tree>
    <p:extLst>
      <p:ext uri="{BB962C8B-B14F-4D97-AF65-F5344CB8AC3E}">
        <p14:creationId xmlns:p14="http://schemas.microsoft.com/office/powerpoint/2010/main" val="135963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left)">
                                      <p:cBhvr>
                                        <p:cTn id="85" dur="500"/>
                                        <p:tgtEl>
                                          <p:spTgt spid="28"/>
                                        </p:tgtEl>
                                      </p:cBhvr>
                                    </p:animEffect>
                                  </p:childTnLst>
                                </p:cTn>
                              </p:par>
                              <p:par>
                                <p:cTn id="86" presetID="22" presetClass="entr" presetSubtype="8"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500"/>
                                        <p:tgtEl>
                                          <p:spTgt spid="30"/>
                                        </p:tgtEl>
                                      </p:cBhvr>
                                    </p:animEffect>
                                  </p:childTnLst>
                                </p:cTn>
                              </p:par>
                              <p:par>
                                <p:cTn id="89" presetID="22" presetClass="entr" presetSubtype="8"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par>
                                <p:cTn id="92" presetID="22" presetClass="entr" presetSubtype="8"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left)">
                                      <p:cBhvr>
                                        <p:cTn id="94" dur="500"/>
                                        <p:tgtEl>
                                          <p:spTgt spid="36"/>
                                        </p:tgtEl>
                                      </p:cBhvr>
                                    </p:animEffect>
                                  </p:childTnLst>
                                </p:cTn>
                              </p:par>
                              <p:par>
                                <p:cTn id="95" presetID="22" presetClass="entr" presetSubtype="8"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left)">
                                      <p:cBhvr>
                                        <p:cTn id="97" dur="500"/>
                                        <p:tgtEl>
                                          <p:spTgt spid="39"/>
                                        </p:tgtEl>
                                      </p:cBhvr>
                                    </p:animEffect>
                                  </p:childTnLst>
                                </p:cTn>
                              </p:par>
                              <p:par>
                                <p:cTn id="98" presetID="22" presetClass="entr" presetSubtype="8"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wipe(left)">
                                      <p:cBhvr>
                                        <p:cTn id="10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4" grpId="0" animBg="1"/>
      <p:bldP spid="19" grpId="0" animBg="1"/>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599" y="1761068"/>
            <a:ext cx="4131833" cy="4877858"/>
          </a:xfrm>
          <a:prstGeom prst="rect">
            <a:avLst/>
          </a:prstGeom>
          <a:noFill/>
          <a:extLst>
            <a:ext uri="{909E8E84-426E-40DD-AFC4-6F175D3DCCD1}">
              <a14:hiddenFill xmlns:a14="http://schemas.microsoft.com/office/drawing/2010/main">
                <a:solidFill>
                  <a:srgbClr val="FFFFFF"/>
                </a:solidFill>
              </a14:hiddenFill>
            </a:ext>
          </a:extLst>
        </p:spPr>
      </p:pic>
      <p:sp>
        <p:nvSpPr>
          <p:cNvPr id="7" name="Блок-схема: узел 6"/>
          <p:cNvSpPr/>
          <p:nvPr/>
        </p:nvSpPr>
        <p:spPr>
          <a:xfrm>
            <a:off x="1684329" y="4831180"/>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2768061" y="4862985"/>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4373367" y="4928657"/>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p:nvCxnSpPr>
        <p:spPr>
          <a:xfrm>
            <a:off x="1752188" y="3973689"/>
            <a:ext cx="0" cy="8574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4441226" y="3973689"/>
            <a:ext cx="0" cy="9888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Блок-схема: узел 13"/>
          <p:cNvSpPr/>
          <p:nvPr/>
        </p:nvSpPr>
        <p:spPr>
          <a:xfrm>
            <a:off x="1684329" y="3890080"/>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2768061" y="1854496"/>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4373366" y="3929887"/>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a:stCxn id="15" idx="3"/>
          </p:cNvCxnSpPr>
          <p:nvPr/>
        </p:nvCxnSpPr>
        <p:spPr>
          <a:xfrm flipH="1">
            <a:off x="1752189" y="1966606"/>
            <a:ext cx="1035748" cy="194224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6" idx="0"/>
          </p:cNvCxnSpPr>
          <p:nvPr/>
        </p:nvCxnSpPr>
        <p:spPr>
          <a:xfrm flipH="1" flipV="1">
            <a:off x="2855798" y="1985842"/>
            <a:ext cx="1585428" cy="194404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16" idx="2"/>
            <a:endCxn id="14" idx="6"/>
          </p:cNvCxnSpPr>
          <p:nvPr/>
        </p:nvCxnSpPr>
        <p:spPr>
          <a:xfrm flipH="1" flipV="1">
            <a:off x="1820048" y="3955753"/>
            <a:ext cx="2553318" cy="3980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2460530" y="2114889"/>
            <a:ext cx="472113" cy="4908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2079331" y="2238781"/>
            <a:ext cx="1033131" cy="1074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4" idx="7"/>
          </p:cNvCxnSpPr>
          <p:nvPr/>
        </p:nvCxnSpPr>
        <p:spPr>
          <a:xfrm flipH="1">
            <a:off x="1800172" y="2459276"/>
            <a:ext cx="1399196" cy="14500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2059466" y="2617365"/>
            <a:ext cx="1286830" cy="13379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2318744" y="2781909"/>
            <a:ext cx="1168272" cy="12146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a:off x="2661642" y="2957864"/>
            <a:ext cx="955118" cy="9930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H="1">
            <a:off x="2948956" y="3099547"/>
            <a:ext cx="830512" cy="863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a:off x="3245172" y="3286328"/>
            <a:ext cx="653628" cy="6795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H="1">
            <a:off x="3536670" y="3472561"/>
            <a:ext cx="481990" cy="5011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H="1">
            <a:off x="3814614" y="3619082"/>
            <a:ext cx="362100" cy="3764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4113594" y="3795713"/>
            <a:ext cx="192214" cy="1998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a:stCxn id="15" idx="4"/>
          </p:cNvCxnSpPr>
          <p:nvPr/>
        </p:nvCxnSpPr>
        <p:spPr>
          <a:xfrm flipH="1">
            <a:off x="2825983" y="1985841"/>
            <a:ext cx="9938" cy="286720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493336" y="5060002"/>
            <a:ext cx="517704" cy="338554"/>
          </a:xfrm>
          <a:prstGeom prst="rect">
            <a:avLst/>
          </a:prstGeom>
          <a:noFill/>
        </p:spPr>
        <p:txBody>
          <a:bodyPr wrap="square" rtlCol="0">
            <a:spAutoFit/>
          </a:bodyPr>
          <a:lstStyle/>
          <a:p>
            <a:r>
              <a:rPr lang="ru-RU" sz="1600" b="1" dirty="0" smtClean="0">
                <a:solidFill>
                  <a:schemeClr val="accent1">
                    <a:lumMod val="75000"/>
                  </a:schemeClr>
                </a:solidFill>
              </a:rPr>
              <a:t>1</a:t>
            </a:r>
            <a:r>
              <a:rPr lang="ru-RU"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
        <p:nvSpPr>
          <p:cNvPr id="94" name="TextBox 93"/>
          <p:cNvSpPr txBox="1"/>
          <p:nvPr/>
        </p:nvSpPr>
        <p:spPr>
          <a:xfrm>
            <a:off x="1741032" y="3955690"/>
            <a:ext cx="517704" cy="338554"/>
          </a:xfrm>
          <a:prstGeom prst="rect">
            <a:avLst/>
          </a:prstGeom>
          <a:noFill/>
        </p:spPr>
        <p:txBody>
          <a:bodyPr wrap="square" rtlCol="0">
            <a:spAutoFit/>
          </a:bodyPr>
          <a:lstStyle/>
          <a:p>
            <a:r>
              <a:rPr lang="ru-RU" sz="1600" b="1" dirty="0" smtClean="0">
                <a:solidFill>
                  <a:schemeClr val="accent1">
                    <a:lumMod val="75000"/>
                  </a:schemeClr>
                </a:solidFill>
              </a:rPr>
              <a:t>1</a:t>
            </a:r>
            <a:r>
              <a:rPr lang="ru-RU" sz="1600" b="1" baseline="-25000" dirty="0" smtClean="0">
                <a:solidFill>
                  <a:schemeClr val="accent1">
                    <a:lumMod val="75000"/>
                  </a:schemeClr>
                </a:solidFill>
              </a:rPr>
              <a:t>1</a:t>
            </a:r>
            <a:endParaRPr lang="ru-RU" sz="1600" b="1" baseline="-25000" dirty="0">
              <a:solidFill>
                <a:schemeClr val="accent1">
                  <a:lumMod val="75000"/>
                </a:schemeClr>
              </a:solidFill>
            </a:endParaRPr>
          </a:p>
        </p:txBody>
      </p:sp>
      <p:sp>
        <p:nvSpPr>
          <p:cNvPr id="95" name="TextBox 94"/>
          <p:cNvSpPr txBox="1"/>
          <p:nvPr/>
        </p:nvSpPr>
        <p:spPr>
          <a:xfrm>
            <a:off x="3087444" y="5005501"/>
            <a:ext cx="517704" cy="338554"/>
          </a:xfrm>
          <a:prstGeom prst="rect">
            <a:avLst/>
          </a:prstGeom>
          <a:noFill/>
        </p:spPr>
        <p:txBody>
          <a:bodyPr wrap="square" rtlCol="0">
            <a:spAutoFit/>
          </a:bodyPr>
          <a:lstStyle/>
          <a:p>
            <a:r>
              <a:rPr lang="ru-RU" sz="1600" b="1" dirty="0" smtClean="0">
                <a:solidFill>
                  <a:schemeClr val="accent1">
                    <a:lumMod val="75000"/>
                  </a:schemeClr>
                </a:solidFill>
              </a:rPr>
              <a:t>=2</a:t>
            </a:r>
            <a:r>
              <a:rPr lang="ru-RU"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
        <p:nvSpPr>
          <p:cNvPr id="96" name="TextBox 95"/>
          <p:cNvSpPr txBox="1"/>
          <p:nvPr/>
        </p:nvSpPr>
        <p:spPr>
          <a:xfrm>
            <a:off x="2835920" y="1554846"/>
            <a:ext cx="517704" cy="338554"/>
          </a:xfrm>
          <a:prstGeom prst="rect">
            <a:avLst/>
          </a:prstGeom>
          <a:noFill/>
        </p:spPr>
        <p:txBody>
          <a:bodyPr wrap="square" rtlCol="0">
            <a:spAutoFit/>
          </a:bodyPr>
          <a:lstStyle/>
          <a:p>
            <a:r>
              <a:rPr lang="ru-RU" sz="1600" b="1" dirty="0" smtClean="0">
                <a:solidFill>
                  <a:schemeClr val="accent1">
                    <a:lumMod val="75000"/>
                  </a:schemeClr>
                </a:solidFill>
              </a:rPr>
              <a:t>2</a:t>
            </a:r>
            <a:r>
              <a:rPr lang="ru-RU" sz="1600" b="1" baseline="-25000" dirty="0" smtClean="0">
                <a:solidFill>
                  <a:schemeClr val="accent1">
                    <a:lumMod val="75000"/>
                  </a:schemeClr>
                </a:solidFill>
              </a:rPr>
              <a:t>1</a:t>
            </a:r>
            <a:endParaRPr lang="ru-RU" sz="1600" b="1" baseline="-25000" dirty="0">
              <a:solidFill>
                <a:schemeClr val="accent1">
                  <a:lumMod val="75000"/>
                </a:schemeClr>
              </a:solidFill>
            </a:endParaRPr>
          </a:p>
        </p:txBody>
      </p:sp>
      <p:sp>
        <p:nvSpPr>
          <p:cNvPr id="97" name="TextBox 96"/>
          <p:cNvSpPr txBox="1"/>
          <p:nvPr/>
        </p:nvSpPr>
        <p:spPr>
          <a:xfrm>
            <a:off x="4441225" y="5060002"/>
            <a:ext cx="517704" cy="338554"/>
          </a:xfrm>
          <a:prstGeom prst="rect">
            <a:avLst/>
          </a:prstGeom>
          <a:noFill/>
        </p:spPr>
        <p:txBody>
          <a:bodyPr wrap="square" rtlCol="0">
            <a:spAutoFit/>
          </a:bodyPr>
          <a:lstStyle/>
          <a:p>
            <a:r>
              <a:rPr lang="ru-RU" sz="1600" b="1" dirty="0" smtClean="0">
                <a:solidFill>
                  <a:schemeClr val="accent1">
                    <a:lumMod val="75000"/>
                  </a:schemeClr>
                </a:solidFill>
              </a:rPr>
              <a:t>3</a:t>
            </a:r>
            <a:r>
              <a:rPr lang="ru-RU"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
        <p:nvSpPr>
          <p:cNvPr id="98" name="TextBox 97"/>
          <p:cNvSpPr txBox="1"/>
          <p:nvPr/>
        </p:nvSpPr>
        <p:spPr>
          <a:xfrm>
            <a:off x="4506655" y="3518660"/>
            <a:ext cx="517704" cy="338554"/>
          </a:xfrm>
          <a:prstGeom prst="rect">
            <a:avLst/>
          </a:prstGeom>
          <a:noFill/>
        </p:spPr>
        <p:txBody>
          <a:bodyPr wrap="square" rtlCol="0">
            <a:spAutoFit/>
          </a:bodyPr>
          <a:lstStyle/>
          <a:p>
            <a:r>
              <a:rPr lang="ru-RU" sz="1600" b="1" dirty="0" smtClean="0">
                <a:solidFill>
                  <a:schemeClr val="accent1">
                    <a:lumMod val="75000"/>
                  </a:schemeClr>
                </a:solidFill>
              </a:rPr>
              <a:t>3</a:t>
            </a:r>
            <a:r>
              <a:rPr lang="ru-RU" sz="1600" b="1" baseline="-25000" dirty="0" smtClean="0">
                <a:solidFill>
                  <a:schemeClr val="accent1">
                    <a:lumMod val="75000"/>
                  </a:schemeClr>
                </a:solidFill>
              </a:rPr>
              <a:t>1</a:t>
            </a:r>
            <a:endParaRPr lang="ru-RU" sz="1600" b="1" baseline="-25000" dirty="0">
              <a:solidFill>
                <a:schemeClr val="accent1">
                  <a:lumMod val="75000"/>
                </a:schemeClr>
              </a:solidFill>
            </a:endParaRPr>
          </a:p>
        </p:txBody>
      </p:sp>
    </p:spTree>
    <p:extLst>
      <p:ext uri="{BB962C8B-B14F-4D97-AF65-F5344CB8AC3E}">
        <p14:creationId xmlns:p14="http://schemas.microsoft.com/office/powerpoint/2010/main" val="32981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down)">
                                      <p:cBhvr>
                                        <p:cTn id="44" dur="50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right)">
                                      <p:cBhvr>
                                        <p:cTn id="80" dur="500"/>
                                        <p:tgtEl>
                                          <p:spTgt spid="21"/>
                                        </p:tgtEl>
                                      </p:cBhvr>
                                    </p:animEffect>
                                  </p:childTnLst>
                                </p:cTn>
                              </p:par>
                            </p:childTnLst>
                          </p:cTn>
                        </p:par>
                        <p:par>
                          <p:cTn id="81" fill="hold">
                            <p:stCondLst>
                              <p:cond delay="500"/>
                            </p:stCondLst>
                            <p:childTnLst>
                              <p:par>
                                <p:cTn id="82" presetID="22" presetClass="entr" presetSubtype="8" fill="hold" nodeType="afterEffect">
                                  <p:stCondLst>
                                    <p:cond delay="40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400"/>
                                        <p:tgtEl>
                                          <p:spTgt spid="29"/>
                                        </p:tgtEl>
                                      </p:cBhvr>
                                    </p:animEffect>
                                  </p:childTnLst>
                                </p:cTn>
                              </p:par>
                              <p:par>
                                <p:cTn id="85" presetID="22" presetClass="entr" presetSubtype="8"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par>
                                <p:cTn id="88" presetID="22" presetClass="entr" presetSubtype="8"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left)">
                                      <p:cBhvr>
                                        <p:cTn id="90" dur="500"/>
                                        <p:tgtEl>
                                          <p:spTgt spid="31"/>
                                        </p:tgtEl>
                                      </p:cBhvr>
                                    </p:animEffect>
                                  </p:childTnLst>
                                </p:cTn>
                              </p:par>
                              <p:par>
                                <p:cTn id="91" presetID="22" presetClass="entr" presetSubtype="8"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left)">
                                      <p:cBhvr>
                                        <p:cTn id="93" dur="500"/>
                                        <p:tgtEl>
                                          <p:spTgt spid="32"/>
                                        </p:tgtEl>
                                      </p:cBhvr>
                                    </p:animEffect>
                                  </p:childTnLst>
                                </p:cTn>
                              </p:par>
                              <p:par>
                                <p:cTn id="94" presetID="22" presetClass="entr" presetSubtype="8" fill="hold"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left)">
                                      <p:cBhvr>
                                        <p:cTn id="96" dur="500"/>
                                        <p:tgtEl>
                                          <p:spTgt spid="33"/>
                                        </p:tgtEl>
                                      </p:cBhvr>
                                    </p:animEffect>
                                  </p:childTnLst>
                                </p:cTn>
                              </p:par>
                              <p:par>
                                <p:cTn id="97" presetID="22" presetClass="entr" presetSubtype="8"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left)">
                                      <p:cBhvr>
                                        <p:cTn id="99" dur="500"/>
                                        <p:tgtEl>
                                          <p:spTgt spid="34"/>
                                        </p:tgtEl>
                                      </p:cBhvr>
                                    </p:animEffect>
                                  </p:childTnLst>
                                </p:cTn>
                              </p:par>
                              <p:par>
                                <p:cTn id="100" presetID="22" presetClass="entr" presetSubtype="8" fill="hold"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left)">
                                      <p:cBhvr>
                                        <p:cTn id="102" dur="500"/>
                                        <p:tgtEl>
                                          <p:spTgt spid="35"/>
                                        </p:tgtEl>
                                      </p:cBhvr>
                                    </p:animEffect>
                                  </p:childTnLst>
                                </p:cTn>
                              </p:par>
                              <p:par>
                                <p:cTn id="103" presetID="22" presetClass="entr" presetSubtype="8"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par>
                                <p:cTn id="106" presetID="22" presetClass="entr" presetSubtype="8"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wipe(left)">
                                      <p:cBhvr>
                                        <p:cTn id="108" dur="500"/>
                                        <p:tgtEl>
                                          <p:spTgt spid="37"/>
                                        </p:tgtEl>
                                      </p:cBhvr>
                                    </p:animEffect>
                                  </p:childTnLst>
                                </p:cTn>
                              </p:par>
                              <p:par>
                                <p:cTn id="109" presetID="22" presetClass="entr" presetSubtype="8" fill="hold"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wipe(left)">
                                      <p:cBhvr>
                                        <p:cTn id="111" dur="500"/>
                                        <p:tgtEl>
                                          <p:spTgt spid="38"/>
                                        </p:tgtEl>
                                      </p:cBhvr>
                                    </p:animEffect>
                                  </p:childTnLst>
                                </p:cTn>
                              </p:par>
                              <p:par>
                                <p:cTn id="112" presetID="22" presetClass="entr" presetSubtype="8" fill="hold"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left)">
                                      <p:cBhvr>
                                        <p:cTn id="1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P spid="15" grpId="0" animBg="1"/>
      <p:bldP spid="16" grpId="0" animBg="1"/>
      <p:bldP spid="93" grpId="0"/>
      <p:bldP spid="94" grpId="0"/>
      <p:bldP spid="95" grpId="0"/>
      <p:bldP spid="96" grpId="0"/>
      <p:bldP spid="97" grpId="0"/>
      <p:bldP spid="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4108" y="136478"/>
            <a:ext cx="5323784" cy="635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096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4958" y="12227"/>
            <a:ext cx="5855109" cy="686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Блок-схема: узел 2"/>
          <p:cNvSpPr/>
          <p:nvPr/>
        </p:nvSpPr>
        <p:spPr>
          <a:xfrm>
            <a:off x="7331817" y="2963800"/>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7638398" y="2782961"/>
            <a:ext cx="517704" cy="338554"/>
          </a:xfrm>
          <a:prstGeom prst="rect">
            <a:avLst/>
          </a:prstGeom>
          <a:noFill/>
        </p:spPr>
        <p:txBody>
          <a:bodyPr wrap="square" rtlCol="0">
            <a:spAutoFit/>
          </a:bodyPr>
          <a:lstStyle/>
          <a:p>
            <a:r>
              <a:rPr lang="ru-RU" sz="1600" b="1" dirty="0" smtClean="0">
                <a:solidFill>
                  <a:schemeClr val="accent1">
                    <a:lumMod val="75000"/>
                  </a:schemeClr>
                </a:solidFill>
              </a:rPr>
              <a:t>1</a:t>
            </a:r>
            <a:r>
              <a:rPr lang="ru-RU" sz="1600" b="1" baseline="-25000" dirty="0" smtClean="0">
                <a:solidFill>
                  <a:schemeClr val="accent1">
                    <a:lumMod val="75000"/>
                  </a:schemeClr>
                </a:solidFill>
              </a:rPr>
              <a:t>1</a:t>
            </a:r>
            <a:endParaRPr lang="ru-RU" sz="1600" b="1" baseline="-25000" dirty="0">
              <a:solidFill>
                <a:schemeClr val="accent1">
                  <a:lumMod val="75000"/>
                </a:schemeClr>
              </a:solidFill>
            </a:endParaRPr>
          </a:p>
        </p:txBody>
      </p:sp>
      <p:cxnSp>
        <p:nvCxnSpPr>
          <p:cNvPr id="5" name="Прямая соединительная линия 4"/>
          <p:cNvCxnSpPr>
            <a:stCxn id="3" idx="4"/>
            <a:endCxn id="6" idx="0"/>
          </p:cNvCxnSpPr>
          <p:nvPr/>
        </p:nvCxnSpPr>
        <p:spPr>
          <a:xfrm>
            <a:off x="7399677" y="3095145"/>
            <a:ext cx="22860" cy="178889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Блок-схема: узел 5"/>
          <p:cNvSpPr/>
          <p:nvPr/>
        </p:nvSpPr>
        <p:spPr>
          <a:xfrm>
            <a:off x="7354677" y="4884040"/>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508858" y="4383161"/>
            <a:ext cx="517704" cy="338554"/>
          </a:xfrm>
          <a:prstGeom prst="rect">
            <a:avLst/>
          </a:prstGeom>
          <a:noFill/>
        </p:spPr>
        <p:txBody>
          <a:bodyPr wrap="square" rtlCol="0">
            <a:spAutoFit/>
          </a:bodyPr>
          <a:lstStyle/>
          <a:p>
            <a:r>
              <a:rPr lang="ru-RU" sz="1600" b="1" dirty="0" smtClean="0">
                <a:solidFill>
                  <a:schemeClr val="accent1">
                    <a:lumMod val="75000"/>
                  </a:schemeClr>
                </a:solidFill>
              </a:rPr>
              <a:t>1</a:t>
            </a:r>
            <a:r>
              <a:rPr lang="ru-RU"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
        <p:nvSpPr>
          <p:cNvPr id="9" name="Блок-схема: узел 8"/>
          <p:cNvSpPr/>
          <p:nvPr/>
        </p:nvSpPr>
        <p:spPr>
          <a:xfrm>
            <a:off x="6676497" y="3741040"/>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6992603" y="3455426"/>
            <a:ext cx="517704" cy="338554"/>
          </a:xfrm>
          <a:prstGeom prst="rect">
            <a:avLst/>
          </a:prstGeom>
          <a:noFill/>
        </p:spPr>
        <p:txBody>
          <a:bodyPr wrap="square" rtlCol="0">
            <a:spAutoFit/>
          </a:bodyPr>
          <a:lstStyle/>
          <a:p>
            <a:r>
              <a:rPr lang="ru-RU" sz="1600" b="1" dirty="0" smtClean="0">
                <a:solidFill>
                  <a:schemeClr val="accent1">
                    <a:lumMod val="75000"/>
                  </a:schemeClr>
                </a:solidFill>
              </a:rPr>
              <a:t>2</a:t>
            </a:r>
            <a:r>
              <a:rPr lang="ru-RU" sz="1600" b="1" baseline="-25000" dirty="0" smtClean="0">
                <a:solidFill>
                  <a:schemeClr val="accent1">
                    <a:lumMod val="75000"/>
                  </a:schemeClr>
                </a:solidFill>
              </a:rPr>
              <a:t>1</a:t>
            </a:r>
            <a:endParaRPr lang="ru-RU" sz="1600" b="1" baseline="-25000" dirty="0">
              <a:solidFill>
                <a:schemeClr val="accent1">
                  <a:lumMod val="75000"/>
                </a:schemeClr>
              </a:solidFill>
            </a:endParaRPr>
          </a:p>
        </p:txBody>
      </p:sp>
      <p:cxnSp>
        <p:nvCxnSpPr>
          <p:cNvPr id="11" name="Прямая соединительная линия 10"/>
          <p:cNvCxnSpPr>
            <a:stCxn id="9" idx="4"/>
            <a:endCxn id="12" idx="0"/>
          </p:cNvCxnSpPr>
          <p:nvPr/>
        </p:nvCxnSpPr>
        <p:spPr>
          <a:xfrm flipH="1">
            <a:off x="6729117" y="3872385"/>
            <a:ext cx="15240" cy="22003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Блок-схема: узел 11"/>
          <p:cNvSpPr/>
          <p:nvPr/>
        </p:nvSpPr>
        <p:spPr>
          <a:xfrm>
            <a:off x="6661257" y="6072760"/>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6884018" y="6036701"/>
            <a:ext cx="517704" cy="338554"/>
          </a:xfrm>
          <a:prstGeom prst="rect">
            <a:avLst/>
          </a:prstGeom>
          <a:noFill/>
        </p:spPr>
        <p:txBody>
          <a:bodyPr wrap="square" rtlCol="0">
            <a:spAutoFit/>
          </a:bodyPr>
          <a:lstStyle/>
          <a:p>
            <a:r>
              <a:rPr lang="ru-RU" sz="1600" b="1" dirty="0" smtClean="0">
                <a:solidFill>
                  <a:schemeClr val="accent1">
                    <a:lumMod val="75000"/>
                  </a:schemeClr>
                </a:solidFill>
              </a:rPr>
              <a:t>2</a:t>
            </a:r>
            <a:r>
              <a:rPr lang="ru-RU"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
        <p:nvSpPr>
          <p:cNvPr id="16" name="TextBox 15"/>
          <p:cNvSpPr txBox="1"/>
          <p:nvPr/>
        </p:nvSpPr>
        <p:spPr>
          <a:xfrm>
            <a:off x="7240253" y="3459236"/>
            <a:ext cx="517704" cy="338554"/>
          </a:xfrm>
          <a:prstGeom prst="rect">
            <a:avLst/>
          </a:prstGeom>
          <a:noFill/>
        </p:spPr>
        <p:txBody>
          <a:bodyPr wrap="square" rtlCol="0">
            <a:spAutoFit/>
          </a:bodyPr>
          <a:lstStyle/>
          <a:p>
            <a:r>
              <a:rPr lang="ru-RU" sz="1600" b="1" dirty="0">
                <a:solidFill>
                  <a:schemeClr val="accent1">
                    <a:lumMod val="75000"/>
                  </a:schemeClr>
                </a:solidFill>
              </a:rPr>
              <a:t>=</a:t>
            </a:r>
            <a:r>
              <a:rPr lang="ru-RU" sz="1600" b="1" dirty="0" smtClean="0">
                <a:solidFill>
                  <a:schemeClr val="accent1">
                    <a:lumMod val="75000"/>
                  </a:schemeClr>
                </a:solidFill>
              </a:rPr>
              <a:t>3</a:t>
            </a:r>
            <a:r>
              <a:rPr lang="ru-RU" sz="1600" b="1" baseline="-25000" dirty="0" smtClean="0">
                <a:solidFill>
                  <a:schemeClr val="accent1">
                    <a:lumMod val="75000"/>
                  </a:schemeClr>
                </a:solidFill>
              </a:rPr>
              <a:t>1</a:t>
            </a:r>
            <a:endParaRPr lang="ru-RU" sz="1600" b="1" baseline="-25000" dirty="0">
              <a:solidFill>
                <a:schemeClr val="accent1">
                  <a:lumMod val="75000"/>
                </a:schemeClr>
              </a:solidFill>
            </a:endParaRPr>
          </a:p>
        </p:txBody>
      </p:sp>
      <p:sp>
        <p:nvSpPr>
          <p:cNvPr id="18" name="TextBox 17"/>
          <p:cNvSpPr txBox="1"/>
          <p:nvPr/>
        </p:nvSpPr>
        <p:spPr>
          <a:xfrm>
            <a:off x="6733523" y="4413641"/>
            <a:ext cx="517704" cy="338554"/>
          </a:xfrm>
          <a:prstGeom prst="rect">
            <a:avLst/>
          </a:prstGeom>
          <a:noFill/>
        </p:spPr>
        <p:txBody>
          <a:bodyPr wrap="square" rtlCol="0">
            <a:spAutoFit/>
          </a:bodyPr>
          <a:lstStyle/>
          <a:p>
            <a:r>
              <a:rPr lang="ru-RU" sz="1600" b="1" dirty="0" smtClean="0">
                <a:solidFill>
                  <a:schemeClr val="accent1">
                    <a:lumMod val="75000"/>
                  </a:schemeClr>
                </a:solidFill>
              </a:rPr>
              <a:t>3</a:t>
            </a:r>
            <a:r>
              <a:rPr lang="ru-RU" sz="1600" b="1" baseline="-25000" dirty="0" smtClean="0">
                <a:solidFill>
                  <a:schemeClr val="accent1">
                    <a:lumMod val="75000"/>
                  </a:schemeClr>
                </a:solidFill>
              </a:rPr>
              <a:t>2</a:t>
            </a:r>
            <a:endParaRPr lang="ru-RU" sz="1600" b="1" baseline="-25000" dirty="0">
              <a:solidFill>
                <a:schemeClr val="accent1">
                  <a:lumMod val="75000"/>
                </a:schemeClr>
              </a:solidFill>
            </a:endParaRPr>
          </a:p>
        </p:txBody>
      </p:sp>
      <p:sp>
        <p:nvSpPr>
          <p:cNvPr id="22" name="Блок-схема: узел 21"/>
          <p:cNvSpPr/>
          <p:nvPr/>
        </p:nvSpPr>
        <p:spPr>
          <a:xfrm>
            <a:off x="6672687" y="4661155"/>
            <a:ext cx="135719" cy="131345"/>
          </a:xfrm>
          <a:prstGeom prst="flowChartConnector">
            <a:avLst/>
          </a:prstGeom>
          <a:solidFill>
            <a:schemeClr val="accent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 name="Прямая соединительная линия 30"/>
          <p:cNvCxnSpPr>
            <a:stCxn id="12" idx="0"/>
            <a:endCxn id="6" idx="4"/>
          </p:cNvCxnSpPr>
          <p:nvPr/>
        </p:nvCxnSpPr>
        <p:spPr>
          <a:xfrm flipV="1">
            <a:off x="6729117" y="5015385"/>
            <a:ext cx="693420" cy="1057375"/>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22" idx="4"/>
            <a:endCxn id="12" idx="0"/>
          </p:cNvCxnSpPr>
          <p:nvPr/>
        </p:nvCxnSpPr>
        <p:spPr>
          <a:xfrm flipH="1">
            <a:off x="6729117" y="4792500"/>
            <a:ext cx="11430" cy="1280260"/>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H="1">
            <a:off x="6309360" y="2125980"/>
            <a:ext cx="1813560" cy="2240280"/>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a:stCxn id="6" idx="1"/>
            <a:endCxn id="22" idx="6"/>
          </p:cNvCxnSpPr>
          <p:nvPr/>
        </p:nvCxnSpPr>
        <p:spPr>
          <a:xfrm flipH="1" flipV="1">
            <a:off x="6808406" y="4726828"/>
            <a:ext cx="566147" cy="176447"/>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H="1">
            <a:off x="6766560" y="4801904"/>
            <a:ext cx="233480" cy="2427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H="1">
            <a:off x="6743271" y="4884420"/>
            <a:ext cx="476386" cy="495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H="1">
            <a:off x="6728460" y="5021580"/>
            <a:ext cx="658253" cy="6843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2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9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9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par>
                                <p:cTn id="77" presetID="22" presetClass="entr" presetSubtype="8"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left)">
                                      <p:cBhvr>
                                        <p:cTn id="79" dur="500"/>
                                        <p:tgtEl>
                                          <p:spTgt spid="49"/>
                                        </p:tgtEl>
                                      </p:cBhvr>
                                    </p:animEffect>
                                  </p:childTnLst>
                                </p:cTn>
                              </p:par>
                              <p:par>
                                <p:cTn id="80" presetID="22" presetClass="entr" presetSubtype="8"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left)">
                                      <p:cBhvr>
                                        <p:cTn id="82" dur="500"/>
                                        <p:tgtEl>
                                          <p:spTgt spid="50"/>
                                        </p:tgtEl>
                                      </p:cBhvr>
                                    </p:animEffect>
                                  </p:childTnLst>
                                </p:cTn>
                              </p:par>
                              <p:par>
                                <p:cTn id="83" presetID="22" presetClass="entr" presetSubtype="8"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left)">
                                      <p:cBhvr>
                                        <p:cTn id="8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9" grpId="0" animBg="1"/>
      <p:bldP spid="10" grpId="0"/>
      <p:bldP spid="12" grpId="0" animBg="1"/>
      <p:bldP spid="13" grpId="0"/>
      <p:bldP spid="16" grpId="0"/>
      <p:bldP spid="18"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2250" y="968991"/>
            <a:ext cx="4394579" cy="723331"/>
          </a:xfrm>
        </p:spPr>
        <p:txBody>
          <a:bodyPr/>
          <a:lstStyle/>
          <a:p>
            <a:endParaRPr lang="ru-RU" dirty="0"/>
          </a:p>
        </p:txBody>
      </p:sp>
      <p:sp>
        <p:nvSpPr>
          <p:cNvPr id="3" name="Объект 2"/>
          <p:cNvSpPr>
            <a:spLocks noGrp="1"/>
          </p:cNvSpPr>
          <p:nvPr>
            <p:ph idx="1"/>
          </p:nvPr>
        </p:nvSpPr>
        <p:spPr>
          <a:xfrm>
            <a:off x="3766782" y="3029803"/>
            <a:ext cx="4667534" cy="2156346"/>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704" y="0"/>
            <a:ext cx="9226790" cy="691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116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Прямая соединительная линия 89"/>
          <p:cNvCxnSpPr/>
          <p:nvPr/>
        </p:nvCxnSpPr>
        <p:spPr>
          <a:xfrm flipV="1">
            <a:off x="3352800" y="2776539"/>
            <a:ext cx="0" cy="2344737"/>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flipV="1">
            <a:off x="3920067" y="2582863"/>
            <a:ext cx="0" cy="1979612"/>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flipV="1">
            <a:off x="2256367" y="3133726"/>
            <a:ext cx="0" cy="1630363"/>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V="1">
            <a:off x="2855384" y="2936876"/>
            <a:ext cx="0" cy="1355725"/>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944033" y="3709988"/>
            <a:ext cx="4470400" cy="0"/>
          </a:xfrm>
          <a:prstGeom prst="line">
            <a:avLst/>
          </a:prstGeom>
          <a:ln w="12700">
            <a:solidFill>
              <a:srgbClr val="0000FF"/>
            </a:solidFill>
            <a:headEnd type="stealth" w="med" len="lg"/>
          </a:ln>
        </p:spPr>
        <p:style>
          <a:lnRef idx="1">
            <a:schemeClr val="accent1"/>
          </a:lnRef>
          <a:fillRef idx="0">
            <a:schemeClr val="accent1"/>
          </a:fillRef>
          <a:effectRef idx="0">
            <a:schemeClr val="accent1"/>
          </a:effectRef>
          <a:fontRef idx="minor">
            <a:schemeClr val="tx1"/>
          </a:fontRef>
        </p:style>
      </p:cxnSp>
      <p:sp>
        <p:nvSpPr>
          <p:cNvPr id="7175" name="Rectangle 4"/>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a:p>
        </p:txBody>
      </p:sp>
      <p:sp>
        <p:nvSpPr>
          <p:cNvPr id="7176" name="Прямоугольник 11"/>
          <p:cNvSpPr>
            <a:spLocks noChangeArrowheads="1"/>
          </p:cNvSpPr>
          <p:nvPr/>
        </p:nvSpPr>
        <p:spPr bwMode="auto">
          <a:xfrm>
            <a:off x="1162052" y="614363"/>
            <a:ext cx="926464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k-KZ" altLang="ru-RU">
                <a:solidFill>
                  <a:schemeClr val="bg2"/>
                </a:solidFill>
              </a:rPr>
              <a:t> </a:t>
            </a:r>
            <a:r>
              <a:rPr lang="ru-RU" altLang="ru-RU" sz="2000" b="1">
                <a:solidFill>
                  <a:srgbClr val="000000"/>
                </a:solidFill>
              </a:rPr>
              <a:t>Пересечение многогранника плоскостью</a:t>
            </a:r>
            <a:endParaRPr lang="ru-RU" altLang="ru-RU" sz="2000" b="1">
              <a:solidFill>
                <a:schemeClr val="bg2"/>
              </a:solidFill>
            </a:endParaRPr>
          </a:p>
        </p:txBody>
      </p:sp>
      <p:sp>
        <p:nvSpPr>
          <p:cNvPr id="7" name="Text Box 32"/>
          <p:cNvSpPr txBox="1">
            <a:spLocks noChangeArrowheads="1"/>
          </p:cNvSpPr>
          <p:nvPr/>
        </p:nvSpPr>
        <p:spPr bwMode="auto">
          <a:xfrm>
            <a:off x="3039534" y="1225550"/>
            <a:ext cx="89111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S</a:t>
            </a:r>
            <a:r>
              <a:rPr lang="ru-RU" altLang="ru-RU" sz="1600" baseline="-25000">
                <a:solidFill>
                  <a:srgbClr val="002060"/>
                </a:solidFill>
                <a:latin typeface="ISOCPEUR" pitchFamily="34" charset="0"/>
              </a:rPr>
              <a:t>1</a:t>
            </a:r>
          </a:p>
        </p:txBody>
      </p:sp>
      <p:sp>
        <p:nvSpPr>
          <p:cNvPr id="9" name="Text Box 32"/>
          <p:cNvSpPr txBox="1">
            <a:spLocks noChangeArrowheads="1"/>
          </p:cNvSpPr>
          <p:nvPr/>
        </p:nvSpPr>
        <p:spPr bwMode="auto">
          <a:xfrm rot="-1248721">
            <a:off x="4758267" y="1808163"/>
            <a:ext cx="89111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sym typeface="Symbol" pitchFamily="18" charset="2"/>
              </a:rPr>
              <a:t></a:t>
            </a:r>
            <a:r>
              <a:rPr lang="ru-RU" altLang="ru-RU" sz="1600" baseline="-25000">
                <a:solidFill>
                  <a:srgbClr val="002060"/>
                </a:solidFill>
                <a:latin typeface="ISOCPEUR" pitchFamily="34" charset="0"/>
              </a:rPr>
              <a:t>1</a:t>
            </a:r>
          </a:p>
        </p:txBody>
      </p:sp>
      <p:sp>
        <p:nvSpPr>
          <p:cNvPr id="11" name="Text Box 32"/>
          <p:cNvSpPr txBox="1">
            <a:spLocks noChangeArrowheads="1"/>
          </p:cNvSpPr>
          <p:nvPr/>
        </p:nvSpPr>
        <p:spPr bwMode="auto">
          <a:xfrm>
            <a:off x="1003300" y="3360739"/>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x</a:t>
            </a:r>
            <a:r>
              <a:rPr lang="ru-RU" altLang="ru-RU" sz="1600" baseline="-25000">
                <a:solidFill>
                  <a:srgbClr val="002060"/>
                </a:solidFill>
                <a:latin typeface="ISOCPEUR" pitchFamily="34" charset="0"/>
              </a:rPr>
              <a:t>12</a:t>
            </a:r>
          </a:p>
        </p:txBody>
      </p:sp>
      <p:cxnSp>
        <p:nvCxnSpPr>
          <p:cNvPr id="4" name="Прямая соединительная линия 3"/>
          <p:cNvCxnSpPr/>
          <p:nvPr/>
        </p:nvCxnSpPr>
        <p:spPr>
          <a:xfrm flipV="1">
            <a:off x="1913467" y="4076700"/>
            <a:ext cx="768351" cy="7239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2681818" y="4076700"/>
            <a:ext cx="2025649" cy="3619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3488267" y="4438650"/>
            <a:ext cx="1219200" cy="10477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flipV="1">
            <a:off x="1913467" y="4800600"/>
            <a:ext cx="1574800" cy="6858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681817" y="4076700"/>
            <a:ext cx="497416" cy="6096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3179234" y="4686300"/>
            <a:ext cx="309033" cy="8001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3179234" y="4438650"/>
            <a:ext cx="1528233" cy="2476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1913467" y="4686300"/>
            <a:ext cx="1265767" cy="1143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V="1">
            <a:off x="4707467" y="3709988"/>
            <a:ext cx="0" cy="728662"/>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3488267" y="3709988"/>
            <a:ext cx="0" cy="1776412"/>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V="1">
            <a:off x="3179233" y="1527176"/>
            <a:ext cx="0" cy="3159125"/>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V="1">
            <a:off x="2681817" y="3709989"/>
            <a:ext cx="0" cy="365125"/>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1913467" y="3709988"/>
            <a:ext cx="0" cy="1090612"/>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V="1">
            <a:off x="1913467" y="1527176"/>
            <a:ext cx="1265767" cy="21828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2681817" y="1527176"/>
            <a:ext cx="497416" cy="2182813"/>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flipV="1">
            <a:off x="3179234" y="1527176"/>
            <a:ext cx="309033" cy="21828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H="1" flipV="1">
            <a:off x="3179234" y="1527176"/>
            <a:ext cx="1528233" cy="21828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1913467" y="3709988"/>
            <a:ext cx="27940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V="1">
            <a:off x="1536701" y="2057400"/>
            <a:ext cx="4019551" cy="1303338"/>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61"/>
          <p:cNvSpPr>
            <a:spLocks noChangeArrowheads="1"/>
          </p:cNvSpPr>
          <p:nvPr/>
        </p:nvSpPr>
        <p:spPr bwMode="auto">
          <a:xfrm flipV="1">
            <a:off x="3139018" y="1497014"/>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58" name="Text Box 32"/>
          <p:cNvSpPr txBox="1">
            <a:spLocks noChangeArrowheads="1"/>
          </p:cNvSpPr>
          <p:nvPr/>
        </p:nvSpPr>
        <p:spPr bwMode="auto">
          <a:xfrm>
            <a:off x="2700867" y="4405314"/>
            <a:ext cx="891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S</a:t>
            </a:r>
            <a:r>
              <a:rPr lang="en-US" altLang="ru-RU" sz="1600" baseline="-25000">
                <a:solidFill>
                  <a:srgbClr val="002060"/>
                </a:solidFill>
                <a:latin typeface="ISOCPEUR" pitchFamily="34" charset="0"/>
              </a:rPr>
              <a:t>2</a:t>
            </a:r>
            <a:endParaRPr lang="ru-RU" altLang="ru-RU" sz="1600" baseline="-25000">
              <a:solidFill>
                <a:srgbClr val="002060"/>
              </a:solidFill>
              <a:latin typeface="ISOCPEUR" pitchFamily="34" charset="0"/>
            </a:endParaRPr>
          </a:p>
        </p:txBody>
      </p:sp>
      <p:sp>
        <p:nvSpPr>
          <p:cNvPr id="59" name="Oval 61"/>
          <p:cNvSpPr>
            <a:spLocks noChangeArrowheads="1"/>
          </p:cNvSpPr>
          <p:nvPr/>
        </p:nvSpPr>
        <p:spPr bwMode="auto">
          <a:xfrm flipV="1">
            <a:off x="4658785" y="3673475"/>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60" name="Oval 61"/>
          <p:cNvSpPr>
            <a:spLocks noChangeArrowheads="1"/>
          </p:cNvSpPr>
          <p:nvPr/>
        </p:nvSpPr>
        <p:spPr bwMode="auto">
          <a:xfrm flipV="1">
            <a:off x="3443818" y="3673475"/>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61" name="Oval 61"/>
          <p:cNvSpPr>
            <a:spLocks noChangeArrowheads="1"/>
          </p:cNvSpPr>
          <p:nvPr/>
        </p:nvSpPr>
        <p:spPr bwMode="auto">
          <a:xfrm flipV="1">
            <a:off x="2639485" y="3673475"/>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62" name="Oval 61"/>
          <p:cNvSpPr>
            <a:spLocks noChangeArrowheads="1"/>
          </p:cNvSpPr>
          <p:nvPr/>
        </p:nvSpPr>
        <p:spPr bwMode="auto">
          <a:xfrm flipV="1">
            <a:off x="1864785" y="3673475"/>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63" name="Oval 61"/>
          <p:cNvSpPr>
            <a:spLocks noChangeArrowheads="1"/>
          </p:cNvSpPr>
          <p:nvPr/>
        </p:nvSpPr>
        <p:spPr bwMode="auto">
          <a:xfrm flipV="1">
            <a:off x="2633133" y="4040189"/>
            <a:ext cx="95251"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64" name="Oval 61"/>
          <p:cNvSpPr>
            <a:spLocks noChangeArrowheads="1"/>
          </p:cNvSpPr>
          <p:nvPr/>
        </p:nvSpPr>
        <p:spPr bwMode="auto">
          <a:xfrm flipV="1">
            <a:off x="4658785" y="4402139"/>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65" name="Oval 61"/>
          <p:cNvSpPr>
            <a:spLocks noChangeArrowheads="1"/>
          </p:cNvSpPr>
          <p:nvPr/>
        </p:nvSpPr>
        <p:spPr bwMode="auto">
          <a:xfrm flipV="1">
            <a:off x="3439585" y="5449889"/>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66" name="Oval 61"/>
          <p:cNvSpPr>
            <a:spLocks noChangeArrowheads="1"/>
          </p:cNvSpPr>
          <p:nvPr/>
        </p:nvSpPr>
        <p:spPr bwMode="auto">
          <a:xfrm flipV="1">
            <a:off x="1873251" y="4764089"/>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67" name="Oval 61"/>
          <p:cNvSpPr>
            <a:spLocks noChangeArrowheads="1"/>
          </p:cNvSpPr>
          <p:nvPr/>
        </p:nvSpPr>
        <p:spPr bwMode="auto">
          <a:xfrm flipV="1">
            <a:off x="3130552" y="4649789"/>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cxnSp>
        <p:nvCxnSpPr>
          <p:cNvPr id="56" name="Прямая соединительная линия 55"/>
          <p:cNvCxnSpPr/>
          <p:nvPr/>
        </p:nvCxnSpPr>
        <p:spPr>
          <a:xfrm flipV="1">
            <a:off x="2256368" y="2587626"/>
            <a:ext cx="1680633" cy="538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Oval 61"/>
          <p:cNvSpPr>
            <a:spLocks noChangeArrowheads="1"/>
          </p:cNvSpPr>
          <p:nvPr/>
        </p:nvSpPr>
        <p:spPr bwMode="auto">
          <a:xfrm flipV="1">
            <a:off x="2207685" y="3089276"/>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72" name="Oval 61"/>
          <p:cNvSpPr>
            <a:spLocks noChangeArrowheads="1"/>
          </p:cNvSpPr>
          <p:nvPr/>
        </p:nvSpPr>
        <p:spPr bwMode="auto">
          <a:xfrm flipV="1">
            <a:off x="2806700" y="2897189"/>
            <a:ext cx="95251"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73" name="Oval 61"/>
          <p:cNvSpPr>
            <a:spLocks noChangeArrowheads="1"/>
          </p:cNvSpPr>
          <p:nvPr/>
        </p:nvSpPr>
        <p:spPr bwMode="auto">
          <a:xfrm flipV="1">
            <a:off x="3304118" y="2740026"/>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74" name="Oval 61"/>
          <p:cNvSpPr>
            <a:spLocks noChangeArrowheads="1"/>
          </p:cNvSpPr>
          <p:nvPr/>
        </p:nvSpPr>
        <p:spPr bwMode="auto">
          <a:xfrm flipV="1">
            <a:off x="3873500" y="2551114"/>
            <a:ext cx="95251"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7215" name="Прямоугольник 4095"/>
          <p:cNvSpPr>
            <a:spLocks noChangeArrowheads="1"/>
          </p:cNvSpPr>
          <p:nvPr/>
        </p:nvSpPr>
        <p:spPr bwMode="auto">
          <a:xfrm>
            <a:off x="5795433" y="1348227"/>
            <a:ext cx="6096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2000" dirty="0">
                <a:solidFill>
                  <a:srgbClr val="000000"/>
                </a:solidFill>
              </a:rPr>
              <a:t>Построение сечений значительно упрощается, если </a:t>
            </a:r>
            <a:r>
              <a:rPr lang="ru-RU" altLang="ru-RU" sz="2000" i="1" dirty="0">
                <a:solidFill>
                  <a:srgbClr val="000000"/>
                </a:solidFill>
              </a:rPr>
              <a:t>секущая плоскость является проецирующей</a:t>
            </a:r>
            <a:r>
              <a:rPr lang="ru-RU" altLang="ru-RU" sz="2000" dirty="0">
                <a:solidFill>
                  <a:srgbClr val="000000"/>
                </a:solidFill>
              </a:rPr>
              <a:t>. В этом случае одна проекция сечения совпадет с проецирующим следом плоскости.</a:t>
            </a:r>
          </a:p>
        </p:txBody>
      </p:sp>
      <p:sp>
        <p:nvSpPr>
          <p:cNvPr id="76" name="Text Box 32"/>
          <p:cNvSpPr txBox="1">
            <a:spLocks noChangeArrowheads="1"/>
          </p:cNvSpPr>
          <p:nvPr/>
        </p:nvSpPr>
        <p:spPr bwMode="auto">
          <a:xfrm>
            <a:off x="1420285" y="3376614"/>
            <a:ext cx="89111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A</a:t>
            </a:r>
            <a:r>
              <a:rPr lang="ru-RU" altLang="ru-RU" sz="1600" baseline="-25000">
                <a:solidFill>
                  <a:srgbClr val="002060"/>
                </a:solidFill>
                <a:latin typeface="ISOCPEUR" pitchFamily="34" charset="0"/>
              </a:rPr>
              <a:t>1</a:t>
            </a:r>
          </a:p>
        </p:txBody>
      </p:sp>
      <p:sp>
        <p:nvSpPr>
          <p:cNvPr id="77" name="Text Box 32"/>
          <p:cNvSpPr txBox="1">
            <a:spLocks noChangeArrowheads="1"/>
          </p:cNvSpPr>
          <p:nvPr/>
        </p:nvSpPr>
        <p:spPr bwMode="auto">
          <a:xfrm>
            <a:off x="2281767" y="3379789"/>
            <a:ext cx="891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B</a:t>
            </a:r>
            <a:r>
              <a:rPr lang="ru-RU" altLang="ru-RU" sz="1600" baseline="-25000">
                <a:solidFill>
                  <a:srgbClr val="002060"/>
                </a:solidFill>
                <a:latin typeface="ISOCPEUR" pitchFamily="34" charset="0"/>
              </a:rPr>
              <a:t>1</a:t>
            </a:r>
          </a:p>
        </p:txBody>
      </p:sp>
      <p:sp>
        <p:nvSpPr>
          <p:cNvPr id="78" name="Text Box 32"/>
          <p:cNvSpPr txBox="1">
            <a:spLocks noChangeArrowheads="1"/>
          </p:cNvSpPr>
          <p:nvPr/>
        </p:nvSpPr>
        <p:spPr bwMode="auto">
          <a:xfrm>
            <a:off x="3439585" y="3390900"/>
            <a:ext cx="8932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D</a:t>
            </a:r>
            <a:r>
              <a:rPr lang="ru-RU" altLang="ru-RU" sz="1600" baseline="-25000">
                <a:solidFill>
                  <a:srgbClr val="002060"/>
                </a:solidFill>
                <a:latin typeface="ISOCPEUR" pitchFamily="34" charset="0"/>
              </a:rPr>
              <a:t>1</a:t>
            </a:r>
          </a:p>
        </p:txBody>
      </p:sp>
      <p:sp>
        <p:nvSpPr>
          <p:cNvPr id="79" name="Text Box 32"/>
          <p:cNvSpPr txBox="1">
            <a:spLocks noChangeArrowheads="1"/>
          </p:cNvSpPr>
          <p:nvPr/>
        </p:nvSpPr>
        <p:spPr bwMode="auto">
          <a:xfrm>
            <a:off x="4605867" y="3395664"/>
            <a:ext cx="891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C</a:t>
            </a:r>
            <a:r>
              <a:rPr lang="ru-RU" altLang="ru-RU" sz="1600" baseline="-25000">
                <a:solidFill>
                  <a:srgbClr val="002060"/>
                </a:solidFill>
                <a:latin typeface="ISOCPEUR" pitchFamily="34" charset="0"/>
              </a:rPr>
              <a:t>1</a:t>
            </a:r>
          </a:p>
        </p:txBody>
      </p:sp>
      <p:sp>
        <p:nvSpPr>
          <p:cNvPr id="80" name="Text Box 32"/>
          <p:cNvSpPr txBox="1">
            <a:spLocks noChangeArrowheads="1"/>
          </p:cNvSpPr>
          <p:nvPr/>
        </p:nvSpPr>
        <p:spPr bwMode="auto">
          <a:xfrm>
            <a:off x="4682067" y="4295775"/>
            <a:ext cx="89111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C</a:t>
            </a:r>
            <a:r>
              <a:rPr lang="en-US" altLang="ru-RU" sz="1600" baseline="-25000">
                <a:solidFill>
                  <a:srgbClr val="002060"/>
                </a:solidFill>
                <a:latin typeface="ISOCPEUR" pitchFamily="34" charset="0"/>
              </a:rPr>
              <a:t>2</a:t>
            </a:r>
            <a:endParaRPr lang="ru-RU" altLang="ru-RU" sz="1600" baseline="-25000">
              <a:solidFill>
                <a:srgbClr val="002060"/>
              </a:solidFill>
              <a:latin typeface="ISOCPEUR" pitchFamily="34" charset="0"/>
            </a:endParaRPr>
          </a:p>
        </p:txBody>
      </p:sp>
      <p:sp>
        <p:nvSpPr>
          <p:cNvPr id="81" name="Text Box 32"/>
          <p:cNvSpPr txBox="1">
            <a:spLocks noChangeArrowheads="1"/>
          </p:cNvSpPr>
          <p:nvPr/>
        </p:nvSpPr>
        <p:spPr bwMode="auto">
          <a:xfrm>
            <a:off x="3399367" y="5427664"/>
            <a:ext cx="891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D</a:t>
            </a:r>
            <a:r>
              <a:rPr lang="en-US" altLang="ru-RU" sz="1600" baseline="-25000">
                <a:solidFill>
                  <a:srgbClr val="002060"/>
                </a:solidFill>
                <a:latin typeface="ISOCPEUR" pitchFamily="34" charset="0"/>
              </a:rPr>
              <a:t>2</a:t>
            </a:r>
            <a:endParaRPr lang="ru-RU" altLang="ru-RU" sz="1600" baseline="-25000">
              <a:solidFill>
                <a:srgbClr val="002060"/>
              </a:solidFill>
              <a:latin typeface="ISOCPEUR" pitchFamily="34" charset="0"/>
            </a:endParaRPr>
          </a:p>
        </p:txBody>
      </p:sp>
      <p:sp>
        <p:nvSpPr>
          <p:cNvPr id="82" name="Text Box 32"/>
          <p:cNvSpPr txBox="1">
            <a:spLocks noChangeArrowheads="1"/>
          </p:cNvSpPr>
          <p:nvPr/>
        </p:nvSpPr>
        <p:spPr bwMode="auto">
          <a:xfrm>
            <a:off x="1475318" y="4662489"/>
            <a:ext cx="89111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A</a:t>
            </a:r>
            <a:r>
              <a:rPr lang="en-US" altLang="ru-RU" sz="1600" baseline="-25000">
                <a:solidFill>
                  <a:srgbClr val="002060"/>
                </a:solidFill>
                <a:latin typeface="ISOCPEUR" pitchFamily="34" charset="0"/>
              </a:rPr>
              <a:t>2</a:t>
            </a:r>
            <a:endParaRPr lang="ru-RU" altLang="ru-RU" sz="1600" baseline="-25000">
              <a:solidFill>
                <a:srgbClr val="002060"/>
              </a:solidFill>
              <a:latin typeface="ISOCPEUR" pitchFamily="34" charset="0"/>
            </a:endParaRPr>
          </a:p>
        </p:txBody>
      </p:sp>
      <p:sp>
        <p:nvSpPr>
          <p:cNvPr id="83" name="Text Box 32"/>
          <p:cNvSpPr txBox="1">
            <a:spLocks noChangeArrowheads="1"/>
          </p:cNvSpPr>
          <p:nvPr/>
        </p:nvSpPr>
        <p:spPr bwMode="auto">
          <a:xfrm>
            <a:off x="2245785" y="3844925"/>
            <a:ext cx="89111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B</a:t>
            </a:r>
            <a:r>
              <a:rPr lang="en-US" altLang="ru-RU" sz="1600" baseline="-25000">
                <a:solidFill>
                  <a:srgbClr val="002060"/>
                </a:solidFill>
                <a:latin typeface="ISOCPEUR" pitchFamily="34" charset="0"/>
              </a:rPr>
              <a:t>2</a:t>
            </a:r>
            <a:endParaRPr lang="ru-RU" altLang="ru-RU" sz="1600" baseline="-25000">
              <a:solidFill>
                <a:srgbClr val="002060"/>
              </a:solidFill>
              <a:latin typeface="ISOCPEUR" pitchFamily="34" charset="0"/>
            </a:endParaRPr>
          </a:p>
        </p:txBody>
      </p:sp>
      <p:sp>
        <p:nvSpPr>
          <p:cNvPr id="84" name="Text Box 32"/>
          <p:cNvSpPr txBox="1">
            <a:spLocks noChangeArrowheads="1"/>
          </p:cNvSpPr>
          <p:nvPr/>
        </p:nvSpPr>
        <p:spPr bwMode="auto">
          <a:xfrm>
            <a:off x="1790700" y="2859089"/>
            <a:ext cx="891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K</a:t>
            </a:r>
            <a:r>
              <a:rPr lang="ru-RU" altLang="ru-RU" sz="1600" baseline="-25000">
                <a:solidFill>
                  <a:srgbClr val="002060"/>
                </a:solidFill>
                <a:latin typeface="ISOCPEUR" pitchFamily="34" charset="0"/>
              </a:rPr>
              <a:t>1</a:t>
            </a:r>
          </a:p>
        </p:txBody>
      </p:sp>
      <p:sp>
        <p:nvSpPr>
          <p:cNvPr id="85" name="Text Box 32"/>
          <p:cNvSpPr txBox="1">
            <a:spLocks noChangeArrowheads="1"/>
          </p:cNvSpPr>
          <p:nvPr/>
        </p:nvSpPr>
        <p:spPr bwMode="auto">
          <a:xfrm>
            <a:off x="2482851" y="2632075"/>
            <a:ext cx="89111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L</a:t>
            </a:r>
            <a:r>
              <a:rPr lang="ru-RU" altLang="ru-RU" sz="1600" baseline="-25000">
                <a:solidFill>
                  <a:srgbClr val="002060"/>
                </a:solidFill>
                <a:latin typeface="ISOCPEUR" pitchFamily="34" charset="0"/>
              </a:rPr>
              <a:t>1</a:t>
            </a:r>
          </a:p>
        </p:txBody>
      </p:sp>
      <p:sp>
        <p:nvSpPr>
          <p:cNvPr id="86" name="Text Box 32"/>
          <p:cNvSpPr txBox="1">
            <a:spLocks noChangeArrowheads="1"/>
          </p:cNvSpPr>
          <p:nvPr/>
        </p:nvSpPr>
        <p:spPr bwMode="auto">
          <a:xfrm>
            <a:off x="3310467" y="2740025"/>
            <a:ext cx="89111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N</a:t>
            </a:r>
            <a:r>
              <a:rPr lang="ru-RU" altLang="ru-RU" sz="1600" baseline="-25000">
                <a:solidFill>
                  <a:srgbClr val="002060"/>
                </a:solidFill>
                <a:latin typeface="ISOCPEUR" pitchFamily="34" charset="0"/>
              </a:rPr>
              <a:t>1</a:t>
            </a:r>
          </a:p>
        </p:txBody>
      </p:sp>
      <p:sp>
        <p:nvSpPr>
          <p:cNvPr id="87" name="Text Box 32"/>
          <p:cNvSpPr txBox="1">
            <a:spLocks noChangeArrowheads="1"/>
          </p:cNvSpPr>
          <p:nvPr/>
        </p:nvSpPr>
        <p:spPr bwMode="auto">
          <a:xfrm>
            <a:off x="3826934" y="2208214"/>
            <a:ext cx="891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M</a:t>
            </a:r>
            <a:r>
              <a:rPr lang="ru-RU" altLang="ru-RU" sz="1600" baseline="-25000">
                <a:solidFill>
                  <a:srgbClr val="002060"/>
                </a:solidFill>
                <a:latin typeface="ISOCPEUR" pitchFamily="34" charset="0"/>
              </a:rPr>
              <a:t>1</a:t>
            </a:r>
          </a:p>
        </p:txBody>
      </p:sp>
      <p:cxnSp>
        <p:nvCxnSpPr>
          <p:cNvPr id="4108" name="Прямая соединительная линия 4107"/>
          <p:cNvCxnSpPr/>
          <p:nvPr/>
        </p:nvCxnSpPr>
        <p:spPr>
          <a:xfrm flipV="1">
            <a:off x="2256368" y="4292600"/>
            <a:ext cx="599017" cy="471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10" name="Прямая соединительная линия 4109"/>
          <p:cNvCxnSpPr/>
          <p:nvPr/>
        </p:nvCxnSpPr>
        <p:spPr>
          <a:xfrm>
            <a:off x="2855384" y="4292601"/>
            <a:ext cx="1064683" cy="269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12" name="Прямая соединительная линия 4111"/>
          <p:cNvCxnSpPr/>
          <p:nvPr/>
        </p:nvCxnSpPr>
        <p:spPr>
          <a:xfrm flipH="1">
            <a:off x="3352800" y="4562475"/>
            <a:ext cx="567267" cy="558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14" name="Прямая соединительная линия 4113"/>
          <p:cNvCxnSpPr/>
          <p:nvPr/>
        </p:nvCxnSpPr>
        <p:spPr>
          <a:xfrm flipH="1" flipV="1">
            <a:off x="2256368" y="4764089"/>
            <a:ext cx="1096433" cy="3571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Oval 61"/>
          <p:cNvSpPr>
            <a:spLocks noChangeArrowheads="1"/>
          </p:cNvSpPr>
          <p:nvPr/>
        </p:nvSpPr>
        <p:spPr bwMode="auto">
          <a:xfrm flipV="1">
            <a:off x="3867152" y="4525964"/>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99" name="Oval 61"/>
          <p:cNvSpPr>
            <a:spLocks noChangeArrowheads="1"/>
          </p:cNvSpPr>
          <p:nvPr/>
        </p:nvSpPr>
        <p:spPr bwMode="auto">
          <a:xfrm flipV="1">
            <a:off x="2804585" y="4256089"/>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109" name="Oval 61"/>
          <p:cNvSpPr>
            <a:spLocks noChangeArrowheads="1"/>
          </p:cNvSpPr>
          <p:nvPr/>
        </p:nvSpPr>
        <p:spPr bwMode="auto">
          <a:xfrm flipV="1">
            <a:off x="3295652" y="5075239"/>
            <a:ext cx="95249"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110" name="Oval 61"/>
          <p:cNvSpPr>
            <a:spLocks noChangeArrowheads="1"/>
          </p:cNvSpPr>
          <p:nvPr/>
        </p:nvSpPr>
        <p:spPr bwMode="auto">
          <a:xfrm flipV="1">
            <a:off x="2201333" y="4729164"/>
            <a:ext cx="95251" cy="73025"/>
          </a:xfrm>
          <a:prstGeom prst="ellipse">
            <a:avLst/>
          </a:prstGeom>
          <a:solidFill>
            <a:srgbClr val="EFF9ED"/>
          </a:solidFill>
          <a:ln w="12700">
            <a:solidFill>
              <a:srgbClr val="000000"/>
            </a:solidFill>
            <a:round/>
            <a:headEnd/>
            <a:tailEnd/>
          </a:ln>
        </p:spPr>
        <p:txBody>
          <a:bodyPr rot="10800000" wrap="none" anchor="ctr"/>
          <a:lstStyle/>
          <a:p>
            <a:endParaRPr lang="ru-RU" altLang="ru-RU">
              <a:solidFill>
                <a:srgbClr val="002060"/>
              </a:solidFill>
            </a:endParaRPr>
          </a:p>
        </p:txBody>
      </p:sp>
      <p:sp>
        <p:nvSpPr>
          <p:cNvPr id="111" name="Text Box 32"/>
          <p:cNvSpPr txBox="1">
            <a:spLocks noChangeArrowheads="1"/>
          </p:cNvSpPr>
          <p:nvPr/>
        </p:nvSpPr>
        <p:spPr bwMode="auto">
          <a:xfrm>
            <a:off x="2182285" y="4732339"/>
            <a:ext cx="89111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K</a:t>
            </a:r>
            <a:r>
              <a:rPr lang="en-US" altLang="ru-RU" sz="1600" baseline="-25000">
                <a:solidFill>
                  <a:srgbClr val="002060"/>
                </a:solidFill>
                <a:latin typeface="ISOCPEUR" pitchFamily="34" charset="0"/>
              </a:rPr>
              <a:t>2</a:t>
            </a:r>
            <a:endParaRPr lang="ru-RU" altLang="ru-RU" sz="1600" baseline="-25000">
              <a:solidFill>
                <a:srgbClr val="002060"/>
              </a:solidFill>
              <a:latin typeface="ISOCPEUR" pitchFamily="34" charset="0"/>
            </a:endParaRPr>
          </a:p>
        </p:txBody>
      </p:sp>
      <p:sp>
        <p:nvSpPr>
          <p:cNvPr id="112" name="Text Box 32"/>
          <p:cNvSpPr txBox="1">
            <a:spLocks noChangeArrowheads="1"/>
          </p:cNvSpPr>
          <p:nvPr/>
        </p:nvSpPr>
        <p:spPr bwMode="auto">
          <a:xfrm>
            <a:off x="2823634" y="4071939"/>
            <a:ext cx="891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L</a:t>
            </a:r>
            <a:r>
              <a:rPr lang="en-US" altLang="ru-RU" sz="1600" baseline="-25000">
                <a:solidFill>
                  <a:srgbClr val="002060"/>
                </a:solidFill>
                <a:latin typeface="ISOCPEUR" pitchFamily="34" charset="0"/>
              </a:rPr>
              <a:t>2</a:t>
            </a:r>
            <a:endParaRPr lang="ru-RU" altLang="ru-RU" sz="1600" baseline="-25000">
              <a:solidFill>
                <a:srgbClr val="002060"/>
              </a:solidFill>
              <a:latin typeface="ISOCPEUR" pitchFamily="34" charset="0"/>
            </a:endParaRPr>
          </a:p>
        </p:txBody>
      </p:sp>
      <p:sp>
        <p:nvSpPr>
          <p:cNvPr id="113" name="Text Box 32"/>
          <p:cNvSpPr txBox="1">
            <a:spLocks noChangeArrowheads="1"/>
          </p:cNvSpPr>
          <p:nvPr/>
        </p:nvSpPr>
        <p:spPr bwMode="auto">
          <a:xfrm>
            <a:off x="3835400" y="4529139"/>
            <a:ext cx="89111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M</a:t>
            </a:r>
            <a:r>
              <a:rPr lang="en-US" altLang="ru-RU" sz="1600" baseline="-25000">
                <a:solidFill>
                  <a:srgbClr val="002060"/>
                </a:solidFill>
                <a:latin typeface="ISOCPEUR" pitchFamily="34" charset="0"/>
              </a:rPr>
              <a:t>2</a:t>
            </a:r>
            <a:endParaRPr lang="ru-RU" altLang="ru-RU" sz="1600" baseline="-25000">
              <a:solidFill>
                <a:srgbClr val="002060"/>
              </a:solidFill>
              <a:latin typeface="ISOCPEUR" pitchFamily="34" charset="0"/>
            </a:endParaRPr>
          </a:p>
        </p:txBody>
      </p:sp>
      <p:sp>
        <p:nvSpPr>
          <p:cNvPr id="114" name="Text Box 32"/>
          <p:cNvSpPr txBox="1">
            <a:spLocks noChangeArrowheads="1"/>
          </p:cNvSpPr>
          <p:nvPr/>
        </p:nvSpPr>
        <p:spPr bwMode="auto">
          <a:xfrm>
            <a:off x="2836334" y="4978400"/>
            <a:ext cx="89111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ru-RU" sz="1600" i="1">
                <a:solidFill>
                  <a:srgbClr val="002060"/>
                </a:solidFill>
                <a:latin typeface="ISOCPEUR" pitchFamily="34" charset="0"/>
              </a:rPr>
              <a:t>N</a:t>
            </a:r>
            <a:r>
              <a:rPr lang="en-US" altLang="ru-RU" sz="1600" baseline="-25000">
                <a:solidFill>
                  <a:srgbClr val="002060"/>
                </a:solidFill>
                <a:latin typeface="ISOCPEUR" pitchFamily="34" charset="0"/>
              </a:rPr>
              <a:t>2</a:t>
            </a:r>
            <a:endParaRPr lang="ru-RU" altLang="ru-RU" sz="1600" baseline="-25000">
              <a:solidFill>
                <a:srgbClr val="002060"/>
              </a:solidFill>
              <a:latin typeface="ISOCPEUR" pitchFamily="34" charset="0"/>
            </a:endParaRPr>
          </a:p>
        </p:txBody>
      </p:sp>
      <p:sp>
        <p:nvSpPr>
          <p:cNvPr id="115" name="Прямоугольник 114"/>
          <p:cNvSpPr>
            <a:spLocks noChangeArrowheads="1"/>
          </p:cNvSpPr>
          <p:nvPr/>
        </p:nvSpPr>
        <p:spPr bwMode="auto">
          <a:xfrm>
            <a:off x="5795433" y="3625741"/>
            <a:ext cx="609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2000" dirty="0">
                <a:solidFill>
                  <a:srgbClr val="000000"/>
                </a:solidFill>
              </a:rPr>
              <a:t>На рисунке </a:t>
            </a:r>
            <a:r>
              <a:rPr lang="ru-RU" altLang="ru-RU" sz="2000" dirty="0" smtClean="0">
                <a:solidFill>
                  <a:srgbClr val="000000"/>
                </a:solidFill>
              </a:rPr>
              <a:t>фронтальная </a:t>
            </a:r>
            <a:r>
              <a:rPr lang="ru-RU" altLang="ru-RU" sz="2000" dirty="0">
                <a:solidFill>
                  <a:srgbClr val="000000"/>
                </a:solidFill>
              </a:rPr>
              <a:t>проекция </a:t>
            </a:r>
            <a:r>
              <a:rPr lang="en-US" altLang="ru-RU" sz="2000" i="1" dirty="0">
                <a:solidFill>
                  <a:srgbClr val="000000"/>
                </a:solidFill>
              </a:rPr>
              <a:t>K</a:t>
            </a:r>
            <a:r>
              <a:rPr lang="ru-RU" altLang="ru-RU" sz="2000" baseline="-25000" dirty="0">
                <a:solidFill>
                  <a:srgbClr val="000000"/>
                </a:solidFill>
              </a:rPr>
              <a:t>1</a:t>
            </a:r>
            <a:r>
              <a:rPr lang="en-US" altLang="ru-RU" sz="2000" i="1" dirty="0">
                <a:solidFill>
                  <a:srgbClr val="000000"/>
                </a:solidFill>
              </a:rPr>
              <a:t>L</a:t>
            </a:r>
            <a:r>
              <a:rPr lang="ru-RU" altLang="ru-RU" sz="2000" baseline="-25000" dirty="0">
                <a:solidFill>
                  <a:srgbClr val="000000"/>
                </a:solidFill>
              </a:rPr>
              <a:t>1</a:t>
            </a:r>
            <a:r>
              <a:rPr lang="en-US" altLang="ru-RU" sz="2000" i="1" dirty="0">
                <a:solidFill>
                  <a:srgbClr val="000000"/>
                </a:solidFill>
              </a:rPr>
              <a:t>M</a:t>
            </a:r>
            <a:r>
              <a:rPr lang="ru-RU" altLang="ru-RU" sz="2000" baseline="-25000" dirty="0">
                <a:solidFill>
                  <a:srgbClr val="000000"/>
                </a:solidFill>
              </a:rPr>
              <a:t>1</a:t>
            </a:r>
            <a:r>
              <a:rPr lang="en-US" altLang="ru-RU" sz="2000" i="1" dirty="0">
                <a:solidFill>
                  <a:srgbClr val="000000"/>
                </a:solidFill>
              </a:rPr>
              <a:t> N</a:t>
            </a:r>
            <a:r>
              <a:rPr lang="ru-RU" altLang="ru-RU" sz="2000" baseline="-25000" dirty="0">
                <a:solidFill>
                  <a:srgbClr val="000000"/>
                </a:solidFill>
              </a:rPr>
              <a:t>1</a:t>
            </a:r>
            <a:r>
              <a:rPr lang="ru-RU" altLang="ru-RU" sz="2000" dirty="0">
                <a:solidFill>
                  <a:srgbClr val="000000"/>
                </a:solidFill>
              </a:rPr>
              <a:t> сечения совпадает с фронтальным следом </a:t>
            </a:r>
            <a:r>
              <a:rPr lang="ru-RU" altLang="ru-RU" sz="2000" dirty="0">
                <a:solidFill>
                  <a:srgbClr val="000000"/>
                </a:solidFill>
                <a:sym typeface="Symbol" pitchFamily="18" charset="2"/>
              </a:rPr>
              <a:t></a:t>
            </a:r>
            <a:r>
              <a:rPr lang="ru-RU" altLang="ru-RU" sz="2000" baseline="-25000" dirty="0">
                <a:solidFill>
                  <a:srgbClr val="000000"/>
                </a:solidFill>
              </a:rPr>
              <a:t>1</a:t>
            </a:r>
            <a:r>
              <a:rPr lang="ru-RU" altLang="ru-RU" sz="2000" dirty="0">
                <a:solidFill>
                  <a:srgbClr val="000000"/>
                </a:solidFill>
              </a:rPr>
              <a:t> секущей плоскости. </a:t>
            </a:r>
          </a:p>
        </p:txBody>
      </p:sp>
      <p:sp>
        <p:nvSpPr>
          <p:cNvPr id="116" name="Прямоугольник 115"/>
          <p:cNvSpPr>
            <a:spLocks noChangeArrowheads="1"/>
          </p:cNvSpPr>
          <p:nvPr/>
        </p:nvSpPr>
        <p:spPr bwMode="auto">
          <a:xfrm>
            <a:off x="5795433" y="4841875"/>
            <a:ext cx="609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2000" dirty="0">
                <a:solidFill>
                  <a:srgbClr val="000000"/>
                </a:solidFill>
              </a:rPr>
              <a:t>Проведя линии связи до горизонтальных проекций соответствующих ребер многогранника, получим горизонтальную проекцию сечения</a:t>
            </a:r>
            <a:r>
              <a:rPr lang="en-US" altLang="ru-RU" sz="2000" dirty="0">
                <a:solidFill>
                  <a:srgbClr val="000000"/>
                </a:solidFill>
              </a:rPr>
              <a:t> – </a:t>
            </a:r>
            <a:r>
              <a:rPr lang="en-US" altLang="ru-RU" sz="2000" i="1" dirty="0">
                <a:solidFill>
                  <a:srgbClr val="000000"/>
                </a:solidFill>
              </a:rPr>
              <a:t>K</a:t>
            </a:r>
            <a:r>
              <a:rPr lang="en-US" altLang="ru-RU" sz="2000" i="1" baseline="-25000" dirty="0">
                <a:solidFill>
                  <a:srgbClr val="000000"/>
                </a:solidFill>
              </a:rPr>
              <a:t>2</a:t>
            </a:r>
            <a:r>
              <a:rPr lang="en-US" altLang="ru-RU" sz="2000" i="1" dirty="0">
                <a:solidFill>
                  <a:srgbClr val="000000"/>
                </a:solidFill>
              </a:rPr>
              <a:t>L</a:t>
            </a:r>
            <a:r>
              <a:rPr lang="en-US" altLang="ru-RU" sz="2000" i="1" baseline="-25000" dirty="0">
                <a:solidFill>
                  <a:srgbClr val="000000"/>
                </a:solidFill>
              </a:rPr>
              <a:t>2</a:t>
            </a:r>
            <a:r>
              <a:rPr lang="en-US" altLang="ru-RU" sz="2000" i="1" dirty="0">
                <a:solidFill>
                  <a:srgbClr val="000000"/>
                </a:solidFill>
              </a:rPr>
              <a:t>M</a:t>
            </a:r>
            <a:r>
              <a:rPr lang="en-US" altLang="ru-RU" sz="2000" i="1" baseline="-25000" dirty="0">
                <a:solidFill>
                  <a:srgbClr val="000000"/>
                </a:solidFill>
              </a:rPr>
              <a:t>2</a:t>
            </a:r>
            <a:r>
              <a:rPr lang="en-US" altLang="ru-RU" sz="2000" i="1" dirty="0">
                <a:solidFill>
                  <a:srgbClr val="000000"/>
                </a:solidFill>
              </a:rPr>
              <a:t>N</a:t>
            </a:r>
            <a:r>
              <a:rPr lang="en-US" altLang="ru-RU" sz="2000" i="1" baseline="-25000" dirty="0">
                <a:solidFill>
                  <a:srgbClr val="000000"/>
                </a:solidFill>
              </a:rPr>
              <a:t>2</a:t>
            </a:r>
            <a:r>
              <a:rPr lang="ru-RU" altLang="ru-RU" sz="2000" dirty="0">
                <a:solidFill>
                  <a:srgbClr val="000000"/>
                </a:solidFill>
              </a:rPr>
              <a:t>.</a:t>
            </a:r>
          </a:p>
        </p:txBody>
      </p:sp>
      <p:sp>
        <p:nvSpPr>
          <p:cNvPr id="4115" name="TextBox 4114"/>
          <p:cNvSpPr txBox="1">
            <a:spLocks noChangeArrowheads="1"/>
          </p:cNvSpPr>
          <p:nvPr/>
        </p:nvSpPr>
        <p:spPr bwMode="auto">
          <a:xfrm>
            <a:off x="7924800" y="2985898"/>
            <a:ext cx="12869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ru-RU" sz="1800" dirty="0">
                <a:solidFill>
                  <a:srgbClr val="000000"/>
                </a:solidFill>
                <a:sym typeface="Symbol" pitchFamily="18" charset="2"/>
              </a:rPr>
              <a:t></a:t>
            </a:r>
            <a:r>
              <a:rPr lang="en-US" altLang="ru-RU" sz="1800" baseline="-25000" dirty="0">
                <a:solidFill>
                  <a:srgbClr val="000000"/>
                </a:solidFill>
                <a:sym typeface="Symbol" pitchFamily="18" charset="2"/>
              </a:rPr>
              <a:t>1</a:t>
            </a:r>
            <a:endParaRPr lang="ru-RU" altLang="ru-RU" sz="1800" baseline="-25000" dirty="0">
              <a:solidFill>
                <a:srgbClr val="000000"/>
              </a:solidFill>
            </a:endParaRPr>
          </a:p>
        </p:txBody>
      </p:sp>
    </p:spTree>
    <p:extLst>
      <p:ext uri="{BB962C8B-B14F-4D97-AF65-F5344CB8AC3E}">
        <p14:creationId xmlns:p14="http://schemas.microsoft.com/office/powerpoint/2010/main" val="178284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115"/>
                                        </p:tgtEl>
                                        <p:attrNameLst>
                                          <p:attrName>style.visibility</p:attrName>
                                        </p:attrNameLst>
                                      </p:cBhvr>
                                      <p:to>
                                        <p:strVal val="visible"/>
                                      </p:to>
                                    </p:set>
                                    <p:animEffect transition="in" filter="fade">
                                      <p:cBhvr>
                                        <p:cTn id="91" dur="1000"/>
                                        <p:tgtEl>
                                          <p:spTgt spid="4115"/>
                                        </p:tgtEl>
                                      </p:cBhvr>
                                    </p:animEffect>
                                    <p:anim calcmode="lin" valueType="num">
                                      <p:cBhvr>
                                        <p:cTn id="92" dur="1000" fill="hold"/>
                                        <p:tgtEl>
                                          <p:spTgt spid="4115"/>
                                        </p:tgtEl>
                                        <p:attrNameLst>
                                          <p:attrName>ppt_x</p:attrName>
                                        </p:attrNameLst>
                                      </p:cBhvr>
                                      <p:tavLst>
                                        <p:tav tm="0">
                                          <p:val>
                                            <p:strVal val="#ppt_x"/>
                                          </p:val>
                                        </p:tav>
                                        <p:tav tm="100000">
                                          <p:val>
                                            <p:strVal val="#ppt_x"/>
                                          </p:val>
                                        </p:tav>
                                      </p:tavLst>
                                    </p:anim>
                                    <p:anim calcmode="lin" valueType="num">
                                      <p:cBhvr>
                                        <p:cTn id="93" dur="1000" fill="hold"/>
                                        <p:tgtEl>
                                          <p:spTgt spid="4115"/>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nodeType="clickEffect">
                                  <p:stCondLst>
                                    <p:cond delay="0"/>
                                  </p:stCondLst>
                                  <p:childTnLst>
                                    <p:set>
                                      <p:cBhvr>
                                        <p:cTn id="97" dur="1" fill="hold">
                                          <p:stCondLst>
                                            <p:cond delay="0"/>
                                          </p:stCondLst>
                                        </p:cTn>
                                        <p:tgtEl>
                                          <p:spTgt spid="5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15"/>
                                        </p:tgtEl>
                                        <p:attrNameLst>
                                          <p:attrName>style.visibility</p:attrName>
                                        </p:attrNameLst>
                                      </p:cBhvr>
                                      <p:to>
                                        <p:strVal val="visible"/>
                                      </p:to>
                                    </p:set>
                                    <p:anim calcmode="lin" valueType="num">
                                      <p:cBhvr additive="base">
                                        <p:cTn id="104" dur="500" fill="hold"/>
                                        <p:tgtEl>
                                          <p:spTgt spid="115"/>
                                        </p:tgtEl>
                                        <p:attrNameLst>
                                          <p:attrName>ppt_x</p:attrName>
                                        </p:attrNameLst>
                                      </p:cBhvr>
                                      <p:tavLst>
                                        <p:tav tm="0">
                                          <p:val>
                                            <p:strVal val="#ppt_x"/>
                                          </p:val>
                                        </p:tav>
                                        <p:tav tm="100000">
                                          <p:val>
                                            <p:strVal val="#ppt_x"/>
                                          </p:val>
                                        </p:tav>
                                      </p:tavLst>
                                    </p:anim>
                                    <p:anim calcmode="lin" valueType="num">
                                      <p:cBhvr additive="base">
                                        <p:cTn id="105"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nodeType="clickEffect">
                                  <p:stCondLst>
                                    <p:cond delay="0"/>
                                  </p:stCondLst>
                                  <p:childTnLst>
                                    <p:set>
                                      <p:cBhvr>
                                        <p:cTn id="109" dur="1" fill="hold">
                                          <p:stCondLst>
                                            <p:cond delay="0"/>
                                          </p:stCondLst>
                                        </p:cTn>
                                        <p:tgtEl>
                                          <p:spTgt spid="5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84"/>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85"/>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86"/>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71"/>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72"/>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73"/>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74"/>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116"/>
                                        </p:tgtEl>
                                        <p:attrNameLst>
                                          <p:attrName>style.visibility</p:attrName>
                                        </p:attrNameLst>
                                      </p:cBhvr>
                                      <p:to>
                                        <p:strVal val="visible"/>
                                      </p:to>
                                    </p:set>
                                    <p:anim calcmode="lin" valueType="num">
                                      <p:cBhvr additive="base">
                                        <p:cTn id="130" dur="500" fill="hold"/>
                                        <p:tgtEl>
                                          <p:spTgt spid="116"/>
                                        </p:tgtEl>
                                        <p:attrNameLst>
                                          <p:attrName>ppt_x</p:attrName>
                                        </p:attrNameLst>
                                      </p:cBhvr>
                                      <p:tavLst>
                                        <p:tav tm="0">
                                          <p:val>
                                            <p:strVal val="#ppt_x"/>
                                          </p:val>
                                        </p:tav>
                                        <p:tav tm="100000">
                                          <p:val>
                                            <p:strVal val="#ppt_x"/>
                                          </p:val>
                                        </p:tav>
                                      </p:tavLst>
                                    </p:anim>
                                    <p:anim calcmode="lin" valueType="num">
                                      <p:cBhvr additive="base">
                                        <p:cTn id="131"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1" fill="hold" nodeType="clickEffect">
                                  <p:stCondLst>
                                    <p:cond delay="0"/>
                                  </p:stCondLst>
                                  <p:childTnLst>
                                    <p:set>
                                      <p:cBhvr>
                                        <p:cTn id="135" dur="1" fill="hold">
                                          <p:stCondLst>
                                            <p:cond delay="0"/>
                                          </p:stCondLst>
                                        </p:cTn>
                                        <p:tgtEl>
                                          <p:spTgt spid="88"/>
                                        </p:tgtEl>
                                        <p:attrNameLst>
                                          <p:attrName>style.visibility</p:attrName>
                                        </p:attrNameLst>
                                      </p:cBhvr>
                                      <p:to>
                                        <p:strVal val="visible"/>
                                      </p:to>
                                    </p:set>
                                    <p:animEffect transition="in" filter="wipe(up)">
                                      <p:cBhvr>
                                        <p:cTn id="136" dur="500"/>
                                        <p:tgtEl>
                                          <p:spTgt spid="88"/>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1"/>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1" fill="hold" nodeType="click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wipe(up)">
                                      <p:cBhvr>
                                        <p:cTn id="147" dur="500"/>
                                        <p:tgtEl>
                                          <p:spTgt spid="89"/>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99"/>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12"/>
                                        </p:tgtEl>
                                        <p:attrNameLst>
                                          <p:attrName>style.visibility</p:attrName>
                                        </p:attrNameLst>
                                      </p:cBhvr>
                                      <p:to>
                                        <p:strVal val="visible"/>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2" presetClass="entr" presetSubtype="1" fill="hold" nodeType="clickEffect">
                                  <p:stCondLst>
                                    <p:cond delay="0"/>
                                  </p:stCondLst>
                                  <p:childTnLst>
                                    <p:set>
                                      <p:cBhvr>
                                        <p:cTn id="157" dur="1" fill="hold">
                                          <p:stCondLst>
                                            <p:cond delay="0"/>
                                          </p:stCondLst>
                                        </p:cTn>
                                        <p:tgtEl>
                                          <p:spTgt spid="91"/>
                                        </p:tgtEl>
                                        <p:attrNameLst>
                                          <p:attrName>style.visibility</p:attrName>
                                        </p:attrNameLst>
                                      </p:cBhvr>
                                      <p:to>
                                        <p:strVal val="visible"/>
                                      </p:to>
                                    </p:set>
                                    <p:animEffect transition="in" filter="wipe(up)">
                                      <p:cBhvr>
                                        <p:cTn id="158" dur="500"/>
                                        <p:tgtEl>
                                          <p:spTgt spid="91"/>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98"/>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13"/>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1" fill="hold" nodeType="clickEffect">
                                  <p:stCondLst>
                                    <p:cond delay="0"/>
                                  </p:stCondLst>
                                  <p:childTnLst>
                                    <p:set>
                                      <p:cBhvr>
                                        <p:cTn id="168" dur="1" fill="hold">
                                          <p:stCondLst>
                                            <p:cond delay="0"/>
                                          </p:stCondLst>
                                        </p:cTn>
                                        <p:tgtEl>
                                          <p:spTgt spid="90"/>
                                        </p:tgtEl>
                                        <p:attrNameLst>
                                          <p:attrName>style.visibility</p:attrName>
                                        </p:attrNameLst>
                                      </p:cBhvr>
                                      <p:to>
                                        <p:strVal val="visible"/>
                                      </p:to>
                                    </p:set>
                                    <p:animEffect transition="in" filter="wipe(up)">
                                      <p:cBhvr>
                                        <p:cTn id="169" dur="500"/>
                                        <p:tgtEl>
                                          <p:spTgt spid="90"/>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109"/>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14"/>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nodeType="clickEffect">
                                  <p:stCondLst>
                                    <p:cond delay="0"/>
                                  </p:stCondLst>
                                  <p:childTnLst>
                                    <p:set>
                                      <p:cBhvr>
                                        <p:cTn id="179" dur="1" fill="hold">
                                          <p:stCondLst>
                                            <p:cond delay="0"/>
                                          </p:stCondLst>
                                        </p:cTn>
                                        <p:tgtEl>
                                          <p:spTgt spid="4114"/>
                                        </p:tgtEl>
                                        <p:attrNameLst>
                                          <p:attrName>style.visibility</p:attrName>
                                        </p:attrNameLst>
                                      </p:cBhvr>
                                      <p:to>
                                        <p:strVal val="visible"/>
                                      </p:to>
                                    </p:set>
                                  </p:childTnLst>
                                </p:cTn>
                              </p:par>
                              <p:par>
                                <p:cTn id="180" presetID="1" presetClass="entr" presetSubtype="0" fill="hold" nodeType="withEffect">
                                  <p:stCondLst>
                                    <p:cond delay="0"/>
                                  </p:stCondLst>
                                  <p:childTnLst>
                                    <p:set>
                                      <p:cBhvr>
                                        <p:cTn id="181" dur="1" fill="hold">
                                          <p:stCondLst>
                                            <p:cond delay="0"/>
                                          </p:stCondLst>
                                        </p:cTn>
                                        <p:tgtEl>
                                          <p:spTgt spid="4108"/>
                                        </p:tgtEl>
                                        <p:attrNameLst>
                                          <p:attrName>style.visibility</p:attrName>
                                        </p:attrNameLst>
                                      </p:cBhvr>
                                      <p:to>
                                        <p:strVal val="visible"/>
                                      </p:to>
                                    </p:set>
                                  </p:childTnLst>
                                </p:cTn>
                              </p:par>
                              <p:par>
                                <p:cTn id="182" presetID="1" presetClass="entr" presetSubtype="0" fill="hold" nodeType="withEffect">
                                  <p:stCondLst>
                                    <p:cond delay="0"/>
                                  </p:stCondLst>
                                  <p:childTnLst>
                                    <p:set>
                                      <p:cBhvr>
                                        <p:cTn id="183" dur="1" fill="hold">
                                          <p:stCondLst>
                                            <p:cond delay="0"/>
                                          </p:stCondLst>
                                        </p:cTn>
                                        <p:tgtEl>
                                          <p:spTgt spid="4110"/>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4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8" grpId="0" animBg="1"/>
      <p:bldP spid="58" grpId="0"/>
      <p:bldP spid="59" grpId="0" animBg="1"/>
      <p:bldP spid="60" grpId="0" animBg="1"/>
      <p:bldP spid="61" grpId="0" animBg="1"/>
      <p:bldP spid="62" grpId="0" animBg="1"/>
      <p:bldP spid="63" grpId="0" animBg="1"/>
      <p:bldP spid="64" grpId="0" animBg="1"/>
      <p:bldP spid="65" grpId="0" animBg="1"/>
      <p:bldP spid="66" grpId="0" animBg="1"/>
      <p:bldP spid="67" grpId="0" animBg="1"/>
      <p:bldP spid="71" grpId="0" animBg="1"/>
      <p:bldP spid="72" grpId="0" animBg="1"/>
      <p:bldP spid="73" grpId="0" animBg="1"/>
      <p:bldP spid="74" grpId="0" animBg="1"/>
      <p:bldP spid="76" grpId="0"/>
      <p:bldP spid="77" grpId="0"/>
      <p:bldP spid="78" grpId="0"/>
      <p:bldP spid="79" grpId="0"/>
      <p:bldP spid="80" grpId="0"/>
      <p:bldP spid="81" grpId="0"/>
      <p:bldP spid="82" grpId="0"/>
      <p:bldP spid="83" grpId="0"/>
      <p:bldP spid="84" grpId="0"/>
      <p:bldP spid="85" grpId="0"/>
      <p:bldP spid="86" grpId="0"/>
      <p:bldP spid="87" grpId="0"/>
      <p:bldP spid="98" grpId="0" animBg="1"/>
      <p:bldP spid="99" grpId="0" animBg="1"/>
      <p:bldP spid="109" grpId="0" animBg="1"/>
      <p:bldP spid="110" grpId="0" animBg="1"/>
      <p:bldP spid="111" grpId="0"/>
      <p:bldP spid="112" grpId="0"/>
      <p:bldP spid="113" grpId="0"/>
      <p:bldP spid="114" grpId="0"/>
      <p:bldP spid="115" grpId="0"/>
      <p:bldP spid="116" grpId="0"/>
      <p:bldP spid="41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1" name="Прямая соединительная линия 230"/>
          <p:cNvCxnSpPr/>
          <p:nvPr/>
        </p:nvCxnSpPr>
        <p:spPr>
          <a:xfrm>
            <a:off x="3136901" y="4695826"/>
            <a:ext cx="830263" cy="1412875"/>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51" name="Прямая соединительная линия 4150"/>
          <p:cNvCxnSpPr/>
          <p:nvPr/>
        </p:nvCxnSpPr>
        <p:spPr>
          <a:xfrm flipH="1" flipV="1">
            <a:off x="3365500" y="4616450"/>
            <a:ext cx="520700" cy="13589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30" name="Прямая соединительная линия 4129"/>
          <p:cNvCxnSpPr/>
          <p:nvPr/>
        </p:nvCxnSpPr>
        <p:spPr>
          <a:xfrm>
            <a:off x="3349625" y="2649539"/>
            <a:ext cx="14288" cy="197802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0" name="Прямая соединительная линия 219"/>
          <p:cNvCxnSpPr/>
          <p:nvPr/>
        </p:nvCxnSpPr>
        <p:spPr>
          <a:xfrm>
            <a:off x="2239964" y="3962401"/>
            <a:ext cx="2992437" cy="1744663"/>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8" name="Прямая соединительная линия 157"/>
          <p:cNvCxnSpPr/>
          <p:nvPr/>
        </p:nvCxnSpPr>
        <p:spPr>
          <a:xfrm>
            <a:off x="4700588" y="3273425"/>
            <a:ext cx="0" cy="97313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07" name="Прямая соединительная линия 4106"/>
          <p:cNvCxnSpPr/>
          <p:nvPr/>
        </p:nvCxnSpPr>
        <p:spPr>
          <a:xfrm>
            <a:off x="4953000" y="3725864"/>
            <a:ext cx="0" cy="106362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p:nvPr/>
        </p:nvCxnSpPr>
        <p:spPr>
          <a:xfrm flipH="1" flipV="1">
            <a:off x="3506789" y="1127126"/>
            <a:ext cx="1438275" cy="2576513"/>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1595438" y="3709988"/>
            <a:ext cx="4341812" cy="0"/>
          </a:xfrm>
          <a:prstGeom prst="line">
            <a:avLst/>
          </a:prstGeom>
          <a:ln w="12700">
            <a:solidFill>
              <a:srgbClr val="0000FF"/>
            </a:solidFill>
            <a:headEnd type="stealth" w="med" len="lg"/>
          </a:ln>
        </p:spPr>
        <p:style>
          <a:lnRef idx="1">
            <a:schemeClr val="accent1"/>
          </a:lnRef>
          <a:fillRef idx="0">
            <a:schemeClr val="accent1"/>
          </a:fillRef>
          <a:effectRef idx="0">
            <a:schemeClr val="accent1"/>
          </a:effectRef>
          <a:fontRef idx="minor">
            <a:schemeClr val="tx1"/>
          </a:fontRef>
        </p:style>
      </p:cxnSp>
      <p:sp>
        <p:nvSpPr>
          <p:cNvPr id="9226"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9227" name="Прямоугольник 11"/>
          <p:cNvSpPr>
            <a:spLocks noChangeArrowheads="1"/>
          </p:cNvSpPr>
          <p:nvPr/>
        </p:nvSpPr>
        <p:spPr bwMode="auto">
          <a:xfrm>
            <a:off x="2214739" y="93665"/>
            <a:ext cx="6948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000000"/>
                </a:solidFill>
                <a:latin typeface="Arial" panose="020B0604020202020204" pitchFamily="34" charset="0"/>
              </a:rPr>
              <a:t>Сечение пирамиды плоскостью общего положения</a:t>
            </a:r>
          </a:p>
          <a:p>
            <a:pPr algn="ctr" eaLnBrk="1" hangingPunct="1">
              <a:spcBef>
                <a:spcPct val="0"/>
              </a:spcBef>
              <a:buFontTx/>
              <a:buNone/>
            </a:pPr>
            <a:r>
              <a:rPr lang="ru-RU" altLang="ru-RU" sz="2000" b="1" dirty="0">
                <a:solidFill>
                  <a:srgbClr val="000000"/>
                </a:solidFill>
                <a:latin typeface="Arial" panose="020B0604020202020204" pitchFamily="34" charset="0"/>
              </a:rPr>
              <a:t>Метод ребер  </a:t>
            </a:r>
          </a:p>
        </p:txBody>
      </p:sp>
      <p:sp>
        <p:nvSpPr>
          <p:cNvPr id="9" name="Text Box 32"/>
          <p:cNvSpPr txBox="1">
            <a:spLocks noChangeArrowheads="1"/>
          </p:cNvSpPr>
          <p:nvPr/>
        </p:nvSpPr>
        <p:spPr bwMode="auto">
          <a:xfrm>
            <a:off x="2587625" y="1608139"/>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sym typeface="Symbol" panose="05050102010706020507" pitchFamily="18" charset="2"/>
              </a:rPr>
              <a:t>f</a:t>
            </a:r>
            <a:r>
              <a:rPr lang="en-US" altLang="ru-RU" sz="1600" i="1" baseline="-25000">
                <a:solidFill>
                  <a:srgbClr val="000000"/>
                </a:solidFill>
                <a:latin typeface="ISOCPEUR" panose="020B0604020202020204" pitchFamily="34" charset="0"/>
                <a:sym typeface="Symbol" panose="05050102010706020507" pitchFamily="18" charset="2"/>
              </a:rPr>
              <a:t>1</a:t>
            </a:r>
            <a:endParaRPr lang="ru-RU" altLang="ru-RU" sz="1600" baseline="-25000">
              <a:solidFill>
                <a:srgbClr val="000000"/>
              </a:solidFill>
              <a:latin typeface="ISOCPEUR" panose="020B0604020202020204" pitchFamily="34" charset="0"/>
            </a:endParaRPr>
          </a:p>
        </p:txBody>
      </p:sp>
      <p:cxnSp>
        <p:nvCxnSpPr>
          <p:cNvPr id="51" name="Прямая соединительная линия 50"/>
          <p:cNvCxnSpPr/>
          <p:nvPr/>
        </p:nvCxnSpPr>
        <p:spPr>
          <a:xfrm>
            <a:off x="2170113" y="1619250"/>
            <a:ext cx="3536950" cy="209073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25" name="Text Box 32"/>
          <p:cNvSpPr txBox="1">
            <a:spLocks noChangeArrowheads="1"/>
          </p:cNvSpPr>
          <p:nvPr/>
        </p:nvSpPr>
        <p:spPr bwMode="auto">
          <a:xfrm>
            <a:off x="1752600" y="3673475"/>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sym typeface="Symbol" panose="05050102010706020507" pitchFamily="18" charset="2"/>
              </a:rPr>
              <a:t>f</a:t>
            </a:r>
            <a:r>
              <a:rPr lang="en-US" altLang="ru-RU" sz="1600" i="1" baseline="-25000">
                <a:solidFill>
                  <a:srgbClr val="000000"/>
                </a:solidFill>
                <a:latin typeface="ISOCPEUR" panose="020B0604020202020204" pitchFamily="34" charset="0"/>
                <a:sym typeface="Symbol" panose="05050102010706020507" pitchFamily="18" charset="2"/>
              </a:rPr>
              <a:t>2</a:t>
            </a:r>
            <a:endParaRPr lang="ru-RU" altLang="ru-RU" sz="1600" baseline="-25000">
              <a:solidFill>
                <a:srgbClr val="000000"/>
              </a:solidFill>
              <a:latin typeface="ISOCPEUR" panose="020B0604020202020204" pitchFamily="34" charset="0"/>
            </a:endParaRPr>
          </a:p>
        </p:txBody>
      </p:sp>
      <p:sp>
        <p:nvSpPr>
          <p:cNvPr id="126" name="Text Box 32"/>
          <p:cNvSpPr txBox="1">
            <a:spLocks noChangeArrowheads="1"/>
          </p:cNvSpPr>
          <p:nvPr/>
        </p:nvSpPr>
        <p:spPr bwMode="auto">
          <a:xfrm>
            <a:off x="2063750" y="3371850"/>
            <a:ext cx="808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ru-RU" altLang="ru-RU" sz="1600" i="1">
                <a:solidFill>
                  <a:srgbClr val="000000"/>
                </a:solidFill>
                <a:latin typeface="ISOCPEUR" panose="020B0604020202020204" pitchFamily="34" charset="0"/>
                <a:sym typeface="Symbol" panose="05050102010706020507" pitchFamily="18" charset="2"/>
              </a:rPr>
              <a:t> </a:t>
            </a:r>
            <a:r>
              <a:rPr lang="en-US" altLang="ru-RU" sz="1600" i="1">
                <a:solidFill>
                  <a:srgbClr val="000000"/>
                </a:solidFill>
                <a:latin typeface="ISOCPEUR" panose="020B0604020202020204" pitchFamily="34" charset="0"/>
                <a:sym typeface="Symbol" panose="05050102010706020507" pitchFamily="18" charset="2"/>
              </a:rPr>
              <a:t>h</a:t>
            </a:r>
            <a:r>
              <a:rPr lang="en-US" altLang="ru-RU" sz="1600" i="1" baseline="-25000">
                <a:solidFill>
                  <a:srgbClr val="000000"/>
                </a:solidFill>
                <a:latin typeface="ISOCPEUR" panose="020B0604020202020204" pitchFamily="34" charset="0"/>
                <a:sym typeface="Symbol" panose="05050102010706020507" pitchFamily="18" charset="2"/>
              </a:rPr>
              <a:t>1</a:t>
            </a:r>
            <a:endParaRPr lang="ru-RU" altLang="ru-RU" sz="1600" baseline="-25000">
              <a:solidFill>
                <a:srgbClr val="000000"/>
              </a:solidFill>
              <a:latin typeface="ISOCPEUR" panose="020B0604020202020204" pitchFamily="34" charset="0"/>
            </a:endParaRPr>
          </a:p>
        </p:txBody>
      </p:sp>
      <p:sp>
        <p:nvSpPr>
          <p:cNvPr id="127" name="Text Box 32"/>
          <p:cNvSpPr txBox="1">
            <a:spLocks noChangeArrowheads="1"/>
          </p:cNvSpPr>
          <p:nvPr/>
        </p:nvSpPr>
        <p:spPr bwMode="auto">
          <a:xfrm>
            <a:off x="3249614" y="6086475"/>
            <a:ext cx="669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chemeClr val="bg2"/>
                </a:solidFill>
                <a:latin typeface="ISOCPEUR" panose="020B0604020202020204" pitchFamily="34" charset="0"/>
                <a:sym typeface="Symbol" panose="05050102010706020507" pitchFamily="18" charset="2"/>
              </a:rPr>
              <a:t>h</a:t>
            </a:r>
            <a:r>
              <a:rPr lang="en-US" altLang="ru-RU" sz="1600" i="1" baseline="-25000">
                <a:solidFill>
                  <a:schemeClr val="bg2"/>
                </a:solidFill>
                <a:latin typeface="ISOCPEUR" panose="020B0604020202020204" pitchFamily="34" charset="0"/>
                <a:sym typeface="Symbol" panose="05050102010706020507" pitchFamily="18" charset="2"/>
              </a:rPr>
              <a:t>2</a:t>
            </a:r>
            <a:endParaRPr lang="ru-RU" altLang="ru-RU" sz="1600" baseline="-25000">
              <a:solidFill>
                <a:schemeClr val="bg2"/>
              </a:solidFill>
              <a:latin typeface="ISOCPEUR" panose="020B0604020202020204" pitchFamily="34" charset="0"/>
            </a:endParaRPr>
          </a:p>
        </p:txBody>
      </p:sp>
      <p:sp>
        <p:nvSpPr>
          <p:cNvPr id="194" name="Text Box 32"/>
          <p:cNvSpPr txBox="1">
            <a:spLocks noChangeArrowheads="1"/>
          </p:cNvSpPr>
          <p:nvPr/>
        </p:nvSpPr>
        <p:spPr bwMode="auto">
          <a:xfrm>
            <a:off x="4367214" y="5270500"/>
            <a:ext cx="668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4</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195" name="Text Box 32"/>
          <p:cNvSpPr txBox="1">
            <a:spLocks noChangeArrowheads="1"/>
          </p:cNvSpPr>
          <p:nvPr/>
        </p:nvSpPr>
        <p:spPr bwMode="auto">
          <a:xfrm>
            <a:off x="3738564" y="1433514"/>
            <a:ext cx="66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S</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223" name="Text Box 32"/>
          <p:cNvSpPr txBox="1">
            <a:spLocks noChangeArrowheads="1"/>
          </p:cNvSpPr>
          <p:nvPr/>
        </p:nvSpPr>
        <p:spPr bwMode="auto">
          <a:xfrm>
            <a:off x="4975225" y="5281614"/>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sym typeface="Symbol" panose="05050102010706020507" pitchFamily="18" charset="2"/>
              </a:rPr>
              <a:t></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79" name="Text Box 32"/>
          <p:cNvSpPr txBox="1">
            <a:spLocks noChangeArrowheads="1"/>
          </p:cNvSpPr>
          <p:nvPr/>
        </p:nvSpPr>
        <p:spPr bwMode="auto">
          <a:xfrm>
            <a:off x="1695450" y="3357564"/>
            <a:ext cx="400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x</a:t>
            </a:r>
            <a:r>
              <a:rPr lang="ru-RU" altLang="ru-RU" sz="1600" baseline="-25000">
                <a:solidFill>
                  <a:srgbClr val="000000"/>
                </a:solidFill>
                <a:latin typeface="ISOCPEUR" panose="020B0604020202020204" pitchFamily="34" charset="0"/>
              </a:rPr>
              <a:t>12</a:t>
            </a:r>
          </a:p>
        </p:txBody>
      </p:sp>
      <p:cxnSp>
        <p:nvCxnSpPr>
          <p:cNvPr id="4" name="Прямая соединительная линия 3"/>
          <p:cNvCxnSpPr/>
          <p:nvPr/>
        </p:nvCxnSpPr>
        <p:spPr>
          <a:xfrm flipV="1">
            <a:off x="2962276" y="4081464"/>
            <a:ext cx="1990725" cy="30003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2943226" y="4371976"/>
            <a:ext cx="830263" cy="14128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H="1">
            <a:off x="3773488" y="4081464"/>
            <a:ext cx="1179512" cy="17033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947988" y="4376738"/>
            <a:ext cx="825500" cy="48101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3773488" y="4857750"/>
            <a:ext cx="0" cy="9271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V="1">
            <a:off x="3773488" y="4081464"/>
            <a:ext cx="1179512" cy="776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V="1">
            <a:off x="4953000" y="3709989"/>
            <a:ext cx="0" cy="37147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3773488" y="3709988"/>
            <a:ext cx="0" cy="114776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V="1">
            <a:off x="2944814" y="3709988"/>
            <a:ext cx="1587" cy="673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3773488" y="1597026"/>
            <a:ext cx="0" cy="211296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2946400" y="1597026"/>
            <a:ext cx="827088" cy="211296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flipV="1">
            <a:off x="3773488" y="1597026"/>
            <a:ext cx="1179512" cy="211296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flipH="1">
            <a:off x="3503613" y="3965576"/>
            <a:ext cx="2203450" cy="243046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2946400" y="3695700"/>
            <a:ext cx="20066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2" name="Text Box 32"/>
          <p:cNvSpPr txBox="1">
            <a:spLocks noChangeArrowheads="1"/>
          </p:cNvSpPr>
          <p:nvPr/>
        </p:nvSpPr>
        <p:spPr bwMode="auto">
          <a:xfrm>
            <a:off x="3736975" y="4924425"/>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S</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124" name="Text Box 32"/>
          <p:cNvSpPr txBox="1">
            <a:spLocks noChangeArrowheads="1"/>
          </p:cNvSpPr>
          <p:nvPr/>
        </p:nvSpPr>
        <p:spPr bwMode="auto">
          <a:xfrm>
            <a:off x="2554289" y="4170364"/>
            <a:ext cx="66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A</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128" name="Text Box 32"/>
          <p:cNvSpPr txBox="1">
            <a:spLocks noChangeArrowheads="1"/>
          </p:cNvSpPr>
          <p:nvPr/>
        </p:nvSpPr>
        <p:spPr bwMode="auto">
          <a:xfrm>
            <a:off x="4906964" y="3919539"/>
            <a:ext cx="66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B</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129" name="Text Box 32"/>
          <p:cNvSpPr txBox="1">
            <a:spLocks noChangeArrowheads="1"/>
          </p:cNvSpPr>
          <p:nvPr/>
        </p:nvSpPr>
        <p:spPr bwMode="auto">
          <a:xfrm>
            <a:off x="3473450" y="5668964"/>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C</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130" name="Text Box 32"/>
          <p:cNvSpPr txBox="1">
            <a:spLocks noChangeArrowheads="1"/>
          </p:cNvSpPr>
          <p:nvPr/>
        </p:nvSpPr>
        <p:spPr bwMode="auto">
          <a:xfrm>
            <a:off x="2614614" y="3411539"/>
            <a:ext cx="66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A</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131" name="Text Box 32"/>
          <p:cNvSpPr txBox="1">
            <a:spLocks noChangeArrowheads="1"/>
          </p:cNvSpPr>
          <p:nvPr/>
        </p:nvSpPr>
        <p:spPr bwMode="auto">
          <a:xfrm>
            <a:off x="4911725" y="3424239"/>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B</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132" name="Text Box 32"/>
          <p:cNvSpPr txBox="1">
            <a:spLocks noChangeArrowheads="1"/>
          </p:cNvSpPr>
          <p:nvPr/>
        </p:nvSpPr>
        <p:spPr bwMode="auto">
          <a:xfrm>
            <a:off x="3505200" y="3629025"/>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C</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133" name="Oval 61"/>
          <p:cNvSpPr>
            <a:spLocks noChangeArrowheads="1"/>
          </p:cNvSpPr>
          <p:nvPr/>
        </p:nvSpPr>
        <p:spPr bwMode="auto">
          <a:xfrm flipV="1">
            <a:off x="3736975" y="4821239"/>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34" name="Oval 61"/>
          <p:cNvSpPr>
            <a:spLocks noChangeArrowheads="1"/>
          </p:cNvSpPr>
          <p:nvPr/>
        </p:nvSpPr>
        <p:spPr bwMode="auto">
          <a:xfrm flipV="1">
            <a:off x="3736975" y="1560514"/>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36" name="Text Box 32"/>
          <p:cNvSpPr txBox="1">
            <a:spLocks noChangeArrowheads="1"/>
          </p:cNvSpPr>
          <p:nvPr/>
        </p:nvSpPr>
        <p:spPr bwMode="auto">
          <a:xfrm>
            <a:off x="3578225" y="1014414"/>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sym typeface="Symbol" panose="05050102010706020507" pitchFamily="18" charset="2"/>
              </a:rPr>
              <a:t></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cxnSp>
        <p:nvCxnSpPr>
          <p:cNvPr id="137" name="Прямая соединительная линия 136"/>
          <p:cNvCxnSpPr/>
          <p:nvPr/>
        </p:nvCxnSpPr>
        <p:spPr>
          <a:xfrm flipV="1">
            <a:off x="1590675" y="3965575"/>
            <a:ext cx="4116388" cy="0"/>
          </a:xfrm>
          <a:prstGeom prst="line">
            <a:avLst/>
          </a:prstGeom>
          <a:ln w="9525">
            <a:solidFill>
              <a:srgbClr val="0000FF"/>
            </a:solidFill>
            <a:headEnd type="none" w="med" len="lg"/>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5707063" y="3709989"/>
            <a:ext cx="0" cy="25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4" name="Прямая соединительная линия 4103"/>
          <p:cNvCxnSpPr/>
          <p:nvPr/>
        </p:nvCxnSpPr>
        <p:spPr>
          <a:xfrm>
            <a:off x="4568825" y="3033713"/>
            <a:ext cx="0" cy="93186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10" name="Прямая соединительная линия 4109"/>
          <p:cNvCxnSpPr/>
          <p:nvPr/>
        </p:nvCxnSpPr>
        <p:spPr>
          <a:xfrm>
            <a:off x="4568826" y="3965576"/>
            <a:ext cx="384175" cy="82391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49" name="Oval 61"/>
          <p:cNvSpPr>
            <a:spLocks noChangeArrowheads="1"/>
          </p:cNvSpPr>
          <p:nvPr/>
        </p:nvSpPr>
        <p:spPr bwMode="auto">
          <a:xfrm flipV="1">
            <a:off x="4916489" y="4759326"/>
            <a:ext cx="71437"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50" name="Oval 61"/>
          <p:cNvSpPr>
            <a:spLocks noChangeArrowheads="1"/>
          </p:cNvSpPr>
          <p:nvPr/>
        </p:nvSpPr>
        <p:spPr bwMode="auto">
          <a:xfrm flipV="1">
            <a:off x="4533900" y="3929064"/>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51" name="Oval 61"/>
          <p:cNvSpPr>
            <a:spLocks noChangeArrowheads="1"/>
          </p:cNvSpPr>
          <p:nvPr/>
        </p:nvSpPr>
        <p:spPr bwMode="auto">
          <a:xfrm flipV="1">
            <a:off x="4533900" y="2997201"/>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52" name="Oval 61"/>
          <p:cNvSpPr>
            <a:spLocks noChangeArrowheads="1"/>
          </p:cNvSpPr>
          <p:nvPr/>
        </p:nvSpPr>
        <p:spPr bwMode="auto">
          <a:xfrm flipV="1">
            <a:off x="4914900" y="3673476"/>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53" name="Oval 61"/>
          <p:cNvSpPr>
            <a:spLocks noChangeArrowheads="1"/>
          </p:cNvSpPr>
          <p:nvPr/>
        </p:nvSpPr>
        <p:spPr bwMode="auto">
          <a:xfrm flipV="1">
            <a:off x="4916489" y="4044951"/>
            <a:ext cx="71437"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54" name="Oval 61"/>
          <p:cNvSpPr>
            <a:spLocks noChangeArrowheads="1"/>
          </p:cNvSpPr>
          <p:nvPr/>
        </p:nvSpPr>
        <p:spPr bwMode="auto">
          <a:xfrm flipV="1">
            <a:off x="3736975" y="3667126"/>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55" name="Oval 61"/>
          <p:cNvSpPr>
            <a:spLocks noChangeArrowheads="1"/>
          </p:cNvSpPr>
          <p:nvPr/>
        </p:nvSpPr>
        <p:spPr bwMode="auto">
          <a:xfrm flipV="1">
            <a:off x="3743325" y="5748339"/>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56" name="Oval 61"/>
          <p:cNvSpPr>
            <a:spLocks noChangeArrowheads="1"/>
          </p:cNvSpPr>
          <p:nvPr/>
        </p:nvSpPr>
        <p:spPr bwMode="auto">
          <a:xfrm flipV="1">
            <a:off x="2913064" y="4341814"/>
            <a:ext cx="71437"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57" name="Oval 61"/>
          <p:cNvSpPr>
            <a:spLocks noChangeArrowheads="1"/>
          </p:cNvSpPr>
          <p:nvPr/>
        </p:nvSpPr>
        <p:spPr bwMode="auto">
          <a:xfrm flipV="1">
            <a:off x="2909889" y="3667126"/>
            <a:ext cx="71437"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62" name="Text Box 32"/>
          <p:cNvSpPr txBox="1">
            <a:spLocks noChangeArrowheads="1"/>
          </p:cNvSpPr>
          <p:nvPr/>
        </p:nvSpPr>
        <p:spPr bwMode="auto">
          <a:xfrm>
            <a:off x="4460875" y="2716214"/>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1</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163" name="Text Box 32"/>
          <p:cNvSpPr txBox="1">
            <a:spLocks noChangeArrowheads="1"/>
          </p:cNvSpPr>
          <p:nvPr/>
        </p:nvSpPr>
        <p:spPr bwMode="auto">
          <a:xfrm>
            <a:off x="5075239" y="3416300"/>
            <a:ext cx="668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=2</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164" name="Text Box 32"/>
          <p:cNvSpPr txBox="1">
            <a:spLocks noChangeArrowheads="1"/>
          </p:cNvSpPr>
          <p:nvPr/>
        </p:nvSpPr>
        <p:spPr bwMode="auto">
          <a:xfrm>
            <a:off x="4667250" y="3119439"/>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D</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165" name="Text Box 32"/>
          <p:cNvSpPr txBox="1">
            <a:spLocks noChangeArrowheads="1"/>
          </p:cNvSpPr>
          <p:nvPr/>
        </p:nvSpPr>
        <p:spPr bwMode="auto">
          <a:xfrm>
            <a:off x="4467225" y="3654425"/>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1</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166" name="Text Box 32"/>
          <p:cNvSpPr txBox="1">
            <a:spLocks noChangeArrowheads="1"/>
          </p:cNvSpPr>
          <p:nvPr/>
        </p:nvSpPr>
        <p:spPr bwMode="auto">
          <a:xfrm>
            <a:off x="4929189" y="4684714"/>
            <a:ext cx="66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2</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cxnSp>
        <p:nvCxnSpPr>
          <p:cNvPr id="4120" name="Прямая соединительная линия 4119"/>
          <p:cNvCxnSpPr/>
          <p:nvPr/>
        </p:nvCxnSpPr>
        <p:spPr>
          <a:xfrm flipV="1">
            <a:off x="4508500" y="3695701"/>
            <a:ext cx="0" cy="159067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23" name="Прямая соединительная линия 4122"/>
          <p:cNvCxnSpPr/>
          <p:nvPr/>
        </p:nvCxnSpPr>
        <p:spPr>
          <a:xfrm flipV="1">
            <a:off x="2243138" y="1625600"/>
            <a:ext cx="0" cy="23383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24" name="Text Box 32"/>
          <p:cNvSpPr txBox="1">
            <a:spLocks noChangeArrowheads="1"/>
          </p:cNvSpPr>
          <p:nvPr/>
        </p:nvSpPr>
        <p:spPr bwMode="auto">
          <a:xfrm>
            <a:off x="1960564" y="3914775"/>
            <a:ext cx="668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3</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225" name="Text Box 32"/>
          <p:cNvSpPr txBox="1">
            <a:spLocks noChangeArrowheads="1"/>
          </p:cNvSpPr>
          <p:nvPr/>
        </p:nvSpPr>
        <p:spPr bwMode="auto">
          <a:xfrm>
            <a:off x="2066925" y="1300164"/>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3</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cxnSp>
        <p:nvCxnSpPr>
          <p:cNvPr id="4144" name="Прямая соединительная линия 4143"/>
          <p:cNvCxnSpPr/>
          <p:nvPr/>
        </p:nvCxnSpPr>
        <p:spPr>
          <a:xfrm>
            <a:off x="2243139" y="1662114"/>
            <a:ext cx="2268537" cy="203358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26" name="Oval 61"/>
          <p:cNvSpPr>
            <a:spLocks noChangeArrowheads="1"/>
          </p:cNvSpPr>
          <p:nvPr/>
        </p:nvSpPr>
        <p:spPr bwMode="auto">
          <a:xfrm flipV="1">
            <a:off x="4467225" y="3665539"/>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84" name="Oval 61"/>
          <p:cNvSpPr>
            <a:spLocks noChangeArrowheads="1"/>
          </p:cNvSpPr>
          <p:nvPr/>
        </p:nvSpPr>
        <p:spPr bwMode="auto">
          <a:xfrm flipV="1">
            <a:off x="2203450" y="1628776"/>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227" name="Oval 61"/>
          <p:cNvSpPr>
            <a:spLocks noChangeArrowheads="1"/>
          </p:cNvSpPr>
          <p:nvPr/>
        </p:nvSpPr>
        <p:spPr bwMode="auto">
          <a:xfrm flipV="1">
            <a:off x="4471989" y="5254626"/>
            <a:ext cx="71437"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228" name="Text Box 32"/>
          <p:cNvSpPr txBox="1">
            <a:spLocks noChangeArrowheads="1"/>
          </p:cNvSpPr>
          <p:nvPr/>
        </p:nvSpPr>
        <p:spPr bwMode="auto">
          <a:xfrm>
            <a:off x="4697414" y="4176714"/>
            <a:ext cx="66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D</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229" name="Text Box 32"/>
          <p:cNvSpPr txBox="1">
            <a:spLocks noChangeArrowheads="1"/>
          </p:cNvSpPr>
          <p:nvPr/>
        </p:nvSpPr>
        <p:spPr bwMode="auto">
          <a:xfrm>
            <a:off x="2970214" y="2540000"/>
            <a:ext cx="668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E</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230" name="Text Box 32"/>
          <p:cNvSpPr txBox="1">
            <a:spLocks noChangeArrowheads="1"/>
          </p:cNvSpPr>
          <p:nvPr/>
        </p:nvSpPr>
        <p:spPr bwMode="auto">
          <a:xfrm>
            <a:off x="3114675" y="4556125"/>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E</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cxnSp>
        <p:nvCxnSpPr>
          <p:cNvPr id="4154" name="Прямая соединительная линия 4153"/>
          <p:cNvCxnSpPr/>
          <p:nvPr/>
        </p:nvCxnSpPr>
        <p:spPr>
          <a:xfrm flipV="1">
            <a:off x="3889375" y="3711576"/>
            <a:ext cx="0" cy="2263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56" name="Прямая соединительная линия 4155"/>
          <p:cNvCxnSpPr/>
          <p:nvPr/>
        </p:nvCxnSpPr>
        <p:spPr>
          <a:xfrm flipH="1" flipV="1">
            <a:off x="3359150" y="2663825"/>
            <a:ext cx="533400" cy="10414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32" name="Oval 61"/>
          <p:cNvSpPr>
            <a:spLocks noChangeArrowheads="1"/>
          </p:cNvSpPr>
          <p:nvPr/>
        </p:nvSpPr>
        <p:spPr bwMode="auto">
          <a:xfrm flipV="1">
            <a:off x="3851275" y="3667126"/>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cxnSp>
        <p:nvCxnSpPr>
          <p:cNvPr id="64" name="Прямая соединительная линия 63"/>
          <p:cNvCxnSpPr/>
          <p:nvPr/>
        </p:nvCxnSpPr>
        <p:spPr>
          <a:xfrm>
            <a:off x="3367088" y="4630739"/>
            <a:ext cx="404812" cy="1038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flipV="1">
            <a:off x="3763963" y="4240214"/>
            <a:ext cx="933450" cy="1431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flipH="1">
            <a:off x="3363913" y="4233864"/>
            <a:ext cx="1331912" cy="384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8" name="Oval 61"/>
          <p:cNvSpPr>
            <a:spLocks noChangeArrowheads="1"/>
          </p:cNvSpPr>
          <p:nvPr/>
        </p:nvSpPr>
        <p:spPr bwMode="auto">
          <a:xfrm flipV="1">
            <a:off x="3328989" y="4584701"/>
            <a:ext cx="71437"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48" name="Oval 61"/>
          <p:cNvSpPr>
            <a:spLocks noChangeArrowheads="1"/>
          </p:cNvSpPr>
          <p:nvPr/>
        </p:nvSpPr>
        <p:spPr bwMode="auto">
          <a:xfrm flipV="1">
            <a:off x="4659314" y="4203701"/>
            <a:ext cx="71437"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71" name="Oval 61"/>
          <p:cNvSpPr>
            <a:spLocks noChangeArrowheads="1"/>
          </p:cNvSpPr>
          <p:nvPr/>
        </p:nvSpPr>
        <p:spPr bwMode="auto">
          <a:xfrm flipV="1">
            <a:off x="3730625" y="5619751"/>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cxnSp>
        <p:nvCxnSpPr>
          <p:cNvPr id="72" name="Прямая соединительная линия 71"/>
          <p:cNvCxnSpPr/>
          <p:nvPr/>
        </p:nvCxnSpPr>
        <p:spPr>
          <a:xfrm>
            <a:off x="3357564" y="2671763"/>
            <a:ext cx="1343025" cy="59690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flipH="1">
            <a:off x="3770314" y="3271838"/>
            <a:ext cx="923925" cy="1952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flipH="1" flipV="1">
            <a:off x="3360739" y="2662239"/>
            <a:ext cx="403225" cy="814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0" name="Oval 61"/>
          <p:cNvSpPr>
            <a:spLocks noChangeArrowheads="1"/>
          </p:cNvSpPr>
          <p:nvPr/>
        </p:nvSpPr>
        <p:spPr bwMode="auto">
          <a:xfrm flipV="1">
            <a:off x="4667250" y="3230564"/>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161" name="Oval 61"/>
          <p:cNvSpPr>
            <a:spLocks noChangeArrowheads="1"/>
          </p:cNvSpPr>
          <p:nvPr/>
        </p:nvSpPr>
        <p:spPr bwMode="auto">
          <a:xfrm flipV="1">
            <a:off x="3314700" y="2625726"/>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234" name="Oval 61"/>
          <p:cNvSpPr>
            <a:spLocks noChangeArrowheads="1"/>
          </p:cNvSpPr>
          <p:nvPr/>
        </p:nvSpPr>
        <p:spPr bwMode="auto">
          <a:xfrm flipV="1">
            <a:off x="3733800" y="3429001"/>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236" name="TextBox 235"/>
          <p:cNvSpPr txBox="1">
            <a:spLocks noChangeArrowheads="1"/>
          </p:cNvSpPr>
          <p:nvPr/>
        </p:nvSpPr>
        <p:spPr bwMode="auto">
          <a:xfrm>
            <a:off x="6235700" y="4356100"/>
            <a:ext cx="290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dirty="0" smtClean="0">
                <a:solidFill>
                  <a:srgbClr val="000000"/>
                </a:solidFill>
                <a:latin typeface="Times New Roman" panose="02020603050405020304" pitchFamily="18" charset="0"/>
                <a:cs typeface="Times New Roman" panose="02020603050405020304" pitchFamily="18" charset="0"/>
                <a:sym typeface="Symbol" panose="05050102010706020507" pitchFamily="18" charset="2"/>
              </a:rPr>
              <a:t>(SB)</a:t>
            </a:r>
            <a:r>
              <a:rPr lang="en-US" altLang="ru-RU" sz="18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ru-RU" sz="1800" dirty="0">
                <a:solidFill>
                  <a:srgbClr val="000000"/>
                </a:solidFill>
                <a:latin typeface="Arial" panose="020B0604020202020204" pitchFamily="34" charset="0"/>
                <a:sym typeface="Symbol" panose="05050102010706020507" pitchFamily="18" charset="2"/>
              </a:rPr>
              <a:t>, </a:t>
            </a:r>
            <a:r>
              <a:rPr lang="en-US" altLang="ru-RU" sz="1800" baseline="-25000" dirty="0">
                <a:solidFill>
                  <a:srgbClr val="000000"/>
                </a:solidFill>
                <a:latin typeface="Arial" panose="020B0604020202020204" pitchFamily="34" charset="0"/>
                <a:sym typeface="Symbol" panose="05050102010706020507" pitchFamily="18" charset="2"/>
              </a:rPr>
              <a:t>1</a:t>
            </a:r>
            <a:endParaRPr lang="ru-RU" altLang="ru-RU" sz="1800" baseline="-25000" dirty="0">
              <a:solidFill>
                <a:srgbClr val="000000"/>
              </a:solidFill>
              <a:latin typeface="Arial" panose="020B0604020202020204" pitchFamily="34" charset="0"/>
            </a:endParaRPr>
          </a:p>
        </p:txBody>
      </p:sp>
      <p:sp>
        <p:nvSpPr>
          <p:cNvPr id="238" name="TextBox 237"/>
          <p:cNvSpPr txBox="1">
            <a:spLocks noChangeArrowheads="1"/>
          </p:cNvSpPr>
          <p:nvPr/>
        </p:nvSpPr>
        <p:spPr bwMode="auto">
          <a:xfrm>
            <a:off x="6248400" y="4673600"/>
            <a:ext cx="290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dirty="0">
                <a:solidFill>
                  <a:srgbClr val="000000"/>
                </a:solidFill>
                <a:latin typeface="Arial" panose="020B0604020202020204" pitchFamily="34" charset="0"/>
                <a:sym typeface="Symbol" panose="05050102010706020507" pitchFamily="18" charset="2"/>
              </a:rPr>
              <a:t> </a:t>
            </a:r>
            <a:r>
              <a:rPr lang="en-US" altLang="ru-RU" sz="18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=(12)</a:t>
            </a:r>
            <a:endParaRPr lang="ru-RU" altLang="ru-RU" sz="1800" baseline="-25000" dirty="0">
              <a:solidFill>
                <a:srgbClr val="000000"/>
              </a:solidFill>
              <a:latin typeface="Arial" panose="020B0604020202020204" pitchFamily="34" charset="0"/>
            </a:endParaRPr>
          </a:p>
        </p:txBody>
      </p:sp>
      <p:sp>
        <p:nvSpPr>
          <p:cNvPr id="239" name="TextBox 238"/>
          <p:cNvSpPr txBox="1">
            <a:spLocks noChangeArrowheads="1"/>
          </p:cNvSpPr>
          <p:nvPr/>
        </p:nvSpPr>
        <p:spPr bwMode="auto">
          <a:xfrm>
            <a:off x="6210300" y="5029200"/>
            <a:ext cx="290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a:solidFill>
                  <a:srgbClr val="000000"/>
                </a:solidFill>
                <a:latin typeface="Arial" panose="020B0604020202020204" pitchFamily="34" charset="0"/>
                <a:sym typeface="Symbol" panose="05050102010706020507" pitchFamily="18" charset="2"/>
              </a:rPr>
              <a:t> </a:t>
            </a:r>
            <a:r>
              <a:rPr lang="en-US" altLang="ru-RU"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(12)</a:t>
            </a:r>
            <a:r>
              <a:rPr lang="en-US" altLang="ru-RU" sz="1800">
                <a:solidFill>
                  <a:srgbClr val="000000"/>
                </a:solidFill>
                <a:latin typeface="Arial" panose="020B0604020202020204" pitchFamily="34" charset="0"/>
                <a:sym typeface="Symbol" panose="05050102010706020507" pitchFamily="18" charset="2"/>
              </a:rPr>
              <a:t></a:t>
            </a:r>
            <a:r>
              <a:rPr lang="en-US" altLang="ru-RU"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(SB)=D</a:t>
            </a:r>
            <a:endParaRPr lang="ru-RU" altLang="ru-RU" sz="1800" baseline="-25000">
              <a:solidFill>
                <a:srgbClr val="000000"/>
              </a:solidFill>
              <a:latin typeface="Arial" panose="020B0604020202020204" pitchFamily="34" charset="0"/>
            </a:endParaRPr>
          </a:p>
        </p:txBody>
      </p:sp>
      <p:sp>
        <p:nvSpPr>
          <p:cNvPr id="240" name="TextBox 239"/>
          <p:cNvSpPr txBox="1">
            <a:spLocks noChangeArrowheads="1"/>
          </p:cNvSpPr>
          <p:nvPr/>
        </p:nvSpPr>
        <p:spPr bwMode="auto">
          <a:xfrm>
            <a:off x="6261100" y="5359400"/>
            <a:ext cx="290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dirty="0">
                <a:solidFill>
                  <a:srgbClr val="000000"/>
                </a:solidFill>
                <a:latin typeface="Arial" panose="020B0604020202020204" pitchFamily="34" charset="0"/>
                <a:sym typeface="Symbol" panose="05050102010706020507" pitchFamily="18" charset="2"/>
              </a:rPr>
              <a:t> </a:t>
            </a:r>
            <a:r>
              <a:rPr lang="en-US" altLang="ru-RU" sz="18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D=(SB)</a:t>
            </a:r>
            <a:r>
              <a:rPr lang="en-US" altLang="ru-RU" sz="1800" dirty="0">
                <a:solidFill>
                  <a:srgbClr val="000000"/>
                </a:solidFill>
                <a:latin typeface="Arial" panose="020B0604020202020204" pitchFamily="34" charset="0"/>
                <a:sym typeface="Symbol" panose="05050102010706020507" pitchFamily="18" charset="2"/>
              </a:rPr>
              <a:t></a:t>
            </a:r>
            <a:endParaRPr lang="ru-RU" altLang="ru-RU" sz="1800" baseline="-25000" dirty="0">
              <a:solidFill>
                <a:srgbClr val="000000"/>
              </a:solidFill>
              <a:latin typeface="Arial" panose="020B0604020202020204" pitchFamily="34" charset="0"/>
            </a:endParaRPr>
          </a:p>
        </p:txBody>
      </p:sp>
      <p:sp>
        <p:nvSpPr>
          <p:cNvPr id="242" name="TextBox 241"/>
          <p:cNvSpPr txBox="1">
            <a:spLocks noChangeArrowheads="1"/>
          </p:cNvSpPr>
          <p:nvPr/>
        </p:nvSpPr>
        <p:spPr bwMode="auto">
          <a:xfrm>
            <a:off x="7924800" y="4343400"/>
            <a:ext cx="290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(SA)</a:t>
            </a:r>
            <a:r>
              <a:rPr lang="en-US" altLang="ru-RU" sz="1800">
                <a:solidFill>
                  <a:srgbClr val="000000"/>
                </a:solidFill>
                <a:latin typeface="Arial" panose="020B0604020202020204" pitchFamily="34" charset="0"/>
                <a:sym typeface="Symbol" panose="05050102010706020507" pitchFamily="18" charset="2"/>
              </a:rPr>
              <a:t>, </a:t>
            </a:r>
            <a:r>
              <a:rPr lang="en-US" altLang="ru-RU" sz="1800" baseline="-25000">
                <a:solidFill>
                  <a:srgbClr val="000000"/>
                </a:solidFill>
                <a:latin typeface="Arial" panose="020B0604020202020204" pitchFamily="34" charset="0"/>
                <a:sym typeface="Symbol" panose="05050102010706020507" pitchFamily="18" charset="2"/>
              </a:rPr>
              <a:t>2</a:t>
            </a:r>
            <a:endParaRPr lang="ru-RU" altLang="ru-RU" sz="1800" baseline="-25000">
              <a:solidFill>
                <a:srgbClr val="000000"/>
              </a:solidFill>
              <a:latin typeface="Arial" panose="020B0604020202020204" pitchFamily="34" charset="0"/>
            </a:endParaRPr>
          </a:p>
        </p:txBody>
      </p:sp>
      <p:sp>
        <p:nvSpPr>
          <p:cNvPr id="243" name="TextBox 242"/>
          <p:cNvSpPr txBox="1">
            <a:spLocks noChangeArrowheads="1"/>
          </p:cNvSpPr>
          <p:nvPr/>
        </p:nvSpPr>
        <p:spPr bwMode="auto">
          <a:xfrm>
            <a:off x="7937500" y="4660900"/>
            <a:ext cx="290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a:solidFill>
                  <a:srgbClr val="000000"/>
                </a:solidFill>
                <a:latin typeface="Arial" panose="020B0604020202020204" pitchFamily="34" charset="0"/>
                <a:sym typeface="Symbol" panose="05050102010706020507" pitchFamily="18" charset="2"/>
              </a:rPr>
              <a:t> </a:t>
            </a:r>
            <a:r>
              <a:rPr lang="en-US" altLang="ru-RU"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=(34)</a:t>
            </a:r>
            <a:endParaRPr lang="ru-RU" altLang="ru-RU" sz="1800" baseline="-25000">
              <a:solidFill>
                <a:srgbClr val="000000"/>
              </a:solidFill>
              <a:latin typeface="Arial" panose="020B0604020202020204" pitchFamily="34" charset="0"/>
            </a:endParaRPr>
          </a:p>
        </p:txBody>
      </p:sp>
      <p:sp>
        <p:nvSpPr>
          <p:cNvPr id="244" name="TextBox 243"/>
          <p:cNvSpPr txBox="1">
            <a:spLocks noChangeArrowheads="1"/>
          </p:cNvSpPr>
          <p:nvPr/>
        </p:nvSpPr>
        <p:spPr bwMode="auto">
          <a:xfrm>
            <a:off x="7899400" y="5016500"/>
            <a:ext cx="290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a:solidFill>
                  <a:srgbClr val="000000"/>
                </a:solidFill>
                <a:latin typeface="Arial" panose="020B0604020202020204" pitchFamily="34" charset="0"/>
                <a:sym typeface="Symbol" panose="05050102010706020507" pitchFamily="18" charset="2"/>
              </a:rPr>
              <a:t> </a:t>
            </a:r>
            <a:r>
              <a:rPr lang="en-US" altLang="ru-RU"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(34)</a:t>
            </a:r>
            <a:r>
              <a:rPr lang="en-US" altLang="ru-RU" sz="1800">
                <a:solidFill>
                  <a:srgbClr val="000000"/>
                </a:solidFill>
                <a:latin typeface="Arial" panose="020B0604020202020204" pitchFamily="34" charset="0"/>
                <a:sym typeface="Symbol" panose="05050102010706020507" pitchFamily="18" charset="2"/>
              </a:rPr>
              <a:t></a:t>
            </a:r>
            <a:r>
              <a:rPr lang="en-US" altLang="ru-RU"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(SA)=E</a:t>
            </a:r>
            <a:endParaRPr lang="ru-RU" altLang="ru-RU" sz="1800" baseline="-25000">
              <a:solidFill>
                <a:srgbClr val="000000"/>
              </a:solidFill>
              <a:latin typeface="Arial" panose="020B0604020202020204" pitchFamily="34" charset="0"/>
            </a:endParaRPr>
          </a:p>
        </p:txBody>
      </p:sp>
      <p:sp>
        <p:nvSpPr>
          <p:cNvPr id="245" name="TextBox 244"/>
          <p:cNvSpPr txBox="1">
            <a:spLocks noChangeArrowheads="1"/>
          </p:cNvSpPr>
          <p:nvPr/>
        </p:nvSpPr>
        <p:spPr bwMode="auto">
          <a:xfrm>
            <a:off x="7950200" y="5346700"/>
            <a:ext cx="290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a:solidFill>
                  <a:srgbClr val="000000"/>
                </a:solidFill>
                <a:latin typeface="Arial" panose="020B0604020202020204" pitchFamily="34" charset="0"/>
                <a:sym typeface="Symbol" panose="05050102010706020507" pitchFamily="18" charset="2"/>
              </a:rPr>
              <a:t> </a:t>
            </a:r>
            <a:r>
              <a:rPr lang="en-US" altLang="ru-RU"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E=(SA)</a:t>
            </a:r>
            <a:r>
              <a:rPr lang="en-US" altLang="ru-RU" sz="1800">
                <a:solidFill>
                  <a:srgbClr val="000000"/>
                </a:solidFill>
                <a:latin typeface="Arial" panose="020B0604020202020204" pitchFamily="34" charset="0"/>
                <a:sym typeface="Symbol" panose="05050102010706020507" pitchFamily="18" charset="2"/>
              </a:rPr>
              <a:t></a:t>
            </a:r>
            <a:endParaRPr lang="ru-RU" altLang="ru-RU" sz="1800" baseline="-25000">
              <a:solidFill>
                <a:srgbClr val="000000"/>
              </a:solidFill>
              <a:latin typeface="Arial" panose="020B0604020202020204" pitchFamily="34" charset="0"/>
            </a:endParaRPr>
          </a:p>
        </p:txBody>
      </p:sp>
      <p:sp>
        <p:nvSpPr>
          <p:cNvPr id="247" name="Text Box 32"/>
          <p:cNvSpPr txBox="1">
            <a:spLocks noChangeArrowheads="1"/>
          </p:cNvSpPr>
          <p:nvPr/>
        </p:nvSpPr>
        <p:spPr bwMode="auto">
          <a:xfrm>
            <a:off x="3275014" y="5391150"/>
            <a:ext cx="668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F</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248" name="Text Box 32"/>
          <p:cNvSpPr txBox="1">
            <a:spLocks noChangeArrowheads="1"/>
          </p:cNvSpPr>
          <p:nvPr/>
        </p:nvSpPr>
        <p:spPr bwMode="auto">
          <a:xfrm>
            <a:off x="3441700" y="3254375"/>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F</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249" name="Oval 61"/>
          <p:cNvSpPr>
            <a:spLocks noChangeArrowheads="1"/>
          </p:cNvSpPr>
          <p:nvPr/>
        </p:nvSpPr>
        <p:spPr bwMode="auto">
          <a:xfrm flipV="1">
            <a:off x="3849689" y="5927726"/>
            <a:ext cx="71437"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250" name="Text Box 32"/>
          <p:cNvSpPr txBox="1">
            <a:spLocks noChangeArrowheads="1"/>
          </p:cNvSpPr>
          <p:nvPr/>
        </p:nvSpPr>
        <p:spPr bwMode="auto">
          <a:xfrm>
            <a:off x="4076700" y="5810250"/>
            <a:ext cx="66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5</a:t>
            </a:r>
            <a:r>
              <a:rPr lang="en-US" altLang="ru-RU" sz="1600" baseline="-25000">
                <a:solidFill>
                  <a:srgbClr val="000000"/>
                </a:solidFill>
                <a:latin typeface="ISOCPEUR" panose="020B0604020202020204" pitchFamily="34" charset="0"/>
              </a:rPr>
              <a:t>2</a:t>
            </a:r>
            <a:endParaRPr lang="ru-RU" altLang="ru-RU" sz="1600" baseline="-25000">
              <a:solidFill>
                <a:srgbClr val="000000"/>
              </a:solidFill>
              <a:latin typeface="ISOCPEUR" panose="020B0604020202020204" pitchFamily="34" charset="0"/>
            </a:endParaRPr>
          </a:p>
        </p:txBody>
      </p:sp>
      <p:sp>
        <p:nvSpPr>
          <p:cNvPr id="251" name="Text Box 32"/>
          <p:cNvSpPr txBox="1">
            <a:spLocks noChangeArrowheads="1"/>
          </p:cNvSpPr>
          <p:nvPr/>
        </p:nvSpPr>
        <p:spPr bwMode="auto">
          <a:xfrm>
            <a:off x="3838575" y="3398839"/>
            <a:ext cx="66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5</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252" name="Oval 61"/>
          <p:cNvSpPr>
            <a:spLocks noChangeArrowheads="1"/>
          </p:cNvSpPr>
          <p:nvPr/>
        </p:nvSpPr>
        <p:spPr bwMode="auto">
          <a:xfrm flipV="1">
            <a:off x="2209800" y="3927476"/>
            <a:ext cx="71438" cy="73025"/>
          </a:xfrm>
          <a:prstGeom prst="ellipse">
            <a:avLst/>
          </a:prstGeom>
          <a:solidFill>
            <a:srgbClr val="EFF9ED"/>
          </a:solidFill>
          <a:ln w="12700">
            <a:solidFill>
              <a:srgbClr val="000000"/>
            </a:solidFill>
            <a:round/>
            <a:headEnd/>
            <a:tailEnd/>
          </a:ln>
        </p:spPr>
        <p:txBody>
          <a:bodyPr rot="10800000"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sp>
        <p:nvSpPr>
          <p:cNvPr id="253" name="Text Box 32"/>
          <p:cNvSpPr txBox="1">
            <a:spLocks noChangeArrowheads="1"/>
          </p:cNvSpPr>
          <p:nvPr/>
        </p:nvSpPr>
        <p:spPr bwMode="auto">
          <a:xfrm>
            <a:off x="4281489" y="3349625"/>
            <a:ext cx="668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ru-RU" sz="1600" i="1">
                <a:solidFill>
                  <a:srgbClr val="000000"/>
                </a:solidFill>
                <a:latin typeface="ISOCPEUR" panose="020B0604020202020204" pitchFamily="34" charset="0"/>
              </a:rPr>
              <a:t>4</a:t>
            </a:r>
            <a:r>
              <a:rPr lang="en-US" altLang="ru-RU" sz="1600" baseline="-25000">
                <a:solidFill>
                  <a:srgbClr val="000000"/>
                </a:solidFill>
                <a:latin typeface="ISOCPEUR" panose="020B0604020202020204" pitchFamily="34" charset="0"/>
              </a:rPr>
              <a:t>1</a:t>
            </a:r>
            <a:endParaRPr lang="ru-RU" altLang="ru-RU" sz="1600" baseline="-25000">
              <a:solidFill>
                <a:srgbClr val="000000"/>
              </a:solidFill>
              <a:latin typeface="ISOCPEUR" panose="020B0604020202020204" pitchFamily="34" charset="0"/>
            </a:endParaRPr>
          </a:p>
        </p:txBody>
      </p:sp>
      <p:sp>
        <p:nvSpPr>
          <p:cNvPr id="111" name="Прямоугольник 4095"/>
          <p:cNvSpPr>
            <a:spLocks noChangeArrowheads="1"/>
          </p:cNvSpPr>
          <p:nvPr/>
        </p:nvSpPr>
        <p:spPr bwMode="auto">
          <a:xfrm>
            <a:off x="7271544" y="1023843"/>
            <a:ext cx="4164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1800" dirty="0" smtClean="0"/>
              <a:t>Задача. Построить сечение пирамиды плоскостью общего положения </a:t>
            </a:r>
            <a:r>
              <a:rPr lang="kk-KZ" altLang="ru-RU" sz="1800" dirty="0" smtClean="0">
                <a:solidFill>
                  <a:srgbClr val="000000"/>
                </a:solidFill>
                <a:latin typeface="Arial" panose="020B0604020202020204" pitchFamily="34" charset="0"/>
                <a:sym typeface="Symbol" panose="05050102010706020507" pitchFamily="18" charset="2"/>
              </a:rPr>
              <a:t>(</a:t>
            </a:r>
            <a:r>
              <a:rPr lang="kk-KZ" altLang="ru-RU" sz="1800" i="1" dirty="0" smtClean="0">
                <a:solidFill>
                  <a:srgbClr val="000000"/>
                </a:solidFill>
                <a:latin typeface="Arial" panose="020B0604020202020204" pitchFamily="34" charset="0"/>
              </a:rPr>
              <a:t>f</a:t>
            </a:r>
            <a:r>
              <a:rPr lang="kk-KZ" altLang="ru-RU" sz="1800" dirty="0">
                <a:solidFill>
                  <a:srgbClr val="000000"/>
                </a:solidFill>
                <a:latin typeface="Arial" panose="020B0604020202020204" pitchFamily="34" charset="0"/>
              </a:rPr>
              <a:t>∩</a:t>
            </a:r>
            <a:r>
              <a:rPr lang="kk-KZ" altLang="ru-RU" sz="1800" i="1" dirty="0">
                <a:solidFill>
                  <a:srgbClr val="000000"/>
                </a:solidFill>
                <a:latin typeface="Arial" panose="020B0604020202020204" pitchFamily="34" charset="0"/>
              </a:rPr>
              <a:t>h</a:t>
            </a:r>
            <a:r>
              <a:rPr lang="kk-KZ" altLang="ru-RU" sz="1800" dirty="0">
                <a:solidFill>
                  <a:srgbClr val="000000"/>
                </a:solidFill>
                <a:latin typeface="Arial" panose="020B0604020202020204" pitchFamily="34" charset="0"/>
              </a:rPr>
              <a:t>) </a:t>
            </a:r>
            <a:endParaRPr lang="ru-RU" altLang="ru-RU" sz="1800" b="1" dirty="0">
              <a:solidFill>
                <a:srgbClr val="000000"/>
              </a:solidFill>
              <a:latin typeface="Arial" panose="020B0604020202020204" pitchFamily="34" charset="0"/>
            </a:endParaRPr>
          </a:p>
        </p:txBody>
      </p:sp>
      <p:sp>
        <p:nvSpPr>
          <p:cNvPr id="2" name="Прямоугольник 1"/>
          <p:cNvSpPr/>
          <p:nvPr/>
        </p:nvSpPr>
        <p:spPr>
          <a:xfrm>
            <a:off x="6198357" y="1688278"/>
            <a:ext cx="5757081" cy="2554545"/>
          </a:xfrm>
          <a:prstGeom prst="rect">
            <a:avLst/>
          </a:prstGeom>
        </p:spPr>
        <p:txBody>
          <a:bodyPr wrap="square">
            <a:spAutoFit/>
          </a:bodyPr>
          <a:lstStyle/>
          <a:p>
            <a:pPr algn="just">
              <a:spcBef>
                <a:spcPct val="0"/>
              </a:spcBef>
            </a:pPr>
            <a:r>
              <a:rPr lang="ru-RU" altLang="ru-RU" sz="2000" dirty="0">
                <a:solidFill>
                  <a:srgbClr val="000000"/>
                </a:solidFill>
              </a:rPr>
              <a:t>В отличие </a:t>
            </a:r>
            <a:r>
              <a:rPr lang="ru-RU" altLang="ru-RU" sz="2000" dirty="0" smtClean="0">
                <a:solidFill>
                  <a:srgbClr val="000000"/>
                </a:solidFill>
              </a:rPr>
              <a:t>от </a:t>
            </a:r>
            <a:r>
              <a:rPr lang="ru-RU" altLang="ru-RU" sz="2000" dirty="0">
                <a:solidFill>
                  <a:srgbClr val="000000"/>
                </a:solidFill>
              </a:rPr>
              <a:t>предыдущей задачи, здесь необходимо построить обе проекции сечения. Горизонтальный след секущей плоскости не пересекает основание пирамиды, следовательно, пересекается ее боковая поверхность. Сечение должно иметь форму треугольника, вершинами которого будут точки пересечения ребер пирамиды с плоскостью.</a:t>
            </a:r>
          </a:p>
        </p:txBody>
      </p:sp>
    </p:spTree>
    <p:extLst>
      <p:ext uri="{BB962C8B-B14F-4D97-AF65-F5344CB8AC3E}">
        <p14:creationId xmlns:p14="http://schemas.microsoft.com/office/powerpoint/2010/main" val="3780682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22" presetClass="entr" presetSubtype="1"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26"/>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25"/>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37"/>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27"/>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36"/>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0"/>
                                          </p:stCondLst>
                                        </p:cTn>
                                        <p:tgtEl>
                                          <p:spTgt spid="13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36"/>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3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5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62"/>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63"/>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1" fill="hold" nodeType="clickEffect">
                                  <p:stCondLst>
                                    <p:cond delay="0"/>
                                  </p:stCondLst>
                                  <p:childTnLst>
                                    <p:set>
                                      <p:cBhvr>
                                        <p:cTn id="113" dur="1" fill="hold">
                                          <p:stCondLst>
                                            <p:cond delay="0"/>
                                          </p:stCondLst>
                                        </p:cTn>
                                        <p:tgtEl>
                                          <p:spTgt spid="4104"/>
                                        </p:tgtEl>
                                        <p:attrNameLst>
                                          <p:attrName>style.visibility</p:attrName>
                                        </p:attrNameLst>
                                      </p:cBhvr>
                                      <p:to>
                                        <p:strVal val="visible"/>
                                      </p:to>
                                    </p:set>
                                    <p:animEffect transition="in" filter="wipe(up)">
                                      <p:cBhvr>
                                        <p:cTn id="114" dur="500"/>
                                        <p:tgtEl>
                                          <p:spTgt spid="410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4107"/>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4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6"/>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nodeType="clickEffect">
                                  <p:stCondLst>
                                    <p:cond delay="0"/>
                                  </p:stCondLst>
                                  <p:childTnLst>
                                    <p:set>
                                      <p:cBhvr>
                                        <p:cTn id="132" dur="1" fill="hold">
                                          <p:stCondLst>
                                            <p:cond delay="0"/>
                                          </p:stCondLst>
                                        </p:cTn>
                                        <p:tgtEl>
                                          <p:spTgt spid="4110"/>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39"/>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4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28"/>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4" fill="hold" nodeType="clickEffect">
                                  <p:stCondLst>
                                    <p:cond delay="0"/>
                                  </p:stCondLst>
                                  <p:childTnLst>
                                    <p:set>
                                      <p:cBhvr>
                                        <p:cTn id="146" dur="1" fill="hold">
                                          <p:stCondLst>
                                            <p:cond delay="0"/>
                                          </p:stCondLst>
                                        </p:cTn>
                                        <p:tgtEl>
                                          <p:spTgt spid="158"/>
                                        </p:tgtEl>
                                        <p:attrNameLst>
                                          <p:attrName>style.visibility</p:attrName>
                                        </p:attrNameLst>
                                      </p:cBhvr>
                                      <p:to>
                                        <p:strVal val="visible"/>
                                      </p:to>
                                    </p:set>
                                    <p:animEffect transition="in" filter="wipe(down)">
                                      <p:cBhvr>
                                        <p:cTn id="147" dur="500"/>
                                        <p:tgtEl>
                                          <p:spTgt spid="158"/>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160"/>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64"/>
                                        </p:tgtEl>
                                        <p:attrNameLst>
                                          <p:attrName>style.visibility</p:attrName>
                                        </p:attrNameLst>
                                      </p:cBhvr>
                                      <p:to>
                                        <p:strVal val="visible"/>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240"/>
                                        </p:tgtEl>
                                        <p:attrNameLst>
                                          <p:attrName>style.visibility</p:attrName>
                                        </p:attrNameLst>
                                      </p:cBhvr>
                                      <p:to>
                                        <p:strVal val="visible"/>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242"/>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nodeType="clickEffect">
                                  <p:stCondLst>
                                    <p:cond delay="0"/>
                                  </p:stCondLst>
                                  <p:childTnLst>
                                    <p:set>
                                      <p:cBhvr>
                                        <p:cTn id="165" dur="1" fill="hold">
                                          <p:stCondLst>
                                            <p:cond delay="0"/>
                                          </p:stCondLst>
                                        </p:cTn>
                                        <p:tgtEl>
                                          <p:spTgt spid="220"/>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223"/>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252"/>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224"/>
                                        </p:tgtEl>
                                        <p:attrNameLst>
                                          <p:attrName>style.visibility</p:attrName>
                                        </p:attrNameLst>
                                      </p:cBhvr>
                                      <p:to>
                                        <p:strVal val="visible"/>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227"/>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194"/>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243"/>
                                        </p:tgtEl>
                                        <p:attrNameLst>
                                          <p:attrName>style.visibility</p:attrName>
                                        </p:attrNameLst>
                                      </p:cBhvr>
                                      <p:to>
                                        <p:strVal val="visible"/>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4" fill="hold" nodeType="clickEffect">
                                  <p:stCondLst>
                                    <p:cond delay="0"/>
                                  </p:stCondLst>
                                  <p:childTnLst>
                                    <p:set>
                                      <p:cBhvr>
                                        <p:cTn id="187" dur="1" fill="hold">
                                          <p:stCondLst>
                                            <p:cond delay="0"/>
                                          </p:stCondLst>
                                        </p:cTn>
                                        <p:tgtEl>
                                          <p:spTgt spid="4123"/>
                                        </p:tgtEl>
                                        <p:attrNameLst>
                                          <p:attrName>style.visibility</p:attrName>
                                        </p:attrNameLst>
                                      </p:cBhvr>
                                      <p:to>
                                        <p:strVal val="visible"/>
                                      </p:to>
                                    </p:set>
                                    <p:animEffect transition="in" filter="wipe(down)">
                                      <p:cBhvr>
                                        <p:cTn id="188" dur="500"/>
                                        <p:tgtEl>
                                          <p:spTgt spid="4123"/>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8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25"/>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2" presetClass="entr" presetSubtype="4" fill="hold" nodeType="clickEffect">
                                  <p:stCondLst>
                                    <p:cond delay="0"/>
                                  </p:stCondLst>
                                  <p:childTnLst>
                                    <p:set>
                                      <p:cBhvr>
                                        <p:cTn id="198" dur="1" fill="hold">
                                          <p:stCondLst>
                                            <p:cond delay="0"/>
                                          </p:stCondLst>
                                        </p:cTn>
                                        <p:tgtEl>
                                          <p:spTgt spid="4120"/>
                                        </p:tgtEl>
                                        <p:attrNameLst>
                                          <p:attrName>style.visibility</p:attrName>
                                        </p:attrNameLst>
                                      </p:cBhvr>
                                      <p:to>
                                        <p:strVal val="visible"/>
                                      </p:to>
                                    </p:set>
                                    <p:animEffect transition="in" filter="wipe(down)">
                                      <p:cBhvr>
                                        <p:cTn id="199" dur="500"/>
                                        <p:tgtEl>
                                          <p:spTgt spid="4120"/>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253"/>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226"/>
                                        </p:tgtEl>
                                        <p:attrNameLst>
                                          <p:attrName>style.visibility</p:attrName>
                                        </p:attrNameLst>
                                      </p:cBhvr>
                                      <p:to>
                                        <p:strVal val="visible"/>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 presetClass="entr" presetSubtype="0" fill="hold" nodeType="clickEffect">
                                  <p:stCondLst>
                                    <p:cond delay="0"/>
                                  </p:stCondLst>
                                  <p:childTnLst>
                                    <p:set>
                                      <p:cBhvr>
                                        <p:cTn id="209" dur="1" fill="hold">
                                          <p:stCondLst>
                                            <p:cond delay="0"/>
                                          </p:stCondLst>
                                        </p:cTn>
                                        <p:tgtEl>
                                          <p:spTgt spid="4144"/>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244"/>
                                        </p:tgtEl>
                                        <p:attrNameLst>
                                          <p:attrName>style.visibility</p:attrName>
                                        </p:attrNameLst>
                                      </p:cBhvr>
                                      <p:to>
                                        <p:strVal val="visible"/>
                                      </p:to>
                                    </p:se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161"/>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229"/>
                                        </p:tgtEl>
                                        <p:attrNameLst>
                                          <p:attrName>style.visibility</p:attrName>
                                        </p:attrNameLst>
                                      </p:cBhvr>
                                      <p:to>
                                        <p:strVal val="visible"/>
                                      </p:to>
                                    </p:se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22" presetClass="entr" presetSubtype="1" fill="hold" nodeType="clickEffect">
                                  <p:stCondLst>
                                    <p:cond delay="0"/>
                                  </p:stCondLst>
                                  <p:childTnLst>
                                    <p:set>
                                      <p:cBhvr>
                                        <p:cTn id="223" dur="1" fill="hold">
                                          <p:stCondLst>
                                            <p:cond delay="0"/>
                                          </p:stCondLst>
                                        </p:cTn>
                                        <p:tgtEl>
                                          <p:spTgt spid="4130"/>
                                        </p:tgtEl>
                                        <p:attrNameLst>
                                          <p:attrName>style.visibility</p:attrName>
                                        </p:attrNameLst>
                                      </p:cBhvr>
                                      <p:to>
                                        <p:strVal val="visible"/>
                                      </p:to>
                                    </p:set>
                                    <p:animEffect transition="in" filter="wipe(up)">
                                      <p:cBhvr>
                                        <p:cTn id="224" dur="500"/>
                                        <p:tgtEl>
                                          <p:spTgt spid="4130"/>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188"/>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30"/>
                                        </p:tgtEl>
                                        <p:attrNameLst>
                                          <p:attrName>style.visibility</p:attrName>
                                        </p:attrNameLst>
                                      </p:cBhvr>
                                      <p:to>
                                        <p:strVal val="visible"/>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245"/>
                                        </p:tgtEl>
                                        <p:attrNameLst>
                                          <p:attrName>style.visibility</p:attrName>
                                        </p:attrNameLst>
                                      </p:cBhvr>
                                      <p:to>
                                        <p:strVal val="visible"/>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22" presetClass="entr" presetSubtype="1" fill="hold" nodeType="clickEffect">
                                  <p:stCondLst>
                                    <p:cond delay="0"/>
                                  </p:stCondLst>
                                  <p:childTnLst>
                                    <p:set>
                                      <p:cBhvr>
                                        <p:cTn id="238" dur="1" fill="hold">
                                          <p:stCondLst>
                                            <p:cond delay="0"/>
                                          </p:stCondLst>
                                        </p:cTn>
                                        <p:tgtEl>
                                          <p:spTgt spid="231"/>
                                        </p:tgtEl>
                                        <p:attrNameLst>
                                          <p:attrName>style.visibility</p:attrName>
                                        </p:attrNameLst>
                                      </p:cBhvr>
                                      <p:to>
                                        <p:strVal val="visible"/>
                                      </p:to>
                                    </p:set>
                                    <p:animEffect transition="in" filter="wipe(up)">
                                      <p:cBhvr>
                                        <p:cTn id="239" dur="500"/>
                                        <p:tgtEl>
                                          <p:spTgt spid="231"/>
                                        </p:tgtEl>
                                      </p:cBhvr>
                                    </p:animEffec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249"/>
                                        </p:tgtEl>
                                        <p:attrNameLst>
                                          <p:attrName>style.visibility</p:attrName>
                                        </p:attrNameLst>
                                      </p:cBhvr>
                                      <p:to>
                                        <p:strVal val="visible"/>
                                      </p:to>
                                    </p:set>
                                  </p:childTnLst>
                                </p:cTn>
                              </p:par>
                              <p:par>
                                <p:cTn id="244" presetID="1" presetClass="entr" presetSubtype="0" fill="hold" grpId="0" nodeType="withEffect">
                                  <p:stCondLst>
                                    <p:cond delay="0"/>
                                  </p:stCondLst>
                                  <p:childTnLst>
                                    <p:set>
                                      <p:cBhvr>
                                        <p:cTn id="245" dur="1" fill="hold">
                                          <p:stCondLst>
                                            <p:cond delay="0"/>
                                          </p:stCondLst>
                                        </p:cTn>
                                        <p:tgtEl>
                                          <p:spTgt spid="250"/>
                                        </p:tgtEl>
                                        <p:attrNameLst>
                                          <p:attrName>style.visibility</p:attrName>
                                        </p:attrNameLst>
                                      </p:cBhvr>
                                      <p:to>
                                        <p:strVal val="visible"/>
                                      </p:to>
                                    </p:se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22" presetClass="entr" presetSubtype="4" fill="hold" nodeType="clickEffect">
                                  <p:stCondLst>
                                    <p:cond delay="0"/>
                                  </p:stCondLst>
                                  <p:childTnLst>
                                    <p:set>
                                      <p:cBhvr>
                                        <p:cTn id="249" dur="1" fill="hold">
                                          <p:stCondLst>
                                            <p:cond delay="0"/>
                                          </p:stCondLst>
                                        </p:cTn>
                                        <p:tgtEl>
                                          <p:spTgt spid="4151"/>
                                        </p:tgtEl>
                                        <p:attrNameLst>
                                          <p:attrName>style.visibility</p:attrName>
                                        </p:attrNameLst>
                                      </p:cBhvr>
                                      <p:to>
                                        <p:strVal val="visible"/>
                                      </p:to>
                                    </p:set>
                                    <p:animEffect transition="in" filter="wipe(down)">
                                      <p:cBhvr>
                                        <p:cTn id="250" dur="500"/>
                                        <p:tgtEl>
                                          <p:spTgt spid="4151"/>
                                        </p:tgtEl>
                                      </p:cBhvr>
                                    </p:animEffec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171"/>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247"/>
                                        </p:tgtEl>
                                        <p:attrNameLst>
                                          <p:attrName>style.visibility</p:attrName>
                                        </p:attrNameLst>
                                      </p:cBhvr>
                                      <p:to>
                                        <p:strVal val="visible"/>
                                      </p:to>
                                    </p:se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22" presetClass="entr" presetSubtype="4" fill="hold" nodeType="clickEffect">
                                  <p:stCondLst>
                                    <p:cond delay="0"/>
                                  </p:stCondLst>
                                  <p:childTnLst>
                                    <p:set>
                                      <p:cBhvr>
                                        <p:cTn id="260" dur="1" fill="hold">
                                          <p:stCondLst>
                                            <p:cond delay="0"/>
                                          </p:stCondLst>
                                        </p:cTn>
                                        <p:tgtEl>
                                          <p:spTgt spid="4154"/>
                                        </p:tgtEl>
                                        <p:attrNameLst>
                                          <p:attrName>style.visibility</p:attrName>
                                        </p:attrNameLst>
                                      </p:cBhvr>
                                      <p:to>
                                        <p:strVal val="visible"/>
                                      </p:to>
                                    </p:set>
                                    <p:animEffect transition="in" filter="wipe(down)">
                                      <p:cBhvr>
                                        <p:cTn id="261" dur="500"/>
                                        <p:tgtEl>
                                          <p:spTgt spid="4154"/>
                                        </p:tgtEl>
                                      </p:cBhvr>
                                    </p:animEffec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1" presetClass="entr" presetSubtype="0" fill="hold" grpId="0" nodeType="clickEffect">
                                  <p:stCondLst>
                                    <p:cond delay="0"/>
                                  </p:stCondLst>
                                  <p:childTnLst>
                                    <p:set>
                                      <p:cBhvr>
                                        <p:cTn id="265" dur="1" fill="hold">
                                          <p:stCondLst>
                                            <p:cond delay="0"/>
                                          </p:stCondLst>
                                        </p:cTn>
                                        <p:tgtEl>
                                          <p:spTgt spid="232"/>
                                        </p:tgtEl>
                                        <p:attrNameLst>
                                          <p:attrName>style.visibility</p:attrName>
                                        </p:attrNameLst>
                                      </p:cBhvr>
                                      <p:to>
                                        <p:strVal val="visible"/>
                                      </p:to>
                                    </p:set>
                                  </p:childTnLst>
                                </p:cTn>
                              </p:par>
                              <p:par>
                                <p:cTn id="266" presetID="1" presetClass="entr" presetSubtype="0" fill="hold" grpId="0" nodeType="withEffect">
                                  <p:stCondLst>
                                    <p:cond delay="0"/>
                                  </p:stCondLst>
                                  <p:childTnLst>
                                    <p:set>
                                      <p:cBhvr>
                                        <p:cTn id="267" dur="1" fill="hold">
                                          <p:stCondLst>
                                            <p:cond delay="0"/>
                                          </p:stCondLst>
                                        </p:cTn>
                                        <p:tgtEl>
                                          <p:spTgt spid="251"/>
                                        </p:tgtEl>
                                        <p:attrNameLst>
                                          <p:attrName>style.visibility</p:attrName>
                                        </p:attrNameLst>
                                      </p:cBhvr>
                                      <p:to>
                                        <p:strVal val="visible"/>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22" presetClass="entr" presetSubtype="4" fill="hold" nodeType="clickEffect">
                                  <p:stCondLst>
                                    <p:cond delay="0"/>
                                  </p:stCondLst>
                                  <p:childTnLst>
                                    <p:set>
                                      <p:cBhvr>
                                        <p:cTn id="271" dur="1" fill="hold">
                                          <p:stCondLst>
                                            <p:cond delay="0"/>
                                          </p:stCondLst>
                                        </p:cTn>
                                        <p:tgtEl>
                                          <p:spTgt spid="4156"/>
                                        </p:tgtEl>
                                        <p:attrNameLst>
                                          <p:attrName>style.visibility</p:attrName>
                                        </p:attrNameLst>
                                      </p:cBhvr>
                                      <p:to>
                                        <p:strVal val="visible"/>
                                      </p:to>
                                    </p:set>
                                    <p:animEffect transition="in" filter="wipe(down)">
                                      <p:cBhvr>
                                        <p:cTn id="272" dur="500"/>
                                        <p:tgtEl>
                                          <p:spTgt spid="4156"/>
                                        </p:tgtEl>
                                      </p:cBhvr>
                                    </p:animEffect>
                                  </p:childTnLst>
                                </p:cTn>
                              </p:par>
                            </p:childTnLst>
                          </p:cTn>
                        </p:par>
                      </p:childTnLst>
                    </p:cTn>
                  </p:par>
                  <p:par>
                    <p:cTn id="273" fill="hold" nodeType="clickPar">
                      <p:stCondLst>
                        <p:cond delay="indefinite"/>
                      </p:stCondLst>
                      <p:childTnLst>
                        <p:par>
                          <p:cTn id="274" fill="hold" nodeType="withGroup">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234"/>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248"/>
                                        </p:tgtEl>
                                        <p:attrNameLst>
                                          <p:attrName>style.visibility</p:attrName>
                                        </p:attrNameLst>
                                      </p:cBhvr>
                                      <p:to>
                                        <p:strVal val="visible"/>
                                      </p:to>
                                    </p:set>
                                  </p:childTnLst>
                                </p:cTn>
                              </p:par>
                            </p:childTnLst>
                          </p:cTn>
                        </p:par>
                      </p:childTnLst>
                    </p:cTn>
                  </p:par>
                  <p:par>
                    <p:cTn id="279" fill="hold" nodeType="clickPar">
                      <p:stCondLst>
                        <p:cond delay="indefinite"/>
                      </p:stCondLst>
                      <p:childTnLst>
                        <p:par>
                          <p:cTn id="280" fill="hold" nodeType="withGroup">
                            <p:stCondLst>
                              <p:cond delay="0"/>
                            </p:stCondLst>
                            <p:childTnLst>
                              <p:par>
                                <p:cTn id="281" presetID="1" presetClass="entr" presetSubtype="0" fill="hold" nodeType="clickEffect">
                                  <p:stCondLst>
                                    <p:cond delay="0"/>
                                  </p:stCondLst>
                                  <p:childTnLst>
                                    <p:set>
                                      <p:cBhvr>
                                        <p:cTn id="282" dur="1" fill="hold">
                                          <p:stCondLst>
                                            <p:cond delay="0"/>
                                          </p:stCondLst>
                                        </p:cTn>
                                        <p:tgtEl>
                                          <p:spTgt spid="64"/>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66"/>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69"/>
                                        </p:tgtEl>
                                        <p:attrNameLst>
                                          <p:attrName>style.visibility</p:attrName>
                                        </p:attrNameLst>
                                      </p:cBhvr>
                                      <p:to>
                                        <p:strVal val="visible"/>
                                      </p:to>
                                    </p:set>
                                  </p:childTnLst>
                                </p:cTn>
                              </p:par>
                            </p:childTnLst>
                          </p:cTn>
                        </p:par>
                      </p:childTnLst>
                    </p:cTn>
                  </p:par>
                  <p:par>
                    <p:cTn id="287" fill="hold" nodeType="clickPar">
                      <p:stCondLst>
                        <p:cond delay="indefinite"/>
                      </p:stCondLst>
                      <p:childTnLst>
                        <p:par>
                          <p:cTn id="288" fill="hold" nodeType="withGroup">
                            <p:stCondLst>
                              <p:cond delay="0"/>
                            </p:stCondLst>
                            <p:childTnLst>
                              <p:par>
                                <p:cTn id="289" presetID="1" presetClass="entr" presetSubtype="0" fill="hold" nodeType="clickEffect">
                                  <p:stCondLst>
                                    <p:cond delay="0"/>
                                  </p:stCondLst>
                                  <p:childTnLst>
                                    <p:set>
                                      <p:cBhvr>
                                        <p:cTn id="290" dur="1" fill="hold">
                                          <p:stCondLst>
                                            <p:cond delay="0"/>
                                          </p:stCondLst>
                                        </p:cTn>
                                        <p:tgtEl>
                                          <p:spTgt spid="74"/>
                                        </p:tgtEl>
                                        <p:attrNameLst>
                                          <p:attrName>style.visibility</p:attrName>
                                        </p:attrNameLst>
                                      </p:cBhvr>
                                      <p:to>
                                        <p:strVal val="visible"/>
                                      </p:to>
                                    </p:set>
                                  </p:childTnLst>
                                </p:cTn>
                              </p:par>
                              <p:par>
                                <p:cTn id="291" presetID="1" presetClass="entr" presetSubtype="0" fill="hold" nodeType="withEffect">
                                  <p:stCondLst>
                                    <p:cond delay="0"/>
                                  </p:stCondLst>
                                  <p:childTnLst>
                                    <p:set>
                                      <p:cBhvr>
                                        <p:cTn id="292" dur="1" fill="hold">
                                          <p:stCondLst>
                                            <p:cond delay="0"/>
                                          </p:stCondLst>
                                        </p:cTn>
                                        <p:tgtEl>
                                          <p:spTgt spid="77"/>
                                        </p:tgtEl>
                                        <p:attrNameLst>
                                          <p:attrName>style.visibility</p:attrName>
                                        </p:attrNameLst>
                                      </p:cBhvr>
                                      <p:to>
                                        <p:strVal val="visible"/>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ntr" presetSubtype="0" fill="hold" nodeType="clickEffect">
                                  <p:stCondLst>
                                    <p:cond delay="0"/>
                                  </p:stCondLst>
                                  <p:childTnLst>
                                    <p:set>
                                      <p:cBhvr>
                                        <p:cTn id="29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5" grpId="0"/>
      <p:bldP spid="126" grpId="0"/>
      <p:bldP spid="127" grpId="0"/>
      <p:bldP spid="194" grpId="0"/>
      <p:bldP spid="195" grpId="0"/>
      <p:bldP spid="223" grpId="0"/>
      <p:bldP spid="79" grpId="0"/>
      <p:bldP spid="122" grpId="0"/>
      <p:bldP spid="124" grpId="0"/>
      <p:bldP spid="128" grpId="0"/>
      <p:bldP spid="129" grpId="0"/>
      <p:bldP spid="130" grpId="0"/>
      <p:bldP spid="131" grpId="0"/>
      <p:bldP spid="132" grpId="0"/>
      <p:bldP spid="133" grpId="0" animBg="1"/>
      <p:bldP spid="134" grpId="0" animBg="1"/>
      <p:bldP spid="136" grpId="0"/>
      <p:bldP spid="149" grpId="0" animBg="1"/>
      <p:bldP spid="150" grpId="0" animBg="1"/>
      <p:bldP spid="151" grpId="0" animBg="1"/>
      <p:bldP spid="152" grpId="0" animBg="1"/>
      <p:bldP spid="153" grpId="0" animBg="1"/>
      <p:bldP spid="154" grpId="0" animBg="1"/>
      <p:bldP spid="155" grpId="0" animBg="1"/>
      <p:bldP spid="156" grpId="0" animBg="1"/>
      <p:bldP spid="157" grpId="0" animBg="1"/>
      <p:bldP spid="162" grpId="0"/>
      <p:bldP spid="163" grpId="0"/>
      <p:bldP spid="164" grpId="0"/>
      <p:bldP spid="165" grpId="0"/>
      <p:bldP spid="166" grpId="0"/>
      <p:bldP spid="224" grpId="0"/>
      <p:bldP spid="225" grpId="0"/>
      <p:bldP spid="226" grpId="0" animBg="1"/>
      <p:bldP spid="184" grpId="0" animBg="1"/>
      <p:bldP spid="227" grpId="0" animBg="1"/>
      <p:bldP spid="228" grpId="0"/>
      <p:bldP spid="229" grpId="0"/>
      <p:bldP spid="230" grpId="0"/>
      <p:bldP spid="232" grpId="0" animBg="1"/>
      <p:bldP spid="188" grpId="0" animBg="1"/>
      <p:bldP spid="148" grpId="0" animBg="1"/>
      <p:bldP spid="171" grpId="0" animBg="1"/>
      <p:bldP spid="160" grpId="0" animBg="1"/>
      <p:bldP spid="161" grpId="0" animBg="1"/>
      <p:bldP spid="234" grpId="0" animBg="1"/>
      <p:bldP spid="236" grpId="0"/>
      <p:bldP spid="238" grpId="0"/>
      <p:bldP spid="239" grpId="0"/>
      <p:bldP spid="240" grpId="0"/>
      <p:bldP spid="242" grpId="0"/>
      <p:bldP spid="243" grpId="0"/>
      <p:bldP spid="244" grpId="0"/>
      <p:bldP spid="245" grpId="0"/>
      <p:bldP spid="247" grpId="0"/>
      <p:bldP spid="248" grpId="0"/>
      <p:bldP spid="249" grpId="0" animBg="1"/>
      <p:bldP spid="250" grpId="0"/>
      <p:bldP spid="251" grpId="0"/>
      <p:bldP spid="252" grpId="0" animBg="1"/>
      <p:bldP spid="2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3381" y="365127"/>
            <a:ext cx="9580419" cy="521564"/>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Список литературы</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64645888"/>
              </p:ext>
            </p:extLst>
          </p:nvPr>
        </p:nvGraphicFramePr>
        <p:xfrm>
          <a:off x="905165" y="1551710"/>
          <a:ext cx="10806545" cy="4904510"/>
        </p:xfrm>
        <a:graphic>
          <a:graphicData uri="http://schemas.openxmlformats.org/drawingml/2006/table">
            <a:tbl>
              <a:tblPr firstRow="1" firstCol="1" lastRow="1" lastCol="1" bandRow="1" bandCol="1">
                <a:tableStyleId>{5C22544A-7EE6-4342-B048-85BDC9FD1C3A}</a:tableStyleId>
              </a:tblPr>
              <a:tblGrid>
                <a:gridCol w="5560669"/>
                <a:gridCol w="5245876"/>
              </a:tblGrid>
              <a:tr h="276868">
                <a:tc>
                  <a:txBody>
                    <a:bodyPr/>
                    <a:lstStyle/>
                    <a:p>
                      <a:pPr marL="789305">
                        <a:spcBef>
                          <a:spcPts val="30"/>
                        </a:spcBef>
                        <a:spcAft>
                          <a:spcPts val="0"/>
                        </a:spcAft>
                      </a:pPr>
                      <a:r>
                        <a:rPr lang="en-US" sz="1400">
                          <a:effectLst/>
                        </a:rPr>
                        <a:t>Основная</a:t>
                      </a:r>
                      <a:r>
                        <a:rPr lang="en-US" sz="1400" spc="-15">
                          <a:effectLst/>
                        </a:rPr>
                        <a:t> </a:t>
                      </a:r>
                      <a:r>
                        <a:rPr lang="en-US" sz="1400" spc="-10">
                          <a:effectLst/>
                        </a:rPr>
                        <a:t>литература</a:t>
                      </a:r>
                      <a:endParaRPr lang="ru-RU" sz="1100">
                        <a:effectLst/>
                        <a:latin typeface="Times New Roman"/>
                        <a:ea typeface="Times New Roman"/>
                      </a:endParaRPr>
                    </a:p>
                  </a:txBody>
                  <a:tcPr marL="0" marR="0" marT="0" marB="0"/>
                </a:tc>
                <a:tc>
                  <a:txBody>
                    <a:bodyPr/>
                    <a:lstStyle/>
                    <a:p>
                      <a:pPr marL="478155">
                        <a:spcBef>
                          <a:spcPts val="30"/>
                        </a:spcBef>
                        <a:spcAft>
                          <a:spcPts val="0"/>
                        </a:spcAft>
                      </a:pPr>
                      <a:r>
                        <a:rPr lang="en-US" sz="1400">
                          <a:effectLst/>
                        </a:rPr>
                        <a:t>Дополнительная</a:t>
                      </a:r>
                      <a:r>
                        <a:rPr lang="en-US" sz="1400" spc="-30">
                          <a:effectLst/>
                        </a:rPr>
                        <a:t> </a:t>
                      </a:r>
                      <a:r>
                        <a:rPr lang="en-US" sz="1400" spc="-10">
                          <a:effectLst/>
                        </a:rPr>
                        <a:t>литература</a:t>
                      </a:r>
                      <a:endParaRPr lang="ru-RU" sz="1100">
                        <a:effectLst/>
                        <a:latin typeface="Times New Roman"/>
                        <a:ea typeface="Times New Roman"/>
                      </a:endParaRPr>
                    </a:p>
                  </a:txBody>
                  <a:tcPr marL="0" marR="0" marT="0" marB="0"/>
                </a:tc>
              </a:tr>
              <a:tr h="1028365">
                <a:tc>
                  <a:txBody>
                    <a:bodyPr/>
                    <a:lstStyle/>
                    <a:p>
                      <a:pPr marL="66675">
                        <a:spcAft>
                          <a:spcPts val="0"/>
                        </a:spcAft>
                      </a:pPr>
                      <a:r>
                        <a:rPr lang="ru-RU" sz="1300">
                          <a:effectLst/>
                        </a:rPr>
                        <a:t>[1]</a:t>
                      </a:r>
                      <a:r>
                        <a:rPr lang="ru-RU" sz="1300" spc="-30">
                          <a:effectLst/>
                        </a:rPr>
                        <a:t> </a:t>
                      </a:r>
                      <a:r>
                        <a:rPr lang="ru-RU" sz="1300">
                          <a:effectLst/>
                        </a:rPr>
                        <a:t>Гафиятова</a:t>
                      </a:r>
                      <a:r>
                        <a:rPr lang="ru-RU" sz="1300" spc="-55">
                          <a:effectLst/>
                        </a:rPr>
                        <a:t> </a:t>
                      </a:r>
                      <a:r>
                        <a:rPr lang="ru-RU" sz="1300">
                          <a:effectLst/>
                        </a:rPr>
                        <a:t>Т.П.,</a:t>
                      </a:r>
                      <a:r>
                        <a:rPr lang="ru-RU" sz="1300" spc="-20">
                          <a:effectLst/>
                        </a:rPr>
                        <a:t> </a:t>
                      </a:r>
                      <a:r>
                        <a:rPr lang="ru-RU" sz="1300">
                          <a:effectLst/>
                        </a:rPr>
                        <a:t>Галимова</a:t>
                      </a:r>
                      <a:r>
                        <a:rPr lang="ru-RU" sz="1300" spc="-30">
                          <a:effectLst/>
                        </a:rPr>
                        <a:t> </a:t>
                      </a:r>
                      <a:r>
                        <a:rPr lang="ru-RU" sz="1300">
                          <a:effectLst/>
                        </a:rPr>
                        <a:t>А.Т.</a:t>
                      </a:r>
                      <a:r>
                        <a:rPr lang="ru-RU" sz="1300" spc="-40">
                          <a:effectLst/>
                        </a:rPr>
                        <a:t> </a:t>
                      </a:r>
                      <a:r>
                        <a:rPr lang="ru-RU" sz="1300">
                          <a:effectLst/>
                        </a:rPr>
                        <a:t>ЕСКД</a:t>
                      </a:r>
                      <a:r>
                        <a:rPr lang="ru-RU" sz="1300" spc="-10">
                          <a:effectLst/>
                        </a:rPr>
                        <a:t> </a:t>
                      </a:r>
                      <a:r>
                        <a:rPr lang="ru-RU" sz="1300">
                          <a:effectLst/>
                        </a:rPr>
                        <a:t>– общие правила выполнения чертежей, изображения, правила простановки</a:t>
                      </a:r>
                      <a:endParaRPr lang="ru-RU" sz="1100">
                        <a:effectLst/>
                      </a:endParaRPr>
                    </a:p>
                    <a:p>
                      <a:pPr marL="66675">
                        <a:spcAft>
                          <a:spcPts val="0"/>
                        </a:spcAft>
                      </a:pPr>
                      <a:r>
                        <a:rPr lang="en-US" sz="1300">
                          <a:effectLst/>
                        </a:rPr>
                        <a:t>размеров.</a:t>
                      </a:r>
                      <a:r>
                        <a:rPr lang="en-US" sz="1300" spc="-20">
                          <a:effectLst/>
                        </a:rPr>
                        <a:t> </a:t>
                      </a:r>
                      <a:r>
                        <a:rPr lang="en-US" sz="1300">
                          <a:effectLst/>
                        </a:rPr>
                        <a:t>Нижнекамск </a:t>
                      </a:r>
                      <a:r>
                        <a:rPr lang="en-US" sz="1300" spc="-10">
                          <a:effectLst/>
                        </a:rPr>
                        <a:t>2015.</a:t>
                      </a:r>
                      <a:endParaRPr lang="ru-RU" sz="1100">
                        <a:effectLst/>
                        <a:latin typeface="Times New Roman"/>
                        <a:ea typeface="Times New Roman"/>
                      </a:endParaRPr>
                    </a:p>
                  </a:txBody>
                  <a:tcPr marL="0" marR="0" marT="0" marB="0"/>
                </a:tc>
                <a:tc>
                  <a:txBody>
                    <a:bodyPr/>
                    <a:lstStyle/>
                    <a:p>
                      <a:pPr marL="69215">
                        <a:spcAft>
                          <a:spcPts val="0"/>
                        </a:spcAft>
                      </a:pPr>
                      <a:r>
                        <a:rPr lang="ru-RU" sz="1300">
                          <a:effectLst/>
                        </a:rPr>
                        <a:t>[7]</a:t>
                      </a:r>
                      <a:r>
                        <a:rPr lang="ru-RU" sz="1300" spc="-40">
                          <a:effectLst/>
                        </a:rPr>
                        <a:t> </a:t>
                      </a:r>
                      <a:r>
                        <a:rPr lang="ru-RU" sz="1300">
                          <a:effectLst/>
                        </a:rPr>
                        <a:t>Мусалимов</a:t>
                      </a:r>
                      <a:r>
                        <a:rPr lang="ru-RU" sz="1300" spc="-10">
                          <a:effectLst/>
                        </a:rPr>
                        <a:t> </a:t>
                      </a:r>
                      <a:r>
                        <a:rPr lang="ru-RU" sz="1300" spc="-20">
                          <a:effectLst/>
                        </a:rPr>
                        <a:t>Т.К.</a:t>
                      </a:r>
                      <a:endParaRPr lang="ru-RU" sz="1100">
                        <a:effectLst/>
                      </a:endParaRPr>
                    </a:p>
                    <a:p>
                      <a:pPr marL="69215">
                        <a:spcAft>
                          <a:spcPts val="0"/>
                        </a:spcAft>
                      </a:pPr>
                      <a:r>
                        <a:rPr lang="ru-RU" sz="1300">
                          <a:effectLst/>
                        </a:rPr>
                        <a:t>Начертательная</a:t>
                      </a:r>
                      <a:r>
                        <a:rPr lang="ru-RU" sz="1300" spc="-65">
                          <a:effectLst/>
                        </a:rPr>
                        <a:t> </a:t>
                      </a:r>
                      <a:r>
                        <a:rPr lang="ru-RU" sz="1300">
                          <a:effectLst/>
                        </a:rPr>
                        <a:t>геометрия</a:t>
                      </a:r>
                      <a:r>
                        <a:rPr lang="ru-RU" sz="1300" spc="-70">
                          <a:effectLst/>
                        </a:rPr>
                        <a:t> </a:t>
                      </a:r>
                      <a:r>
                        <a:rPr lang="ru-RU" sz="1300">
                          <a:effectLst/>
                        </a:rPr>
                        <a:t>и</a:t>
                      </a:r>
                      <a:r>
                        <a:rPr lang="ru-RU" sz="1300" spc="-60">
                          <a:effectLst/>
                        </a:rPr>
                        <a:t> </a:t>
                      </a:r>
                      <a:r>
                        <a:rPr lang="ru-RU" sz="1300">
                          <a:effectLst/>
                        </a:rPr>
                        <a:t>техническое черчение. - Астана, 2017.</a:t>
                      </a:r>
                      <a:endParaRPr lang="ru-RU" sz="1100">
                        <a:effectLst/>
                        <a:latin typeface="Times New Roman"/>
                        <a:ea typeface="Times New Roman"/>
                      </a:endParaRPr>
                    </a:p>
                  </a:txBody>
                  <a:tcPr marL="0" marR="0" marT="0" marB="0"/>
                </a:tc>
              </a:tr>
              <a:tr h="771274">
                <a:tc>
                  <a:txBody>
                    <a:bodyPr/>
                    <a:lstStyle/>
                    <a:p>
                      <a:pPr marL="66675">
                        <a:spcAft>
                          <a:spcPts val="0"/>
                        </a:spcAft>
                      </a:pPr>
                      <a:r>
                        <a:rPr lang="ru-RU" sz="1300">
                          <a:effectLst/>
                        </a:rPr>
                        <a:t>[2]</a:t>
                      </a:r>
                      <a:r>
                        <a:rPr lang="ru-RU" sz="1300" spc="145">
                          <a:effectLst/>
                        </a:rPr>
                        <a:t> </a:t>
                      </a:r>
                      <a:r>
                        <a:rPr lang="ru-RU" sz="1300">
                          <a:effectLst/>
                        </a:rPr>
                        <a:t>Жаксылык</a:t>
                      </a:r>
                      <a:r>
                        <a:rPr lang="ru-RU" sz="1300" spc="120">
                          <a:effectLst/>
                        </a:rPr>
                        <a:t> </a:t>
                      </a:r>
                      <a:r>
                        <a:rPr lang="ru-RU" sz="1300">
                          <a:effectLst/>
                        </a:rPr>
                        <a:t>А.</a:t>
                      </a:r>
                      <a:r>
                        <a:rPr lang="ru-RU" sz="1300" spc="160">
                          <a:effectLst/>
                        </a:rPr>
                        <a:t> </a:t>
                      </a:r>
                      <a:r>
                        <a:rPr lang="ru-RU" sz="1300">
                          <a:effectLst/>
                        </a:rPr>
                        <a:t>Основы</a:t>
                      </a:r>
                      <a:r>
                        <a:rPr lang="ru-RU" sz="1300" spc="130">
                          <a:effectLst/>
                        </a:rPr>
                        <a:t> </a:t>
                      </a:r>
                      <a:r>
                        <a:rPr lang="ru-RU" sz="1300">
                          <a:effectLst/>
                        </a:rPr>
                        <a:t>инженерной</a:t>
                      </a:r>
                      <a:r>
                        <a:rPr lang="ru-RU" sz="1300" spc="155">
                          <a:effectLst/>
                        </a:rPr>
                        <a:t> </a:t>
                      </a:r>
                      <a:r>
                        <a:rPr lang="ru-RU" sz="1300">
                          <a:effectLst/>
                        </a:rPr>
                        <a:t>графики. Учебное</a:t>
                      </a:r>
                      <a:r>
                        <a:rPr lang="ru-RU" sz="1300" spc="-50">
                          <a:effectLst/>
                        </a:rPr>
                        <a:t> </a:t>
                      </a:r>
                      <a:r>
                        <a:rPr lang="ru-RU" sz="1300">
                          <a:effectLst/>
                        </a:rPr>
                        <a:t>пособие. - Алматы:КазНИТУ,</a:t>
                      </a:r>
                      <a:r>
                        <a:rPr lang="ru-RU" sz="1300" spc="-25">
                          <a:effectLst/>
                        </a:rPr>
                        <a:t> </a:t>
                      </a:r>
                      <a:r>
                        <a:rPr lang="ru-RU" sz="1300">
                          <a:effectLst/>
                        </a:rPr>
                        <a:t>2022-</a:t>
                      </a:r>
                      <a:r>
                        <a:rPr lang="ru-RU" sz="1300" spc="-15">
                          <a:effectLst/>
                        </a:rPr>
                        <a:t> </a:t>
                      </a:r>
                      <a:r>
                        <a:rPr lang="ru-RU" sz="1300" spc="-20">
                          <a:effectLst/>
                        </a:rPr>
                        <a:t>100с.</a:t>
                      </a:r>
                      <a:endParaRPr lang="ru-RU" sz="1100">
                        <a:effectLst/>
                        <a:latin typeface="Times New Roman"/>
                        <a:ea typeface="Times New Roman"/>
                      </a:endParaRPr>
                    </a:p>
                  </a:txBody>
                  <a:tcPr marL="0" marR="0" marT="0" marB="0"/>
                </a:tc>
                <a:tc>
                  <a:txBody>
                    <a:bodyPr/>
                    <a:lstStyle/>
                    <a:p>
                      <a:pPr marL="69215">
                        <a:spcAft>
                          <a:spcPts val="0"/>
                        </a:spcAft>
                      </a:pPr>
                      <a:r>
                        <a:rPr lang="ru-RU" sz="1300">
                          <a:effectLst/>
                        </a:rPr>
                        <a:t>[8]</a:t>
                      </a:r>
                      <a:r>
                        <a:rPr lang="ru-RU" sz="1300" spc="-15">
                          <a:effectLst/>
                        </a:rPr>
                        <a:t> </a:t>
                      </a:r>
                      <a:r>
                        <a:rPr lang="ru-RU" sz="1300">
                          <a:effectLst/>
                        </a:rPr>
                        <a:t>Буланже</a:t>
                      </a:r>
                      <a:r>
                        <a:rPr lang="ru-RU" sz="1300" spc="-40">
                          <a:effectLst/>
                        </a:rPr>
                        <a:t> </a:t>
                      </a:r>
                      <a:r>
                        <a:rPr lang="ru-RU" sz="1300">
                          <a:effectLst/>
                        </a:rPr>
                        <a:t>Г.В.</a:t>
                      </a:r>
                      <a:r>
                        <a:rPr lang="ru-RU" sz="1300" spc="250">
                          <a:effectLst/>
                        </a:rPr>
                        <a:t> </a:t>
                      </a:r>
                      <a:r>
                        <a:rPr lang="ru-RU" sz="1300">
                          <a:effectLst/>
                        </a:rPr>
                        <a:t>Инженерная </a:t>
                      </a:r>
                      <a:r>
                        <a:rPr lang="ru-RU" sz="1300" spc="-10">
                          <a:effectLst/>
                        </a:rPr>
                        <a:t>графика:</a:t>
                      </a:r>
                      <a:endParaRPr lang="ru-RU" sz="1100">
                        <a:effectLst/>
                      </a:endParaRPr>
                    </a:p>
                    <a:p>
                      <a:pPr marL="69215" marR="121920">
                        <a:spcAft>
                          <a:spcPts val="0"/>
                        </a:spcAft>
                      </a:pPr>
                      <a:r>
                        <a:rPr lang="ru-RU" sz="1300">
                          <a:effectLst/>
                        </a:rPr>
                        <a:t>Проецирование</a:t>
                      </a:r>
                      <a:r>
                        <a:rPr lang="ru-RU" sz="1300" spc="-70">
                          <a:effectLst/>
                        </a:rPr>
                        <a:t> </a:t>
                      </a:r>
                      <a:r>
                        <a:rPr lang="ru-RU" sz="1300">
                          <a:effectLst/>
                        </a:rPr>
                        <a:t>геометрических</a:t>
                      </a:r>
                      <a:r>
                        <a:rPr lang="ru-RU" sz="1300" spc="-50">
                          <a:effectLst/>
                        </a:rPr>
                        <a:t> </a:t>
                      </a:r>
                      <a:r>
                        <a:rPr lang="ru-RU" sz="1300">
                          <a:effectLst/>
                        </a:rPr>
                        <a:t>тел</a:t>
                      </a:r>
                      <a:r>
                        <a:rPr lang="ru-RU" sz="1300" spc="-45">
                          <a:effectLst/>
                        </a:rPr>
                        <a:t> </a:t>
                      </a:r>
                      <a:r>
                        <a:rPr lang="ru-RU" sz="1300">
                          <a:effectLst/>
                        </a:rPr>
                        <a:t>М.:</a:t>
                      </a:r>
                      <a:r>
                        <a:rPr lang="ru-RU" sz="1300" spc="-40">
                          <a:effectLst/>
                        </a:rPr>
                        <a:t> </a:t>
                      </a:r>
                      <a:r>
                        <a:rPr lang="ru-RU" sz="1300">
                          <a:effectLst/>
                        </a:rPr>
                        <a:t>Курс: ИНФРА-М, 2017.</a:t>
                      </a:r>
                      <a:endParaRPr lang="ru-RU" sz="1100">
                        <a:effectLst/>
                        <a:latin typeface="Times New Roman"/>
                        <a:ea typeface="Times New Roman"/>
                      </a:endParaRPr>
                    </a:p>
                  </a:txBody>
                  <a:tcPr marL="0" marR="0" marT="0" marB="0"/>
                </a:tc>
              </a:tr>
              <a:tr h="1028365">
                <a:tc>
                  <a:txBody>
                    <a:bodyPr/>
                    <a:lstStyle/>
                    <a:p>
                      <a:pPr marL="66675">
                        <a:spcAft>
                          <a:spcPts val="0"/>
                        </a:spcAft>
                      </a:pPr>
                      <a:r>
                        <a:rPr lang="ru-RU" sz="1300">
                          <a:effectLst/>
                        </a:rPr>
                        <a:t>[3] Ж.М.Есмұхан, Қ.Ә.Құспеков, Е.Е.Масимбаев. Компьютерлік графиканың теориялық негіздері. Оқу құралы. – Алматы; ЖШС «Альманахъ баспа үйі» 2019. – 176 б. </a:t>
                      </a:r>
                      <a:endParaRPr lang="ru-RU" sz="1100">
                        <a:effectLst/>
                        <a:latin typeface="Times New Roman"/>
                        <a:ea typeface="Times New Roman"/>
                      </a:endParaRPr>
                    </a:p>
                  </a:txBody>
                  <a:tcPr marL="0" marR="0" marT="0" marB="0"/>
                </a:tc>
                <a:tc>
                  <a:txBody>
                    <a:bodyPr/>
                    <a:lstStyle/>
                    <a:p>
                      <a:pPr marL="69215" marR="60960">
                        <a:spcAft>
                          <a:spcPts val="0"/>
                        </a:spcAft>
                      </a:pPr>
                      <a:r>
                        <a:rPr lang="ru-RU" sz="1300">
                          <a:effectLst/>
                        </a:rPr>
                        <a:t>[9] Ордабекова</a:t>
                      </a:r>
                      <a:r>
                        <a:rPr lang="ru-RU" sz="1300" spc="200">
                          <a:effectLst/>
                        </a:rPr>
                        <a:t> </a:t>
                      </a:r>
                      <a:r>
                        <a:rPr lang="ru-RU" sz="1300">
                          <a:effectLst/>
                        </a:rPr>
                        <a:t>А. Ж. Исследование и создание графических моделей в системе </a:t>
                      </a:r>
                      <a:r>
                        <a:rPr lang="en-US" sz="1300">
                          <a:effectLst/>
                        </a:rPr>
                        <a:t>AutoCAD</a:t>
                      </a:r>
                      <a:r>
                        <a:rPr lang="ru-RU" sz="1300">
                          <a:effectLst/>
                        </a:rPr>
                        <a:t>. Алматы 2016.</a:t>
                      </a:r>
                      <a:r>
                        <a:rPr lang="ru-RU" sz="1300" spc="400">
                          <a:effectLst/>
                        </a:rPr>
                        <a:t> </a:t>
                      </a:r>
                      <a:endParaRPr lang="ru-RU" sz="1100">
                        <a:effectLst/>
                        <a:latin typeface="Times New Roman"/>
                        <a:ea typeface="Times New Roman"/>
                      </a:endParaRPr>
                    </a:p>
                  </a:txBody>
                  <a:tcPr marL="0" marR="0" marT="0" marB="0"/>
                </a:tc>
              </a:tr>
              <a:tr h="514182">
                <a:tc>
                  <a:txBody>
                    <a:bodyPr/>
                    <a:lstStyle/>
                    <a:p>
                      <a:pPr marL="66675">
                        <a:spcAft>
                          <a:spcPts val="0"/>
                        </a:spcAft>
                      </a:pPr>
                      <a:r>
                        <a:rPr lang="ru-RU" sz="1300">
                          <a:effectLst/>
                        </a:rPr>
                        <a:t>[4]</a:t>
                      </a:r>
                      <a:r>
                        <a:rPr lang="ru-RU" sz="1300" spc="-15">
                          <a:effectLst/>
                        </a:rPr>
                        <a:t> </a:t>
                      </a:r>
                      <a:r>
                        <a:rPr lang="kk-KZ" sz="1300">
                          <a:effectLst/>
                        </a:rPr>
                        <a:t>Кувшинов Н.С., Инженерная и компьютерная</a:t>
                      </a:r>
                      <a:r>
                        <a:rPr lang="kk-KZ" sz="1300" spc="-35">
                          <a:effectLst/>
                        </a:rPr>
                        <a:t> </a:t>
                      </a:r>
                      <a:r>
                        <a:rPr lang="kk-KZ" sz="1300">
                          <a:effectLst/>
                        </a:rPr>
                        <a:t>графика,</a:t>
                      </a:r>
                      <a:r>
                        <a:rPr lang="kk-KZ" sz="1300" spc="200">
                          <a:effectLst/>
                        </a:rPr>
                        <a:t> </a:t>
                      </a:r>
                      <a:r>
                        <a:rPr lang="kk-KZ" sz="1300">
                          <a:effectLst/>
                        </a:rPr>
                        <a:t>М.:</a:t>
                      </a:r>
                      <a:r>
                        <a:rPr lang="kk-KZ" sz="1300" spc="-55">
                          <a:effectLst/>
                        </a:rPr>
                        <a:t> </a:t>
                      </a:r>
                      <a:r>
                        <a:rPr lang="kk-KZ" sz="1300">
                          <a:effectLst/>
                        </a:rPr>
                        <a:t>КноРус,</a:t>
                      </a:r>
                      <a:r>
                        <a:rPr lang="kk-KZ" sz="1300" spc="-30">
                          <a:effectLst/>
                        </a:rPr>
                        <a:t> </a:t>
                      </a:r>
                      <a:r>
                        <a:rPr lang="kk-KZ" sz="1300">
                          <a:effectLst/>
                        </a:rPr>
                        <a:t>2019.</a:t>
                      </a:r>
                      <a:endParaRPr lang="ru-RU" sz="1100">
                        <a:effectLst/>
                        <a:latin typeface="Times New Roman"/>
                        <a:ea typeface="Times New Roman"/>
                      </a:endParaRPr>
                    </a:p>
                  </a:txBody>
                  <a:tcPr marL="0" marR="0" marT="0" marB="0"/>
                </a:tc>
                <a:tc>
                  <a:txBody>
                    <a:bodyPr/>
                    <a:lstStyle/>
                    <a:p>
                      <a:pPr marL="69215" marR="121920">
                        <a:spcAft>
                          <a:spcPts val="0"/>
                        </a:spcAft>
                      </a:pPr>
                      <a:r>
                        <a:rPr lang="ru-RU" sz="1300">
                          <a:effectLst/>
                        </a:rPr>
                        <a:t>[10] Дегтярев В.М.</a:t>
                      </a:r>
                      <a:r>
                        <a:rPr lang="ru-RU" sz="1300" spc="200">
                          <a:effectLst/>
                        </a:rPr>
                        <a:t> </a:t>
                      </a:r>
                      <a:r>
                        <a:rPr lang="ru-RU" sz="1300">
                          <a:effectLst/>
                        </a:rPr>
                        <a:t>Инженерная</a:t>
                      </a:r>
                      <a:r>
                        <a:rPr lang="ru-RU" sz="1300" spc="200">
                          <a:effectLst/>
                        </a:rPr>
                        <a:t> </a:t>
                      </a:r>
                      <a:r>
                        <a:rPr lang="ru-RU" sz="1300">
                          <a:effectLst/>
                        </a:rPr>
                        <a:t>и компьютерная</a:t>
                      </a:r>
                      <a:r>
                        <a:rPr lang="ru-RU" sz="1300" spc="-45">
                          <a:effectLst/>
                        </a:rPr>
                        <a:t> </a:t>
                      </a:r>
                      <a:r>
                        <a:rPr lang="ru-RU" sz="1300">
                          <a:effectLst/>
                        </a:rPr>
                        <a:t>графика</a:t>
                      </a:r>
                      <a:r>
                        <a:rPr lang="ru-RU" sz="1300" spc="-30">
                          <a:effectLst/>
                        </a:rPr>
                        <a:t> </a:t>
                      </a:r>
                      <a:r>
                        <a:rPr lang="ru-RU" sz="1300">
                          <a:effectLst/>
                        </a:rPr>
                        <a:t>М.:</a:t>
                      </a:r>
                      <a:r>
                        <a:rPr lang="ru-RU" sz="1300" spc="-65">
                          <a:effectLst/>
                        </a:rPr>
                        <a:t> </a:t>
                      </a:r>
                      <a:r>
                        <a:rPr lang="ru-RU" sz="1300">
                          <a:effectLst/>
                        </a:rPr>
                        <a:t>Акад.,</a:t>
                      </a:r>
                      <a:r>
                        <a:rPr lang="ru-RU" sz="1300" spc="-40">
                          <a:effectLst/>
                        </a:rPr>
                        <a:t> </a:t>
                      </a:r>
                      <a:r>
                        <a:rPr lang="ru-RU" sz="1300">
                          <a:effectLst/>
                        </a:rPr>
                        <a:t>2015.</a:t>
                      </a:r>
                      <a:endParaRPr lang="ru-RU" sz="1100">
                        <a:effectLst/>
                        <a:latin typeface="Times New Roman"/>
                        <a:ea typeface="Times New Roman"/>
                      </a:endParaRPr>
                    </a:p>
                  </a:txBody>
                  <a:tcPr marL="0" marR="0" marT="0" marB="0"/>
                </a:tc>
              </a:tr>
              <a:tr h="514182">
                <a:tc>
                  <a:txBody>
                    <a:bodyPr/>
                    <a:lstStyle/>
                    <a:p>
                      <a:pPr marL="66675" marR="59055" algn="just">
                        <a:spcAft>
                          <a:spcPts val="0"/>
                        </a:spcAft>
                      </a:pPr>
                      <a:r>
                        <a:rPr lang="ru-RU" sz="1300">
                          <a:effectLst/>
                        </a:rPr>
                        <a:t>[5]</a:t>
                      </a:r>
                      <a:r>
                        <a:rPr lang="ru-RU" sz="1300" spc="-20">
                          <a:effectLst/>
                        </a:rPr>
                        <a:t> </a:t>
                      </a:r>
                      <a:r>
                        <a:rPr lang="ru-RU" sz="1300">
                          <a:effectLst/>
                        </a:rPr>
                        <a:t>Талалай</a:t>
                      </a:r>
                      <a:r>
                        <a:rPr lang="ru-RU" sz="1300" spc="-25">
                          <a:effectLst/>
                        </a:rPr>
                        <a:t> </a:t>
                      </a:r>
                      <a:r>
                        <a:rPr lang="ru-RU" sz="1300">
                          <a:effectLst/>
                        </a:rPr>
                        <a:t>П.</a:t>
                      </a:r>
                      <a:r>
                        <a:rPr lang="ru-RU" sz="1300" spc="-40">
                          <a:effectLst/>
                        </a:rPr>
                        <a:t> </a:t>
                      </a:r>
                      <a:r>
                        <a:rPr lang="ru-RU" sz="1300">
                          <a:effectLst/>
                        </a:rPr>
                        <a:t>Г.</a:t>
                      </a:r>
                      <a:r>
                        <a:rPr lang="ru-RU" sz="1300" spc="-40">
                          <a:effectLst/>
                        </a:rPr>
                        <a:t> </a:t>
                      </a:r>
                      <a:r>
                        <a:rPr lang="ru-RU" sz="1300">
                          <a:effectLst/>
                        </a:rPr>
                        <a:t>Начертательная</a:t>
                      </a:r>
                      <a:r>
                        <a:rPr lang="ru-RU" sz="1300" spc="-30">
                          <a:effectLst/>
                        </a:rPr>
                        <a:t> </a:t>
                      </a:r>
                      <a:r>
                        <a:rPr lang="ru-RU" sz="1300">
                          <a:effectLst/>
                        </a:rPr>
                        <a:t>геометрия</a:t>
                      </a:r>
                      <a:r>
                        <a:rPr lang="ru-RU" sz="1300" spc="-30">
                          <a:effectLst/>
                        </a:rPr>
                        <a:t> </a:t>
                      </a:r>
                      <a:r>
                        <a:rPr lang="ru-RU" sz="1300">
                          <a:effectLst/>
                        </a:rPr>
                        <a:t>на примерах БХВ-Петербург, 2017.</a:t>
                      </a:r>
                      <a:endParaRPr lang="ru-RU" sz="1100">
                        <a:effectLst/>
                        <a:latin typeface="Times New Roman"/>
                        <a:ea typeface="Times New Roman"/>
                      </a:endParaRPr>
                    </a:p>
                  </a:txBody>
                  <a:tcPr marL="0" marR="0" marT="0" marB="0"/>
                </a:tc>
                <a:tc>
                  <a:txBody>
                    <a:bodyPr/>
                    <a:lstStyle/>
                    <a:p>
                      <a:pPr marL="66040" marR="59055" algn="just">
                        <a:spcAft>
                          <a:spcPts val="0"/>
                        </a:spcAft>
                      </a:pPr>
                      <a:r>
                        <a:rPr lang="ru-RU" sz="1300">
                          <a:effectLst/>
                        </a:rPr>
                        <a:t>[11] Полещук</a:t>
                      </a:r>
                      <a:r>
                        <a:rPr lang="ru-RU" sz="1300" spc="400">
                          <a:effectLst/>
                        </a:rPr>
                        <a:t> </a:t>
                      </a:r>
                      <a:r>
                        <a:rPr lang="ru-RU" sz="1300">
                          <a:effectLst/>
                        </a:rPr>
                        <a:t>Н.</a:t>
                      </a:r>
                      <a:r>
                        <a:rPr lang="ru-RU" sz="1300" spc="400">
                          <a:effectLst/>
                        </a:rPr>
                        <a:t> </a:t>
                      </a:r>
                      <a:r>
                        <a:rPr lang="ru-RU" sz="1300">
                          <a:effectLst/>
                        </a:rPr>
                        <a:t>Самоучитель</a:t>
                      </a:r>
                      <a:r>
                        <a:rPr lang="ru-RU" sz="1300" spc="400">
                          <a:effectLst/>
                        </a:rPr>
                        <a:t> </a:t>
                      </a:r>
                      <a:r>
                        <a:rPr lang="en-US" sz="1300">
                          <a:effectLst/>
                        </a:rPr>
                        <a:t>AUTOCAD</a:t>
                      </a:r>
                      <a:r>
                        <a:rPr lang="ru-RU" sz="1300">
                          <a:effectLst/>
                        </a:rPr>
                        <a:t>. Санкт-Петербург, СПб.: БХВ, 2020.</a:t>
                      </a:r>
                      <a:endParaRPr lang="ru-RU" sz="1100">
                        <a:effectLst/>
                        <a:latin typeface="Times New Roman"/>
                        <a:ea typeface="Times New Roman"/>
                      </a:endParaRPr>
                    </a:p>
                  </a:txBody>
                  <a:tcPr marL="0" marR="0" marT="0" marB="0"/>
                </a:tc>
              </a:tr>
              <a:tr h="771274">
                <a:tc>
                  <a:txBody>
                    <a:bodyPr/>
                    <a:lstStyle/>
                    <a:p>
                      <a:pPr>
                        <a:spcAft>
                          <a:spcPts val="0"/>
                        </a:spcAft>
                      </a:pPr>
                      <a:r>
                        <a:rPr lang="ru-RU" sz="1300">
                          <a:effectLst/>
                        </a:rPr>
                        <a:t> [6] Королев Ю.И., Устюжанина С.Ю. Инженерная и компьютерная графика: учеб. пособие для вузов / СПб.: Питер, 2014. - 432 с.</a:t>
                      </a:r>
                      <a:endParaRPr lang="ru-RU" sz="1100">
                        <a:effectLst/>
                        <a:latin typeface="Times New Roman"/>
                        <a:ea typeface="Times New Roman"/>
                      </a:endParaRPr>
                    </a:p>
                  </a:txBody>
                  <a:tcPr marL="0" marR="0" marT="0" marB="0"/>
                </a:tc>
                <a:tc>
                  <a:txBody>
                    <a:bodyPr/>
                    <a:lstStyle/>
                    <a:p>
                      <a:pPr>
                        <a:spcAft>
                          <a:spcPts val="0"/>
                        </a:spcAft>
                      </a:pPr>
                      <a:r>
                        <a:rPr lang="kk-KZ" sz="1300" dirty="0">
                          <a:effectLst/>
                        </a:rPr>
                        <a:t>  [12] Ж.М.Есмұхан, Қ.Ә.Құспеков,  Е.Е.Масимбаев. Сызба геометрия. Оқұлық. Алматы:ҚазҰТЗУ,2022.</a:t>
                      </a:r>
                      <a:endParaRPr lang="ru-RU" sz="1100" dirty="0">
                        <a:effectLst/>
                        <a:latin typeface="Times New Roman"/>
                        <a:ea typeface="Times New Roman"/>
                      </a:endParaRPr>
                    </a:p>
                  </a:txBody>
                  <a:tcPr marL="0" marR="0" marT="0" marB="0"/>
                </a:tc>
              </a:tr>
            </a:tbl>
          </a:graphicData>
        </a:graphic>
      </p:graphicFrame>
      <p:sp>
        <p:nvSpPr>
          <p:cNvPr id="5" name="Rectangle 1"/>
          <p:cNvSpPr>
            <a:spLocks noChangeArrowheads="1"/>
          </p:cNvSpPr>
          <p:nvPr/>
        </p:nvSpPr>
        <p:spPr bwMode="auto">
          <a:xfrm>
            <a:off x="1549400" y="2056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71513" algn="l"/>
              </a:tabLst>
              <a:defRPr>
                <a:solidFill>
                  <a:schemeClr val="tx1"/>
                </a:solidFill>
                <a:latin typeface="Arial" pitchFamily="34" charset="0"/>
                <a:cs typeface="Arial" pitchFamily="34" charset="0"/>
              </a:defRPr>
            </a:lvl1pPr>
            <a:lvl2pPr fontAlgn="base">
              <a:spcBef>
                <a:spcPct val="0"/>
              </a:spcBef>
              <a:spcAft>
                <a:spcPct val="0"/>
              </a:spcAft>
              <a:tabLst>
                <a:tab pos="671513" algn="l"/>
              </a:tabLst>
              <a:defRPr>
                <a:solidFill>
                  <a:schemeClr val="tx1"/>
                </a:solidFill>
                <a:latin typeface="Arial" pitchFamily="34" charset="0"/>
                <a:cs typeface="Arial" pitchFamily="34" charset="0"/>
              </a:defRPr>
            </a:lvl2pPr>
            <a:lvl3pPr fontAlgn="base">
              <a:spcBef>
                <a:spcPct val="0"/>
              </a:spcBef>
              <a:spcAft>
                <a:spcPct val="0"/>
              </a:spcAft>
              <a:tabLst>
                <a:tab pos="671513" algn="l"/>
              </a:tabLst>
              <a:defRPr>
                <a:solidFill>
                  <a:schemeClr val="tx1"/>
                </a:solidFill>
                <a:latin typeface="Arial" pitchFamily="34" charset="0"/>
                <a:cs typeface="Arial" pitchFamily="34" charset="0"/>
              </a:defRPr>
            </a:lvl3pPr>
            <a:lvl4pPr fontAlgn="base">
              <a:spcBef>
                <a:spcPct val="0"/>
              </a:spcBef>
              <a:spcAft>
                <a:spcPct val="0"/>
              </a:spcAft>
              <a:tabLst>
                <a:tab pos="671513" algn="l"/>
              </a:tabLst>
              <a:defRPr>
                <a:solidFill>
                  <a:schemeClr val="tx1"/>
                </a:solidFill>
                <a:latin typeface="Arial" pitchFamily="34" charset="0"/>
                <a:cs typeface="Arial" pitchFamily="34" charset="0"/>
              </a:defRPr>
            </a:lvl4pPr>
            <a:lvl5pPr fontAlgn="base">
              <a:spcBef>
                <a:spcPct val="0"/>
              </a:spcBef>
              <a:spcAft>
                <a:spcPct val="0"/>
              </a:spcAft>
              <a:tabLst>
                <a:tab pos="671513" algn="l"/>
              </a:tabLst>
              <a:defRPr>
                <a:solidFill>
                  <a:schemeClr val="tx1"/>
                </a:solidFill>
                <a:latin typeface="Arial" pitchFamily="34" charset="0"/>
                <a:cs typeface="Arial" pitchFamily="34" charset="0"/>
              </a:defRPr>
            </a:lvl5pPr>
            <a:lvl6pPr fontAlgn="base">
              <a:spcBef>
                <a:spcPct val="0"/>
              </a:spcBef>
              <a:spcAft>
                <a:spcPct val="0"/>
              </a:spcAft>
              <a:tabLst>
                <a:tab pos="671513" algn="l"/>
              </a:tabLst>
              <a:defRPr>
                <a:solidFill>
                  <a:schemeClr val="tx1"/>
                </a:solidFill>
                <a:latin typeface="Arial" pitchFamily="34" charset="0"/>
                <a:cs typeface="Arial" pitchFamily="34" charset="0"/>
              </a:defRPr>
            </a:lvl6pPr>
            <a:lvl7pPr fontAlgn="base">
              <a:spcBef>
                <a:spcPct val="0"/>
              </a:spcBef>
              <a:spcAft>
                <a:spcPct val="0"/>
              </a:spcAft>
              <a:tabLst>
                <a:tab pos="671513" algn="l"/>
              </a:tabLst>
              <a:defRPr>
                <a:solidFill>
                  <a:schemeClr val="tx1"/>
                </a:solidFill>
                <a:latin typeface="Arial" pitchFamily="34" charset="0"/>
                <a:cs typeface="Arial" pitchFamily="34" charset="0"/>
              </a:defRPr>
            </a:lvl7pPr>
            <a:lvl8pPr fontAlgn="base">
              <a:spcBef>
                <a:spcPct val="0"/>
              </a:spcBef>
              <a:spcAft>
                <a:spcPct val="0"/>
              </a:spcAft>
              <a:tabLst>
                <a:tab pos="671513" algn="l"/>
              </a:tabLst>
              <a:defRPr>
                <a:solidFill>
                  <a:schemeClr val="tx1"/>
                </a:solidFill>
                <a:latin typeface="Arial" pitchFamily="34" charset="0"/>
                <a:cs typeface="Arial" pitchFamily="34" charset="0"/>
              </a:defRPr>
            </a:lvl8pPr>
            <a:lvl9pPr fontAlgn="base">
              <a:spcBef>
                <a:spcPct val="0"/>
              </a:spcBef>
              <a:spcAft>
                <a:spcPct val="0"/>
              </a:spcAft>
              <a:tabLst>
                <a:tab pos="67151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1513" algn="l"/>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210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9934" y="2644170"/>
            <a:ext cx="9799093" cy="1384995"/>
          </a:xfrm>
          <a:prstGeom prst="rect">
            <a:avLst/>
          </a:prstGeom>
        </p:spPr>
        <p:txBody>
          <a:bodyPr wrap="square">
            <a:spAutoFit/>
          </a:bodyPr>
          <a:lstStyle/>
          <a:p>
            <a:pPr algn="just" fontAlgn="base"/>
            <a:r>
              <a:rPr lang="ru-RU" sz="2800" b="1" i="0" dirty="0" smtClean="0">
                <a:solidFill>
                  <a:srgbClr val="454A4C"/>
                </a:solidFill>
                <a:effectLst/>
                <a:latin typeface="Avenir"/>
              </a:rPr>
              <a:t>Многогранник - это поверхность, составленная из многоугольников и ограничивающая некоторое геометрическое тело.</a:t>
            </a:r>
            <a:endParaRPr lang="ru-RU" sz="2800" b="1" i="0" dirty="0">
              <a:solidFill>
                <a:srgbClr val="454A4C"/>
              </a:solidFill>
              <a:effectLst/>
              <a:latin typeface="Avenir"/>
            </a:endParaRPr>
          </a:p>
        </p:txBody>
      </p:sp>
      <p:sp>
        <p:nvSpPr>
          <p:cNvPr id="6" name="Прямоугольник 5"/>
          <p:cNvSpPr/>
          <p:nvPr/>
        </p:nvSpPr>
        <p:spPr>
          <a:xfrm>
            <a:off x="3675749" y="599170"/>
            <a:ext cx="4071627" cy="707886"/>
          </a:xfrm>
          <a:prstGeom prst="rect">
            <a:avLst/>
          </a:prstGeom>
        </p:spPr>
        <p:txBody>
          <a:bodyPr wrap="none">
            <a:spAutoFit/>
          </a:bodyPr>
          <a:lstStyle/>
          <a:p>
            <a:pPr algn="ctr"/>
            <a:r>
              <a:rPr lang="ru-RU" sz="4000" b="1" i="0" dirty="0" smtClean="0">
                <a:solidFill>
                  <a:srgbClr val="454A4C"/>
                </a:solidFill>
                <a:effectLst/>
                <a:latin typeface="Avenir"/>
              </a:rPr>
              <a:t>Многогранники</a:t>
            </a:r>
            <a:endParaRPr lang="ru-RU" sz="4000" dirty="0"/>
          </a:p>
        </p:txBody>
      </p:sp>
    </p:spTree>
    <p:extLst>
      <p:ext uri="{BB962C8B-B14F-4D97-AF65-F5344CB8AC3E}">
        <p14:creationId xmlns:p14="http://schemas.microsoft.com/office/powerpoint/2010/main" val="3663621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2191" y="1828800"/>
            <a:ext cx="6851176" cy="2429301"/>
          </a:xfrm>
        </p:spPr>
        <p:txBody>
          <a:bodyPr>
            <a:normAutofit/>
          </a:bodyPr>
          <a:lstStyle/>
          <a:p>
            <a:r>
              <a:rPr lang="ru-RU" sz="4800" b="1" dirty="0"/>
              <a:t>Спасибо за внимание</a:t>
            </a:r>
            <a:br>
              <a:rPr lang="ru-RU" sz="4800" b="1" dirty="0"/>
            </a:br>
            <a:endParaRPr lang="ru-RU" sz="4800" b="1" dirty="0"/>
          </a:p>
        </p:txBody>
      </p:sp>
    </p:spTree>
    <p:extLst>
      <p:ext uri="{BB962C8B-B14F-4D97-AF65-F5344CB8AC3E}">
        <p14:creationId xmlns:p14="http://schemas.microsoft.com/office/powerpoint/2010/main" val="3261932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ChangeArrowheads="1"/>
          </p:cNvSpPr>
          <p:nvPr/>
        </p:nvSpPr>
        <p:spPr bwMode="auto">
          <a:xfrm>
            <a:off x="4038600" y="304800"/>
            <a:ext cx="3810000" cy="838200"/>
          </a:xfrm>
          <a:prstGeom prst="flowChartAlternateProcess">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altLang="ru-RU" sz="3600" b="1" dirty="0">
                <a:solidFill>
                  <a:schemeClr val="hlink"/>
                </a:solidFill>
              </a:rPr>
              <a:t>Многогранники</a:t>
            </a:r>
          </a:p>
        </p:txBody>
      </p:sp>
      <p:sp>
        <p:nvSpPr>
          <p:cNvPr id="87043" name="AutoShape 3"/>
          <p:cNvSpPr>
            <a:spLocks noChangeArrowheads="1"/>
          </p:cNvSpPr>
          <p:nvPr/>
        </p:nvSpPr>
        <p:spPr bwMode="auto">
          <a:xfrm>
            <a:off x="2057400" y="1447800"/>
            <a:ext cx="2514600" cy="990600"/>
          </a:xfrm>
          <a:prstGeom prst="flowChartAlternateProcess">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altLang="ru-RU" sz="2400" dirty="0">
                <a:solidFill>
                  <a:srgbClr val="990099"/>
                </a:solidFill>
              </a:rPr>
              <a:t>Однородные</a:t>
            </a:r>
          </a:p>
          <a:p>
            <a:r>
              <a:rPr lang="ru-RU" altLang="ru-RU" sz="2400" dirty="0">
                <a:solidFill>
                  <a:srgbClr val="990099"/>
                </a:solidFill>
              </a:rPr>
              <a:t> выпуклые</a:t>
            </a:r>
          </a:p>
        </p:txBody>
      </p:sp>
      <p:sp>
        <p:nvSpPr>
          <p:cNvPr id="87044" name="AutoShape 4"/>
          <p:cNvSpPr>
            <a:spLocks noChangeArrowheads="1"/>
          </p:cNvSpPr>
          <p:nvPr/>
        </p:nvSpPr>
        <p:spPr bwMode="auto">
          <a:xfrm>
            <a:off x="6934200" y="1524000"/>
            <a:ext cx="2971800" cy="1066800"/>
          </a:xfrm>
          <a:prstGeom prst="flowChartAlternateProcess">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altLang="ru-RU" sz="2400" dirty="0">
                <a:solidFill>
                  <a:srgbClr val="990099"/>
                </a:solidFill>
              </a:rPr>
              <a:t>Однородные</a:t>
            </a:r>
          </a:p>
          <a:p>
            <a:r>
              <a:rPr lang="ru-RU" altLang="ru-RU" sz="2400" dirty="0">
                <a:solidFill>
                  <a:srgbClr val="990099"/>
                </a:solidFill>
              </a:rPr>
              <a:t>невыпуклые</a:t>
            </a:r>
          </a:p>
        </p:txBody>
      </p:sp>
      <p:cxnSp>
        <p:nvCxnSpPr>
          <p:cNvPr id="87046" name="AutoShape 6"/>
          <p:cNvCxnSpPr>
            <a:cxnSpLocks noChangeShapeType="1"/>
          </p:cNvCxnSpPr>
          <p:nvPr/>
        </p:nvCxnSpPr>
        <p:spPr bwMode="auto">
          <a:xfrm flipH="1">
            <a:off x="4648200" y="1143000"/>
            <a:ext cx="609600" cy="87630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47" name="AutoShape 7"/>
          <p:cNvCxnSpPr>
            <a:cxnSpLocks noChangeShapeType="1"/>
          </p:cNvCxnSpPr>
          <p:nvPr/>
        </p:nvCxnSpPr>
        <p:spPr bwMode="auto">
          <a:xfrm>
            <a:off x="6400800" y="1143000"/>
            <a:ext cx="457200" cy="95250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048" name="AutoShape 8"/>
          <p:cNvSpPr>
            <a:spLocks noChangeArrowheads="1"/>
          </p:cNvSpPr>
          <p:nvPr/>
        </p:nvSpPr>
        <p:spPr bwMode="auto">
          <a:xfrm>
            <a:off x="514350" y="2971800"/>
            <a:ext cx="1828800" cy="1600200"/>
          </a:xfrm>
          <a:prstGeom prst="hexagon">
            <a:avLst>
              <a:gd name="adj" fmla="val 28571"/>
              <a:gd name="vf" fmla="val 11547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sz="1200" b="1">
              <a:solidFill>
                <a:srgbClr val="FF0000"/>
              </a:solidFill>
            </a:endParaRPr>
          </a:p>
        </p:txBody>
      </p:sp>
      <p:sp>
        <p:nvSpPr>
          <p:cNvPr id="87049" name="AutoShape 9"/>
          <p:cNvSpPr>
            <a:spLocks noChangeArrowheads="1"/>
          </p:cNvSpPr>
          <p:nvPr/>
        </p:nvSpPr>
        <p:spPr bwMode="auto">
          <a:xfrm>
            <a:off x="4267200" y="2819400"/>
            <a:ext cx="1752600" cy="1600200"/>
          </a:xfrm>
          <a:prstGeom prst="hexagon">
            <a:avLst>
              <a:gd name="adj" fmla="val 27381"/>
              <a:gd name="vf" fmla="val 11547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sz="1200" b="1">
              <a:solidFill>
                <a:srgbClr val="FF0000"/>
              </a:solidFill>
            </a:endParaRPr>
          </a:p>
        </p:txBody>
      </p:sp>
      <p:sp>
        <p:nvSpPr>
          <p:cNvPr id="87050" name="AutoShape 10"/>
          <p:cNvSpPr>
            <a:spLocks noChangeArrowheads="1"/>
          </p:cNvSpPr>
          <p:nvPr/>
        </p:nvSpPr>
        <p:spPr bwMode="auto">
          <a:xfrm>
            <a:off x="2072640" y="4622632"/>
            <a:ext cx="2057400" cy="1828800"/>
          </a:xfrm>
          <a:prstGeom prst="hexagon">
            <a:avLst>
              <a:gd name="adj" fmla="val 28125"/>
              <a:gd name="vf" fmla="val 11547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sz="1200" b="1">
              <a:solidFill>
                <a:srgbClr val="FF0000"/>
              </a:solidFill>
            </a:endParaRPr>
          </a:p>
        </p:txBody>
      </p:sp>
      <p:sp>
        <p:nvSpPr>
          <p:cNvPr id="87051" name="AutoShape 11"/>
          <p:cNvSpPr>
            <a:spLocks noChangeArrowheads="1"/>
          </p:cNvSpPr>
          <p:nvPr/>
        </p:nvSpPr>
        <p:spPr bwMode="auto">
          <a:xfrm>
            <a:off x="9526589" y="4724400"/>
            <a:ext cx="1981200" cy="1905000"/>
          </a:xfrm>
          <a:prstGeom prst="pentagon">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sz="1600" b="1">
              <a:solidFill>
                <a:srgbClr val="FF0000"/>
              </a:solidFill>
            </a:endParaRPr>
          </a:p>
        </p:txBody>
      </p:sp>
      <p:sp>
        <p:nvSpPr>
          <p:cNvPr id="87052" name="AutoShape 12"/>
          <p:cNvSpPr>
            <a:spLocks noChangeArrowheads="1"/>
          </p:cNvSpPr>
          <p:nvPr/>
        </p:nvSpPr>
        <p:spPr bwMode="auto">
          <a:xfrm>
            <a:off x="5334000" y="4419600"/>
            <a:ext cx="2286000" cy="2209800"/>
          </a:xfrm>
          <a:prstGeom prst="pentagon">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b="1">
              <a:solidFill>
                <a:srgbClr val="FF0000"/>
              </a:solidFill>
            </a:endParaRPr>
          </a:p>
        </p:txBody>
      </p:sp>
      <p:cxnSp>
        <p:nvCxnSpPr>
          <p:cNvPr id="87053" name="AutoShape 13"/>
          <p:cNvCxnSpPr>
            <a:cxnSpLocks noChangeShapeType="1"/>
            <a:stCxn id="87043" idx="2"/>
            <a:endCxn id="87048" idx="5"/>
          </p:cNvCxnSpPr>
          <p:nvPr/>
        </p:nvCxnSpPr>
        <p:spPr bwMode="auto">
          <a:xfrm flipH="1">
            <a:off x="1885957" y="2438400"/>
            <a:ext cx="1428743" cy="53340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54" name="AutoShape 14"/>
          <p:cNvCxnSpPr>
            <a:cxnSpLocks noChangeShapeType="1"/>
            <a:stCxn id="87043" idx="2"/>
          </p:cNvCxnSpPr>
          <p:nvPr/>
        </p:nvCxnSpPr>
        <p:spPr bwMode="auto">
          <a:xfrm flipH="1">
            <a:off x="3139440" y="2438400"/>
            <a:ext cx="175260" cy="2159167"/>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55" name="AutoShape 15"/>
          <p:cNvCxnSpPr>
            <a:cxnSpLocks noChangeShapeType="1"/>
            <a:stCxn id="87043" idx="2"/>
            <a:endCxn id="87049" idx="0"/>
          </p:cNvCxnSpPr>
          <p:nvPr/>
        </p:nvCxnSpPr>
        <p:spPr bwMode="auto">
          <a:xfrm>
            <a:off x="3314700" y="2438400"/>
            <a:ext cx="1828800" cy="38100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56" name="AutoShape 16"/>
          <p:cNvCxnSpPr>
            <a:cxnSpLocks noChangeShapeType="1"/>
            <a:stCxn id="87044" idx="2"/>
          </p:cNvCxnSpPr>
          <p:nvPr/>
        </p:nvCxnSpPr>
        <p:spPr bwMode="auto">
          <a:xfrm flipH="1">
            <a:off x="6477000" y="2590801"/>
            <a:ext cx="1943100" cy="1844675"/>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57" name="AutoShape 17"/>
          <p:cNvCxnSpPr>
            <a:cxnSpLocks noChangeShapeType="1"/>
            <a:stCxn id="87044" idx="2"/>
            <a:endCxn id="87051" idx="0"/>
          </p:cNvCxnSpPr>
          <p:nvPr/>
        </p:nvCxnSpPr>
        <p:spPr bwMode="auto">
          <a:xfrm>
            <a:off x="8420100" y="2590800"/>
            <a:ext cx="2097089" cy="213360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058" name="Text Box 18"/>
          <p:cNvSpPr txBox="1">
            <a:spLocks noChangeArrowheads="1"/>
          </p:cNvSpPr>
          <p:nvPr/>
        </p:nvSpPr>
        <p:spPr bwMode="auto">
          <a:xfrm>
            <a:off x="4503739" y="3124201"/>
            <a:ext cx="1273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000">
                <a:solidFill>
                  <a:srgbClr val="0033CC"/>
                </a:solidFill>
              </a:rPr>
              <a:t>Тела</a:t>
            </a:r>
          </a:p>
          <a:p>
            <a:r>
              <a:rPr lang="ru-RU" altLang="ru-RU" sz="2000">
                <a:solidFill>
                  <a:srgbClr val="0033CC"/>
                </a:solidFill>
              </a:rPr>
              <a:t>Архимеда</a:t>
            </a:r>
          </a:p>
        </p:txBody>
      </p:sp>
      <p:sp>
        <p:nvSpPr>
          <p:cNvPr id="87059" name="Text Box 19"/>
          <p:cNvSpPr txBox="1">
            <a:spLocks noChangeArrowheads="1"/>
          </p:cNvSpPr>
          <p:nvPr/>
        </p:nvSpPr>
        <p:spPr bwMode="auto">
          <a:xfrm>
            <a:off x="913765" y="3352800"/>
            <a:ext cx="1158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000" dirty="0">
                <a:solidFill>
                  <a:srgbClr val="0033CC"/>
                </a:solidFill>
              </a:rPr>
              <a:t>Тела</a:t>
            </a:r>
          </a:p>
          <a:p>
            <a:r>
              <a:rPr lang="ru-RU" altLang="ru-RU" sz="2000" dirty="0">
                <a:solidFill>
                  <a:srgbClr val="0033CC"/>
                </a:solidFill>
              </a:rPr>
              <a:t> Платона</a:t>
            </a:r>
          </a:p>
        </p:txBody>
      </p:sp>
      <p:sp>
        <p:nvSpPr>
          <p:cNvPr id="87060" name="Text Box 20"/>
          <p:cNvSpPr txBox="1">
            <a:spLocks noChangeArrowheads="1"/>
          </p:cNvSpPr>
          <p:nvPr/>
        </p:nvSpPr>
        <p:spPr bwMode="auto">
          <a:xfrm>
            <a:off x="2429988" y="5016668"/>
            <a:ext cx="15424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000" dirty="0">
                <a:solidFill>
                  <a:srgbClr val="0033CC"/>
                </a:solidFill>
              </a:rPr>
              <a:t>Выпуклые</a:t>
            </a:r>
          </a:p>
          <a:p>
            <a:r>
              <a:rPr lang="ru-RU" altLang="ru-RU" sz="2000" dirty="0">
                <a:solidFill>
                  <a:srgbClr val="0033CC"/>
                </a:solidFill>
              </a:rPr>
              <a:t>призмы и</a:t>
            </a:r>
          </a:p>
          <a:p>
            <a:r>
              <a:rPr lang="ru-RU" altLang="ru-RU" sz="2000" dirty="0" err="1">
                <a:solidFill>
                  <a:srgbClr val="0033CC"/>
                </a:solidFill>
              </a:rPr>
              <a:t>антипризмы</a:t>
            </a:r>
            <a:endParaRPr lang="ru-RU" altLang="ru-RU" sz="2000" dirty="0">
              <a:solidFill>
                <a:srgbClr val="0033CC"/>
              </a:solidFill>
            </a:endParaRPr>
          </a:p>
        </p:txBody>
      </p:sp>
      <p:sp>
        <p:nvSpPr>
          <p:cNvPr id="87061" name="AutoShape 21"/>
          <p:cNvSpPr>
            <a:spLocks noChangeArrowheads="1"/>
          </p:cNvSpPr>
          <p:nvPr/>
        </p:nvSpPr>
        <p:spPr bwMode="auto">
          <a:xfrm>
            <a:off x="7543800" y="3352800"/>
            <a:ext cx="1524000" cy="1600200"/>
          </a:xfrm>
          <a:prstGeom prst="pentagon">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altLang="ru-RU" dirty="0"/>
              <a:t>Тела </a:t>
            </a:r>
          </a:p>
          <a:p>
            <a:r>
              <a:rPr lang="ru-RU" altLang="ru-RU" dirty="0"/>
              <a:t>Кеплера-</a:t>
            </a:r>
          </a:p>
          <a:p>
            <a:r>
              <a:rPr lang="ru-RU" altLang="ru-RU" dirty="0" err="1"/>
              <a:t>Пуансо</a:t>
            </a:r>
            <a:endParaRPr lang="ru-RU" altLang="ru-RU" dirty="0"/>
          </a:p>
        </p:txBody>
      </p:sp>
      <p:cxnSp>
        <p:nvCxnSpPr>
          <p:cNvPr id="87062" name="AutoShape 22"/>
          <p:cNvCxnSpPr>
            <a:cxnSpLocks noChangeShapeType="1"/>
            <a:stCxn id="87044" idx="2"/>
            <a:endCxn id="87061" idx="0"/>
          </p:cNvCxnSpPr>
          <p:nvPr/>
        </p:nvCxnSpPr>
        <p:spPr bwMode="auto">
          <a:xfrm flipH="1">
            <a:off x="8305800" y="2590800"/>
            <a:ext cx="114300" cy="762000"/>
          </a:xfrm>
          <a:prstGeom prst="straightConnector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063" name="Text Box 23"/>
          <p:cNvSpPr txBox="1">
            <a:spLocks noChangeArrowheads="1"/>
          </p:cNvSpPr>
          <p:nvPr/>
        </p:nvSpPr>
        <p:spPr bwMode="auto">
          <a:xfrm>
            <a:off x="5561014" y="5081589"/>
            <a:ext cx="18506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dirty="0"/>
              <a:t>Невыпуклые</a:t>
            </a:r>
          </a:p>
          <a:p>
            <a:r>
              <a:rPr lang="ru-RU" altLang="ru-RU" dirty="0"/>
              <a:t>полуправильные</a:t>
            </a:r>
          </a:p>
          <a:p>
            <a:r>
              <a:rPr lang="ru-RU" altLang="ru-RU" dirty="0"/>
              <a:t>однородные</a:t>
            </a:r>
          </a:p>
          <a:p>
            <a:r>
              <a:rPr lang="ru-RU" altLang="ru-RU" dirty="0"/>
              <a:t>многогранники</a:t>
            </a:r>
          </a:p>
        </p:txBody>
      </p:sp>
      <p:sp>
        <p:nvSpPr>
          <p:cNvPr id="87064" name="Text Box 24"/>
          <p:cNvSpPr txBox="1">
            <a:spLocks noChangeArrowheads="1"/>
          </p:cNvSpPr>
          <p:nvPr/>
        </p:nvSpPr>
        <p:spPr bwMode="auto">
          <a:xfrm>
            <a:off x="9802020" y="5333206"/>
            <a:ext cx="14303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dirty="0"/>
              <a:t>Невыпуклые</a:t>
            </a:r>
          </a:p>
          <a:p>
            <a:r>
              <a:rPr lang="ru-RU" altLang="ru-RU" dirty="0"/>
              <a:t> призмы и </a:t>
            </a:r>
          </a:p>
          <a:p>
            <a:r>
              <a:rPr lang="ru-RU" altLang="ru-RU" dirty="0" err="1"/>
              <a:t>антипризмы</a:t>
            </a:r>
            <a:endParaRPr lang="ru-RU" altLang="ru-RU" dirty="0"/>
          </a:p>
        </p:txBody>
      </p:sp>
    </p:spTree>
    <p:extLst>
      <p:ext uri="{BB962C8B-B14F-4D97-AF65-F5344CB8AC3E}">
        <p14:creationId xmlns:p14="http://schemas.microsoft.com/office/powerpoint/2010/main" val="427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box(out)">
                                      <p:cBhvr>
                                        <p:cTn id="7" dur="500"/>
                                        <p:tgtEl>
                                          <p:spTgt spid="87042"/>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7046"/>
                                        </p:tgtEl>
                                        <p:attrNameLst>
                                          <p:attrName>style.visibility</p:attrName>
                                        </p:attrNameLst>
                                      </p:cBhvr>
                                      <p:to>
                                        <p:strVal val="visible"/>
                                      </p:to>
                                    </p:set>
                                    <p:animEffect transition="in" filter="wipe(up)">
                                      <p:cBhvr>
                                        <p:cTn id="12" dur="500"/>
                                        <p:tgtEl>
                                          <p:spTgt spid="8704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7043"/>
                                        </p:tgtEl>
                                        <p:attrNameLst>
                                          <p:attrName>style.visibility</p:attrName>
                                        </p:attrNameLst>
                                      </p:cBhvr>
                                      <p:to>
                                        <p:strVal val="visible"/>
                                      </p:to>
                                    </p:set>
                                    <p:animEffect transition="in" filter="box(out)">
                                      <p:cBhvr>
                                        <p:cTn id="17" dur="500"/>
                                        <p:tgtEl>
                                          <p:spTgt spid="8704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7047"/>
                                        </p:tgtEl>
                                        <p:attrNameLst>
                                          <p:attrName>style.visibility</p:attrName>
                                        </p:attrNameLst>
                                      </p:cBhvr>
                                      <p:to>
                                        <p:strVal val="visible"/>
                                      </p:to>
                                    </p:set>
                                    <p:animEffect transition="in" filter="wipe(up)">
                                      <p:cBhvr>
                                        <p:cTn id="22" dur="500"/>
                                        <p:tgtEl>
                                          <p:spTgt spid="8704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7044"/>
                                        </p:tgtEl>
                                        <p:attrNameLst>
                                          <p:attrName>style.visibility</p:attrName>
                                        </p:attrNameLst>
                                      </p:cBhvr>
                                      <p:to>
                                        <p:strVal val="visible"/>
                                      </p:to>
                                    </p:set>
                                    <p:animEffect transition="in" filter="box(out)">
                                      <p:cBhvr>
                                        <p:cTn id="27" dur="500"/>
                                        <p:tgtEl>
                                          <p:spTgt spid="87044"/>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nodeType="after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87053"/>
                                        </p:tgtEl>
                                        <p:attrNameLst>
                                          <p:attrName>style.visibility</p:attrName>
                                        </p:attrNameLst>
                                      </p:cBhvr>
                                      <p:to>
                                        <p:strVal val="visible"/>
                                      </p:to>
                                    </p:set>
                                    <p:animEffect transition="in" filter="box(out)">
                                      <p:cBhvr>
                                        <p:cTn id="32" dur="500"/>
                                        <p:tgtEl>
                                          <p:spTgt spid="87053"/>
                                        </p:tgtEl>
                                      </p:cBhvr>
                                    </p:animEffect>
                                  </p:childTnLst>
                                </p:cTn>
                              </p:par>
                            </p:childTnLst>
                          </p:cTn>
                        </p:par>
                      </p:childTnLst>
                    </p:cTn>
                  </p:par>
                  <p:par>
                    <p:cTn id="33" fill="hold">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7048"/>
                                        </p:tgtEl>
                                        <p:attrNameLst>
                                          <p:attrName>style.visibility</p:attrName>
                                        </p:attrNameLst>
                                      </p:cBhvr>
                                      <p:to>
                                        <p:strVal val="visible"/>
                                      </p:to>
                                    </p:set>
                                    <p:animEffect transition="in" filter="barn(inVertical)">
                                      <p:cBhvr>
                                        <p:cTn id="37" dur="500"/>
                                        <p:tgtEl>
                                          <p:spTgt spid="87048"/>
                                        </p:tgtEl>
                                      </p:cBhvr>
                                    </p:animEffect>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par>
                          <p:cTn id="38" fill="hold" nodeType="afterGroup">
                            <p:stCondLst>
                              <p:cond delay="500"/>
                            </p:stCondLst>
                            <p:childTnLst>
                              <p:par>
                                <p:cTn id="39" presetID="4" presetClass="entr" presetSubtype="32" fill="hold" grpId="0" nodeType="afterEffect">
                                  <p:stCondLst>
                                    <p:cond delay="0"/>
                                  </p:stCondLst>
                                  <p:childTnLst>
                                    <p:set>
                                      <p:cBhvr>
                                        <p:cTn id="40" dur="1" fill="hold">
                                          <p:stCondLst>
                                            <p:cond delay="0"/>
                                          </p:stCondLst>
                                        </p:cTn>
                                        <p:tgtEl>
                                          <p:spTgt spid="87059"/>
                                        </p:tgtEl>
                                        <p:attrNameLst>
                                          <p:attrName>style.visibility</p:attrName>
                                        </p:attrNameLst>
                                      </p:cBhvr>
                                      <p:to>
                                        <p:strVal val="visible"/>
                                      </p:to>
                                    </p:set>
                                    <p:animEffect transition="in" filter="box(out)">
                                      <p:cBhvr>
                                        <p:cTn id="41" dur="500"/>
                                        <p:tgtEl>
                                          <p:spTgt spid="87059"/>
                                        </p:tgtEl>
                                      </p:cBhvr>
                                    </p:animEffect>
                                  </p:childTnLst>
                                </p:cTn>
                              </p:par>
                            </p:childTnLst>
                          </p:cTn>
                        </p:par>
                      </p:childTnLst>
                    </p:cTn>
                  </p:par>
                  <p:par>
                    <p:cTn id="42" fill="hold">
                      <p:stCondLst>
                        <p:cond delay="indefinite"/>
                      </p:stCondLst>
                      <p:childTnLst>
                        <p:par>
                          <p:cTn id="43" fill="hold" nodeType="afterGroup">
                            <p:stCondLst>
                              <p:cond delay="0"/>
                            </p:stCondLst>
                            <p:childTnLst>
                              <p:par>
                                <p:cTn id="44" presetID="4" presetClass="entr" presetSubtype="32" fill="hold" nodeType="clickEffect">
                                  <p:stCondLst>
                                    <p:cond delay="0"/>
                                  </p:stCondLst>
                                  <p:childTnLst>
                                    <p:set>
                                      <p:cBhvr>
                                        <p:cTn id="45" dur="1" fill="hold">
                                          <p:stCondLst>
                                            <p:cond delay="0"/>
                                          </p:stCondLst>
                                        </p:cTn>
                                        <p:tgtEl>
                                          <p:spTgt spid="87055"/>
                                        </p:tgtEl>
                                        <p:attrNameLst>
                                          <p:attrName>style.visibility</p:attrName>
                                        </p:attrNameLst>
                                      </p:cBhvr>
                                      <p:to>
                                        <p:strVal val="visible"/>
                                      </p:to>
                                    </p:set>
                                    <p:animEffect transition="in" filter="box(out)">
                                      <p:cBhvr>
                                        <p:cTn id="46" dur="500"/>
                                        <p:tgtEl>
                                          <p:spTgt spid="87055"/>
                                        </p:tgtEl>
                                      </p:cBhvr>
                                    </p:animEffect>
                                  </p:childTnLst>
                                </p:cTn>
                              </p:par>
                            </p:childTnLst>
                          </p:cTn>
                        </p:par>
                      </p:childTnLst>
                    </p:cTn>
                  </p:par>
                  <p:par>
                    <p:cTn id="47" fill="hold">
                      <p:stCondLst>
                        <p:cond delay="indefinite"/>
                      </p:stCondLst>
                      <p:childTnLst>
                        <p:par>
                          <p:cTn id="48" fill="hold" nodeType="after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7049"/>
                                        </p:tgtEl>
                                        <p:attrNameLst>
                                          <p:attrName>style.visibility</p:attrName>
                                        </p:attrNameLst>
                                      </p:cBhvr>
                                      <p:to>
                                        <p:strVal val="visible"/>
                                      </p:to>
                                    </p:set>
                                    <p:animEffect transition="in" filter="barn(inVertical)">
                                      <p:cBhvr>
                                        <p:cTn id="51" dur="500"/>
                                        <p:tgtEl>
                                          <p:spTgt spid="87049"/>
                                        </p:tgtEl>
                                      </p:cBhvr>
                                    </p:animEffect>
                                  </p:childTnLst>
                                  <p:subTnLst>
                                    <p:audio>
                                      <p:cMediaNode>
                                        <p:cTn display="0" masterRel="sameClick">
                                          <p:stCondLst>
                                            <p:cond evt="begin" delay="0">
                                              <p:tn val="49"/>
                                            </p:cond>
                                          </p:stCondLst>
                                          <p:endCondLst>
                                            <p:cond evt="onStopAudio" delay="0">
                                              <p:tgtEl>
                                                <p:sldTgt/>
                                              </p:tgtEl>
                                            </p:cond>
                                          </p:endCondLst>
                                        </p:cTn>
                                        <p:tgtEl>
                                          <p:sndTgt r:embed="rId4" name="whoosh.wav"/>
                                        </p:tgtEl>
                                      </p:cMediaNode>
                                    </p:audio>
                                  </p:subTnLst>
                                </p:cTn>
                              </p:par>
                            </p:childTnLst>
                          </p:cTn>
                        </p:par>
                        <p:par>
                          <p:cTn id="52" fill="hold" nodeType="afterGroup">
                            <p:stCondLst>
                              <p:cond delay="500"/>
                            </p:stCondLst>
                            <p:childTnLst>
                              <p:par>
                                <p:cTn id="53" presetID="4" presetClass="entr" presetSubtype="32" fill="hold" grpId="0" nodeType="afterEffect">
                                  <p:stCondLst>
                                    <p:cond delay="0"/>
                                  </p:stCondLst>
                                  <p:childTnLst>
                                    <p:set>
                                      <p:cBhvr>
                                        <p:cTn id="54" dur="1" fill="hold">
                                          <p:stCondLst>
                                            <p:cond delay="0"/>
                                          </p:stCondLst>
                                        </p:cTn>
                                        <p:tgtEl>
                                          <p:spTgt spid="87058"/>
                                        </p:tgtEl>
                                        <p:attrNameLst>
                                          <p:attrName>style.visibility</p:attrName>
                                        </p:attrNameLst>
                                      </p:cBhvr>
                                      <p:to>
                                        <p:strVal val="visible"/>
                                      </p:to>
                                    </p:set>
                                    <p:animEffect transition="in" filter="box(out)">
                                      <p:cBhvr>
                                        <p:cTn id="55" dur="500"/>
                                        <p:tgtEl>
                                          <p:spTgt spid="87058"/>
                                        </p:tgtEl>
                                      </p:cBhvr>
                                    </p:animEffect>
                                  </p:childTnLst>
                                </p:cTn>
                              </p:par>
                            </p:childTnLst>
                          </p:cTn>
                        </p:par>
                      </p:childTnLst>
                    </p:cTn>
                  </p:par>
                  <p:par>
                    <p:cTn id="56" fill="hold">
                      <p:stCondLst>
                        <p:cond delay="indefinite"/>
                      </p:stCondLst>
                      <p:childTnLst>
                        <p:par>
                          <p:cTn id="57" fill="hold" nodeType="afterGroup">
                            <p:stCondLst>
                              <p:cond delay="0"/>
                            </p:stCondLst>
                            <p:childTnLst>
                              <p:par>
                                <p:cTn id="58" presetID="4" presetClass="entr" presetSubtype="32" fill="hold" nodeType="clickEffect">
                                  <p:stCondLst>
                                    <p:cond delay="0"/>
                                  </p:stCondLst>
                                  <p:childTnLst>
                                    <p:set>
                                      <p:cBhvr>
                                        <p:cTn id="59" dur="1" fill="hold">
                                          <p:stCondLst>
                                            <p:cond delay="0"/>
                                          </p:stCondLst>
                                        </p:cTn>
                                        <p:tgtEl>
                                          <p:spTgt spid="87054"/>
                                        </p:tgtEl>
                                        <p:attrNameLst>
                                          <p:attrName>style.visibility</p:attrName>
                                        </p:attrNameLst>
                                      </p:cBhvr>
                                      <p:to>
                                        <p:strVal val="visible"/>
                                      </p:to>
                                    </p:set>
                                    <p:animEffect transition="in" filter="box(out)">
                                      <p:cBhvr>
                                        <p:cTn id="60" dur="500"/>
                                        <p:tgtEl>
                                          <p:spTgt spid="87054"/>
                                        </p:tgtEl>
                                      </p:cBhvr>
                                    </p:animEffect>
                                  </p:childTnLst>
                                </p:cTn>
                              </p:par>
                            </p:childTnLst>
                          </p:cTn>
                        </p:par>
                      </p:childTnLst>
                    </p:cTn>
                  </p:par>
                  <p:par>
                    <p:cTn id="61" fill="hold">
                      <p:stCondLst>
                        <p:cond delay="indefinite"/>
                      </p:stCondLst>
                      <p:childTnLst>
                        <p:par>
                          <p:cTn id="62" fill="hold" nodeType="after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87050"/>
                                        </p:tgtEl>
                                        <p:attrNameLst>
                                          <p:attrName>style.visibility</p:attrName>
                                        </p:attrNameLst>
                                      </p:cBhvr>
                                      <p:to>
                                        <p:strVal val="visible"/>
                                      </p:to>
                                    </p:set>
                                    <p:animEffect transition="in" filter="barn(inVertical)">
                                      <p:cBhvr>
                                        <p:cTn id="65" dur="500"/>
                                        <p:tgtEl>
                                          <p:spTgt spid="87050"/>
                                        </p:tgtEl>
                                      </p:cBhvr>
                                    </p:animEffect>
                                  </p:childTnLst>
                                  <p:subTnLst>
                                    <p:audio>
                                      <p:cMediaNode>
                                        <p:cTn display="0" masterRel="sameClick">
                                          <p:stCondLst>
                                            <p:cond evt="begin" delay="0">
                                              <p:tn val="63"/>
                                            </p:cond>
                                          </p:stCondLst>
                                          <p:endCondLst>
                                            <p:cond evt="onStopAudio" delay="0">
                                              <p:tgtEl>
                                                <p:sldTgt/>
                                              </p:tgtEl>
                                            </p:cond>
                                          </p:endCondLst>
                                        </p:cTn>
                                        <p:tgtEl>
                                          <p:sndTgt r:embed="rId4" name="whoosh.wav"/>
                                        </p:tgtEl>
                                      </p:cMediaNode>
                                    </p:audio>
                                  </p:subTnLst>
                                </p:cTn>
                              </p:par>
                            </p:childTnLst>
                          </p:cTn>
                        </p:par>
                        <p:par>
                          <p:cTn id="66" fill="hold" nodeType="afterGroup">
                            <p:stCondLst>
                              <p:cond delay="500"/>
                            </p:stCondLst>
                            <p:childTnLst>
                              <p:par>
                                <p:cTn id="67" presetID="4" presetClass="entr" presetSubtype="32" fill="hold" grpId="0" nodeType="afterEffect">
                                  <p:stCondLst>
                                    <p:cond delay="0"/>
                                  </p:stCondLst>
                                  <p:childTnLst>
                                    <p:set>
                                      <p:cBhvr>
                                        <p:cTn id="68" dur="1" fill="hold">
                                          <p:stCondLst>
                                            <p:cond delay="0"/>
                                          </p:stCondLst>
                                        </p:cTn>
                                        <p:tgtEl>
                                          <p:spTgt spid="87060"/>
                                        </p:tgtEl>
                                        <p:attrNameLst>
                                          <p:attrName>style.visibility</p:attrName>
                                        </p:attrNameLst>
                                      </p:cBhvr>
                                      <p:to>
                                        <p:strVal val="visible"/>
                                      </p:to>
                                    </p:set>
                                    <p:animEffect transition="in" filter="box(out)">
                                      <p:cBhvr>
                                        <p:cTn id="69" dur="500"/>
                                        <p:tgtEl>
                                          <p:spTgt spid="87060"/>
                                        </p:tgtEl>
                                      </p:cBhvr>
                                    </p:animEffect>
                                  </p:childTnLst>
                                </p:cTn>
                              </p:par>
                            </p:childTnLst>
                          </p:cTn>
                        </p:par>
                        <p:par>
                          <p:cTn id="70" fill="hold" nodeType="afterGroup">
                            <p:stCondLst>
                              <p:cond delay="1000"/>
                            </p:stCondLst>
                            <p:childTnLst>
                              <p:par>
                                <p:cTn id="71" presetID="4" presetClass="entr" presetSubtype="32" fill="hold" nodeType="afterEffect">
                                  <p:stCondLst>
                                    <p:cond delay="0"/>
                                  </p:stCondLst>
                                  <p:childTnLst>
                                    <p:set>
                                      <p:cBhvr>
                                        <p:cTn id="72" dur="1" fill="hold">
                                          <p:stCondLst>
                                            <p:cond delay="0"/>
                                          </p:stCondLst>
                                        </p:cTn>
                                        <p:tgtEl>
                                          <p:spTgt spid="87062"/>
                                        </p:tgtEl>
                                        <p:attrNameLst>
                                          <p:attrName>style.visibility</p:attrName>
                                        </p:attrNameLst>
                                      </p:cBhvr>
                                      <p:to>
                                        <p:strVal val="visible"/>
                                      </p:to>
                                    </p:set>
                                    <p:animEffect transition="in" filter="box(out)">
                                      <p:cBhvr>
                                        <p:cTn id="73" dur="500"/>
                                        <p:tgtEl>
                                          <p:spTgt spid="87062"/>
                                        </p:tgtEl>
                                      </p:cBhvr>
                                    </p:animEffect>
                                  </p:childTnLst>
                                </p:cTn>
                              </p:par>
                            </p:childTnLst>
                          </p:cTn>
                        </p:par>
                        <p:par>
                          <p:cTn id="74" fill="hold" nodeType="afterGroup">
                            <p:stCondLst>
                              <p:cond delay="1500"/>
                            </p:stCondLst>
                            <p:childTnLst>
                              <p:par>
                                <p:cTn id="75" presetID="4" presetClass="entr" presetSubtype="32" fill="hold" grpId="0" nodeType="afterEffect">
                                  <p:stCondLst>
                                    <p:cond delay="0"/>
                                  </p:stCondLst>
                                  <p:childTnLst>
                                    <p:set>
                                      <p:cBhvr>
                                        <p:cTn id="76" dur="1" fill="hold">
                                          <p:stCondLst>
                                            <p:cond delay="0"/>
                                          </p:stCondLst>
                                        </p:cTn>
                                        <p:tgtEl>
                                          <p:spTgt spid="87061"/>
                                        </p:tgtEl>
                                        <p:attrNameLst>
                                          <p:attrName>style.visibility</p:attrName>
                                        </p:attrNameLst>
                                      </p:cBhvr>
                                      <p:to>
                                        <p:strVal val="visible"/>
                                      </p:to>
                                    </p:set>
                                    <p:animEffect transition="in" filter="box(out)">
                                      <p:cBhvr>
                                        <p:cTn id="77" dur="500"/>
                                        <p:tgtEl>
                                          <p:spTgt spid="87061"/>
                                        </p:tgtEl>
                                      </p:cBhvr>
                                    </p:animEffect>
                                  </p:childTnLst>
                                  <p:subTnLst>
                                    <p:audio>
                                      <p:cMediaNode>
                                        <p:cTn display="0" masterRel="sameClick">
                                          <p:stCondLst>
                                            <p:cond evt="begin" delay="0">
                                              <p:tn val="75"/>
                                            </p:cond>
                                          </p:stCondLst>
                                          <p:endCondLst>
                                            <p:cond evt="onStopAudio" delay="0">
                                              <p:tgtEl>
                                                <p:sldTgt/>
                                              </p:tgtEl>
                                            </p:cond>
                                          </p:endCondLst>
                                        </p:cTn>
                                        <p:tgtEl>
                                          <p:sndTgt r:embed="rId4" name="whoosh.wav"/>
                                        </p:tgtEl>
                                      </p:cMediaNode>
                                    </p:audio>
                                  </p:subTnLst>
                                </p:cTn>
                              </p:par>
                            </p:childTnLst>
                          </p:cTn>
                        </p:par>
                        <p:par>
                          <p:cTn id="78" fill="hold" nodeType="afterGroup">
                            <p:stCondLst>
                              <p:cond delay="2000"/>
                            </p:stCondLst>
                            <p:childTnLst>
                              <p:par>
                                <p:cTn id="79" presetID="4" presetClass="entr" presetSubtype="32" fill="hold" nodeType="afterEffect">
                                  <p:stCondLst>
                                    <p:cond delay="0"/>
                                  </p:stCondLst>
                                  <p:childTnLst>
                                    <p:set>
                                      <p:cBhvr>
                                        <p:cTn id="80" dur="1" fill="hold">
                                          <p:stCondLst>
                                            <p:cond delay="0"/>
                                          </p:stCondLst>
                                        </p:cTn>
                                        <p:tgtEl>
                                          <p:spTgt spid="87056"/>
                                        </p:tgtEl>
                                        <p:attrNameLst>
                                          <p:attrName>style.visibility</p:attrName>
                                        </p:attrNameLst>
                                      </p:cBhvr>
                                      <p:to>
                                        <p:strVal val="visible"/>
                                      </p:to>
                                    </p:set>
                                    <p:animEffect transition="in" filter="box(out)">
                                      <p:cBhvr>
                                        <p:cTn id="81" dur="500"/>
                                        <p:tgtEl>
                                          <p:spTgt spid="87056"/>
                                        </p:tgtEl>
                                      </p:cBhvr>
                                    </p:animEffect>
                                  </p:childTnLst>
                                </p:cTn>
                              </p:par>
                            </p:childTnLst>
                          </p:cTn>
                        </p:par>
                        <p:par>
                          <p:cTn id="82" fill="hold" nodeType="afterGroup">
                            <p:stCondLst>
                              <p:cond delay="2500"/>
                            </p:stCondLst>
                            <p:childTnLst>
                              <p:par>
                                <p:cTn id="83" presetID="16" presetClass="entr" presetSubtype="21" fill="hold" grpId="0" nodeType="afterEffect">
                                  <p:stCondLst>
                                    <p:cond delay="0"/>
                                  </p:stCondLst>
                                  <p:childTnLst>
                                    <p:set>
                                      <p:cBhvr>
                                        <p:cTn id="84" dur="1" fill="hold">
                                          <p:stCondLst>
                                            <p:cond delay="0"/>
                                          </p:stCondLst>
                                        </p:cTn>
                                        <p:tgtEl>
                                          <p:spTgt spid="87052"/>
                                        </p:tgtEl>
                                        <p:attrNameLst>
                                          <p:attrName>style.visibility</p:attrName>
                                        </p:attrNameLst>
                                      </p:cBhvr>
                                      <p:to>
                                        <p:strVal val="visible"/>
                                      </p:to>
                                    </p:set>
                                    <p:animEffect transition="in" filter="barn(inVertical)">
                                      <p:cBhvr>
                                        <p:cTn id="85" dur="500"/>
                                        <p:tgtEl>
                                          <p:spTgt spid="87052"/>
                                        </p:tgtEl>
                                      </p:cBhvr>
                                    </p:animEffect>
                                  </p:childTnLst>
                                  <p:subTnLst>
                                    <p:audio>
                                      <p:cMediaNode>
                                        <p:cTn display="0" masterRel="sameClick">
                                          <p:stCondLst>
                                            <p:cond evt="begin" delay="0">
                                              <p:tn val="83"/>
                                            </p:cond>
                                          </p:stCondLst>
                                          <p:endCondLst>
                                            <p:cond evt="onStopAudio" delay="0">
                                              <p:tgtEl>
                                                <p:sldTgt/>
                                              </p:tgtEl>
                                            </p:cond>
                                          </p:endCondLst>
                                        </p:cTn>
                                        <p:tgtEl>
                                          <p:sndTgt r:embed="rId4" name="whoosh.wav"/>
                                        </p:tgtEl>
                                      </p:cMediaNode>
                                    </p:audio>
                                  </p:subTnLst>
                                </p:cTn>
                              </p:par>
                            </p:childTnLst>
                          </p:cTn>
                        </p:par>
                        <p:par>
                          <p:cTn id="86" fill="hold" nodeType="afterGroup">
                            <p:stCondLst>
                              <p:cond delay="3000"/>
                            </p:stCondLst>
                            <p:childTnLst>
                              <p:par>
                                <p:cTn id="87" presetID="4" presetClass="entr" presetSubtype="32" fill="hold" grpId="0" nodeType="afterEffect">
                                  <p:stCondLst>
                                    <p:cond delay="0"/>
                                  </p:stCondLst>
                                  <p:childTnLst>
                                    <p:set>
                                      <p:cBhvr>
                                        <p:cTn id="88" dur="1" fill="hold">
                                          <p:stCondLst>
                                            <p:cond delay="0"/>
                                          </p:stCondLst>
                                        </p:cTn>
                                        <p:tgtEl>
                                          <p:spTgt spid="87063"/>
                                        </p:tgtEl>
                                        <p:attrNameLst>
                                          <p:attrName>style.visibility</p:attrName>
                                        </p:attrNameLst>
                                      </p:cBhvr>
                                      <p:to>
                                        <p:strVal val="visible"/>
                                      </p:to>
                                    </p:set>
                                    <p:animEffect transition="in" filter="box(out)">
                                      <p:cBhvr>
                                        <p:cTn id="89" dur="500"/>
                                        <p:tgtEl>
                                          <p:spTgt spid="87063"/>
                                        </p:tgtEl>
                                      </p:cBhvr>
                                    </p:animEffect>
                                  </p:childTnLst>
                                </p:cTn>
                              </p:par>
                            </p:childTnLst>
                          </p:cTn>
                        </p:par>
                        <p:par>
                          <p:cTn id="90" fill="hold" nodeType="afterGroup">
                            <p:stCondLst>
                              <p:cond delay="3500"/>
                            </p:stCondLst>
                            <p:childTnLst>
                              <p:par>
                                <p:cTn id="91" presetID="4" presetClass="entr" presetSubtype="32" fill="hold" nodeType="afterEffect">
                                  <p:stCondLst>
                                    <p:cond delay="0"/>
                                  </p:stCondLst>
                                  <p:childTnLst>
                                    <p:set>
                                      <p:cBhvr>
                                        <p:cTn id="92" dur="1" fill="hold">
                                          <p:stCondLst>
                                            <p:cond delay="0"/>
                                          </p:stCondLst>
                                        </p:cTn>
                                        <p:tgtEl>
                                          <p:spTgt spid="87057"/>
                                        </p:tgtEl>
                                        <p:attrNameLst>
                                          <p:attrName>style.visibility</p:attrName>
                                        </p:attrNameLst>
                                      </p:cBhvr>
                                      <p:to>
                                        <p:strVal val="visible"/>
                                      </p:to>
                                    </p:set>
                                    <p:animEffect transition="in" filter="box(out)">
                                      <p:cBhvr>
                                        <p:cTn id="93" dur="500"/>
                                        <p:tgtEl>
                                          <p:spTgt spid="87057"/>
                                        </p:tgtEl>
                                      </p:cBhvr>
                                    </p:animEffect>
                                  </p:childTnLst>
                                </p:cTn>
                              </p:par>
                            </p:childTnLst>
                          </p:cTn>
                        </p:par>
                        <p:par>
                          <p:cTn id="94" fill="hold" nodeType="afterGroup">
                            <p:stCondLst>
                              <p:cond delay="4000"/>
                            </p:stCondLst>
                            <p:childTnLst>
                              <p:par>
                                <p:cTn id="95" presetID="16" presetClass="entr" presetSubtype="21" fill="hold" grpId="0" nodeType="afterEffect">
                                  <p:stCondLst>
                                    <p:cond delay="0"/>
                                  </p:stCondLst>
                                  <p:childTnLst>
                                    <p:set>
                                      <p:cBhvr>
                                        <p:cTn id="96" dur="1" fill="hold">
                                          <p:stCondLst>
                                            <p:cond delay="0"/>
                                          </p:stCondLst>
                                        </p:cTn>
                                        <p:tgtEl>
                                          <p:spTgt spid="87051"/>
                                        </p:tgtEl>
                                        <p:attrNameLst>
                                          <p:attrName>style.visibility</p:attrName>
                                        </p:attrNameLst>
                                      </p:cBhvr>
                                      <p:to>
                                        <p:strVal val="visible"/>
                                      </p:to>
                                    </p:set>
                                    <p:animEffect transition="in" filter="barn(inVertical)">
                                      <p:cBhvr>
                                        <p:cTn id="97" dur="500"/>
                                        <p:tgtEl>
                                          <p:spTgt spid="87051"/>
                                        </p:tgtEl>
                                      </p:cBhvr>
                                    </p:animEffect>
                                  </p:childTnLst>
                                  <p:subTnLst>
                                    <p:audio>
                                      <p:cMediaNode>
                                        <p:cTn display="0" masterRel="sameClick">
                                          <p:stCondLst>
                                            <p:cond evt="begin" delay="0">
                                              <p:tn val="95"/>
                                            </p:cond>
                                          </p:stCondLst>
                                          <p:endCondLst>
                                            <p:cond evt="onStopAudio" delay="0">
                                              <p:tgtEl>
                                                <p:sldTgt/>
                                              </p:tgtEl>
                                            </p:cond>
                                          </p:endCondLst>
                                        </p:cTn>
                                        <p:tgtEl>
                                          <p:sndTgt r:embed="rId4" name="whoosh.wav"/>
                                        </p:tgtEl>
                                      </p:cMediaNode>
                                    </p:audio>
                                  </p:subTnLst>
                                </p:cTn>
                              </p:par>
                            </p:childTnLst>
                          </p:cTn>
                        </p:par>
                        <p:par>
                          <p:cTn id="98" fill="hold" nodeType="afterGroup">
                            <p:stCondLst>
                              <p:cond delay="4500"/>
                            </p:stCondLst>
                            <p:childTnLst>
                              <p:par>
                                <p:cTn id="99" presetID="4" presetClass="entr" presetSubtype="32" fill="hold" grpId="0" nodeType="afterEffect">
                                  <p:stCondLst>
                                    <p:cond delay="0"/>
                                  </p:stCondLst>
                                  <p:childTnLst>
                                    <p:set>
                                      <p:cBhvr>
                                        <p:cTn id="100" dur="1" fill="hold">
                                          <p:stCondLst>
                                            <p:cond delay="0"/>
                                          </p:stCondLst>
                                        </p:cTn>
                                        <p:tgtEl>
                                          <p:spTgt spid="87064"/>
                                        </p:tgtEl>
                                        <p:attrNameLst>
                                          <p:attrName>style.visibility</p:attrName>
                                        </p:attrNameLst>
                                      </p:cBhvr>
                                      <p:to>
                                        <p:strVal val="visible"/>
                                      </p:to>
                                    </p:set>
                                    <p:animEffect transition="in" filter="box(out)">
                                      <p:cBhvr>
                                        <p:cTn id="101" dur="500"/>
                                        <p:tgtEl>
                                          <p:spTgt spid="87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animBg="1" autoUpdateAnimBg="0"/>
      <p:bldP spid="87044" grpId="0" animBg="1" autoUpdateAnimBg="0"/>
      <p:bldP spid="87048" grpId="0" animBg="1" autoUpdateAnimBg="0"/>
      <p:bldP spid="87049" grpId="0" animBg="1" autoUpdateAnimBg="0"/>
      <p:bldP spid="87050" grpId="0" animBg="1" autoUpdateAnimBg="0"/>
      <p:bldP spid="87051" grpId="0" animBg="1" autoUpdateAnimBg="0"/>
      <p:bldP spid="87052" grpId="0" animBg="1" autoUpdateAnimBg="0"/>
      <p:bldP spid="87058" grpId="0" autoUpdateAnimBg="0"/>
      <p:bldP spid="87059" grpId="0" autoUpdateAnimBg="0"/>
      <p:bldP spid="87060" grpId="0" autoUpdateAnimBg="0"/>
      <p:bldP spid="87061" grpId="0" animBg="1" autoUpdateAnimBg="0"/>
      <p:bldP spid="87063" grpId="0" autoUpdateAnimBg="0"/>
      <p:bldP spid="8706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6978" y="441489"/>
            <a:ext cx="10740788" cy="6124754"/>
          </a:xfrm>
          <a:prstGeom prst="rect">
            <a:avLst/>
          </a:prstGeom>
        </p:spPr>
        <p:txBody>
          <a:bodyPr wrap="square">
            <a:spAutoFit/>
          </a:bodyPr>
          <a:lstStyle/>
          <a:p>
            <a:pPr algn="just">
              <a:spcBef>
                <a:spcPct val="0"/>
              </a:spcBef>
            </a:pPr>
            <a:r>
              <a:rPr lang="ru-RU" altLang="ru-RU" sz="2800" i="1" dirty="0">
                <a:solidFill>
                  <a:srgbClr val="000000"/>
                </a:solidFill>
              </a:rPr>
              <a:t>Многогранной поверхностью</a:t>
            </a:r>
            <a:r>
              <a:rPr lang="ru-RU" altLang="ru-RU" sz="2800" dirty="0">
                <a:solidFill>
                  <a:srgbClr val="000000"/>
                </a:solidFill>
              </a:rPr>
              <a:t> называется поверхность, образованная </a:t>
            </a:r>
            <a:r>
              <a:rPr lang="ru-RU" altLang="ru-RU" sz="2800" dirty="0" smtClean="0">
                <a:solidFill>
                  <a:srgbClr val="000000"/>
                </a:solidFill>
              </a:rPr>
              <a:t>частями(отсеками) пересекающихся </a:t>
            </a:r>
            <a:r>
              <a:rPr lang="ru-RU" altLang="ru-RU" sz="2800" dirty="0">
                <a:solidFill>
                  <a:srgbClr val="000000"/>
                </a:solidFill>
              </a:rPr>
              <a:t>плоскостей. </a:t>
            </a:r>
            <a:r>
              <a:rPr lang="ru-RU" altLang="ru-RU" sz="2800" i="1" dirty="0">
                <a:solidFill>
                  <a:srgbClr val="000000"/>
                </a:solidFill>
              </a:rPr>
              <a:t>Многогранником</a:t>
            </a:r>
            <a:r>
              <a:rPr lang="ru-RU" altLang="ru-RU" sz="2800" dirty="0">
                <a:solidFill>
                  <a:srgbClr val="000000"/>
                </a:solidFill>
              </a:rPr>
              <a:t> называется тело, ограниченное многогранной поверхностью, состоящей из плоских многоугольников. Отсеки плоскостей называются </a:t>
            </a:r>
            <a:r>
              <a:rPr lang="ru-RU" altLang="ru-RU" sz="2800" i="1" dirty="0">
                <a:solidFill>
                  <a:srgbClr val="000000"/>
                </a:solidFill>
              </a:rPr>
              <a:t>гранями</a:t>
            </a:r>
            <a:r>
              <a:rPr lang="ru-RU" altLang="ru-RU" sz="2800" dirty="0">
                <a:solidFill>
                  <a:srgbClr val="000000"/>
                </a:solidFill>
              </a:rPr>
              <a:t>, а линии их пересечения - </a:t>
            </a:r>
            <a:r>
              <a:rPr lang="ru-RU" altLang="ru-RU" sz="2800" i="1" dirty="0">
                <a:solidFill>
                  <a:srgbClr val="000000"/>
                </a:solidFill>
              </a:rPr>
              <a:t>ребрами</a:t>
            </a:r>
            <a:r>
              <a:rPr lang="ru-RU" altLang="ru-RU" sz="2800" dirty="0">
                <a:solidFill>
                  <a:srgbClr val="000000"/>
                </a:solidFill>
              </a:rPr>
              <a:t>. Точки пересечения ребер называются </a:t>
            </a:r>
            <a:r>
              <a:rPr lang="ru-RU" altLang="ru-RU" sz="2800" i="1" dirty="0">
                <a:solidFill>
                  <a:srgbClr val="000000"/>
                </a:solidFill>
              </a:rPr>
              <a:t>вершинами</a:t>
            </a:r>
            <a:r>
              <a:rPr lang="ru-RU" altLang="ru-RU" sz="2800" dirty="0">
                <a:solidFill>
                  <a:srgbClr val="000000"/>
                </a:solidFill>
              </a:rPr>
              <a:t>. </a:t>
            </a:r>
            <a:endParaRPr lang="ru-RU" altLang="ru-RU" sz="2800" dirty="0" smtClean="0">
              <a:solidFill>
                <a:srgbClr val="000000"/>
              </a:solidFill>
            </a:endParaRPr>
          </a:p>
          <a:p>
            <a:pPr algn="just">
              <a:spcBef>
                <a:spcPct val="0"/>
              </a:spcBef>
            </a:pPr>
            <a:r>
              <a:rPr lang="ru-RU" altLang="ru-RU" sz="2800" dirty="0" smtClean="0">
                <a:solidFill>
                  <a:srgbClr val="000000"/>
                </a:solidFill>
              </a:rPr>
              <a:t>Совокупность </a:t>
            </a:r>
            <a:r>
              <a:rPr lang="ru-RU" altLang="ru-RU" sz="2800" dirty="0">
                <a:solidFill>
                  <a:srgbClr val="000000"/>
                </a:solidFill>
              </a:rPr>
              <a:t>ребер и вершин многогранной поверхности называется </a:t>
            </a:r>
            <a:r>
              <a:rPr lang="ru-RU" altLang="ru-RU" sz="2800" i="1" dirty="0">
                <a:solidFill>
                  <a:srgbClr val="000000"/>
                </a:solidFill>
              </a:rPr>
              <a:t>сеткой</a:t>
            </a:r>
            <a:r>
              <a:rPr lang="ru-RU" altLang="ru-RU" sz="2800" dirty="0">
                <a:solidFill>
                  <a:srgbClr val="000000"/>
                </a:solidFill>
              </a:rPr>
              <a:t>.</a:t>
            </a:r>
          </a:p>
          <a:p>
            <a:pPr algn="just">
              <a:spcBef>
                <a:spcPct val="0"/>
              </a:spcBef>
            </a:pPr>
            <a:r>
              <a:rPr lang="ru-RU" altLang="ru-RU" sz="2800" dirty="0">
                <a:solidFill>
                  <a:srgbClr val="000000"/>
                </a:solidFill>
              </a:rPr>
              <a:t>Наиболее распространенные многогранники – призмы и пирамиды. Призму, ребра которой перпендикулярны к основанию, называют прямой. Если в основании прямой призмы – прямоугольник, призму называют параллелепипедом. Многогранник, одна из граней которого – произвольный многоугольник, а остальные грани – треугольники, имеющие общую вершину, называется пирамидой. </a:t>
            </a:r>
          </a:p>
        </p:txBody>
      </p:sp>
    </p:spTree>
    <p:extLst>
      <p:ext uri="{BB962C8B-B14F-4D97-AF65-F5344CB8AC3E}">
        <p14:creationId xmlns:p14="http://schemas.microsoft.com/office/powerpoint/2010/main" val="2524817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8989" y="1345358"/>
            <a:ext cx="4351402" cy="4351402"/>
          </a:xfrm>
          <a:prstGeom prst="rect">
            <a:avLst/>
          </a:prstGeom>
          <a:noFill/>
          <a:ln>
            <a:noFill/>
          </a:ln>
        </p:spPr>
      </p:pic>
      <p:sp>
        <p:nvSpPr>
          <p:cNvPr id="39938" name="Rectangle 1026"/>
          <p:cNvSpPr>
            <a:spLocks noChangeArrowheads="1"/>
          </p:cNvSpPr>
          <p:nvPr/>
        </p:nvSpPr>
        <p:spPr bwMode="auto">
          <a:xfrm>
            <a:off x="-1" y="0"/>
            <a:ext cx="8720255"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ru-RU" altLang="ru-RU" sz="3200" b="1" dirty="0">
                <a:solidFill>
                  <a:schemeClr val="folHlink"/>
                </a:solidFill>
              </a:rPr>
              <a:t>Правильными многогранниками</a:t>
            </a:r>
            <a:r>
              <a:rPr lang="ru-RU" altLang="ru-RU" sz="2400" b="1" dirty="0"/>
              <a:t> </a:t>
            </a:r>
            <a:endParaRPr lang="ru-RU" altLang="ru-RU" sz="2400" b="1" dirty="0" smtClean="0"/>
          </a:p>
          <a:p>
            <a:pPr algn="l"/>
            <a:endParaRPr lang="ru-RU" altLang="ru-RU" sz="2400" b="1" dirty="0"/>
          </a:p>
          <a:p>
            <a:pPr algn="l"/>
            <a:r>
              <a:rPr lang="ru-RU" altLang="ru-RU" sz="3200" b="1" dirty="0" smtClean="0"/>
              <a:t>называют </a:t>
            </a:r>
            <a:r>
              <a:rPr lang="ru-RU" altLang="ru-RU" sz="3200" b="1" dirty="0">
                <a:cs typeface="Times New Roman" panose="02020603050405020304" pitchFamily="18" charset="0"/>
              </a:rPr>
              <a:t>выпуклые многогранники, все грани     и все углы которых равны, причем грани - правильные многоугольники. </a:t>
            </a:r>
            <a:endParaRPr lang="ru-RU" altLang="ru-RU" sz="3200" b="1" dirty="0"/>
          </a:p>
          <a:p>
            <a:pPr algn="l"/>
            <a:r>
              <a:rPr lang="ru-RU" altLang="ru-RU" sz="3200" b="1" dirty="0"/>
              <a:t>  </a:t>
            </a:r>
          </a:p>
          <a:p>
            <a:pPr algn="l"/>
            <a:r>
              <a:rPr lang="ru-RU" altLang="ru-RU" sz="3200" b="1" dirty="0"/>
              <a:t>   В </a:t>
            </a:r>
            <a:r>
              <a:rPr lang="ru-RU" altLang="ru-RU" sz="3200" b="1" dirty="0">
                <a:cs typeface="Times New Roman" panose="02020603050405020304" pitchFamily="18" charset="0"/>
              </a:rPr>
              <a:t>каждой вершине правильного многогранника сходится одно и то же число рёбер . </a:t>
            </a:r>
            <a:endParaRPr lang="ru-RU" altLang="ru-RU" sz="3200" b="1" dirty="0" smtClean="0">
              <a:cs typeface="Times New Roman" panose="02020603050405020304" pitchFamily="18" charset="0"/>
            </a:endParaRPr>
          </a:p>
          <a:p>
            <a:pPr algn="l"/>
            <a:endParaRPr lang="ru-RU" altLang="ru-RU" sz="3200" b="1" dirty="0">
              <a:cs typeface="Times New Roman" panose="02020603050405020304" pitchFamily="18" charset="0"/>
            </a:endParaRPr>
          </a:p>
          <a:p>
            <a:pPr algn="l"/>
            <a:r>
              <a:rPr lang="ru-RU" altLang="ru-RU" sz="3200" b="1" dirty="0">
                <a:cs typeface="Times New Roman" panose="02020603050405020304" pitchFamily="18" charset="0"/>
              </a:rPr>
              <a:t>   Все двугранные углы при рёбрах и все многогранные углы при </a:t>
            </a:r>
            <a:r>
              <a:rPr lang="ru-RU" altLang="ru-RU" sz="3200" b="1" dirty="0" smtClean="0">
                <a:cs typeface="Times New Roman" panose="02020603050405020304" pitchFamily="18" charset="0"/>
              </a:rPr>
              <a:t>вершинах</a:t>
            </a:r>
            <a:r>
              <a:rPr lang="ru-RU" altLang="ru-RU" sz="3200" b="1" dirty="0">
                <a:cs typeface="Times New Roman" panose="02020603050405020304" pitchFamily="18" charset="0"/>
              </a:rPr>
              <a:t> </a:t>
            </a:r>
            <a:r>
              <a:rPr lang="ru-RU" altLang="ru-RU" sz="3200" b="1" dirty="0" smtClean="0">
                <a:cs typeface="Times New Roman" panose="02020603050405020304" pitchFamily="18" charset="0"/>
              </a:rPr>
              <a:t>правильного </a:t>
            </a:r>
            <a:r>
              <a:rPr lang="ru-RU" altLang="ru-RU" sz="3200" b="1" dirty="0">
                <a:cs typeface="Times New Roman" panose="02020603050405020304" pitchFamily="18" charset="0"/>
              </a:rPr>
              <a:t>многоугольника равны. </a:t>
            </a:r>
          </a:p>
          <a:p>
            <a:pPr algn="l" eaLnBrk="0" hangingPunct="0"/>
            <a:r>
              <a:rPr lang="ru-RU" altLang="ru-RU" sz="2800" b="1" dirty="0">
                <a:cs typeface="Times New Roman" panose="02020603050405020304" pitchFamily="18" charset="0"/>
              </a:rPr>
              <a:t> </a:t>
            </a:r>
            <a:endParaRPr lang="ru-RU" altLang="ru-RU" sz="2800" b="1" dirty="0"/>
          </a:p>
        </p:txBody>
      </p:sp>
    </p:spTree>
    <p:extLst>
      <p:ext uri="{BB962C8B-B14F-4D97-AF65-F5344CB8AC3E}">
        <p14:creationId xmlns:p14="http://schemas.microsoft.com/office/powerpoint/2010/main" val="237019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9938"/>
                                        </p:tgtEl>
                                        <p:attrNameLst>
                                          <p:attrName>style.visibility</p:attrName>
                                        </p:attrNameLst>
                                      </p:cBhvr>
                                      <p:to>
                                        <p:strVal val="visible"/>
                                      </p:to>
                                    </p:set>
                                    <p:animEffect transition="in" filter="wipe(right)">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32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474133" y="758127"/>
            <a:ext cx="865857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sz="3200" b="1" dirty="0">
                <a:latin typeface="Times New Roman" panose="02020603050405020304" pitchFamily="18" charset="0"/>
                <a:cs typeface="Times New Roman" panose="02020603050405020304" pitchFamily="18" charset="0"/>
              </a:rPr>
              <a:t>C</a:t>
            </a:r>
            <a:r>
              <a:rPr lang="ru-RU" altLang="ru-RU" sz="3200" b="1" dirty="0" err="1">
                <a:latin typeface="Times New Roman" panose="02020603050405020304" pitchFamily="18" charset="0"/>
                <a:cs typeface="Times New Roman" panose="02020603050405020304" pitchFamily="18" charset="0"/>
              </a:rPr>
              <a:t>уществует</a:t>
            </a:r>
            <a:r>
              <a:rPr lang="ru-RU" altLang="ru-RU" sz="3200" b="1" dirty="0">
                <a:latin typeface="Times New Roman" panose="02020603050405020304" pitchFamily="18" charset="0"/>
                <a:cs typeface="Times New Roman" panose="02020603050405020304" pitchFamily="18" charset="0"/>
              </a:rPr>
              <a:t> лишь пять выпуклых правильных многогранников - </a:t>
            </a:r>
            <a:r>
              <a:rPr lang="ru-RU" altLang="ru-RU" sz="3200" b="1" dirty="0">
                <a:solidFill>
                  <a:schemeClr val="hlink"/>
                </a:solidFill>
                <a:latin typeface="Times New Roman" panose="02020603050405020304" pitchFamily="18" charset="0"/>
                <a:cs typeface="Times New Roman" panose="02020603050405020304" pitchFamily="18" charset="0"/>
              </a:rPr>
              <a:t>тетраэдр, октаэдр</a:t>
            </a:r>
            <a:r>
              <a:rPr lang="ru-RU" altLang="ru-RU" sz="3200" b="1" dirty="0">
                <a:latin typeface="Times New Roman" panose="02020603050405020304" pitchFamily="18" charset="0"/>
                <a:cs typeface="Times New Roman" panose="02020603050405020304" pitchFamily="18" charset="0"/>
              </a:rPr>
              <a:t> и </a:t>
            </a:r>
            <a:r>
              <a:rPr lang="ru-RU" altLang="ru-RU" sz="3200" b="1" dirty="0">
                <a:solidFill>
                  <a:schemeClr val="hlink"/>
                </a:solidFill>
                <a:latin typeface="Times New Roman" panose="02020603050405020304" pitchFamily="18" charset="0"/>
                <a:cs typeface="Times New Roman" panose="02020603050405020304" pitchFamily="18" charset="0"/>
              </a:rPr>
              <a:t>икосаэдр </a:t>
            </a:r>
            <a:r>
              <a:rPr lang="ru-RU" altLang="ru-RU" sz="3200" b="1" dirty="0">
                <a:latin typeface="Times New Roman" panose="02020603050405020304" pitchFamily="18" charset="0"/>
                <a:cs typeface="Times New Roman" panose="02020603050405020304" pitchFamily="18" charset="0"/>
              </a:rPr>
              <a:t>с треугольными гранями, </a:t>
            </a:r>
            <a:r>
              <a:rPr lang="ru-RU" altLang="ru-RU" sz="3200" b="1" dirty="0">
                <a:solidFill>
                  <a:schemeClr val="hlink"/>
                </a:solidFill>
                <a:latin typeface="Times New Roman" panose="02020603050405020304" pitchFamily="18" charset="0"/>
                <a:cs typeface="Times New Roman" panose="02020603050405020304" pitchFamily="18" charset="0"/>
              </a:rPr>
              <a:t>куб (гексаэдр)</a:t>
            </a:r>
            <a:r>
              <a:rPr lang="ru-RU" altLang="ru-RU" sz="3200" b="1" dirty="0">
                <a:latin typeface="Times New Roman" panose="02020603050405020304" pitchFamily="18" charset="0"/>
                <a:cs typeface="Times New Roman" panose="02020603050405020304" pitchFamily="18" charset="0"/>
              </a:rPr>
              <a:t> с квадратными гранями и </a:t>
            </a:r>
            <a:r>
              <a:rPr lang="ru-RU" altLang="ru-RU" sz="3200" b="1" dirty="0">
                <a:solidFill>
                  <a:schemeClr val="hlink"/>
                </a:solidFill>
                <a:latin typeface="Times New Roman" panose="02020603050405020304" pitchFamily="18" charset="0"/>
                <a:cs typeface="Times New Roman" panose="02020603050405020304" pitchFamily="18" charset="0"/>
              </a:rPr>
              <a:t>додекаэдр</a:t>
            </a:r>
            <a:r>
              <a:rPr lang="ru-RU" altLang="ru-RU" sz="3200" b="1" dirty="0">
                <a:latin typeface="Times New Roman" panose="02020603050405020304" pitchFamily="18" charset="0"/>
                <a:cs typeface="Times New Roman" panose="02020603050405020304" pitchFamily="18" charset="0"/>
              </a:rPr>
              <a:t> с пятиугольными гранями</a:t>
            </a:r>
            <a:r>
              <a:rPr lang="ru-RU" altLang="ru-RU" sz="3200" b="1" dirty="0" smtClean="0">
                <a:latin typeface="Times New Roman" panose="02020603050405020304" pitchFamily="18" charset="0"/>
                <a:cs typeface="Times New Roman" panose="02020603050405020304" pitchFamily="18" charset="0"/>
              </a:rPr>
              <a:t>.</a:t>
            </a:r>
          </a:p>
          <a:p>
            <a:pPr algn="just">
              <a:spcBef>
                <a:spcPct val="50000"/>
              </a:spcBef>
            </a:pPr>
            <a:endParaRPr lang="ru-RU" altLang="ru-RU" sz="3200" b="1" dirty="0">
              <a:latin typeface="Times New Roman" panose="02020603050405020304" pitchFamily="18" charset="0"/>
              <a:cs typeface="Times New Roman" panose="02020603050405020304" pitchFamily="18" charset="0"/>
            </a:endParaRPr>
          </a:p>
          <a:p>
            <a:pPr>
              <a:spcBef>
                <a:spcPct val="50000"/>
              </a:spcBef>
            </a:pPr>
            <a:endParaRPr lang="ru-RU" altLang="ru-RU" sz="3200" dirty="0"/>
          </a:p>
        </p:txBody>
      </p:sp>
      <p:sp>
        <p:nvSpPr>
          <p:cNvPr id="88068" name="Text Box 4"/>
          <p:cNvSpPr txBox="1">
            <a:spLocks noChangeArrowheads="1"/>
          </p:cNvSpPr>
          <p:nvPr/>
        </p:nvSpPr>
        <p:spPr bwMode="auto">
          <a:xfrm>
            <a:off x="1374422" y="3493965"/>
            <a:ext cx="685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b="1" dirty="0">
                <a:solidFill>
                  <a:srgbClr val="FF0000"/>
                </a:solidFill>
              </a:rPr>
              <a:t>Эти тела еще называют</a:t>
            </a:r>
          </a:p>
          <a:p>
            <a:pPr>
              <a:spcBef>
                <a:spcPct val="50000"/>
              </a:spcBef>
            </a:pPr>
            <a:r>
              <a:rPr lang="ru-RU" altLang="ru-RU" sz="3200" b="1" dirty="0">
                <a:solidFill>
                  <a:srgbClr val="FF0000"/>
                </a:solidFill>
              </a:rPr>
              <a:t> телами Платона</a:t>
            </a:r>
            <a:r>
              <a:rPr lang="ru-RU" altLang="ru-RU" sz="3200" b="1" dirty="0">
                <a:solidFill>
                  <a:srgbClr val="FFFF00"/>
                </a:solidFill>
              </a:rPr>
              <a:t>.</a:t>
            </a:r>
          </a:p>
        </p:txBody>
      </p:sp>
      <p:pic>
        <p:nvPicPr>
          <p:cNvPr id="88069" name="Picture 5" descr="Plat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2711" y="1089913"/>
            <a:ext cx="2633169" cy="312207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7640" y="5238095"/>
            <a:ext cx="11598240" cy="1077218"/>
          </a:xfrm>
          <a:prstGeom prst="rect">
            <a:avLst/>
          </a:prstGeom>
        </p:spPr>
        <p:txBody>
          <a:bodyPr wrap="square">
            <a:spAutoFit/>
          </a:bodyPr>
          <a:lstStyle/>
          <a:p>
            <a:pPr algn="just">
              <a:spcBef>
                <a:spcPct val="50000"/>
              </a:spcBef>
            </a:pPr>
            <a:r>
              <a:rPr lang="ru-RU" sz="3200" b="1" dirty="0" smtClean="0"/>
              <a:t>Теорема Эйлера: В любом выпуклом многограннике сумма числа граней и числа вершин больше числа ребер на 2</a:t>
            </a:r>
            <a:endParaRPr lang="ru-RU" sz="3200" b="1" dirty="0"/>
          </a:p>
        </p:txBody>
      </p:sp>
    </p:spTree>
    <p:extLst>
      <p:ext uri="{BB962C8B-B14F-4D97-AF65-F5344CB8AC3E}">
        <p14:creationId xmlns:p14="http://schemas.microsoft.com/office/powerpoint/2010/main" val="315954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blinds(horizontal)">
                                      <p:cBhvr>
                                        <p:cTn id="7" dur="500"/>
                                        <p:tgtEl>
                                          <p:spTgt spid="88067"/>
                                        </p:tgtEl>
                                      </p:cBhvr>
                                    </p:animEffect>
                                  </p:childTnLst>
                                </p:cTn>
                              </p:par>
                            </p:childTnLst>
                          </p:cTn>
                        </p:par>
                        <p:par>
                          <p:cTn id="8" fill="hold" nodeType="afterGroup">
                            <p:stCondLst>
                              <p:cond delay="500"/>
                            </p:stCondLst>
                            <p:childTnLst>
                              <p:par>
                                <p:cTn id="9" presetID="2" presetClass="entr" presetSubtype="4" fill="hold" grpId="0" nodeType="afterEffect">
                                  <p:stCondLst>
                                    <p:cond delay="2000"/>
                                  </p:stCondLst>
                                  <p:childTnLst>
                                    <p:set>
                                      <p:cBhvr>
                                        <p:cTn id="10" dur="1" fill="hold">
                                          <p:stCondLst>
                                            <p:cond delay="0"/>
                                          </p:stCondLst>
                                        </p:cTn>
                                        <p:tgtEl>
                                          <p:spTgt spid="88068"/>
                                        </p:tgtEl>
                                        <p:attrNameLst>
                                          <p:attrName>style.visibility</p:attrName>
                                        </p:attrNameLst>
                                      </p:cBhvr>
                                      <p:to>
                                        <p:strVal val="visible"/>
                                      </p:to>
                                    </p:set>
                                    <p:anim calcmode="lin" valueType="num">
                                      <p:cBhvr additive="base">
                                        <p:cTn id="11" dur="500" fill="hold"/>
                                        <p:tgtEl>
                                          <p:spTgt spid="88068"/>
                                        </p:tgtEl>
                                        <p:attrNameLst>
                                          <p:attrName>ppt_x</p:attrName>
                                        </p:attrNameLst>
                                      </p:cBhvr>
                                      <p:tavLst>
                                        <p:tav tm="0">
                                          <p:val>
                                            <p:strVal val="#ppt_x"/>
                                          </p:val>
                                        </p:tav>
                                        <p:tav tm="100000">
                                          <p:val>
                                            <p:strVal val="#ppt_x"/>
                                          </p:val>
                                        </p:tav>
                                      </p:tavLst>
                                    </p:anim>
                                    <p:anim calcmode="lin" valueType="num">
                                      <p:cBhvr additive="base">
                                        <p:cTn id="12" dur="500" fill="hold"/>
                                        <p:tgtEl>
                                          <p:spTgt spid="88068"/>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3000"/>
                            </p:stCondLst>
                            <p:childTnLst>
                              <p:par>
                                <p:cTn id="14" presetID="4" presetClass="entr" presetSubtype="32" fill="hold" nodeType="afterEffect">
                                  <p:stCondLst>
                                    <p:cond delay="0"/>
                                  </p:stCondLst>
                                  <p:childTnLst>
                                    <p:set>
                                      <p:cBhvr>
                                        <p:cTn id="15" dur="1" fill="hold">
                                          <p:stCondLst>
                                            <p:cond delay="0"/>
                                          </p:stCondLst>
                                        </p:cTn>
                                        <p:tgtEl>
                                          <p:spTgt spid="88069"/>
                                        </p:tgtEl>
                                        <p:attrNameLst>
                                          <p:attrName>style.visibility</p:attrName>
                                        </p:attrNameLst>
                                      </p:cBhvr>
                                      <p:to>
                                        <p:strVal val="visible"/>
                                      </p:to>
                                    </p:set>
                                    <p:animEffect transition="in" filter="box(out)">
                                      <p:cBhvr>
                                        <p:cTn id="16" dur="500"/>
                                        <p:tgtEl>
                                          <p:spTgt spid="88069"/>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utoUpdateAnimBg="0"/>
      <p:bldP spid="8806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46" name="Picture 10" descr="Тетраэдр (JPEG)">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101" y="224660"/>
            <a:ext cx="3236090" cy="323609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Октаэдр (JPEG)">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0" y="533400"/>
            <a:ext cx="2927350" cy="29273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Куб (JPEG)">
            <a:hlinkClick r:id="rId7" action="ppaction://hlinkfi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722" y="2003394"/>
            <a:ext cx="2914711" cy="291471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Додекаэдр (JPEG)">
            <a:hlinkClick r:id="rId9" action="ppaction://hlinkfil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2349" y="3657600"/>
            <a:ext cx="2819399" cy="2819399"/>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4344" name="Picture 8" descr="Икосаэдр (JPEG)">
            <a:hlinkClick r:id="rId11" action="ppaction://hlinkfile"/>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400" y="3810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4348" name="Text Box 12"/>
          <p:cNvSpPr txBox="1">
            <a:spLocks noChangeArrowheads="1"/>
          </p:cNvSpPr>
          <p:nvPr/>
        </p:nvSpPr>
        <p:spPr bwMode="auto">
          <a:xfrm>
            <a:off x="1310422" y="6191641"/>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spcBef>
                <a:spcPct val="50000"/>
              </a:spcBef>
              <a:defRPr sz="2000">
                <a:solidFill>
                  <a:schemeClr val="bg1"/>
                </a:solidFill>
              </a:defRPr>
            </a:lvl1pPr>
          </a:lstStyle>
          <a:p>
            <a:r>
              <a:rPr lang="ru-RU" altLang="ru-RU" dirty="0"/>
              <a:t>Икосаэдр</a:t>
            </a:r>
          </a:p>
        </p:txBody>
      </p:sp>
      <p:sp>
        <p:nvSpPr>
          <p:cNvPr id="14349" name="Text Box 13"/>
          <p:cNvSpPr txBox="1">
            <a:spLocks noChangeArrowheads="1"/>
          </p:cNvSpPr>
          <p:nvPr/>
        </p:nvSpPr>
        <p:spPr bwMode="auto">
          <a:xfrm>
            <a:off x="5225391" y="4754958"/>
            <a:ext cx="1905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spcBef>
                <a:spcPct val="50000"/>
              </a:spcBef>
              <a:defRPr sz="2000">
                <a:solidFill>
                  <a:schemeClr val="bg1"/>
                </a:solidFill>
              </a:defRPr>
            </a:lvl1pPr>
          </a:lstStyle>
          <a:p>
            <a:r>
              <a:rPr lang="ru-RU" altLang="ru-RU" dirty="0"/>
              <a:t>Гексаэдр</a:t>
            </a:r>
          </a:p>
        </p:txBody>
      </p:sp>
      <p:sp>
        <p:nvSpPr>
          <p:cNvPr id="14351" name="Text Box 15"/>
          <p:cNvSpPr txBox="1">
            <a:spLocks noChangeArrowheads="1"/>
          </p:cNvSpPr>
          <p:nvPr/>
        </p:nvSpPr>
        <p:spPr bwMode="auto">
          <a:xfrm>
            <a:off x="9601200" y="62484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ltLang="ru-RU"/>
          </a:p>
        </p:txBody>
      </p:sp>
      <p:sp>
        <p:nvSpPr>
          <p:cNvPr id="14352" name="Text Box 16"/>
          <p:cNvSpPr txBox="1">
            <a:spLocks noChangeArrowheads="1"/>
          </p:cNvSpPr>
          <p:nvPr/>
        </p:nvSpPr>
        <p:spPr bwMode="auto">
          <a:xfrm>
            <a:off x="8642350" y="6191642"/>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dirty="0">
                <a:solidFill>
                  <a:schemeClr val="bg1"/>
                </a:solidFill>
              </a:rPr>
              <a:t>Додекаэдр</a:t>
            </a:r>
          </a:p>
        </p:txBody>
      </p:sp>
      <p:sp>
        <p:nvSpPr>
          <p:cNvPr id="14353" name="Text Box 17"/>
          <p:cNvSpPr txBox="1">
            <a:spLocks noChangeArrowheads="1"/>
          </p:cNvSpPr>
          <p:nvPr/>
        </p:nvSpPr>
        <p:spPr bwMode="auto">
          <a:xfrm>
            <a:off x="8001000" y="2971801"/>
            <a:ext cx="198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spcBef>
                <a:spcPct val="50000"/>
              </a:spcBef>
              <a:defRPr sz="2000">
                <a:solidFill>
                  <a:schemeClr val="bg1"/>
                </a:solidFill>
              </a:defRPr>
            </a:lvl1pPr>
          </a:lstStyle>
          <a:p>
            <a:r>
              <a:rPr lang="ru-RU" altLang="ru-RU" dirty="0"/>
              <a:t>Октаэдр</a:t>
            </a:r>
          </a:p>
        </p:txBody>
      </p:sp>
      <p:sp>
        <p:nvSpPr>
          <p:cNvPr id="2" name="Прямоугольник 1"/>
          <p:cNvSpPr/>
          <p:nvPr/>
        </p:nvSpPr>
        <p:spPr>
          <a:xfrm>
            <a:off x="5309846" y="412290"/>
            <a:ext cx="1512465" cy="369332"/>
          </a:xfrm>
          <a:prstGeom prst="rect">
            <a:avLst/>
          </a:prstGeom>
        </p:spPr>
        <p:txBody>
          <a:bodyPr wrap="none">
            <a:spAutoFit/>
          </a:bodyPr>
          <a:lstStyle/>
          <a:p>
            <a:r>
              <a:rPr lang="ru-RU" altLang="ru-RU" b="1" dirty="0">
                <a:solidFill>
                  <a:srgbClr val="FF0000"/>
                </a:solidFill>
              </a:rPr>
              <a:t>Т</a:t>
            </a:r>
            <a:r>
              <a:rPr lang="ru-RU" altLang="ru-RU" b="1" dirty="0" smtClean="0">
                <a:solidFill>
                  <a:srgbClr val="FF0000"/>
                </a:solidFill>
              </a:rPr>
              <a:t>ела Платона</a:t>
            </a:r>
            <a:endParaRPr lang="ru-RU" dirty="0"/>
          </a:p>
        </p:txBody>
      </p:sp>
      <p:sp>
        <p:nvSpPr>
          <p:cNvPr id="14347" name="Text Box 11"/>
          <p:cNvSpPr txBox="1">
            <a:spLocks noChangeArrowheads="1"/>
          </p:cNvSpPr>
          <p:nvPr/>
        </p:nvSpPr>
        <p:spPr bwMode="auto">
          <a:xfrm>
            <a:off x="1792688" y="2843447"/>
            <a:ext cx="2256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2000" dirty="0" smtClean="0">
                <a:solidFill>
                  <a:schemeClr val="bg1"/>
                </a:solidFill>
              </a:rPr>
              <a:t>Тетраэдр</a:t>
            </a:r>
            <a:endParaRPr lang="ru-RU" altLang="ru-RU" sz="2000" dirty="0">
              <a:solidFill>
                <a:schemeClr val="bg1"/>
              </a:solidFill>
            </a:endParaRPr>
          </a:p>
        </p:txBody>
      </p:sp>
    </p:spTree>
    <p:extLst>
      <p:ext uri="{BB962C8B-B14F-4D97-AF65-F5344CB8AC3E}">
        <p14:creationId xmlns:p14="http://schemas.microsoft.com/office/powerpoint/2010/main" val="352454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box(out)">
                                      <p:cBhvr>
                                        <p:cTn id="7" dur="500"/>
                                        <p:tgtEl>
                                          <p:spTgt spid="14346"/>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347"/>
                                        </p:tgtEl>
                                        <p:attrNameLst>
                                          <p:attrName>style.visibility</p:attrName>
                                        </p:attrNameLst>
                                      </p:cBhvr>
                                      <p:to>
                                        <p:strVal val="visible"/>
                                      </p:to>
                                    </p:set>
                                    <p:anim calcmode="lin" valueType="num">
                                      <p:cBhvr additive="base">
                                        <p:cTn id="12" dur="500" fill="hold"/>
                                        <p:tgtEl>
                                          <p:spTgt spid="14347"/>
                                        </p:tgtEl>
                                        <p:attrNameLst>
                                          <p:attrName>ppt_x</p:attrName>
                                        </p:attrNameLst>
                                      </p:cBhvr>
                                      <p:tavLst>
                                        <p:tav tm="0">
                                          <p:val>
                                            <p:strVal val="0-#ppt_w/2"/>
                                          </p:val>
                                        </p:tav>
                                        <p:tav tm="100000">
                                          <p:val>
                                            <p:strVal val="#ppt_x"/>
                                          </p:val>
                                        </p:tav>
                                      </p:tavLst>
                                    </p:anim>
                                    <p:anim calcmode="lin" valueType="num">
                                      <p:cBhvr additive="base">
                                        <p:cTn id="13"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nodeType="after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box(out)">
                                      <p:cBhvr>
                                        <p:cTn id="18" dur="500"/>
                                        <p:tgtEl>
                                          <p:spTgt spid="14340"/>
                                        </p:tgtEl>
                                      </p:cBhvr>
                                    </p:animEffect>
                                  </p:childTnLst>
                                </p:cTn>
                              </p:par>
                            </p:childTnLst>
                          </p:cTn>
                        </p:par>
                      </p:childTnLst>
                    </p:cTn>
                  </p:par>
                  <p:par>
                    <p:cTn id="19" fill="hold">
                      <p:stCondLst>
                        <p:cond delay="indefinite"/>
                      </p:stCondLst>
                      <p:childTnLst>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49"/>
                                        </p:tgtEl>
                                        <p:attrNameLst>
                                          <p:attrName>style.visibility</p:attrName>
                                        </p:attrNameLst>
                                      </p:cBhvr>
                                      <p:to>
                                        <p:strVal val="visible"/>
                                      </p:to>
                                    </p:set>
                                    <p:anim calcmode="lin" valueType="num">
                                      <p:cBhvr additive="base">
                                        <p:cTn id="23" dur="500" fill="hold"/>
                                        <p:tgtEl>
                                          <p:spTgt spid="14349"/>
                                        </p:tgtEl>
                                        <p:attrNameLst>
                                          <p:attrName>ppt_x</p:attrName>
                                        </p:attrNameLst>
                                      </p:cBhvr>
                                      <p:tavLst>
                                        <p:tav tm="0">
                                          <p:val>
                                            <p:strVal val="#ppt_x"/>
                                          </p:val>
                                        </p:tav>
                                        <p:tav tm="100000">
                                          <p:val>
                                            <p:strVal val="#ppt_x"/>
                                          </p:val>
                                        </p:tav>
                                      </p:tavLst>
                                    </p:anim>
                                    <p:anim calcmode="lin" valueType="num">
                                      <p:cBhvr additive="base">
                                        <p:cTn id="24"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nodeType="after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14338"/>
                                        </p:tgtEl>
                                        <p:attrNameLst>
                                          <p:attrName>style.visibility</p:attrName>
                                        </p:attrNameLst>
                                      </p:cBhvr>
                                      <p:to>
                                        <p:strVal val="visible"/>
                                      </p:to>
                                    </p:set>
                                    <p:animEffect transition="in" filter="box(out)">
                                      <p:cBhvr>
                                        <p:cTn id="29" dur="500"/>
                                        <p:tgtEl>
                                          <p:spTgt spid="14338"/>
                                        </p:tgtEl>
                                      </p:cBhvr>
                                    </p:animEffect>
                                  </p:childTnLst>
                                </p:cTn>
                              </p:par>
                            </p:childTnLst>
                          </p:cTn>
                        </p:par>
                      </p:childTnLst>
                    </p:cTn>
                  </p:par>
                  <p:par>
                    <p:cTn id="30" fill="hold">
                      <p:stCondLst>
                        <p:cond delay="indefinite"/>
                      </p:stCondLst>
                      <p:childTnLst>
                        <p:par>
                          <p:cTn id="31" fill="hold" nodeType="after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4353"/>
                                        </p:tgtEl>
                                        <p:attrNameLst>
                                          <p:attrName>style.visibility</p:attrName>
                                        </p:attrNameLst>
                                      </p:cBhvr>
                                      <p:to>
                                        <p:strVal val="visible"/>
                                      </p:to>
                                    </p:set>
                                    <p:anim calcmode="lin" valueType="num">
                                      <p:cBhvr additive="base">
                                        <p:cTn id="34" dur="500" fill="hold"/>
                                        <p:tgtEl>
                                          <p:spTgt spid="14353"/>
                                        </p:tgtEl>
                                        <p:attrNameLst>
                                          <p:attrName>ppt_x</p:attrName>
                                        </p:attrNameLst>
                                      </p:cBhvr>
                                      <p:tavLst>
                                        <p:tav tm="0">
                                          <p:val>
                                            <p:strVal val="1+#ppt_w/2"/>
                                          </p:val>
                                        </p:tav>
                                        <p:tav tm="100000">
                                          <p:val>
                                            <p:strVal val="#ppt_x"/>
                                          </p:val>
                                        </p:tav>
                                      </p:tavLst>
                                    </p:anim>
                                    <p:anim calcmode="lin" valueType="num">
                                      <p:cBhvr additive="base">
                                        <p:cTn id="35" dur="500" fill="hold"/>
                                        <p:tgtEl>
                                          <p:spTgt spid="1435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nodeType="afterGroup">
                            <p:stCondLst>
                              <p:cond delay="0"/>
                            </p:stCondLst>
                            <p:childTnLst>
                              <p:par>
                                <p:cTn id="38" presetID="4" presetClass="entr" presetSubtype="32" fill="hold" nodeType="clickEffect">
                                  <p:stCondLst>
                                    <p:cond delay="0"/>
                                  </p:stCondLst>
                                  <p:childTnLst>
                                    <p:set>
                                      <p:cBhvr>
                                        <p:cTn id="39" dur="1" fill="hold">
                                          <p:stCondLst>
                                            <p:cond delay="0"/>
                                          </p:stCondLst>
                                        </p:cTn>
                                        <p:tgtEl>
                                          <p:spTgt spid="14344"/>
                                        </p:tgtEl>
                                        <p:attrNameLst>
                                          <p:attrName>style.visibility</p:attrName>
                                        </p:attrNameLst>
                                      </p:cBhvr>
                                      <p:to>
                                        <p:strVal val="visible"/>
                                      </p:to>
                                    </p:set>
                                    <p:animEffect transition="in" filter="box(out)">
                                      <p:cBhvr>
                                        <p:cTn id="40" dur="500"/>
                                        <p:tgtEl>
                                          <p:spTgt spid="14344"/>
                                        </p:tgtEl>
                                      </p:cBhvr>
                                    </p:animEffect>
                                  </p:childTnLst>
                                </p:cTn>
                              </p:par>
                            </p:childTnLst>
                          </p:cTn>
                        </p:par>
                      </p:childTnLst>
                    </p:cTn>
                  </p:par>
                  <p:par>
                    <p:cTn id="41" fill="hold">
                      <p:stCondLst>
                        <p:cond delay="indefinite"/>
                      </p:stCondLst>
                      <p:childTnLst>
                        <p:par>
                          <p:cTn id="42" fill="hold" nodeType="after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4348"/>
                                        </p:tgtEl>
                                        <p:attrNameLst>
                                          <p:attrName>style.visibility</p:attrName>
                                        </p:attrNameLst>
                                      </p:cBhvr>
                                      <p:to>
                                        <p:strVal val="visible"/>
                                      </p:to>
                                    </p:set>
                                    <p:anim calcmode="lin" valueType="num">
                                      <p:cBhvr additive="base">
                                        <p:cTn id="45" dur="500" fill="hold"/>
                                        <p:tgtEl>
                                          <p:spTgt spid="14348"/>
                                        </p:tgtEl>
                                        <p:attrNameLst>
                                          <p:attrName>ppt_x</p:attrName>
                                        </p:attrNameLst>
                                      </p:cBhvr>
                                      <p:tavLst>
                                        <p:tav tm="0">
                                          <p:val>
                                            <p:strVal val="0-#ppt_w/2"/>
                                          </p:val>
                                        </p:tav>
                                        <p:tav tm="100000">
                                          <p:val>
                                            <p:strVal val="#ppt_x"/>
                                          </p:val>
                                        </p:tav>
                                      </p:tavLst>
                                    </p:anim>
                                    <p:anim calcmode="lin" valueType="num">
                                      <p:cBhvr additive="base">
                                        <p:cTn id="46"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nodeType="after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14342"/>
                                        </p:tgtEl>
                                        <p:attrNameLst>
                                          <p:attrName>style.visibility</p:attrName>
                                        </p:attrNameLst>
                                      </p:cBhvr>
                                      <p:to>
                                        <p:strVal val="visible"/>
                                      </p:to>
                                    </p:set>
                                    <p:anim calcmode="lin" valueType="num">
                                      <p:cBhvr>
                                        <p:cTn id="51" dur="500" fill="hold"/>
                                        <p:tgtEl>
                                          <p:spTgt spid="14342"/>
                                        </p:tgtEl>
                                        <p:attrNameLst>
                                          <p:attrName>ppt_w</p:attrName>
                                        </p:attrNameLst>
                                      </p:cBhvr>
                                      <p:tavLst>
                                        <p:tav tm="0">
                                          <p:val>
                                            <p:fltVal val="0"/>
                                          </p:val>
                                        </p:tav>
                                        <p:tav tm="100000">
                                          <p:val>
                                            <p:strVal val="#ppt_w"/>
                                          </p:val>
                                        </p:tav>
                                      </p:tavLst>
                                    </p:anim>
                                    <p:anim calcmode="lin" valueType="num">
                                      <p:cBhvr>
                                        <p:cTn id="52" dur="500" fill="hold"/>
                                        <p:tgtEl>
                                          <p:spTgt spid="14342"/>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nodeType="after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4352"/>
                                        </p:tgtEl>
                                        <p:attrNameLst>
                                          <p:attrName>style.visibility</p:attrName>
                                        </p:attrNameLst>
                                      </p:cBhvr>
                                      <p:to>
                                        <p:strVal val="visible"/>
                                      </p:to>
                                    </p:set>
                                    <p:anim calcmode="lin" valueType="num">
                                      <p:cBhvr additive="base">
                                        <p:cTn id="57" dur="500" fill="hold"/>
                                        <p:tgtEl>
                                          <p:spTgt spid="14352"/>
                                        </p:tgtEl>
                                        <p:attrNameLst>
                                          <p:attrName>ppt_x</p:attrName>
                                        </p:attrNameLst>
                                      </p:cBhvr>
                                      <p:tavLst>
                                        <p:tav tm="0">
                                          <p:val>
                                            <p:strVal val="1+#ppt_w/2"/>
                                          </p:val>
                                        </p:tav>
                                        <p:tav tm="100000">
                                          <p:val>
                                            <p:strVal val="#ppt_x"/>
                                          </p:val>
                                        </p:tav>
                                      </p:tavLst>
                                    </p:anim>
                                    <p:anim calcmode="lin" valueType="num">
                                      <p:cBhvr additive="base">
                                        <p:cTn id="58" dur="500" fill="hold"/>
                                        <p:tgtEl>
                                          <p:spTgt spid="143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autoUpdateAnimBg="0"/>
      <p:bldP spid="14349" grpId="0" autoUpdateAnimBg="0"/>
      <p:bldP spid="14352" grpId="0" autoUpdateAnimBg="0"/>
      <p:bldP spid="14353" grpId="0" autoUpdateAnimBg="0"/>
      <p:bldP spid="1434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quare antipris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180" y="3429000"/>
            <a:ext cx="3477301" cy="326866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152747"/>
            <a:ext cx="11354937" cy="3046988"/>
          </a:xfrm>
          <a:prstGeom prst="rect">
            <a:avLst/>
          </a:prstGeom>
        </p:spPr>
        <p:txBody>
          <a:bodyPr wrap="square">
            <a:spAutoFit/>
          </a:bodyPr>
          <a:lstStyle/>
          <a:p>
            <a:r>
              <a:rPr lang="ru-RU" sz="3200" b="0" i="0" dirty="0" smtClean="0">
                <a:solidFill>
                  <a:srgbClr val="222222"/>
                </a:solidFill>
                <a:effectLst/>
                <a:latin typeface="Arial" panose="020B0604020202020204" pitchFamily="34" charset="0"/>
              </a:rPr>
              <a:t>Квадратная </a:t>
            </a:r>
            <a:r>
              <a:rPr lang="ru-RU" sz="3200" b="0" i="0" dirty="0" err="1" smtClean="0">
                <a:solidFill>
                  <a:srgbClr val="222222"/>
                </a:solidFill>
                <a:effectLst/>
                <a:latin typeface="Arial" panose="020B0604020202020204" pitchFamily="34" charset="0"/>
              </a:rPr>
              <a:t>антипризма</a:t>
            </a:r>
            <a:endParaRPr lang="ru-RU" sz="3200" b="0" i="0" dirty="0" smtClean="0">
              <a:solidFill>
                <a:srgbClr val="222222"/>
              </a:solidFill>
              <a:effectLst/>
              <a:latin typeface="Arial" panose="020B0604020202020204" pitchFamily="34" charset="0"/>
            </a:endParaRPr>
          </a:p>
          <a:p>
            <a:r>
              <a:rPr lang="ru-RU" sz="3200" b="1" dirty="0" smtClean="0"/>
              <a:t>Квадратная </a:t>
            </a:r>
            <a:r>
              <a:rPr lang="ru-RU" sz="3200" b="1" dirty="0" err="1"/>
              <a:t>антипризма</a:t>
            </a:r>
            <a:r>
              <a:rPr lang="ru-RU" sz="3200" dirty="0"/>
              <a:t> — это второй многогранник в бесконечном ряду </a:t>
            </a:r>
            <a:r>
              <a:rPr lang="ru-RU" sz="3200" dirty="0" err="1">
                <a:hlinkClick r:id="rId3" tooltip="Антипризма"/>
              </a:rPr>
              <a:t>антипризм</a:t>
            </a:r>
            <a:r>
              <a:rPr lang="ru-RU" sz="3200" dirty="0"/>
              <a:t>, образованных последовательностью треугольных граней, закрытых с обоих сторон многоугольниками. Квадратная </a:t>
            </a:r>
            <a:r>
              <a:rPr lang="ru-RU" sz="3200" dirty="0" err="1"/>
              <a:t>антипризма</a:t>
            </a:r>
            <a:r>
              <a:rPr lang="ru-RU" sz="3200" dirty="0"/>
              <a:t> известна также как </a:t>
            </a:r>
            <a:r>
              <a:rPr lang="ru-RU" sz="3200" i="1" dirty="0" err="1"/>
              <a:t>антикуб</a:t>
            </a:r>
            <a:endParaRPr lang="ru-RU" sz="3200" dirty="0"/>
          </a:p>
        </p:txBody>
      </p:sp>
      <p:pic>
        <p:nvPicPr>
          <p:cNvPr id="4098" name="Picture 2" descr="Square Antiprism net.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214" y="2789010"/>
            <a:ext cx="5696586" cy="406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197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1526</Words>
  <Application>Microsoft Office PowerPoint</Application>
  <PresentationFormat>Произвольный</PresentationFormat>
  <Paragraphs>288</Paragraphs>
  <Slides>30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Инженерная и компьютерная графика</vt:lpstr>
      <vt:lpstr>Многогранники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литературы</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Dariga</dc:creator>
  <cp:lastModifiedBy>User</cp:lastModifiedBy>
  <cp:revision>77</cp:revision>
  <dcterms:created xsi:type="dcterms:W3CDTF">2018-10-03T17:49:00Z</dcterms:created>
  <dcterms:modified xsi:type="dcterms:W3CDTF">2025-07-17T21:08:35Z</dcterms:modified>
</cp:coreProperties>
</file>