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309" r:id="rId2"/>
    <p:sldId id="306" r:id="rId3"/>
    <p:sldId id="352" r:id="rId4"/>
    <p:sldId id="354" r:id="rId5"/>
    <p:sldId id="356" r:id="rId6"/>
    <p:sldId id="340" r:id="rId7"/>
    <p:sldId id="358" r:id="rId8"/>
    <p:sldId id="360" r:id="rId9"/>
    <p:sldId id="342" r:id="rId10"/>
    <p:sldId id="362" r:id="rId11"/>
    <p:sldId id="364" r:id="rId12"/>
    <p:sldId id="344" r:id="rId13"/>
    <p:sldId id="346" r:id="rId14"/>
    <p:sldId id="348" r:id="rId15"/>
    <p:sldId id="366" r:id="rId16"/>
    <p:sldId id="312" r:id="rId17"/>
    <p:sldId id="383" r:id="rId18"/>
    <p:sldId id="314" r:id="rId19"/>
    <p:sldId id="315" r:id="rId20"/>
    <p:sldId id="316" r:id="rId21"/>
    <p:sldId id="317" r:id="rId22"/>
    <p:sldId id="370" r:id="rId23"/>
    <p:sldId id="318" r:id="rId24"/>
    <p:sldId id="385" r:id="rId25"/>
    <p:sldId id="319" r:id="rId26"/>
    <p:sldId id="320" r:id="rId27"/>
    <p:sldId id="321" r:id="rId28"/>
    <p:sldId id="350" r:id="rId29"/>
    <p:sldId id="322" r:id="rId30"/>
    <p:sldId id="368" r:id="rId31"/>
    <p:sldId id="326" r:id="rId32"/>
    <p:sldId id="325" r:id="rId33"/>
    <p:sldId id="328" r:id="rId34"/>
    <p:sldId id="330" r:id="rId35"/>
    <p:sldId id="372" r:id="rId36"/>
    <p:sldId id="331" r:id="rId37"/>
    <p:sldId id="332" r:id="rId38"/>
    <p:sldId id="374" r:id="rId39"/>
    <p:sldId id="333" r:id="rId40"/>
    <p:sldId id="380" r:id="rId41"/>
    <p:sldId id="376" r:id="rId42"/>
    <p:sldId id="378" r:id="rId43"/>
    <p:sldId id="387" r:id="rId44"/>
    <p:sldId id="263" r:id="rId4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Тайман Сайдалиев" initials="ТС"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93" autoAdjust="0"/>
    <p:restoredTop sz="94660"/>
  </p:normalViewPr>
  <p:slideViewPr>
    <p:cSldViewPr snapToGrid="0">
      <p:cViewPr varScale="1">
        <p:scale>
          <a:sx n="72" d="100"/>
          <a:sy n="72" d="100"/>
        </p:scale>
        <p:origin x="-100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451F62-B9F7-4BBE-A291-0BC9F18F71ED}" type="datetimeFigureOut">
              <a:rPr lang="ru-RU" smtClean="0"/>
              <a:t>17.07.2025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1136D2-013C-42CC-815D-38F356F0CB9D}" type="slidenum">
              <a:rPr lang="ru-RU" smtClean="0"/>
              <a:t>‹#›</a:t>
            </a:fld>
            <a:endParaRPr lang="ru-RU"/>
          </a:p>
        </p:txBody>
      </p:sp>
    </p:spTree>
    <p:extLst>
      <p:ext uri="{BB962C8B-B14F-4D97-AF65-F5344CB8AC3E}">
        <p14:creationId xmlns:p14="http://schemas.microsoft.com/office/powerpoint/2010/main" val="1834985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B36C19B-04CC-459C-BCF9-E87C1D2CB9C1}" type="datetimeFigureOut">
              <a:rPr lang="ru-RU" smtClean="0"/>
              <a:pPr/>
              <a:t>17.07.2025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BBA9DA-3602-4D9B-A267-FC0F3E4802F8}" type="slidenum">
              <a:rPr lang="ru-RU" smtClean="0"/>
              <a:pPr/>
              <a:t>‹#›</a:t>
            </a:fld>
            <a:endParaRPr lang="ru-RU"/>
          </a:p>
        </p:txBody>
      </p:sp>
    </p:spTree>
    <p:extLst>
      <p:ext uri="{BB962C8B-B14F-4D97-AF65-F5344CB8AC3E}">
        <p14:creationId xmlns:p14="http://schemas.microsoft.com/office/powerpoint/2010/main" val="3243442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B36C19B-04CC-459C-BCF9-E87C1D2CB9C1}" type="datetimeFigureOut">
              <a:rPr lang="ru-RU" smtClean="0"/>
              <a:pPr/>
              <a:t>17.07.2025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BBA9DA-3602-4D9B-A267-FC0F3E4802F8}" type="slidenum">
              <a:rPr lang="ru-RU" smtClean="0"/>
              <a:pPr/>
              <a:t>‹#›</a:t>
            </a:fld>
            <a:endParaRPr lang="ru-RU"/>
          </a:p>
        </p:txBody>
      </p:sp>
    </p:spTree>
    <p:extLst>
      <p:ext uri="{BB962C8B-B14F-4D97-AF65-F5344CB8AC3E}">
        <p14:creationId xmlns:p14="http://schemas.microsoft.com/office/powerpoint/2010/main" val="2137807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B36C19B-04CC-459C-BCF9-E87C1D2CB9C1}" type="datetimeFigureOut">
              <a:rPr lang="ru-RU" smtClean="0"/>
              <a:pPr/>
              <a:t>17.07.2025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BBA9DA-3602-4D9B-A267-FC0F3E4802F8}" type="slidenum">
              <a:rPr lang="ru-RU" smtClean="0"/>
              <a:pPr/>
              <a:t>‹#›</a:t>
            </a:fld>
            <a:endParaRPr lang="ru-RU"/>
          </a:p>
        </p:txBody>
      </p:sp>
    </p:spTree>
    <p:extLst>
      <p:ext uri="{BB962C8B-B14F-4D97-AF65-F5344CB8AC3E}">
        <p14:creationId xmlns:p14="http://schemas.microsoft.com/office/powerpoint/2010/main" val="3063482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8229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57200" y="3938590"/>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FE80C286-2C43-4444-A2BA-FE007C752782}" type="slidenum">
              <a:rPr lang="ru-RU"/>
              <a:pPr>
                <a:defRPr/>
              </a:pPr>
              <a:t>‹#›</a:t>
            </a:fld>
            <a:endParaRPr lang="ru-RU"/>
          </a:p>
        </p:txBody>
      </p:sp>
    </p:spTree>
    <p:extLst>
      <p:ext uri="{BB962C8B-B14F-4D97-AF65-F5344CB8AC3E}">
        <p14:creationId xmlns:p14="http://schemas.microsoft.com/office/powerpoint/2010/main" val="1615304523"/>
      </p:ext>
    </p:extLst>
  </p:cSld>
  <p:clrMapOvr>
    <a:masterClrMapping/>
  </p:clrMapOvr>
  <p:transition>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B36C19B-04CC-459C-BCF9-E87C1D2CB9C1}" type="datetimeFigureOut">
              <a:rPr lang="ru-RU" smtClean="0"/>
              <a:pPr/>
              <a:t>17.07.2025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BBA9DA-3602-4D9B-A267-FC0F3E4802F8}" type="slidenum">
              <a:rPr lang="ru-RU" smtClean="0"/>
              <a:pPr/>
              <a:t>‹#›</a:t>
            </a:fld>
            <a:endParaRPr lang="ru-RU"/>
          </a:p>
        </p:txBody>
      </p:sp>
    </p:spTree>
    <p:extLst>
      <p:ext uri="{BB962C8B-B14F-4D97-AF65-F5344CB8AC3E}">
        <p14:creationId xmlns:p14="http://schemas.microsoft.com/office/powerpoint/2010/main" val="960978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B36C19B-04CC-459C-BCF9-E87C1D2CB9C1}" type="datetimeFigureOut">
              <a:rPr lang="ru-RU" smtClean="0"/>
              <a:pPr/>
              <a:t>17.07.2025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BBA9DA-3602-4D9B-A267-FC0F3E4802F8}" type="slidenum">
              <a:rPr lang="ru-RU" smtClean="0"/>
              <a:pPr/>
              <a:t>‹#›</a:t>
            </a:fld>
            <a:endParaRPr lang="ru-RU"/>
          </a:p>
        </p:txBody>
      </p:sp>
    </p:spTree>
    <p:extLst>
      <p:ext uri="{BB962C8B-B14F-4D97-AF65-F5344CB8AC3E}">
        <p14:creationId xmlns:p14="http://schemas.microsoft.com/office/powerpoint/2010/main" val="531840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B36C19B-04CC-459C-BCF9-E87C1D2CB9C1}" type="datetimeFigureOut">
              <a:rPr lang="ru-RU" smtClean="0"/>
              <a:pPr/>
              <a:t>17.07.2025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1BBA9DA-3602-4D9B-A267-FC0F3E4802F8}" type="slidenum">
              <a:rPr lang="ru-RU" smtClean="0"/>
              <a:pPr/>
              <a:t>‹#›</a:t>
            </a:fld>
            <a:endParaRPr lang="ru-RU"/>
          </a:p>
        </p:txBody>
      </p:sp>
    </p:spTree>
    <p:extLst>
      <p:ext uri="{BB962C8B-B14F-4D97-AF65-F5344CB8AC3E}">
        <p14:creationId xmlns:p14="http://schemas.microsoft.com/office/powerpoint/2010/main" val="2021221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B36C19B-04CC-459C-BCF9-E87C1D2CB9C1}" type="datetimeFigureOut">
              <a:rPr lang="ru-RU" smtClean="0"/>
              <a:pPr/>
              <a:t>17.07.2025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1BBA9DA-3602-4D9B-A267-FC0F3E4802F8}" type="slidenum">
              <a:rPr lang="ru-RU" smtClean="0"/>
              <a:pPr/>
              <a:t>‹#›</a:t>
            </a:fld>
            <a:endParaRPr lang="ru-RU"/>
          </a:p>
        </p:txBody>
      </p:sp>
    </p:spTree>
    <p:extLst>
      <p:ext uri="{BB962C8B-B14F-4D97-AF65-F5344CB8AC3E}">
        <p14:creationId xmlns:p14="http://schemas.microsoft.com/office/powerpoint/2010/main" val="3978771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B36C19B-04CC-459C-BCF9-E87C1D2CB9C1}" type="datetimeFigureOut">
              <a:rPr lang="ru-RU" smtClean="0"/>
              <a:pPr/>
              <a:t>17.07.2025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1BBA9DA-3602-4D9B-A267-FC0F3E4802F8}" type="slidenum">
              <a:rPr lang="ru-RU" smtClean="0"/>
              <a:pPr/>
              <a:t>‹#›</a:t>
            </a:fld>
            <a:endParaRPr lang="ru-RU"/>
          </a:p>
        </p:txBody>
      </p:sp>
    </p:spTree>
    <p:extLst>
      <p:ext uri="{BB962C8B-B14F-4D97-AF65-F5344CB8AC3E}">
        <p14:creationId xmlns:p14="http://schemas.microsoft.com/office/powerpoint/2010/main" val="799293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36C19B-04CC-459C-BCF9-E87C1D2CB9C1}" type="datetimeFigureOut">
              <a:rPr lang="ru-RU" smtClean="0"/>
              <a:pPr/>
              <a:t>17.07.2025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1BBA9DA-3602-4D9B-A267-FC0F3E4802F8}" type="slidenum">
              <a:rPr lang="ru-RU" smtClean="0"/>
              <a:pPr/>
              <a:t>‹#›</a:t>
            </a:fld>
            <a:endParaRPr lang="ru-RU"/>
          </a:p>
        </p:txBody>
      </p:sp>
    </p:spTree>
    <p:extLst>
      <p:ext uri="{BB962C8B-B14F-4D97-AF65-F5344CB8AC3E}">
        <p14:creationId xmlns:p14="http://schemas.microsoft.com/office/powerpoint/2010/main" val="683285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B36C19B-04CC-459C-BCF9-E87C1D2CB9C1}" type="datetimeFigureOut">
              <a:rPr lang="ru-RU" smtClean="0"/>
              <a:pPr/>
              <a:t>17.07.2025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1BBA9DA-3602-4D9B-A267-FC0F3E4802F8}" type="slidenum">
              <a:rPr lang="ru-RU" smtClean="0"/>
              <a:pPr/>
              <a:t>‹#›</a:t>
            </a:fld>
            <a:endParaRPr lang="ru-RU"/>
          </a:p>
        </p:txBody>
      </p:sp>
    </p:spTree>
    <p:extLst>
      <p:ext uri="{BB962C8B-B14F-4D97-AF65-F5344CB8AC3E}">
        <p14:creationId xmlns:p14="http://schemas.microsoft.com/office/powerpoint/2010/main" val="2404760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B36C19B-04CC-459C-BCF9-E87C1D2CB9C1}" type="datetimeFigureOut">
              <a:rPr lang="ru-RU" smtClean="0"/>
              <a:pPr/>
              <a:t>17.07.2025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1BBA9DA-3602-4D9B-A267-FC0F3E4802F8}" type="slidenum">
              <a:rPr lang="ru-RU" smtClean="0"/>
              <a:pPr/>
              <a:t>‹#›</a:t>
            </a:fld>
            <a:endParaRPr lang="ru-RU"/>
          </a:p>
        </p:txBody>
      </p:sp>
    </p:spTree>
    <p:extLst>
      <p:ext uri="{BB962C8B-B14F-4D97-AF65-F5344CB8AC3E}">
        <p14:creationId xmlns:p14="http://schemas.microsoft.com/office/powerpoint/2010/main" val="3721013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6C19B-04CC-459C-BCF9-E87C1D2CB9C1}" type="datetimeFigureOut">
              <a:rPr lang="ru-RU" smtClean="0"/>
              <a:pPr/>
              <a:t>17.07.2025</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BBA9DA-3602-4D9B-A267-FC0F3E4802F8}" type="slidenum">
              <a:rPr lang="ru-RU" smtClean="0"/>
              <a:pPr/>
              <a:t>‹#›</a:t>
            </a:fld>
            <a:endParaRPr lang="ru-RU"/>
          </a:p>
        </p:txBody>
      </p:sp>
    </p:spTree>
    <p:extLst>
      <p:ext uri="{BB962C8B-B14F-4D97-AF65-F5344CB8AC3E}">
        <p14:creationId xmlns:p14="http://schemas.microsoft.com/office/powerpoint/2010/main" val="20473288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e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2.xml"/><Relationship Id="rId1" Type="http://schemas.openxmlformats.org/officeDocument/2006/relationships/video" Target="file:///D:\Disk%20D\&#1051;&#1045;&#1053;&#1040;\&#1054;&#1090;&#1082;&#1088;&#1099;&#1090;&#1072;&#1103;%20&#1083;&#1077;&#1082;&#1094;&#1080;&#1103;\&#1082;&#1086;&#1085;&#1091;&#1089;.avi"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video" Target="file:///D:\Disk%20D\&#1051;&#1045;&#1053;&#1040;\&#1054;&#1090;&#1082;&#1088;&#1099;&#1090;&#1072;&#1103;%20&#1083;&#1077;&#1082;&#1094;&#1080;&#1103;\&#1089;&#1092;&#1077;&#1088;&#1072;.avi"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ru.wikipedia.org/wiki/%D0%93%D0%B8%D0%BF%D0%B5%D1%80%D0%B1%D0%BE%D0%BB%D0%BE%D0%B8%D0%B4"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s://ru.wikipedia.org/wiki/%D0%A1%D0%BE%D0%B1%D0%BE%D1%80_%D0%9F%D1%80%D0%B5%D1%81%D0%B2%D1%8F%D1%82%D0%BE%D0%B9_%D0%94%D0%B5%D0%B2%D1%8B_%D0%9C%D0%B0%D1%80%D0%B8%D0%B8_(%D0%91%D1%80%D0%B0%D0%B7%D0%B8%D0%BB%D0%B8%D0%B0)"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Заголовок 5"/>
          <p:cNvSpPr txBox="1">
            <a:spLocks noGrp="1"/>
          </p:cNvSpPr>
          <p:nvPr>
            <p:ph type="ctrTitle"/>
          </p:nvPr>
        </p:nvSpPr>
        <p:spPr>
          <a:xfrm>
            <a:off x="883509" y="2688774"/>
            <a:ext cx="7766221" cy="1311128"/>
          </a:xfrm>
          <a:prstGeom prst="rect">
            <a:avLst/>
          </a:prstGeom>
          <a:noFill/>
        </p:spPr>
        <p:txBody>
          <a:bodyPr wrap="square" rtlCol="0">
            <a:spAutoFit/>
          </a:bodyPr>
          <a:lstStyle/>
          <a:p>
            <a:r>
              <a:rPr lang="ru-RU" sz="4400" b="1" i="1" dirty="0" smtClean="0">
                <a:solidFill>
                  <a:schemeClr val="bg1"/>
                </a:solidFill>
                <a:effectLst>
                  <a:outerShdw blurRad="38100" dist="38100" dir="2700000" algn="tl">
                    <a:srgbClr val="000000">
                      <a:alpha val="43137"/>
                    </a:srgbClr>
                  </a:outerShdw>
                </a:effectLst>
                <a:cs typeface="Times New Roman" panose="02020603050405020304" pitchFamily="18" charset="0"/>
              </a:rPr>
              <a:t>Инженерная и компьютерная  графика</a:t>
            </a:r>
            <a:endParaRPr lang="ru-RU" sz="2800" b="1" dirty="0"/>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8460" y="785554"/>
            <a:ext cx="4178893" cy="947814"/>
          </a:xfrm>
          <a:prstGeom prst="rect">
            <a:avLst/>
          </a:prstGeom>
        </p:spPr>
      </p:pic>
      <p:sp>
        <p:nvSpPr>
          <p:cNvPr id="2" name="TextBox 1"/>
          <p:cNvSpPr txBox="1"/>
          <p:nvPr/>
        </p:nvSpPr>
        <p:spPr>
          <a:xfrm>
            <a:off x="1739899" y="3999902"/>
            <a:ext cx="6205495" cy="1692771"/>
          </a:xfrm>
          <a:prstGeom prst="rect">
            <a:avLst/>
          </a:prstGeom>
          <a:noFill/>
        </p:spPr>
        <p:txBody>
          <a:bodyPr wrap="square" rtlCol="0">
            <a:spAutoFit/>
          </a:bodyPr>
          <a:lstStyle/>
          <a:p>
            <a:pPr algn="ctr"/>
            <a:r>
              <a:rPr lang="ru-RU" sz="3200" dirty="0">
                <a:solidFill>
                  <a:schemeClr val="bg1"/>
                </a:solidFill>
                <a:cs typeface="Times New Roman" panose="02020603050405020304" pitchFamily="18" charset="0"/>
              </a:rPr>
              <a:t>Преподаватель: </a:t>
            </a:r>
            <a:r>
              <a:rPr lang="ru-RU" b="1" dirty="0" err="1" smtClean="0">
                <a:solidFill>
                  <a:schemeClr val="bg1"/>
                </a:solidFill>
              </a:rPr>
              <a:t>Жаксылык</a:t>
            </a:r>
            <a:r>
              <a:rPr lang="ru-RU" b="1" dirty="0" smtClean="0">
                <a:solidFill>
                  <a:schemeClr val="bg1"/>
                </a:solidFill>
              </a:rPr>
              <a:t> </a:t>
            </a:r>
            <a:r>
              <a:rPr lang="ru-RU" b="1" dirty="0" err="1" smtClean="0">
                <a:solidFill>
                  <a:schemeClr val="bg1"/>
                </a:solidFill>
              </a:rPr>
              <a:t>Алмаш</a:t>
            </a:r>
            <a:r>
              <a:rPr lang="ru-RU" b="1" dirty="0" smtClean="0">
                <a:solidFill>
                  <a:schemeClr val="bg1"/>
                </a:solidFill>
              </a:rPr>
              <a:t>, к.т.н., ассоциированный профессор  кафедры </a:t>
            </a:r>
            <a:r>
              <a:rPr lang="ru-RU" b="1" dirty="0" smtClean="0">
                <a:solidFill>
                  <a:schemeClr val="bg1"/>
                </a:solidFill>
              </a:rPr>
              <a:t>«</a:t>
            </a:r>
            <a:r>
              <a:rPr lang="ru-RU" b="1" dirty="0" err="1" smtClean="0">
                <a:solidFill>
                  <a:schemeClr val="bg1"/>
                </a:solidFill>
              </a:rPr>
              <a:t>ССиМ</a:t>
            </a:r>
            <a:r>
              <a:rPr lang="ru-RU" b="1" dirty="0" smtClean="0">
                <a:solidFill>
                  <a:schemeClr val="bg1"/>
                </a:solidFill>
              </a:rPr>
              <a:t>»</a:t>
            </a:r>
            <a:r>
              <a:rPr lang="en-US" b="1" dirty="0"/>
              <a:t/>
            </a:r>
            <a:br>
              <a:rPr lang="en-US" b="1" dirty="0"/>
            </a:br>
            <a:r>
              <a:rPr lang="ru-RU" b="1" dirty="0"/>
              <a:t/>
            </a:r>
            <a:br>
              <a:rPr lang="ru-RU" b="1" dirty="0"/>
            </a:br>
            <a:r>
              <a:rPr lang="en-US" b="1" dirty="0"/>
              <a:t/>
            </a:r>
            <a:br>
              <a:rPr lang="en-US" b="1" dirty="0"/>
            </a:br>
            <a:endParaRPr lang="ru-RU" dirty="0"/>
          </a:p>
        </p:txBody>
      </p:sp>
    </p:spTree>
    <p:extLst>
      <p:ext uri="{BB962C8B-B14F-4D97-AF65-F5344CB8AC3E}">
        <p14:creationId xmlns:p14="http://schemas.microsoft.com/office/powerpoint/2010/main" val="1117818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595564" y="282931"/>
            <a:ext cx="7877676" cy="2554545"/>
          </a:xfrm>
          <a:prstGeom prst="rect">
            <a:avLst/>
          </a:prstGeom>
        </p:spPr>
        <p:txBody>
          <a:bodyPr wrap="square">
            <a:spAutoFit/>
          </a:bodyPr>
          <a:lstStyle/>
          <a:p>
            <a:pPr algn="just"/>
            <a:r>
              <a:rPr lang="ru-RU" sz="2000" dirty="0"/>
              <a:t>Но этого недостаточно для наглядности чертежа, поэтому строят очертания или очерк поверхности. </a:t>
            </a:r>
            <a:endParaRPr lang="ru-RU" sz="2000" dirty="0" smtClean="0"/>
          </a:p>
          <a:p>
            <a:pPr algn="just"/>
            <a:r>
              <a:rPr lang="ru-RU" sz="2000" b="1" dirty="0" smtClean="0"/>
              <a:t>Очерк</a:t>
            </a:r>
            <a:r>
              <a:rPr lang="ru-RU" sz="2000" dirty="0" smtClean="0"/>
              <a:t> </a:t>
            </a:r>
            <a:r>
              <a:rPr lang="ru-RU" sz="2000" dirty="0"/>
              <a:t>поверхности – это проекция контурной линии на </a:t>
            </a:r>
            <a:r>
              <a:rPr lang="ru-RU" sz="2000" dirty="0" smtClean="0"/>
              <a:t>плоскость. </a:t>
            </a:r>
            <a:endParaRPr lang="ru-RU" sz="2000" dirty="0"/>
          </a:p>
          <a:p>
            <a:pPr algn="just"/>
            <a:r>
              <a:rPr lang="ru-RU" sz="2000" dirty="0" smtClean="0"/>
              <a:t>Контур </a:t>
            </a:r>
            <a:r>
              <a:rPr lang="ru-RU" sz="2000" dirty="0"/>
              <a:t>или контурная линия - это линия, образованная точками касания проецирующих прямых заданной поверхности. Очерк отделяет видимую часть поверхности от невидимой на данной плоскости проекций. Очерковая линия на одной плоскости проекций называется линией видимости на другой плоскости проекций. </a:t>
            </a:r>
          </a:p>
        </p:txBody>
      </p:sp>
      <p:pic>
        <p:nvPicPr>
          <p:cNvPr id="8" name="Рисунок 7"/>
          <p:cNvPicPr>
            <a:picLocks noChangeAspect="1"/>
          </p:cNvPicPr>
          <p:nvPr/>
        </p:nvPicPr>
        <p:blipFill rotWithShape="1">
          <a:blip r:embed="rId2"/>
          <a:srcRect l="35672" t="39123" r="35819" b="20526"/>
          <a:stretch/>
        </p:blipFill>
        <p:spPr>
          <a:xfrm>
            <a:off x="2577947" y="3221999"/>
            <a:ext cx="3966071" cy="3353466"/>
          </a:xfrm>
          <a:prstGeom prst="rect">
            <a:avLst/>
          </a:prstGeom>
        </p:spPr>
      </p:pic>
    </p:spTree>
    <p:extLst>
      <p:ext uri="{BB962C8B-B14F-4D97-AF65-F5344CB8AC3E}">
        <p14:creationId xmlns:p14="http://schemas.microsoft.com/office/powerpoint/2010/main" val="113022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7"/>
          <p:cNvSpPr>
            <a:spLocks noGrp="1" noChangeArrowheads="1"/>
          </p:cNvSpPr>
          <p:nvPr>
            <p:ph type="title"/>
          </p:nvPr>
        </p:nvSpPr>
        <p:spPr>
          <a:xfrm>
            <a:off x="457200" y="274640"/>
            <a:ext cx="8229600" cy="561975"/>
          </a:xfrm>
          <a:effectLst>
            <a:outerShdw dist="35921" dir="2700000" algn="ctr" rotWithShape="0">
              <a:schemeClr val="bg2"/>
            </a:outerShdw>
          </a:effectLst>
        </p:spPr>
        <p:txBody>
          <a:bodyPr/>
          <a:lstStyle/>
          <a:p>
            <a:pPr algn="ctr" eaLnBrk="1" hangingPunct="1">
              <a:defRPr/>
            </a:pPr>
            <a:r>
              <a:rPr lang="ru-RU" sz="2400" b="1" i="1" dirty="0" smtClean="0"/>
              <a:t>КЛАССИФИКАЦИЯ  ПОВЕРХНОСТЕЙ</a:t>
            </a:r>
          </a:p>
        </p:txBody>
      </p:sp>
      <p:pic>
        <p:nvPicPr>
          <p:cNvPr id="4099" name="Picture 5" descr="поверхности"/>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95289" y="1125538"/>
            <a:ext cx="8424862" cy="5257800"/>
          </a:xfrm>
          <a:solidFill>
            <a:schemeClr val="accent1">
              <a:alpha val="0"/>
            </a:schemeClr>
          </a:solidFill>
        </p:spPr>
      </p:pic>
    </p:spTree>
    <p:extLst>
      <p:ext uri="{BB962C8B-B14F-4D97-AF65-F5344CB8AC3E}">
        <p14:creationId xmlns:p14="http://schemas.microsoft.com/office/powerpoint/2010/main" val="429483394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cstate="print"/>
          <a:stretch>
            <a:fillRect/>
          </a:stretch>
        </p:blipFill>
        <p:spPr>
          <a:xfrm>
            <a:off x="5699209" y="2119086"/>
            <a:ext cx="3444791" cy="3759201"/>
          </a:xfrm>
          <a:prstGeom prst="rect">
            <a:avLst/>
          </a:prstGeom>
        </p:spPr>
      </p:pic>
      <p:sp>
        <p:nvSpPr>
          <p:cNvPr id="32770" name="Rectangle 2"/>
          <p:cNvSpPr>
            <a:spLocks noGrp="1" noChangeArrowheads="1"/>
          </p:cNvSpPr>
          <p:nvPr>
            <p:ph type="title"/>
          </p:nvPr>
        </p:nvSpPr>
        <p:spPr>
          <a:xfrm>
            <a:off x="457200" y="274638"/>
            <a:ext cx="8229600" cy="704850"/>
          </a:xfrm>
          <a:effectLst>
            <a:outerShdw dist="35921" dir="2700000" algn="ctr" rotWithShape="0">
              <a:schemeClr val="bg2"/>
            </a:outerShdw>
          </a:effectLst>
        </p:spPr>
        <p:txBody>
          <a:bodyPr/>
          <a:lstStyle/>
          <a:p>
            <a:pPr algn="ctr" eaLnBrk="1" hangingPunct="1">
              <a:defRPr/>
            </a:pPr>
            <a:r>
              <a:rPr lang="ru-RU" sz="2400" b="1" i="1" dirty="0" smtClean="0"/>
              <a:t>ЛИНЕЙЧАТЫЕ И НЕЛИНЕЙЧАТЫЕ ПОВЕРХНОСТИ</a:t>
            </a:r>
          </a:p>
        </p:txBody>
      </p:sp>
      <p:sp>
        <p:nvSpPr>
          <p:cNvPr id="5123" name="Rectangle 4"/>
          <p:cNvSpPr>
            <a:spLocks noGrp="1" noChangeArrowheads="1"/>
          </p:cNvSpPr>
          <p:nvPr>
            <p:ph type="body" sz="half" idx="1"/>
          </p:nvPr>
        </p:nvSpPr>
        <p:spPr>
          <a:xfrm>
            <a:off x="755650" y="1052515"/>
            <a:ext cx="7704138" cy="1512887"/>
          </a:xfrm>
          <a:noFill/>
        </p:spPr>
        <p:txBody>
          <a:bodyPr/>
          <a:lstStyle/>
          <a:p>
            <a:pPr eaLnBrk="1" hangingPunct="1">
              <a:lnSpc>
                <a:spcPct val="90000"/>
              </a:lnSpc>
              <a:buFontTx/>
              <a:buNone/>
            </a:pPr>
            <a:r>
              <a:rPr lang="ru-RU" sz="1800" b="1" i="1" dirty="0" smtClean="0">
                <a:solidFill>
                  <a:srgbClr val="FF0066"/>
                </a:solidFill>
              </a:rPr>
              <a:t>	ЛИНЕЙЧАТЫЕ ПОВЕРХНОСТИ</a:t>
            </a:r>
            <a:r>
              <a:rPr lang="ru-RU" sz="1800" i="1" dirty="0" smtClean="0"/>
              <a:t> </a:t>
            </a:r>
            <a:r>
              <a:rPr lang="ru-RU" sz="1800" i="1" dirty="0" smtClean="0">
                <a:solidFill>
                  <a:schemeClr val="accent2"/>
                </a:solidFill>
              </a:rPr>
              <a:t>– это поверхности с прямолинейной образующей.</a:t>
            </a:r>
          </a:p>
          <a:p>
            <a:pPr eaLnBrk="1" hangingPunct="1">
              <a:lnSpc>
                <a:spcPct val="90000"/>
              </a:lnSpc>
              <a:buFontTx/>
              <a:buNone/>
            </a:pPr>
            <a:r>
              <a:rPr lang="ru-RU" sz="1800" b="1" i="1" dirty="0" smtClean="0">
                <a:solidFill>
                  <a:srgbClr val="FF0066"/>
                </a:solidFill>
              </a:rPr>
              <a:t>	НЕЛИНЕЙЧАТЫЕ ПОВЕРХНОСТИ</a:t>
            </a:r>
            <a:r>
              <a:rPr lang="ru-RU" sz="1800" i="1" dirty="0" smtClean="0">
                <a:solidFill>
                  <a:schemeClr val="accent2"/>
                </a:solidFill>
              </a:rPr>
              <a:t> – это поверхности с криволинейной образующей.</a:t>
            </a:r>
          </a:p>
        </p:txBody>
      </p:sp>
      <p:pic>
        <p:nvPicPr>
          <p:cNvPr id="5" name="Picture 13"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 y="2149867"/>
            <a:ext cx="5845628" cy="4004420"/>
          </a:xfrm>
          <a:prstGeom prst="rect">
            <a:avLst/>
          </a:prstGeom>
          <a:noFill/>
        </p:spPr>
      </p:pic>
    </p:spTree>
    <p:extLst>
      <p:ext uri="{BB962C8B-B14F-4D97-AF65-F5344CB8AC3E}">
        <p14:creationId xmlns:p14="http://schemas.microsoft.com/office/powerpoint/2010/main" val="293943047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a:xfrm>
            <a:off x="457200" y="274638"/>
            <a:ext cx="8229600" cy="704850"/>
          </a:xfrm>
          <a:effectLst>
            <a:outerShdw dist="35921" dir="2700000" algn="ctr" rotWithShape="0">
              <a:schemeClr val="bg2"/>
            </a:outerShdw>
          </a:effectLst>
        </p:spPr>
        <p:txBody>
          <a:bodyPr/>
          <a:lstStyle/>
          <a:p>
            <a:pPr algn="ctr" eaLnBrk="1" hangingPunct="1">
              <a:defRPr/>
            </a:pPr>
            <a:r>
              <a:rPr lang="ru-RU" sz="2400" b="1" i="1" dirty="0" smtClean="0"/>
              <a:t>РАЗВЕРТЫВАЮЩИЕСЯ ПОВЕРХНОСТИ</a:t>
            </a:r>
          </a:p>
        </p:txBody>
      </p:sp>
      <p:sp>
        <p:nvSpPr>
          <p:cNvPr id="6147" name="Rectangle 5"/>
          <p:cNvSpPr>
            <a:spLocks noGrp="1" noChangeArrowheads="1"/>
          </p:cNvSpPr>
          <p:nvPr>
            <p:ph type="body" sz="half" idx="1"/>
          </p:nvPr>
        </p:nvSpPr>
        <p:spPr>
          <a:xfrm>
            <a:off x="457200" y="981077"/>
            <a:ext cx="8229600" cy="1223963"/>
          </a:xfrm>
        </p:spPr>
        <p:txBody>
          <a:bodyPr/>
          <a:lstStyle/>
          <a:p>
            <a:pPr eaLnBrk="1" hangingPunct="1">
              <a:lnSpc>
                <a:spcPct val="90000"/>
              </a:lnSpc>
              <a:buFontTx/>
              <a:buNone/>
            </a:pPr>
            <a:r>
              <a:rPr lang="ru-RU" sz="4400" smtClean="0"/>
              <a:t>	</a:t>
            </a:r>
            <a:r>
              <a:rPr lang="ru-RU" sz="1800" b="1" i="1" smtClean="0">
                <a:solidFill>
                  <a:srgbClr val="FF0066"/>
                </a:solidFill>
              </a:rPr>
              <a:t>РАЗВЕРТЫВАЮЩИЕСЯ</a:t>
            </a:r>
            <a:r>
              <a:rPr lang="ru-RU" sz="1800" b="1" i="1" smtClean="0"/>
              <a:t> </a:t>
            </a:r>
            <a:r>
              <a:rPr lang="ru-RU" sz="1800" i="1" smtClean="0">
                <a:solidFill>
                  <a:schemeClr val="accent2"/>
                </a:solidFill>
              </a:rPr>
              <a:t>называют поверхности, которые можно развернуть до совмещения с плоскостью без образования складок и разрывов.</a:t>
            </a:r>
          </a:p>
        </p:txBody>
      </p:sp>
      <p:pic>
        <p:nvPicPr>
          <p:cNvPr id="28681" name="конус.avi">
            <a:hlinkClick r:id="" action="ppaction://media"/>
          </p:cNvPr>
          <p:cNvPicPr>
            <a:picLocks noGrp="1" noRot="1" noChangeAspect="1" noChangeArrowheads="1"/>
          </p:cNvPicPr>
          <p:nvPr>
            <p:ph sz="half" idx="2"/>
            <a:videoFile r:link="rId1"/>
          </p:nvPr>
        </p:nvPicPr>
        <p:blipFill>
          <a:blip r:embed="rId3">
            <a:extLst>
              <a:ext uri="{28A0092B-C50C-407E-A947-70E740481C1C}">
                <a14:useLocalDpi xmlns:a14="http://schemas.microsoft.com/office/drawing/2010/main" val="0"/>
              </a:ext>
            </a:extLst>
          </a:blip>
          <a:srcRect/>
          <a:stretch>
            <a:fillRect/>
          </a:stretch>
        </p:blipFill>
        <p:spPr>
          <a:xfrm>
            <a:off x="1476376" y="2133600"/>
            <a:ext cx="5759450" cy="4319588"/>
          </a:xfrm>
        </p:spPr>
      </p:pic>
    </p:spTree>
    <p:extLst>
      <p:ext uri="{BB962C8B-B14F-4D97-AF65-F5344CB8AC3E}">
        <p14:creationId xmlns:p14="http://schemas.microsoft.com/office/powerpoint/2010/main" val="3804634186"/>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8681"/>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8681"/>
                                        </p:tgtEl>
                                      </p:cBhvr>
                                    </p:cmd>
                                  </p:childTnLst>
                                </p:cTn>
                              </p:par>
                            </p:childTnLst>
                          </p:cTn>
                        </p:par>
                      </p:childTnLst>
                    </p:cTn>
                  </p:par>
                </p:childTnLst>
              </p:cTn>
              <p:nextCondLst>
                <p:cond evt="onClick" delay="0">
                  <p:tgtEl>
                    <p:spTgt spid="28681"/>
                  </p:tgtEl>
                </p:cond>
              </p:nextCondLst>
            </p:seq>
            <p:video>
              <p:cMediaNode>
                <p:cTn id="7" fill="hold" display="0">
                  <p:stCondLst>
                    <p:cond delay="indefinite"/>
                  </p:stCondLst>
                  <p:endCondLst>
                    <p:cond evt="onNext" delay="0">
                      <p:tgtEl>
                        <p:sldTgt/>
                      </p:tgtEl>
                    </p:cond>
                    <p:cond evt="onPrev" delay="0">
                      <p:tgtEl>
                        <p:sldTgt/>
                      </p:tgtEl>
                    </p:cond>
                  </p:endCondLst>
                </p:cTn>
                <p:tgtEl>
                  <p:spTgt spid="28681"/>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effectLst>
            <a:outerShdw dist="35921" dir="2700000" algn="ctr" rotWithShape="0">
              <a:schemeClr val="bg2"/>
            </a:outerShdw>
          </a:effectLst>
        </p:spPr>
        <p:txBody>
          <a:bodyPr/>
          <a:lstStyle/>
          <a:p>
            <a:pPr algn="ctr" eaLnBrk="1" hangingPunct="1">
              <a:defRPr/>
            </a:pPr>
            <a:r>
              <a:rPr lang="ru-RU" sz="2400" b="1" i="1" dirty="0" smtClean="0"/>
              <a:t>НЕРАЗВЕРТЫВАЮЩИЕСЯ  ПОВЕРХНОСТИ</a:t>
            </a:r>
          </a:p>
        </p:txBody>
      </p:sp>
      <p:sp>
        <p:nvSpPr>
          <p:cNvPr id="7171" name="Rectangle 4"/>
          <p:cNvSpPr>
            <a:spLocks noGrp="1" noChangeArrowheads="1"/>
          </p:cNvSpPr>
          <p:nvPr>
            <p:ph type="body" sz="half" idx="1"/>
          </p:nvPr>
        </p:nvSpPr>
        <p:spPr>
          <a:xfrm>
            <a:off x="457200" y="1125540"/>
            <a:ext cx="8229600" cy="1150937"/>
          </a:xfrm>
        </p:spPr>
        <p:txBody>
          <a:bodyPr/>
          <a:lstStyle/>
          <a:p>
            <a:pPr eaLnBrk="1" hangingPunct="1">
              <a:buFontTx/>
              <a:buNone/>
            </a:pPr>
            <a:r>
              <a:rPr lang="ru-RU" sz="3600" dirty="0" smtClean="0"/>
              <a:t>	</a:t>
            </a:r>
            <a:r>
              <a:rPr lang="ru-RU" sz="1800" b="1" i="1" dirty="0" smtClean="0">
                <a:solidFill>
                  <a:srgbClr val="FF0066"/>
                </a:solidFill>
              </a:rPr>
              <a:t>НЕРАЗВЕРТЫВАЮЩИЕСЯ</a:t>
            </a:r>
            <a:r>
              <a:rPr lang="ru-RU" sz="2400" b="1" i="1" dirty="0" smtClean="0"/>
              <a:t> </a:t>
            </a:r>
            <a:r>
              <a:rPr lang="ru-RU" sz="1800" i="1" dirty="0" smtClean="0">
                <a:solidFill>
                  <a:schemeClr val="accent2"/>
                </a:solidFill>
              </a:rPr>
              <a:t>называют поверхности, которые при совмещении с плоскостью образуют складки или разрывы.</a:t>
            </a:r>
          </a:p>
        </p:txBody>
      </p:sp>
      <p:pic>
        <p:nvPicPr>
          <p:cNvPr id="30728" name="сфера.avi">
            <a:hlinkClick r:id="" action="ppaction://media"/>
          </p:cNvPr>
          <p:cNvPicPr>
            <a:picLocks noGrp="1" noRot="1" noChangeAspect="1" noChangeArrowheads="1"/>
          </p:cNvPicPr>
          <p:nvPr>
            <p:ph sz="half" idx="2"/>
            <a:videoFile r:link="rId1"/>
          </p:nvPr>
        </p:nvPicPr>
        <p:blipFill>
          <a:blip r:embed="rId3">
            <a:extLst>
              <a:ext uri="{28A0092B-C50C-407E-A947-70E740481C1C}">
                <a14:useLocalDpi xmlns:a14="http://schemas.microsoft.com/office/drawing/2010/main" val="0"/>
              </a:ext>
            </a:extLst>
          </a:blip>
          <a:srcRect/>
          <a:stretch>
            <a:fillRect/>
          </a:stretch>
        </p:blipFill>
        <p:spPr>
          <a:xfrm>
            <a:off x="1392155" y="2025233"/>
            <a:ext cx="5832475" cy="4375150"/>
          </a:xfrm>
        </p:spPr>
      </p:pic>
    </p:spTree>
    <p:extLst>
      <p:ext uri="{BB962C8B-B14F-4D97-AF65-F5344CB8AC3E}">
        <p14:creationId xmlns:p14="http://schemas.microsoft.com/office/powerpoint/2010/main" val="1899061083"/>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3072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0728"/>
                                        </p:tgtEl>
                                      </p:cBhvr>
                                    </p:cmd>
                                  </p:childTnLst>
                                </p:cTn>
                              </p:par>
                            </p:childTnLst>
                          </p:cTn>
                        </p:par>
                      </p:childTnLst>
                    </p:cTn>
                  </p:par>
                </p:childTnLst>
              </p:cTn>
              <p:nextCondLst>
                <p:cond evt="onClick" delay="0">
                  <p:tgtEl>
                    <p:spTgt spid="30728"/>
                  </p:tgtEl>
                </p:cond>
              </p:nextCondLst>
            </p:seq>
            <p:video>
              <p:cMediaNode>
                <p:cTn id="7" fill="hold" display="0">
                  <p:stCondLst>
                    <p:cond delay="indefinite"/>
                  </p:stCondLst>
                  <p:endCondLst>
                    <p:cond evt="onNext" delay="0">
                      <p:tgtEl>
                        <p:sldTgt/>
                      </p:tgtEl>
                    </p:cond>
                    <p:cond evt="onPrev" delay="0">
                      <p:tgtEl>
                        <p:sldTgt/>
                      </p:tgtEl>
                    </p:cond>
                  </p:endCondLst>
                </p:cTn>
                <p:tgtEl>
                  <p:spTgt spid="30728"/>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6"/>
          <p:cNvSpPr>
            <a:spLocks noGrp="1" noChangeArrowheads="1"/>
          </p:cNvSpPr>
          <p:nvPr>
            <p:ph type="title"/>
          </p:nvPr>
        </p:nvSpPr>
        <p:spPr>
          <a:effectLst>
            <a:outerShdw dist="35921" dir="2700000" algn="ctr" rotWithShape="0">
              <a:schemeClr val="bg2">
                <a:alpha val="50000"/>
              </a:schemeClr>
            </a:outerShdw>
          </a:effectLst>
        </p:spPr>
        <p:txBody>
          <a:bodyPr/>
          <a:lstStyle/>
          <a:p>
            <a:pPr eaLnBrk="1" hangingPunct="1">
              <a:defRPr/>
            </a:pPr>
            <a:r>
              <a:rPr lang="ru-RU" sz="2400" b="1" i="1" dirty="0" smtClean="0"/>
              <a:t>ГРАННЫЕ ПОВЕРХНОСТИ</a:t>
            </a:r>
            <a:r>
              <a:rPr lang="ru-RU" sz="1600" b="1" i="1" dirty="0" smtClean="0">
                <a:solidFill>
                  <a:srgbClr val="00FF99"/>
                </a:solidFill>
              </a:rPr>
              <a:t/>
            </a:r>
            <a:br>
              <a:rPr lang="ru-RU" sz="1600" b="1" i="1" dirty="0" smtClean="0">
                <a:solidFill>
                  <a:srgbClr val="00FF99"/>
                </a:solidFill>
              </a:rPr>
            </a:br>
            <a:r>
              <a:rPr lang="ru-RU" sz="2000" b="1" i="1" dirty="0" smtClean="0">
                <a:solidFill>
                  <a:srgbClr val="0066FF"/>
                </a:solidFill>
              </a:rPr>
              <a:t>способы образования</a:t>
            </a:r>
          </a:p>
        </p:txBody>
      </p:sp>
      <p:sp>
        <p:nvSpPr>
          <p:cNvPr id="8195" name="Rectangle 8"/>
          <p:cNvSpPr>
            <a:spLocks noGrp="1" noChangeArrowheads="1"/>
          </p:cNvSpPr>
          <p:nvPr>
            <p:ph type="body" sz="half" idx="1"/>
          </p:nvPr>
        </p:nvSpPr>
        <p:spPr>
          <a:xfrm>
            <a:off x="457200" y="1196975"/>
            <a:ext cx="8229600" cy="863600"/>
          </a:xfrm>
        </p:spPr>
        <p:txBody>
          <a:bodyPr/>
          <a:lstStyle/>
          <a:p>
            <a:pPr eaLnBrk="1" hangingPunct="1">
              <a:lnSpc>
                <a:spcPct val="90000"/>
              </a:lnSpc>
              <a:buFontTx/>
              <a:buNone/>
            </a:pPr>
            <a:r>
              <a:rPr lang="ru-RU" sz="3600" dirty="0" smtClean="0"/>
              <a:t>	</a:t>
            </a:r>
            <a:r>
              <a:rPr lang="ru-RU" sz="1800" b="1" i="1" dirty="0" smtClean="0">
                <a:solidFill>
                  <a:srgbClr val="FF0066"/>
                </a:solidFill>
              </a:rPr>
              <a:t>ГРАННЫЕ ПОВЕРХНОСТИ</a:t>
            </a:r>
            <a:r>
              <a:rPr lang="ru-RU" sz="1800" i="1" dirty="0" smtClean="0"/>
              <a:t> </a:t>
            </a:r>
            <a:r>
              <a:rPr lang="ru-RU" sz="1800" i="1" dirty="0" smtClean="0">
                <a:solidFill>
                  <a:schemeClr val="accent2"/>
                </a:solidFill>
              </a:rPr>
              <a:t>образованы движением прямолинейной образующей по ломаной направляющей.</a:t>
            </a:r>
          </a:p>
        </p:txBody>
      </p:sp>
      <p:pic>
        <p:nvPicPr>
          <p:cNvPr id="8196" name="Picture 10" descr="гранные поверхности 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27089" y="2205038"/>
            <a:ext cx="7561262" cy="4381500"/>
          </a:xfrm>
          <a:noFill/>
        </p:spPr>
      </p:pic>
    </p:spTree>
    <p:extLst>
      <p:ext uri="{BB962C8B-B14F-4D97-AF65-F5344CB8AC3E}">
        <p14:creationId xmlns:p14="http://schemas.microsoft.com/office/powerpoint/2010/main" val="65732320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ru-RU" altLang="ru-RU" sz="1800"/>
          </a:p>
        </p:txBody>
      </p:sp>
      <p:sp>
        <p:nvSpPr>
          <p:cNvPr id="3077" name="Прямоугольник 1"/>
          <p:cNvSpPr>
            <a:spLocks noChangeArrowheads="1"/>
          </p:cNvSpPr>
          <p:nvPr/>
        </p:nvSpPr>
        <p:spPr bwMode="auto">
          <a:xfrm>
            <a:off x="422275" y="1076325"/>
            <a:ext cx="4851474" cy="552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a:buFontTx/>
              <a:buNone/>
            </a:pPr>
            <a:r>
              <a:rPr lang="ru-RU" altLang="ru-RU" sz="1600" dirty="0">
                <a:solidFill>
                  <a:srgbClr val="000000"/>
                </a:solidFill>
              </a:rPr>
              <a:t>     </a:t>
            </a:r>
            <a:r>
              <a:rPr lang="ru-RU" altLang="ru-RU" sz="1800" dirty="0">
                <a:solidFill>
                  <a:srgbClr val="000000"/>
                </a:solidFill>
              </a:rPr>
              <a:t>Поверхностью вращения называется поверхность, которая образуется произвольной кривой при ее вращении  вокруг неподвижной  оси.</a:t>
            </a:r>
          </a:p>
          <a:p>
            <a:pPr algn="just">
              <a:buFontTx/>
              <a:buNone/>
            </a:pPr>
            <a:r>
              <a:rPr lang="ru-RU" altLang="ru-RU" sz="1800" dirty="0">
                <a:solidFill>
                  <a:srgbClr val="000000"/>
                </a:solidFill>
              </a:rPr>
              <a:t>Окружности, по которым перемещаются все точки образующей называются </a:t>
            </a:r>
            <a:r>
              <a:rPr lang="ru-RU" altLang="ru-RU" sz="1800" i="1" dirty="0">
                <a:solidFill>
                  <a:srgbClr val="000000"/>
                </a:solidFill>
              </a:rPr>
              <a:t>параллелями</a:t>
            </a:r>
            <a:r>
              <a:rPr lang="ru-RU" altLang="ru-RU" sz="1800" dirty="0">
                <a:solidFill>
                  <a:srgbClr val="000000"/>
                </a:solidFill>
              </a:rPr>
              <a:t>. </a:t>
            </a:r>
            <a:endParaRPr lang="ru-RU" altLang="ru-RU" sz="1800" dirty="0" smtClean="0">
              <a:solidFill>
                <a:srgbClr val="000000"/>
              </a:solidFill>
            </a:endParaRPr>
          </a:p>
          <a:p>
            <a:pPr algn="just">
              <a:buFontTx/>
              <a:buNone/>
            </a:pPr>
            <a:r>
              <a:rPr lang="ru-RU" altLang="ru-RU" sz="1800" dirty="0" smtClean="0">
                <a:solidFill>
                  <a:srgbClr val="000000"/>
                </a:solidFill>
              </a:rPr>
              <a:t>Наибольшую </a:t>
            </a:r>
            <a:r>
              <a:rPr lang="ru-RU" altLang="ru-RU" sz="1800" dirty="0">
                <a:solidFill>
                  <a:srgbClr val="000000"/>
                </a:solidFill>
              </a:rPr>
              <a:t>параллель называют </a:t>
            </a:r>
            <a:r>
              <a:rPr lang="ru-RU" altLang="ru-RU" sz="1800" i="1" dirty="0">
                <a:solidFill>
                  <a:srgbClr val="000000"/>
                </a:solidFill>
              </a:rPr>
              <a:t>экватором</a:t>
            </a:r>
            <a:r>
              <a:rPr lang="ru-RU" altLang="ru-RU" sz="1800" dirty="0">
                <a:solidFill>
                  <a:srgbClr val="000000"/>
                </a:solidFill>
              </a:rPr>
              <a:t>, наименьшую – </a:t>
            </a:r>
            <a:r>
              <a:rPr lang="ru-RU" altLang="ru-RU" sz="1800" i="1" dirty="0">
                <a:solidFill>
                  <a:srgbClr val="000000"/>
                </a:solidFill>
              </a:rPr>
              <a:t>горловиной</a:t>
            </a:r>
            <a:r>
              <a:rPr lang="ru-RU" altLang="ru-RU" sz="1800" dirty="0">
                <a:solidFill>
                  <a:srgbClr val="000000"/>
                </a:solidFill>
              </a:rPr>
              <a:t>. Если ось вращения вертикальна, то все параллели проецируются на горизонтальной проекции без искажения. Плоскости, проходящие через ось вращения, пересекают поверхность по линиям, называемым </a:t>
            </a:r>
            <a:r>
              <a:rPr lang="ru-RU" altLang="ru-RU" sz="1800" i="1" dirty="0">
                <a:solidFill>
                  <a:srgbClr val="000000"/>
                </a:solidFill>
              </a:rPr>
              <a:t>меридианами</a:t>
            </a:r>
            <a:r>
              <a:rPr lang="ru-RU" altLang="ru-RU" sz="1800" dirty="0">
                <a:solidFill>
                  <a:srgbClr val="000000"/>
                </a:solidFill>
              </a:rPr>
              <a:t>. </a:t>
            </a:r>
            <a:endParaRPr lang="ru-RU" altLang="ru-RU" sz="1800" dirty="0" smtClean="0">
              <a:solidFill>
                <a:srgbClr val="000000"/>
              </a:solidFill>
            </a:endParaRPr>
          </a:p>
          <a:p>
            <a:pPr algn="just">
              <a:buFontTx/>
              <a:buNone/>
            </a:pPr>
            <a:r>
              <a:rPr lang="ru-RU" altLang="ru-RU" sz="1800" dirty="0" smtClean="0">
                <a:solidFill>
                  <a:srgbClr val="000000"/>
                </a:solidFill>
              </a:rPr>
              <a:t>Меридиан</a:t>
            </a:r>
            <a:r>
              <a:rPr lang="ru-RU" altLang="ru-RU" sz="1800" dirty="0">
                <a:solidFill>
                  <a:srgbClr val="000000"/>
                </a:solidFill>
              </a:rPr>
              <a:t>, расположенный в плоскости, параллельной плоскости проекций, называется </a:t>
            </a:r>
            <a:r>
              <a:rPr lang="ru-RU" altLang="ru-RU" sz="1800" i="1" dirty="0">
                <a:solidFill>
                  <a:srgbClr val="000000"/>
                </a:solidFill>
              </a:rPr>
              <a:t>главным</a:t>
            </a:r>
            <a:r>
              <a:rPr lang="ru-RU" altLang="ru-RU" sz="1800" dirty="0">
                <a:solidFill>
                  <a:srgbClr val="000000"/>
                </a:solidFill>
              </a:rPr>
              <a:t> и проецируется на эту плоскость проекций </a:t>
            </a:r>
            <a:r>
              <a:rPr lang="ru-RU" altLang="ru-RU" sz="1800" i="1" dirty="0">
                <a:solidFill>
                  <a:srgbClr val="000000"/>
                </a:solidFill>
              </a:rPr>
              <a:t>очерком</a:t>
            </a:r>
            <a:r>
              <a:rPr lang="ru-RU" altLang="ru-RU" sz="1800" dirty="0">
                <a:solidFill>
                  <a:srgbClr val="000000"/>
                </a:solidFill>
              </a:rPr>
              <a:t> поверхности. </a:t>
            </a:r>
          </a:p>
        </p:txBody>
      </p:sp>
      <p:cxnSp>
        <p:nvCxnSpPr>
          <p:cNvPr id="5" name="Прямая соединительная линия 4"/>
          <p:cNvCxnSpPr/>
          <p:nvPr/>
        </p:nvCxnSpPr>
        <p:spPr>
          <a:xfrm flipV="1">
            <a:off x="7388225" y="2903538"/>
            <a:ext cx="14288" cy="331787"/>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7775" y="1236663"/>
            <a:ext cx="3843338"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Прямоугольник 1"/>
          <p:cNvSpPr>
            <a:spLocks noChangeArrowheads="1"/>
          </p:cNvSpPr>
          <p:nvPr/>
        </p:nvSpPr>
        <p:spPr bwMode="auto">
          <a:xfrm>
            <a:off x="355600" y="696913"/>
            <a:ext cx="8432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ru-RU" altLang="ru-RU" sz="1800" b="1">
                <a:solidFill>
                  <a:srgbClr val="000000"/>
                </a:solidFill>
              </a:rPr>
              <a:t>Поверхности вращения</a:t>
            </a:r>
          </a:p>
        </p:txBody>
      </p:sp>
    </p:spTree>
    <p:extLst>
      <p:ext uri="{BB962C8B-B14F-4D97-AF65-F5344CB8AC3E}">
        <p14:creationId xmlns:p14="http://schemas.microsoft.com/office/powerpoint/2010/main" val="13664185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fade">
                                      <p:cBhvr>
                                        <p:cTn id="7"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9972"/>
            <a:ext cx="9175121" cy="515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8496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83832" y="1311441"/>
            <a:ext cx="5531518" cy="379247"/>
          </a:xfrm>
        </p:spPr>
        <p:txBody>
          <a:bodyPr>
            <a:normAutofit fontScale="90000"/>
          </a:bodyPr>
          <a:lstStyle/>
          <a:p>
            <a:endParaRPr lang="ru-RU" dirty="0"/>
          </a:p>
        </p:txBody>
      </p:sp>
      <p:sp>
        <p:nvSpPr>
          <p:cNvPr id="3" name="Объект 2"/>
          <p:cNvSpPr>
            <a:spLocks noGrp="1"/>
          </p:cNvSpPr>
          <p:nvPr>
            <p:ph idx="1"/>
          </p:nvPr>
        </p:nvSpPr>
        <p:spPr/>
        <p:txBody>
          <a:bodyPr/>
          <a:lstStyle/>
          <a:p>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226" y="350874"/>
            <a:ext cx="8293525" cy="6220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7578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89158" y="1564105"/>
            <a:ext cx="5026192" cy="126584"/>
          </a:xfrm>
        </p:spPr>
        <p:txBody>
          <a:bodyPr>
            <a:normAutofit fontScale="90000"/>
          </a:bodyPr>
          <a:lstStyle/>
          <a:p>
            <a:endParaRPr lang="ru-RU"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3312" y="673768"/>
            <a:ext cx="7011776" cy="5258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557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41679" y="914400"/>
            <a:ext cx="6993227" cy="1120461"/>
          </a:xfrm>
        </p:spPr>
        <p:txBody>
          <a:bodyPr>
            <a:normAutofit/>
          </a:bodyPr>
          <a:lstStyle/>
          <a:p>
            <a:pPr algn="ctr"/>
            <a:r>
              <a:rPr lang="ru-RU" sz="2800" b="1" dirty="0" smtClean="0">
                <a:latin typeface="Times New Roman" panose="02020603050405020304" pitchFamily="18" charset="0"/>
                <a:cs typeface="Times New Roman" panose="02020603050405020304" pitchFamily="18" charset="0"/>
              </a:rPr>
              <a:t/>
            </a:r>
            <a:br>
              <a:rPr lang="ru-RU" sz="2800" b="1" dirty="0" smtClean="0">
                <a:latin typeface="Times New Roman" panose="02020603050405020304" pitchFamily="18" charset="0"/>
                <a:cs typeface="Times New Roman" panose="02020603050405020304" pitchFamily="18" charset="0"/>
              </a:rPr>
            </a:br>
            <a:r>
              <a:rPr lang="ru-RU" sz="2800" b="1" dirty="0">
                <a:latin typeface="Times New Roman" panose="02020603050405020304" pitchFamily="18" charset="0"/>
                <a:cs typeface="Times New Roman" panose="02020603050405020304" pitchFamily="18" charset="0"/>
              </a:rPr>
              <a:t>Поверхности. Поверхности вращения</a:t>
            </a:r>
            <a:endParaRPr lang="ru-RU" altLang="ru-RU" sz="32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841677" y="3000778"/>
            <a:ext cx="6928833" cy="3052294"/>
          </a:xfrm>
        </p:spPr>
        <p:txBody>
          <a:bodyPr>
            <a:noAutofit/>
          </a:bodyPr>
          <a:lstStyle/>
          <a:p>
            <a:pPr marL="252000" indent="-144000" algn="ctr">
              <a:lnSpc>
                <a:spcPct val="110000"/>
              </a:lnSpc>
            </a:pPr>
            <a:r>
              <a:rPr lang="ru-RU" sz="2200" dirty="0" smtClean="0"/>
              <a:t>Лекция 14</a:t>
            </a:r>
            <a:endParaRPr lang="ru-RU" sz="2200" dirty="0"/>
          </a:p>
        </p:txBody>
      </p:sp>
    </p:spTree>
    <p:extLst>
      <p:ext uri="{BB962C8B-B14F-4D97-AF65-F5344CB8AC3E}">
        <p14:creationId xmlns:p14="http://schemas.microsoft.com/office/powerpoint/2010/main" val="168266007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2892" y="1183273"/>
            <a:ext cx="3317708" cy="693653"/>
          </a:xfrm>
        </p:spPr>
        <p:txBody>
          <a:bodyPr>
            <a:normAutofit fontScale="90000"/>
          </a:bodyPr>
          <a:lstStyle/>
          <a:p>
            <a:endParaRPr lang="ru-RU"/>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0353" y="265814"/>
            <a:ext cx="8635343" cy="6476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0103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90536" y="1491916"/>
            <a:ext cx="6024813" cy="198773"/>
          </a:xfrm>
        </p:spPr>
        <p:txBody>
          <a:bodyPr>
            <a:normAutofit fontScale="90000"/>
          </a:bodyPr>
          <a:lstStyle/>
          <a:p>
            <a:endParaRPr lang="ru-RU"/>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1504" y="542260"/>
            <a:ext cx="8075790" cy="6056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4290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ÐÐ¾Ð²ÐµÑÑÐ½Ð¾ÑÑÑ ÑÐ¸Ð»Ð¸Ð½Ð´ÑÐ¸ÑÐµÑÐºÐ°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9595" y="425302"/>
            <a:ext cx="6592591" cy="6332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1757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71800" y="1203158"/>
            <a:ext cx="5543550" cy="487531"/>
          </a:xfrm>
        </p:spPr>
        <p:txBody>
          <a:bodyPr>
            <a:normAutofit fontScale="90000"/>
          </a:bodyPr>
          <a:lstStyle/>
          <a:p>
            <a:endParaRPr lang="ru-RU"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8745" y="350874"/>
            <a:ext cx="8567353" cy="6425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8835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https://graph.power.nstu.ru/wolchin/umm/Graphbook/book/001/038/103/103.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5147" y="2995612"/>
            <a:ext cx="2134790" cy="284638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graph.power.nstu.ru/wolchin/umm/Graphbook/book/001/038/103/103_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9726" y="2995612"/>
            <a:ext cx="2268140" cy="302418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14300" y="278536"/>
            <a:ext cx="8496300" cy="1323439"/>
          </a:xfrm>
          <a:prstGeom prst="rect">
            <a:avLst/>
          </a:prstGeom>
        </p:spPr>
        <p:txBody>
          <a:bodyPr wrap="square">
            <a:spAutoFit/>
          </a:bodyPr>
          <a:lstStyle/>
          <a:p>
            <a:pPr algn="just"/>
            <a:r>
              <a:rPr lang="ru-RU" sz="2000" b="1" i="1" dirty="0">
                <a:solidFill>
                  <a:srgbClr val="000000"/>
                </a:solidFill>
                <a:latin typeface="Verdana" panose="020B0604030504040204" pitchFamily="34" charset="0"/>
              </a:rPr>
              <a:t>Гиперболоид вращения</a:t>
            </a:r>
            <a:r>
              <a:rPr lang="ru-RU" sz="2000" i="1" dirty="0">
                <a:solidFill>
                  <a:srgbClr val="000000"/>
                </a:solidFill>
                <a:latin typeface="Verdana" panose="020B0604030504040204" pitchFamily="34" charset="0"/>
              </a:rPr>
              <a:t> </a:t>
            </a:r>
            <a:r>
              <a:rPr lang="ru-RU" sz="2000" dirty="0">
                <a:solidFill>
                  <a:srgbClr val="000000"/>
                </a:solidFill>
                <a:latin typeface="Verdana" panose="020B0604030504040204" pitchFamily="34" charset="0"/>
              </a:rPr>
              <a:t>– различают одно </a:t>
            </a:r>
            <a:r>
              <a:rPr lang="ru-RU" sz="2000" dirty="0" smtClean="0">
                <a:solidFill>
                  <a:srgbClr val="000000"/>
                </a:solidFill>
                <a:latin typeface="Verdana" panose="020B0604030504040204" pitchFamily="34" charset="0"/>
              </a:rPr>
              <a:t>и </a:t>
            </a:r>
            <a:r>
              <a:rPr lang="ru-RU" sz="2000" dirty="0">
                <a:solidFill>
                  <a:srgbClr val="000000"/>
                </a:solidFill>
                <a:latin typeface="Verdana" panose="020B0604030504040204" pitchFamily="34" charset="0"/>
              </a:rPr>
              <a:t>двух </a:t>
            </a:r>
            <a:r>
              <a:rPr lang="ru-RU" sz="2000" dirty="0" smtClean="0">
                <a:solidFill>
                  <a:srgbClr val="000000"/>
                </a:solidFill>
                <a:latin typeface="Verdana" panose="020B0604030504040204" pitchFamily="34" charset="0"/>
              </a:rPr>
              <a:t>полостной </a:t>
            </a:r>
            <a:r>
              <a:rPr lang="ru-RU" sz="2000" dirty="0">
                <a:solidFill>
                  <a:srgbClr val="000000"/>
                </a:solidFill>
                <a:latin typeface="Verdana" panose="020B0604030504040204" pitchFamily="34" charset="0"/>
              </a:rPr>
              <a:t>гиперболоиды вращения. </a:t>
            </a:r>
            <a:endParaRPr lang="en-US" sz="2000" dirty="0" smtClean="0">
              <a:solidFill>
                <a:srgbClr val="000000"/>
              </a:solidFill>
              <a:latin typeface="Verdana" panose="020B0604030504040204" pitchFamily="34" charset="0"/>
            </a:endParaRPr>
          </a:p>
          <a:p>
            <a:pPr algn="just"/>
            <a:r>
              <a:rPr lang="ru-RU" sz="2000" dirty="0" smtClean="0">
                <a:solidFill>
                  <a:srgbClr val="000000"/>
                </a:solidFill>
                <a:latin typeface="Verdana" panose="020B0604030504040204" pitchFamily="34" charset="0"/>
              </a:rPr>
              <a:t>Первый </a:t>
            </a:r>
            <a:r>
              <a:rPr lang="ru-RU" sz="2000" dirty="0">
                <a:solidFill>
                  <a:srgbClr val="000000"/>
                </a:solidFill>
                <a:latin typeface="Verdana" panose="020B0604030504040204" pitchFamily="34" charset="0"/>
              </a:rPr>
              <a:t>получается при вращении вокруг мнимой оси, а второй – вращением гиперболы вокруг действительной оси.</a:t>
            </a:r>
            <a:endParaRPr lang="ru-RU" sz="2000" dirty="0"/>
          </a:p>
        </p:txBody>
      </p:sp>
    </p:spTree>
    <p:extLst>
      <p:ext uri="{BB962C8B-B14F-4D97-AF65-F5344CB8AC3E}">
        <p14:creationId xmlns:p14="http://schemas.microsoft.com/office/powerpoint/2010/main" val="9033538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17558" y="1564105"/>
            <a:ext cx="3826042" cy="126584"/>
          </a:xfrm>
        </p:spPr>
        <p:txBody>
          <a:bodyPr>
            <a:normAutofit fontScale="90000"/>
          </a:bodyPr>
          <a:lstStyle/>
          <a:p>
            <a:endParaRPr lang="ru-RU"/>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6669" y="360947"/>
            <a:ext cx="7860630" cy="5895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6127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9274" y="1371600"/>
            <a:ext cx="4307305" cy="319089"/>
          </a:xfrm>
        </p:spPr>
        <p:txBody>
          <a:bodyPr>
            <a:normAutofit fontScale="90000"/>
          </a:bodyPr>
          <a:lstStyle/>
          <a:p>
            <a:endParaRPr lang="ru-RU"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2869" y="481265"/>
            <a:ext cx="7797839" cy="5848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9343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46158" y="1407695"/>
            <a:ext cx="4632158" cy="282994"/>
          </a:xfrm>
        </p:spPr>
        <p:txBody>
          <a:bodyPr>
            <a:normAutofit fontScale="90000"/>
          </a:bodyPr>
          <a:lstStyle/>
          <a:p>
            <a:endParaRPr lang="ru-RU"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4848" y="385011"/>
            <a:ext cx="7829924" cy="5872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629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42446" y="1519518"/>
            <a:ext cx="3886201" cy="171171"/>
          </a:xfrm>
        </p:spPr>
        <p:txBody>
          <a:bodyPr>
            <a:normAutofit fontScale="90000"/>
          </a:bodyPr>
          <a:lstStyle/>
          <a:p>
            <a:endParaRPr lang="ru-RU"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5738" y="712693"/>
            <a:ext cx="9038262" cy="5084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3681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3388" y="149598"/>
            <a:ext cx="8746958" cy="656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3916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8527" y="209321"/>
            <a:ext cx="9085473" cy="6533003"/>
          </a:xfrm>
        </p:spPr>
        <p:txBody>
          <a:bodyPr>
            <a:normAutofit/>
          </a:bodyPr>
          <a:lstStyle/>
          <a:p>
            <a:pPr marL="0" indent="0" algn="ctr">
              <a:buNone/>
            </a:pPr>
            <a:r>
              <a:rPr lang="ru-RU" sz="2400" b="1" dirty="0" smtClean="0"/>
              <a:t>Поверхности </a:t>
            </a:r>
          </a:p>
          <a:p>
            <a:pPr marL="0" indent="0" algn="ctr">
              <a:buNone/>
            </a:pPr>
            <a:endParaRPr lang="en-US" sz="2400" b="1" dirty="0" smtClean="0"/>
          </a:p>
          <a:p>
            <a:pPr marL="0" indent="0" algn="just">
              <a:buNone/>
            </a:pPr>
            <a:r>
              <a:rPr lang="ru-RU" sz="2000" dirty="0" smtClean="0"/>
              <a:t>Начертательная геометрия как самостоятельная наука, которая занимается теоретическим моделированием трехмерного пространства, а </a:t>
            </a:r>
            <a:r>
              <a:rPr lang="ru-RU" sz="2000" b="1" dirty="0" smtClean="0"/>
              <a:t>результатами исследований пользуются инженеры для их практического применения, не может обойти вниманием такие важные геометрические фигуры, как </a:t>
            </a:r>
            <a:r>
              <a:rPr lang="ru-RU" sz="2000" dirty="0" smtClean="0"/>
              <a:t>поверхности.</a:t>
            </a:r>
            <a:endParaRPr lang="en-US" sz="2000" dirty="0" smtClean="0"/>
          </a:p>
          <a:p>
            <a:pPr marL="0" indent="0" algn="just">
              <a:buNone/>
            </a:pPr>
            <a:r>
              <a:rPr lang="ru-RU" sz="2000" dirty="0" smtClean="0"/>
              <a:t> Мир поверхностей многообразен и безграничен - начиная от элементарной простой плоскости до причудливых сложнейших форм криволинейных поверхностей, образующие которых периодически изменяют свой вид. Такие поверхности не поддаются точному математическому описанию. </a:t>
            </a:r>
            <a:endParaRPr lang="en-US" sz="2000" dirty="0" smtClean="0"/>
          </a:p>
          <a:p>
            <a:pPr marL="0" indent="0" algn="just">
              <a:buNone/>
            </a:pPr>
            <a:r>
              <a:rPr lang="ru-RU" sz="2000" dirty="0" smtClean="0"/>
              <a:t>По разнообразию форм и свойств, по своему значению при моделировании геометрических фигур в архитектуре, строительстве, изобразительном искусстве, авиастроении поверхности не имеют себе равных среди других фигур. </a:t>
            </a:r>
          </a:p>
          <a:p>
            <a:pPr marL="0" indent="0" algn="just">
              <a:buNone/>
            </a:pPr>
            <a:endParaRPr lang="ru-RU" sz="2000" dirty="0"/>
          </a:p>
        </p:txBody>
      </p:sp>
    </p:spTree>
    <p:extLst>
      <p:ext uri="{BB962C8B-B14F-4D97-AF65-F5344CB8AC3E}">
        <p14:creationId xmlns:p14="http://schemas.microsoft.com/office/powerpoint/2010/main" val="27371509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ÐÐ¾Ð²ÐµÑÑÐ½Ð¾ÑÑÑ ÐºÐ¾Ð½Ð¸ÑÐµÑÐºÐ°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6942" y="167348"/>
            <a:ext cx="6443864" cy="5988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6404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ru-RU" altLang="ru-RU" sz="1800"/>
          </a:p>
        </p:txBody>
      </p:sp>
      <p:sp>
        <p:nvSpPr>
          <p:cNvPr id="20483" name="Прямоугольник 1"/>
          <p:cNvSpPr>
            <a:spLocks noChangeArrowheads="1"/>
          </p:cNvSpPr>
          <p:nvPr/>
        </p:nvSpPr>
        <p:spPr bwMode="auto">
          <a:xfrm>
            <a:off x="384175" y="800100"/>
            <a:ext cx="8432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a:buFontTx/>
              <a:buNone/>
            </a:pPr>
            <a:r>
              <a:rPr lang="ru-RU" altLang="ru-RU" sz="1800" b="1" dirty="0">
                <a:solidFill>
                  <a:srgbClr val="000000"/>
                </a:solidFill>
                <a:latin typeface="Times New Roman" pitchFamily="18" charset="0"/>
                <a:cs typeface="Times New Roman" pitchFamily="18" charset="0"/>
              </a:rPr>
              <a:t>Коническая поверхность</a:t>
            </a:r>
            <a:r>
              <a:rPr lang="ru-RU" altLang="ru-RU" sz="1800" dirty="0">
                <a:solidFill>
                  <a:srgbClr val="000000"/>
                </a:solidFill>
                <a:latin typeface="Times New Roman" pitchFamily="18" charset="0"/>
                <a:cs typeface="Times New Roman" pitchFamily="18" charset="0"/>
              </a:rPr>
              <a:t> с несобственной вершиной </a:t>
            </a:r>
            <a:r>
              <a:rPr lang="en-US" altLang="ru-RU" sz="1800" b="1" i="1" dirty="0">
                <a:solidFill>
                  <a:srgbClr val="000000"/>
                </a:solidFill>
                <a:latin typeface="Times New Roman" pitchFamily="18" charset="0"/>
                <a:cs typeface="Times New Roman" pitchFamily="18" charset="0"/>
              </a:rPr>
              <a:t>S</a:t>
            </a:r>
            <a:r>
              <a:rPr lang="en-US" altLang="ru-RU" sz="1800" b="1" i="1" baseline="30000" dirty="0">
                <a:solidFill>
                  <a:srgbClr val="000000"/>
                </a:solidFill>
                <a:latin typeface="Times New Roman" pitchFamily="18" charset="0"/>
                <a:cs typeface="Times New Roman" pitchFamily="18" charset="0"/>
                <a:sym typeface="Symbol" pitchFamily="18" charset="2"/>
              </a:rPr>
              <a:t> </a:t>
            </a:r>
            <a:r>
              <a:rPr lang="en-US" altLang="ru-RU" sz="1800" b="1" i="1" dirty="0">
                <a:solidFill>
                  <a:srgbClr val="000000"/>
                </a:solidFill>
                <a:latin typeface="Times New Roman" pitchFamily="18" charset="0"/>
                <a:cs typeface="Times New Roman" pitchFamily="18" charset="0"/>
                <a:sym typeface="Symbol" pitchFamily="18" charset="2"/>
              </a:rPr>
              <a:t>(s) </a:t>
            </a:r>
            <a:r>
              <a:rPr lang="ru-RU" altLang="ru-RU" sz="1800" dirty="0">
                <a:solidFill>
                  <a:srgbClr val="000000"/>
                </a:solidFill>
                <a:latin typeface="Times New Roman" pitchFamily="18" charset="0"/>
                <a:cs typeface="Times New Roman" pitchFamily="18" charset="0"/>
                <a:sym typeface="Symbol" pitchFamily="18" charset="2"/>
              </a:rPr>
              <a:t>называется цилиндрической. Ее образующие пересекают направляющую </a:t>
            </a:r>
            <a:r>
              <a:rPr lang="en-US" altLang="ru-RU" sz="1800" i="1" dirty="0">
                <a:solidFill>
                  <a:srgbClr val="000000"/>
                </a:solidFill>
                <a:latin typeface="Times New Roman" pitchFamily="18" charset="0"/>
                <a:cs typeface="Times New Roman" pitchFamily="18" charset="0"/>
                <a:sym typeface="Symbol" pitchFamily="18" charset="2"/>
              </a:rPr>
              <a:t>a</a:t>
            </a:r>
            <a:r>
              <a:rPr lang="ru-RU" altLang="ru-RU" sz="1800" dirty="0">
                <a:solidFill>
                  <a:srgbClr val="000000"/>
                </a:solidFill>
                <a:latin typeface="Times New Roman" pitchFamily="18" charset="0"/>
                <a:cs typeface="Times New Roman" pitchFamily="18" charset="0"/>
                <a:sym typeface="Symbol" pitchFamily="18" charset="2"/>
              </a:rPr>
              <a:t> и параллельны прямой </a:t>
            </a:r>
            <a:r>
              <a:rPr lang="en-US" altLang="ru-RU" sz="1800" b="1" i="1" dirty="0">
                <a:solidFill>
                  <a:srgbClr val="000000"/>
                </a:solidFill>
                <a:latin typeface="Times New Roman" pitchFamily="18" charset="0"/>
                <a:cs typeface="Times New Roman" pitchFamily="18" charset="0"/>
                <a:sym typeface="Symbol" pitchFamily="18" charset="2"/>
              </a:rPr>
              <a:t>s</a:t>
            </a:r>
            <a:r>
              <a:rPr lang="en-US" altLang="ru-RU" sz="1800" dirty="0">
                <a:solidFill>
                  <a:srgbClr val="000000"/>
                </a:solidFill>
                <a:latin typeface="Times New Roman" pitchFamily="18" charset="0"/>
                <a:cs typeface="Times New Roman" pitchFamily="18" charset="0"/>
                <a:sym typeface="Symbol" pitchFamily="18" charset="2"/>
              </a:rPr>
              <a:t> </a:t>
            </a:r>
            <a:r>
              <a:rPr lang="ru-RU" altLang="ru-RU" sz="1800" dirty="0">
                <a:solidFill>
                  <a:srgbClr val="000000"/>
                </a:solidFill>
                <a:latin typeface="Times New Roman" pitchFamily="18" charset="0"/>
                <a:cs typeface="Times New Roman" pitchFamily="18" charset="0"/>
                <a:sym typeface="Symbol" pitchFamily="18" charset="2"/>
              </a:rPr>
              <a:t>– собственному представителю несобственной вершины </a:t>
            </a:r>
            <a:r>
              <a:rPr lang="en-US" altLang="ru-RU" sz="1800" b="1" i="1" dirty="0">
                <a:solidFill>
                  <a:srgbClr val="000000"/>
                </a:solidFill>
                <a:latin typeface="Times New Roman" pitchFamily="18" charset="0"/>
                <a:cs typeface="Times New Roman" pitchFamily="18" charset="0"/>
              </a:rPr>
              <a:t>S</a:t>
            </a:r>
            <a:r>
              <a:rPr lang="en-US" altLang="ru-RU" sz="1800" b="1" i="1" baseline="30000" dirty="0">
                <a:solidFill>
                  <a:srgbClr val="000000"/>
                </a:solidFill>
                <a:latin typeface="Times New Roman" pitchFamily="18" charset="0"/>
                <a:cs typeface="Times New Roman" pitchFamily="18" charset="0"/>
                <a:sym typeface="Symbol" pitchFamily="18" charset="2"/>
              </a:rPr>
              <a:t> </a:t>
            </a:r>
            <a:r>
              <a:rPr lang="ru-RU" altLang="ru-RU" sz="1800" b="1" i="1" dirty="0">
                <a:solidFill>
                  <a:srgbClr val="000000"/>
                </a:solidFill>
                <a:latin typeface="Times New Roman" pitchFamily="18" charset="0"/>
                <a:cs typeface="Times New Roman" pitchFamily="18" charset="0"/>
                <a:sym typeface="Symbol" pitchFamily="18" charset="2"/>
              </a:rPr>
              <a:t>.</a:t>
            </a:r>
            <a:endParaRPr lang="ru-RU" altLang="ru-RU" sz="1800" b="1" i="1" dirty="0">
              <a:solidFill>
                <a:srgbClr val="000000"/>
              </a:solidFill>
              <a:latin typeface="Times New Roman" pitchFamily="18" charset="0"/>
              <a:cs typeface="Times New Roman" pitchFamily="18" charset="0"/>
            </a:endParaRPr>
          </a:p>
        </p:txBody>
      </p:sp>
      <p:pic>
        <p:nvPicPr>
          <p:cNvPr id="204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8413" y="1924050"/>
            <a:ext cx="4067175"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82264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ru-RU" altLang="ru-RU" sz="1800"/>
          </a:p>
        </p:txBody>
      </p:sp>
      <p:sp>
        <p:nvSpPr>
          <p:cNvPr id="21507" name="Прямоугольник 1"/>
          <p:cNvSpPr>
            <a:spLocks noChangeArrowheads="1"/>
          </p:cNvSpPr>
          <p:nvPr/>
        </p:nvSpPr>
        <p:spPr bwMode="auto">
          <a:xfrm>
            <a:off x="471487" y="476934"/>
            <a:ext cx="8432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buFontTx/>
              <a:buNone/>
            </a:pPr>
            <a:r>
              <a:rPr lang="ru-RU" altLang="ru-RU" sz="2000" b="1" dirty="0">
                <a:solidFill>
                  <a:srgbClr val="000000"/>
                </a:solidFill>
                <a:latin typeface="Times New Roman" pitchFamily="18" charset="0"/>
                <a:cs typeface="Times New Roman" pitchFamily="18" charset="0"/>
              </a:rPr>
              <a:t>Точки, принадлежащие коническим и цилиндрическим поверхностям, </a:t>
            </a:r>
            <a:r>
              <a:rPr lang="ru-RU" altLang="ru-RU" sz="2000" dirty="0">
                <a:solidFill>
                  <a:srgbClr val="000000"/>
                </a:solidFill>
                <a:latin typeface="Times New Roman" pitchFamily="18" charset="0"/>
                <a:cs typeface="Times New Roman" pitchFamily="18" charset="0"/>
              </a:rPr>
              <a:t>удобно строить проведением образующих поверхности.</a:t>
            </a:r>
            <a:endParaRPr lang="ru-RU" altLang="ru-RU" sz="2000" b="1" dirty="0">
              <a:solidFill>
                <a:srgbClr val="000000"/>
              </a:solidFill>
              <a:latin typeface="Times New Roman" pitchFamily="18" charset="0"/>
              <a:cs typeface="Times New Roman" pitchFamily="18" charset="0"/>
            </a:endParaRPr>
          </a:p>
        </p:txBody>
      </p:sp>
      <p:pic>
        <p:nvPicPr>
          <p:cNvPr id="215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350" y="1346200"/>
            <a:ext cx="7839075"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69591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20516" y="1359567"/>
            <a:ext cx="5185610" cy="331121"/>
          </a:xfrm>
        </p:spPr>
        <p:txBody>
          <a:bodyPr>
            <a:normAutofit fontScale="90000"/>
          </a:bodyPr>
          <a:lstStyle/>
          <a:p>
            <a:endParaRPr lang="ru-RU"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1520" y="505327"/>
            <a:ext cx="7283113" cy="5462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22081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ru-RU" altLang="ru-RU" sz="1800"/>
          </a:p>
        </p:txBody>
      </p:sp>
      <p:sp>
        <p:nvSpPr>
          <p:cNvPr id="24579" name="Прямоугольник 1"/>
          <p:cNvSpPr>
            <a:spLocks noChangeArrowheads="1"/>
          </p:cNvSpPr>
          <p:nvPr/>
        </p:nvSpPr>
        <p:spPr bwMode="auto">
          <a:xfrm>
            <a:off x="414338" y="604165"/>
            <a:ext cx="8432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buFontTx/>
              <a:buNone/>
            </a:pPr>
            <a:r>
              <a:rPr lang="ru-RU" altLang="ru-RU" sz="1800" b="1" dirty="0">
                <a:solidFill>
                  <a:srgbClr val="000000"/>
                </a:solidFill>
              </a:rPr>
              <a:t>Поверхности Каталана (Поверхности с плоскостью параллелизма).</a:t>
            </a:r>
          </a:p>
        </p:txBody>
      </p:sp>
      <p:pic>
        <p:nvPicPr>
          <p:cNvPr id="245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188" y="2165350"/>
            <a:ext cx="5002212" cy="324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Прямоугольник 1"/>
          <p:cNvSpPr>
            <a:spLocks noChangeArrowheads="1"/>
          </p:cNvSpPr>
          <p:nvPr/>
        </p:nvSpPr>
        <p:spPr bwMode="auto">
          <a:xfrm>
            <a:off x="471488" y="1235075"/>
            <a:ext cx="8432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buFontTx/>
              <a:buNone/>
            </a:pPr>
            <a:r>
              <a:rPr lang="ru-RU" altLang="ru-RU" sz="1800" dirty="0">
                <a:solidFill>
                  <a:srgbClr val="000000"/>
                </a:solidFill>
                <a:latin typeface="Times New Roman" pitchFamily="18" charset="0"/>
                <a:cs typeface="Times New Roman" pitchFamily="18" charset="0"/>
              </a:rPr>
              <a:t>Образующие </a:t>
            </a:r>
            <a:r>
              <a:rPr lang="en-US" altLang="ru-RU" sz="1800" b="1" i="1" dirty="0">
                <a:solidFill>
                  <a:srgbClr val="000000"/>
                </a:solidFill>
                <a:latin typeface="Times New Roman" pitchFamily="18" charset="0"/>
                <a:cs typeface="Times New Roman" pitchFamily="18" charset="0"/>
              </a:rPr>
              <a:t>l</a:t>
            </a:r>
            <a:r>
              <a:rPr lang="en-US" altLang="ru-RU" sz="1800" dirty="0">
                <a:solidFill>
                  <a:srgbClr val="000000"/>
                </a:solidFill>
                <a:latin typeface="Times New Roman" pitchFamily="18" charset="0"/>
                <a:cs typeface="Times New Roman" pitchFamily="18" charset="0"/>
              </a:rPr>
              <a:t> </a:t>
            </a:r>
            <a:r>
              <a:rPr lang="ru-RU" altLang="ru-RU" sz="1800" dirty="0">
                <a:solidFill>
                  <a:srgbClr val="000000"/>
                </a:solidFill>
                <a:latin typeface="Times New Roman" pitchFamily="18" charset="0"/>
                <a:cs typeface="Times New Roman" pitchFamily="18" charset="0"/>
              </a:rPr>
              <a:t>этих поверхностей пересекают направляющие кривые </a:t>
            </a:r>
            <a:r>
              <a:rPr lang="en-US" altLang="ru-RU" sz="1800" b="1" i="1" dirty="0">
                <a:solidFill>
                  <a:srgbClr val="000000"/>
                </a:solidFill>
                <a:latin typeface="Times New Roman" pitchFamily="18" charset="0"/>
                <a:cs typeface="Times New Roman" pitchFamily="18" charset="0"/>
              </a:rPr>
              <a:t>m,</a:t>
            </a:r>
            <a:r>
              <a:rPr lang="ru-RU" altLang="ru-RU" sz="1800" b="1" i="1" dirty="0">
                <a:solidFill>
                  <a:srgbClr val="000000"/>
                </a:solidFill>
                <a:latin typeface="Times New Roman" pitchFamily="18" charset="0"/>
                <a:cs typeface="Times New Roman" pitchFamily="18" charset="0"/>
              </a:rPr>
              <a:t> </a:t>
            </a:r>
            <a:r>
              <a:rPr lang="en-US" altLang="ru-RU" sz="1800" b="1" i="1" dirty="0">
                <a:solidFill>
                  <a:srgbClr val="000000"/>
                </a:solidFill>
                <a:latin typeface="Times New Roman" pitchFamily="18" charset="0"/>
                <a:cs typeface="Times New Roman" pitchFamily="18" charset="0"/>
              </a:rPr>
              <a:t>n</a:t>
            </a:r>
            <a:r>
              <a:rPr lang="en-US" altLang="ru-RU" sz="1800" dirty="0">
                <a:solidFill>
                  <a:srgbClr val="000000"/>
                </a:solidFill>
                <a:latin typeface="Times New Roman" pitchFamily="18" charset="0"/>
                <a:cs typeface="Times New Roman" pitchFamily="18" charset="0"/>
              </a:rPr>
              <a:t> </a:t>
            </a:r>
            <a:r>
              <a:rPr lang="ru-RU" altLang="ru-RU" sz="1800" dirty="0">
                <a:solidFill>
                  <a:srgbClr val="000000"/>
                </a:solidFill>
                <a:latin typeface="Times New Roman" pitchFamily="18" charset="0"/>
                <a:cs typeface="Times New Roman" pitchFamily="18" charset="0"/>
              </a:rPr>
              <a:t>и параллельны плоскости параллелизма </a:t>
            </a:r>
            <a:r>
              <a:rPr lang="ru-RU" altLang="ru-RU" sz="1800" b="1" i="1" dirty="0">
                <a:solidFill>
                  <a:srgbClr val="000000"/>
                </a:solidFill>
                <a:latin typeface="Times New Roman" pitchFamily="18" charset="0"/>
                <a:cs typeface="Times New Roman" pitchFamily="18" charset="0"/>
                <a:sym typeface="Symbol" pitchFamily="18" charset="2"/>
              </a:rPr>
              <a:t></a:t>
            </a:r>
            <a:r>
              <a:rPr lang="ru-RU" altLang="ru-RU" sz="1800" dirty="0">
                <a:solidFill>
                  <a:srgbClr val="000000"/>
                </a:solidFill>
                <a:latin typeface="Times New Roman" pitchFamily="18" charset="0"/>
                <a:cs typeface="Times New Roman" pitchFamily="18" charset="0"/>
              </a:rPr>
              <a:t>.</a:t>
            </a:r>
          </a:p>
        </p:txBody>
      </p:sp>
      <p:sp>
        <p:nvSpPr>
          <p:cNvPr id="24582" name="Прямоугольник 1"/>
          <p:cNvSpPr>
            <a:spLocks noChangeArrowheads="1"/>
          </p:cNvSpPr>
          <p:nvPr/>
        </p:nvSpPr>
        <p:spPr bwMode="auto">
          <a:xfrm>
            <a:off x="5588000" y="1990725"/>
            <a:ext cx="317817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a:buFontTx/>
              <a:buNone/>
            </a:pPr>
            <a:r>
              <a:rPr lang="ru-RU" altLang="ru-RU" sz="1800" dirty="0">
                <a:solidFill>
                  <a:srgbClr val="000000"/>
                </a:solidFill>
                <a:latin typeface="Times New Roman" pitchFamily="18" charset="0"/>
                <a:cs typeface="Times New Roman" pitchFamily="18" charset="0"/>
              </a:rPr>
              <a:t>В зависимости от направляющих кривых </a:t>
            </a:r>
            <a:r>
              <a:rPr lang="en-US" altLang="ru-RU" sz="1800" b="1" i="1" dirty="0">
                <a:solidFill>
                  <a:srgbClr val="000000"/>
                </a:solidFill>
                <a:latin typeface="Times New Roman" pitchFamily="18" charset="0"/>
                <a:cs typeface="Times New Roman" pitchFamily="18" charset="0"/>
              </a:rPr>
              <a:t>m,</a:t>
            </a:r>
            <a:r>
              <a:rPr lang="ru-RU" altLang="ru-RU" sz="1800" b="1" i="1" dirty="0">
                <a:solidFill>
                  <a:srgbClr val="000000"/>
                </a:solidFill>
                <a:latin typeface="Times New Roman" pitchFamily="18" charset="0"/>
                <a:cs typeface="Times New Roman" pitchFamily="18" charset="0"/>
              </a:rPr>
              <a:t> </a:t>
            </a:r>
            <a:r>
              <a:rPr lang="en-US" altLang="ru-RU" sz="1800" b="1" i="1" dirty="0">
                <a:solidFill>
                  <a:srgbClr val="000000"/>
                </a:solidFill>
                <a:latin typeface="Times New Roman" pitchFamily="18" charset="0"/>
                <a:cs typeface="Times New Roman" pitchFamily="18" charset="0"/>
              </a:rPr>
              <a:t>n</a:t>
            </a:r>
            <a:r>
              <a:rPr lang="en-US" altLang="ru-RU" sz="1800" dirty="0">
                <a:solidFill>
                  <a:srgbClr val="000000"/>
                </a:solidFill>
                <a:latin typeface="Times New Roman" pitchFamily="18" charset="0"/>
                <a:cs typeface="Times New Roman" pitchFamily="18" charset="0"/>
              </a:rPr>
              <a:t> </a:t>
            </a:r>
            <a:r>
              <a:rPr lang="ru-RU" altLang="ru-RU" sz="1800" dirty="0">
                <a:solidFill>
                  <a:srgbClr val="000000"/>
                </a:solidFill>
                <a:latin typeface="Times New Roman" pitchFamily="18" charset="0"/>
                <a:cs typeface="Times New Roman" pitchFamily="18" charset="0"/>
              </a:rPr>
              <a:t>поверхность с плоскостью параллелизма называется </a:t>
            </a:r>
            <a:r>
              <a:rPr lang="ru-RU" altLang="ru-RU" sz="1800" b="1" dirty="0">
                <a:solidFill>
                  <a:srgbClr val="000000"/>
                </a:solidFill>
                <a:latin typeface="Times New Roman" pitchFamily="18" charset="0"/>
                <a:cs typeface="Times New Roman" pitchFamily="18" charset="0"/>
              </a:rPr>
              <a:t>цилиндроидом, коноидом,</a:t>
            </a:r>
            <a:r>
              <a:rPr lang="ru-RU" altLang="ru-RU" sz="1800" dirty="0">
                <a:solidFill>
                  <a:srgbClr val="000000"/>
                </a:solidFill>
                <a:latin typeface="Times New Roman" pitchFamily="18" charset="0"/>
                <a:cs typeface="Times New Roman" pitchFamily="18" charset="0"/>
              </a:rPr>
              <a:t> или </a:t>
            </a:r>
            <a:r>
              <a:rPr lang="ru-RU" altLang="ru-RU" sz="1800" b="1" dirty="0">
                <a:solidFill>
                  <a:srgbClr val="000000"/>
                </a:solidFill>
                <a:latin typeface="Times New Roman" pitchFamily="18" charset="0"/>
                <a:cs typeface="Times New Roman" pitchFamily="18" charset="0"/>
              </a:rPr>
              <a:t>гиперболическим параболоидом.  </a:t>
            </a:r>
          </a:p>
        </p:txBody>
      </p:sp>
      <p:sp>
        <p:nvSpPr>
          <p:cNvPr id="10" name="Прямоугольник 1"/>
          <p:cNvSpPr>
            <a:spLocks noChangeArrowheads="1"/>
          </p:cNvSpPr>
          <p:nvPr/>
        </p:nvSpPr>
        <p:spPr bwMode="auto">
          <a:xfrm>
            <a:off x="5588000" y="4288987"/>
            <a:ext cx="310515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a:buFontTx/>
              <a:buNone/>
            </a:pPr>
            <a:r>
              <a:rPr lang="ru-RU" altLang="ru-RU" sz="1800" b="1" dirty="0">
                <a:solidFill>
                  <a:srgbClr val="000000"/>
                </a:solidFill>
                <a:latin typeface="Times New Roman" pitchFamily="18" charset="0"/>
                <a:cs typeface="Times New Roman" pitchFamily="18" charset="0"/>
              </a:rPr>
              <a:t>Цилиндроидом</a:t>
            </a:r>
            <a:r>
              <a:rPr lang="ru-RU" altLang="ru-RU" sz="1800" dirty="0">
                <a:solidFill>
                  <a:srgbClr val="000000"/>
                </a:solidFill>
                <a:latin typeface="Times New Roman" pitchFamily="18" charset="0"/>
                <a:cs typeface="Times New Roman" pitchFamily="18" charset="0"/>
              </a:rPr>
              <a:t> называется линейчатая поверхность с плоскостью параллелизма, у которой направляющими являются кривые линии.</a:t>
            </a:r>
          </a:p>
        </p:txBody>
      </p:sp>
      <p:sp>
        <p:nvSpPr>
          <p:cNvPr id="11" name="Прямоугольник 1"/>
          <p:cNvSpPr>
            <a:spLocks noChangeArrowheads="1"/>
          </p:cNvSpPr>
          <p:nvPr/>
        </p:nvSpPr>
        <p:spPr bwMode="auto">
          <a:xfrm>
            <a:off x="1524000" y="5445125"/>
            <a:ext cx="31067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buFontTx/>
              <a:buNone/>
            </a:pPr>
            <a:r>
              <a:rPr lang="ru-RU" altLang="ru-RU" sz="1600" b="1">
                <a:solidFill>
                  <a:srgbClr val="000000"/>
                </a:solidFill>
                <a:latin typeface="Times New Roman" pitchFamily="18" charset="0"/>
                <a:cs typeface="Times New Roman" pitchFamily="18" charset="0"/>
              </a:rPr>
              <a:t>Цилиндроид</a:t>
            </a:r>
            <a:endParaRPr lang="ru-RU" altLang="ru-RU" sz="160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666480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274640"/>
            <a:ext cx="8229600" cy="777875"/>
          </a:xfrm>
          <a:effectLst>
            <a:outerShdw dist="35921" dir="2700000" algn="ctr" rotWithShape="0">
              <a:schemeClr val="bg2">
                <a:alpha val="50000"/>
              </a:schemeClr>
            </a:outerShdw>
          </a:effectLst>
        </p:spPr>
        <p:txBody>
          <a:bodyPr/>
          <a:lstStyle/>
          <a:p>
            <a:pPr algn="ctr" eaLnBrk="1" hangingPunct="1">
              <a:defRPr/>
            </a:pPr>
            <a:r>
              <a:rPr lang="ru-RU" sz="2400" b="1" i="1" dirty="0" smtClean="0">
                <a:solidFill>
                  <a:srgbClr val="00FF99"/>
                </a:solidFill>
              </a:rPr>
              <a:t>ПОВЕРХНОСТИ С ПЛОСКОСТЬЮ ПАРАЛЛЕЛИЗМА</a:t>
            </a:r>
            <a:br>
              <a:rPr lang="ru-RU" sz="2400" b="1" i="1" dirty="0" smtClean="0">
                <a:solidFill>
                  <a:srgbClr val="00FF99"/>
                </a:solidFill>
              </a:rPr>
            </a:br>
            <a:r>
              <a:rPr lang="ru-RU" sz="2400" b="1" i="1" dirty="0" smtClean="0">
                <a:solidFill>
                  <a:srgbClr val="0066FF"/>
                </a:solidFill>
              </a:rPr>
              <a:t>(поверхности Каталана)</a:t>
            </a:r>
          </a:p>
        </p:txBody>
      </p:sp>
      <p:pic>
        <p:nvPicPr>
          <p:cNvPr id="11267" name="Picture 7" descr="поверхности Каталана"/>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73952" y="1520456"/>
            <a:ext cx="7858862" cy="5048621"/>
          </a:xfrm>
          <a:noFill/>
        </p:spPr>
      </p:pic>
    </p:spTree>
    <p:extLst>
      <p:ext uri="{BB962C8B-B14F-4D97-AF65-F5344CB8AC3E}">
        <p14:creationId xmlns:p14="http://schemas.microsoft.com/office/powerpoint/2010/main" val="185112457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87578" y="1383632"/>
            <a:ext cx="3356811" cy="307057"/>
          </a:xfrm>
        </p:spPr>
        <p:txBody>
          <a:bodyPr>
            <a:normAutofit fontScale="90000"/>
          </a:bodyPr>
          <a:lstStyle/>
          <a:p>
            <a:endParaRPr lang="ru-RU" dirty="0"/>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30173" y="445169"/>
            <a:ext cx="7252408" cy="5439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21714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56610" y="1070811"/>
            <a:ext cx="6758739" cy="619878"/>
          </a:xfrm>
        </p:spPr>
        <p:txBody>
          <a:bodyPr>
            <a:normAutofit fontScale="90000"/>
          </a:bodyPr>
          <a:lstStyle/>
          <a:p>
            <a:endParaRPr lang="ru-RU" dirty="0"/>
          </a:p>
        </p:txBody>
      </p:sp>
      <p:pic>
        <p:nvPicPr>
          <p:cNvPr id="1536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9490" y="421104"/>
            <a:ext cx="7332619" cy="5499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022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ÐÐ¾ÑÐ°Ñ Ð¿Ð»Ð¾ÑÐºÐ¾ÑÑÑ (Ð¿Ð¾Ð²ÐµÑÑÐ½Ð¾ÑÑÑ Ð³Ð¸Ð¿ÐµÑÐ±Ð¾Ð»Ð¸ÑÐµÑÐºÐ¾Ð³Ð¾ Ð¿Ð°ÑÐ°Ð±Ð¾Ð»Ð¾Ð¸Ð´Ð°)"/>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50864" y="484743"/>
            <a:ext cx="6695957" cy="6687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707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705" y="1155032"/>
            <a:ext cx="5342022" cy="535657"/>
          </a:xfrm>
        </p:spPr>
        <p:txBody>
          <a:bodyPr>
            <a:normAutofit fontScale="90000"/>
          </a:bodyPr>
          <a:lstStyle/>
          <a:p>
            <a:endParaRPr lang="ru-RU" dirty="0"/>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05585" y="348916"/>
            <a:ext cx="7380744" cy="5535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2778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s://upload.wikimedia.org/wikipedia/commons/4/4e/Cathedral_Brasilia_Niemeyer.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862" b="28542"/>
          <a:stretch/>
        </p:blipFill>
        <p:spPr bwMode="auto">
          <a:xfrm>
            <a:off x="1616149" y="519086"/>
            <a:ext cx="5274902" cy="633891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7039780" y="5801616"/>
            <a:ext cx="1923468" cy="1077218"/>
          </a:xfrm>
          <a:prstGeom prst="rect">
            <a:avLst/>
          </a:prstGeom>
        </p:spPr>
        <p:txBody>
          <a:bodyPr wrap="square">
            <a:spAutoFit/>
          </a:bodyPr>
          <a:lstStyle/>
          <a:p>
            <a:r>
              <a:rPr lang="ru-RU" sz="1600" b="0" i="0" u="none" strike="noStrike" dirty="0" err="1" smtClean="0">
                <a:solidFill>
                  <a:srgbClr val="0B0080"/>
                </a:solidFill>
                <a:effectLst/>
                <a:latin typeface="Arial" panose="020B0604020202020204" pitchFamily="34" charset="0"/>
                <a:hlinkClick r:id="rId3" tooltip="Гиперболоид"/>
              </a:rPr>
              <a:t>Гиперболоидный</a:t>
            </a:r>
            <a:r>
              <a:rPr lang="ru-RU" sz="1600" b="0" i="0" dirty="0" smtClean="0">
                <a:solidFill>
                  <a:srgbClr val="222222"/>
                </a:solidFill>
                <a:effectLst/>
                <a:latin typeface="Arial" panose="020B0604020202020204" pitchFamily="34" charset="0"/>
              </a:rPr>
              <a:t> </a:t>
            </a:r>
            <a:r>
              <a:rPr lang="ru-RU" sz="1600" b="0" i="0" u="none" strike="noStrike" dirty="0" smtClean="0">
                <a:solidFill>
                  <a:srgbClr val="0B0080"/>
                </a:solidFill>
                <a:effectLst/>
                <a:latin typeface="Arial" panose="020B0604020202020204" pitchFamily="34" charset="0"/>
                <a:hlinkClick r:id="rId4" tooltip="Собор Пресвятой Девы Марии (Бразилиа)"/>
              </a:rPr>
              <a:t>собор</a:t>
            </a:r>
            <a:r>
              <a:rPr lang="ru-RU" sz="1600" b="0" i="0" dirty="0" smtClean="0">
                <a:solidFill>
                  <a:srgbClr val="222222"/>
                </a:solidFill>
                <a:effectLst/>
                <a:latin typeface="Arial" panose="020B0604020202020204" pitchFamily="34" charset="0"/>
              </a:rPr>
              <a:t> </a:t>
            </a:r>
          </a:p>
          <a:p>
            <a:r>
              <a:rPr lang="en-US" sz="1600" b="0" i="0" dirty="0" smtClean="0">
                <a:solidFill>
                  <a:srgbClr val="54595D"/>
                </a:solidFill>
                <a:effectLst/>
                <a:latin typeface="Arial" panose="020B0604020202020204" pitchFamily="34" charset="0"/>
              </a:rPr>
              <a:t>Brasília: </a:t>
            </a:r>
            <a:r>
              <a:rPr lang="en-US" sz="1600" b="0" i="0" dirty="0" err="1" smtClean="0">
                <a:solidFill>
                  <a:srgbClr val="54595D"/>
                </a:solidFill>
                <a:effectLst/>
                <a:latin typeface="Arial" panose="020B0604020202020204" pitchFamily="34" charset="0"/>
              </a:rPr>
              <a:t>Catedral</a:t>
            </a:r>
            <a:r>
              <a:rPr lang="en-US" sz="1600" b="0" i="0" dirty="0" smtClean="0">
                <a:solidFill>
                  <a:srgbClr val="54595D"/>
                </a:solidFill>
                <a:effectLst/>
                <a:latin typeface="Arial" panose="020B0604020202020204" pitchFamily="34" charset="0"/>
              </a:rPr>
              <a:t> </a:t>
            </a:r>
            <a:r>
              <a:rPr lang="en-US" sz="1600" b="0" i="0" dirty="0" err="1" smtClean="0">
                <a:solidFill>
                  <a:srgbClr val="54595D"/>
                </a:solidFill>
                <a:effectLst/>
                <a:latin typeface="Arial" panose="020B0604020202020204" pitchFamily="34" charset="0"/>
              </a:rPr>
              <a:t>Metropolitana</a:t>
            </a:r>
            <a:endParaRPr lang="en-US" sz="1600" b="0" i="0" dirty="0">
              <a:solidFill>
                <a:srgbClr val="54595D"/>
              </a:solidFill>
              <a:effectLst/>
              <a:latin typeface="Arial" panose="020B0604020202020204" pitchFamily="34" charset="0"/>
            </a:endParaRPr>
          </a:p>
        </p:txBody>
      </p:sp>
    </p:spTree>
    <p:extLst>
      <p:ext uri="{BB962C8B-B14F-4D97-AF65-F5344CB8AC3E}">
        <p14:creationId xmlns:p14="http://schemas.microsoft.com/office/powerpoint/2010/main" val="9766843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ru-RU" altLang="ru-RU" sz="1800"/>
          </a:p>
        </p:txBody>
      </p:sp>
      <p:sp>
        <p:nvSpPr>
          <p:cNvPr id="31747" name="Прямоугольник 1"/>
          <p:cNvSpPr>
            <a:spLocks noChangeArrowheads="1"/>
          </p:cNvSpPr>
          <p:nvPr/>
        </p:nvSpPr>
        <p:spPr bwMode="auto">
          <a:xfrm>
            <a:off x="355600" y="399990"/>
            <a:ext cx="8432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buFontTx/>
              <a:buNone/>
            </a:pPr>
            <a:r>
              <a:rPr lang="ru-RU" altLang="ru-RU" sz="2000" b="1" dirty="0">
                <a:solidFill>
                  <a:srgbClr val="000000"/>
                </a:solidFill>
              </a:rPr>
              <a:t>Циклическая поверхность</a:t>
            </a:r>
          </a:p>
        </p:txBody>
      </p:sp>
      <p:pic>
        <p:nvPicPr>
          <p:cNvPr id="317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4238" y="1770063"/>
            <a:ext cx="3949700" cy="382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Прямоугольник 1"/>
          <p:cNvSpPr>
            <a:spLocks noChangeArrowheads="1"/>
          </p:cNvSpPr>
          <p:nvPr/>
        </p:nvSpPr>
        <p:spPr bwMode="auto">
          <a:xfrm>
            <a:off x="384175" y="1257300"/>
            <a:ext cx="8432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a:buFontTx/>
              <a:buNone/>
            </a:pPr>
            <a:r>
              <a:rPr lang="ru-RU" altLang="ru-RU" sz="1800" dirty="0">
                <a:solidFill>
                  <a:srgbClr val="000000"/>
                </a:solidFill>
              </a:rPr>
              <a:t>Поверхность, образованная движением окружности постоянного или переменного радиуса, называется </a:t>
            </a:r>
            <a:r>
              <a:rPr lang="ru-RU" altLang="ru-RU" sz="1800" b="1" dirty="0">
                <a:solidFill>
                  <a:srgbClr val="000000"/>
                </a:solidFill>
              </a:rPr>
              <a:t>циклической</a:t>
            </a:r>
            <a:r>
              <a:rPr lang="ru-RU" altLang="ru-RU" sz="1800" dirty="0">
                <a:solidFill>
                  <a:srgbClr val="000000"/>
                </a:solidFill>
              </a:rPr>
              <a:t>.</a:t>
            </a:r>
          </a:p>
        </p:txBody>
      </p:sp>
      <p:sp>
        <p:nvSpPr>
          <p:cNvPr id="31750" name="Прямоугольник 1"/>
          <p:cNvSpPr>
            <a:spLocks noChangeArrowheads="1"/>
          </p:cNvSpPr>
          <p:nvPr/>
        </p:nvSpPr>
        <p:spPr bwMode="auto">
          <a:xfrm>
            <a:off x="302664" y="2074036"/>
            <a:ext cx="432435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a:buFontTx/>
              <a:buNone/>
            </a:pPr>
            <a:r>
              <a:rPr lang="ru-RU" altLang="ru-RU" sz="1800" dirty="0">
                <a:solidFill>
                  <a:srgbClr val="000000"/>
                </a:solidFill>
              </a:rPr>
              <a:t>Если все образующие циклической поверхности расположены в параллельных плоскостях, то она называется </a:t>
            </a:r>
            <a:r>
              <a:rPr lang="ru-RU" altLang="ru-RU" sz="1800" b="1" dirty="0">
                <a:solidFill>
                  <a:srgbClr val="000000"/>
                </a:solidFill>
              </a:rPr>
              <a:t>циклической поверхностью с плоскостью параллелизма.</a:t>
            </a:r>
          </a:p>
        </p:txBody>
      </p:sp>
      <p:sp>
        <p:nvSpPr>
          <p:cNvPr id="31751" name="Прямоугольник 1"/>
          <p:cNvSpPr>
            <a:spLocks noChangeArrowheads="1"/>
          </p:cNvSpPr>
          <p:nvPr/>
        </p:nvSpPr>
        <p:spPr bwMode="auto">
          <a:xfrm>
            <a:off x="246062" y="3960790"/>
            <a:ext cx="4325938" cy="236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a:buFontTx/>
              <a:buNone/>
            </a:pPr>
            <a:r>
              <a:rPr lang="ru-RU" altLang="ru-RU" sz="1800" dirty="0">
                <a:solidFill>
                  <a:srgbClr val="000000"/>
                </a:solidFill>
              </a:rPr>
              <a:t>Циклическая поверхность называется </a:t>
            </a:r>
            <a:r>
              <a:rPr lang="ru-RU" altLang="ru-RU" sz="1800" b="1" dirty="0" err="1">
                <a:solidFill>
                  <a:srgbClr val="000000"/>
                </a:solidFill>
              </a:rPr>
              <a:t>каналовой</a:t>
            </a:r>
            <a:r>
              <a:rPr lang="ru-RU" altLang="ru-RU" sz="1800" dirty="0">
                <a:solidFill>
                  <a:srgbClr val="000000"/>
                </a:solidFill>
              </a:rPr>
              <a:t>, если плоскости ее образующих перпендикулярны траектории движения центра образующей.</a:t>
            </a:r>
          </a:p>
          <a:p>
            <a:pPr algn="just">
              <a:buFontTx/>
              <a:buNone/>
            </a:pPr>
            <a:r>
              <a:rPr lang="ru-RU" altLang="ru-RU" sz="1800" dirty="0" err="1">
                <a:solidFill>
                  <a:srgbClr val="000000"/>
                </a:solidFill>
              </a:rPr>
              <a:t>Каналовая</a:t>
            </a:r>
            <a:r>
              <a:rPr lang="ru-RU" altLang="ru-RU" sz="1800" dirty="0">
                <a:solidFill>
                  <a:srgbClr val="000000"/>
                </a:solidFill>
              </a:rPr>
              <a:t> поверхность называется </a:t>
            </a:r>
            <a:r>
              <a:rPr lang="ru-RU" altLang="ru-RU" sz="1800" b="1" dirty="0">
                <a:solidFill>
                  <a:srgbClr val="000000"/>
                </a:solidFill>
              </a:rPr>
              <a:t>трубчатой</a:t>
            </a:r>
            <a:r>
              <a:rPr lang="ru-RU" altLang="ru-RU" sz="1800" dirty="0">
                <a:solidFill>
                  <a:srgbClr val="000000"/>
                </a:solidFill>
              </a:rPr>
              <a:t>, если она содержит каркас конгруэнтных образующих. </a:t>
            </a:r>
          </a:p>
        </p:txBody>
      </p:sp>
    </p:spTree>
    <p:extLst>
      <p:ext uri="{BB962C8B-B14F-4D97-AF65-F5344CB8AC3E}">
        <p14:creationId xmlns:p14="http://schemas.microsoft.com/office/powerpoint/2010/main" val="27306510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ÐÐ°Ð½Ð°Ð»Ð¾Ð²Ð°Ñ Ð¿Ð¾Ð²ÐµÑÑÐ½Ð¾ÑÑÑ"/>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65490" y="0"/>
            <a:ext cx="6879159" cy="6870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4587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Ð¦Ð¸ÐºÐ»Ð¸ÑÐµÑÐºÐ°Ñ Ð¿Ð¾Ð²ÐµÑÑÐ½Ð¾ÑÑÑ"/>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79470" y="0"/>
            <a:ext cx="686694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7315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0036" y="365127"/>
            <a:ext cx="7185314" cy="521564"/>
          </a:xfrm>
        </p:spPr>
        <p:txBody>
          <a:bodyPr>
            <a:normAutofit fontScale="90000"/>
          </a:bodyPr>
          <a:lstStyle/>
          <a:p>
            <a:pPr algn="ctr"/>
            <a:r>
              <a:rPr lang="ru-RU" b="1" dirty="0">
                <a:latin typeface="Times New Roman" panose="02020603050405020304" pitchFamily="18" charset="0"/>
                <a:cs typeface="Times New Roman" panose="02020603050405020304" pitchFamily="18" charset="0"/>
              </a:rPr>
              <a:t>Список литературы</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966090871"/>
              </p:ext>
            </p:extLst>
          </p:nvPr>
        </p:nvGraphicFramePr>
        <p:xfrm>
          <a:off x="678873" y="1551710"/>
          <a:ext cx="8104909" cy="4904510"/>
        </p:xfrm>
        <a:graphic>
          <a:graphicData uri="http://schemas.openxmlformats.org/drawingml/2006/table">
            <a:tbl>
              <a:tblPr firstRow="1" firstCol="1" lastRow="1" lastCol="1" bandRow="1" bandCol="1">
                <a:tableStyleId>{5C22544A-7EE6-4342-B048-85BDC9FD1C3A}</a:tableStyleId>
              </a:tblPr>
              <a:tblGrid>
                <a:gridCol w="4170502"/>
                <a:gridCol w="3934407"/>
              </a:tblGrid>
              <a:tr h="276868">
                <a:tc>
                  <a:txBody>
                    <a:bodyPr/>
                    <a:lstStyle/>
                    <a:p>
                      <a:pPr marL="789305">
                        <a:spcBef>
                          <a:spcPts val="30"/>
                        </a:spcBef>
                        <a:spcAft>
                          <a:spcPts val="0"/>
                        </a:spcAft>
                      </a:pPr>
                      <a:r>
                        <a:rPr lang="en-US" sz="1400">
                          <a:effectLst/>
                        </a:rPr>
                        <a:t>Основная</a:t>
                      </a:r>
                      <a:r>
                        <a:rPr lang="en-US" sz="1400" spc="-15">
                          <a:effectLst/>
                        </a:rPr>
                        <a:t> </a:t>
                      </a:r>
                      <a:r>
                        <a:rPr lang="en-US" sz="1400" spc="-10">
                          <a:effectLst/>
                        </a:rPr>
                        <a:t>литература</a:t>
                      </a:r>
                      <a:endParaRPr lang="ru-RU" sz="1100">
                        <a:effectLst/>
                        <a:latin typeface="Times New Roman"/>
                        <a:ea typeface="Times New Roman"/>
                      </a:endParaRPr>
                    </a:p>
                  </a:txBody>
                  <a:tcPr marL="0" marR="0" marT="0" marB="0"/>
                </a:tc>
                <a:tc>
                  <a:txBody>
                    <a:bodyPr/>
                    <a:lstStyle/>
                    <a:p>
                      <a:pPr marL="478155">
                        <a:spcBef>
                          <a:spcPts val="30"/>
                        </a:spcBef>
                        <a:spcAft>
                          <a:spcPts val="0"/>
                        </a:spcAft>
                      </a:pPr>
                      <a:r>
                        <a:rPr lang="en-US" sz="1400">
                          <a:effectLst/>
                        </a:rPr>
                        <a:t>Дополнительная</a:t>
                      </a:r>
                      <a:r>
                        <a:rPr lang="en-US" sz="1400" spc="-30">
                          <a:effectLst/>
                        </a:rPr>
                        <a:t> </a:t>
                      </a:r>
                      <a:r>
                        <a:rPr lang="en-US" sz="1400" spc="-10">
                          <a:effectLst/>
                        </a:rPr>
                        <a:t>литература</a:t>
                      </a:r>
                      <a:endParaRPr lang="ru-RU" sz="1100">
                        <a:effectLst/>
                        <a:latin typeface="Times New Roman"/>
                        <a:ea typeface="Times New Roman"/>
                      </a:endParaRPr>
                    </a:p>
                  </a:txBody>
                  <a:tcPr marL="0" marR="0" marT="0" marB="0"/>
                </a:tc>
              </a:tr>
              <a:tr h="1028365">
                <a:tc>
                  <a:txBody>
                    <a:bodyPr/>
                    <a:lstStyle/>
                    <a:p>
                      <a:pPr marL="66675">
                        <a:spcAft>
                          <a:spcPts val="0"/>
                        </a:spcAft>
                      </a:pPr>
                      <a:r>
                        <a:rPr lang="ru-RU" sz="1300">
                          <a:effectLst/>
                        </a:rPr>
                        <a:t>[1]</a:t>
                      </a:r>
                      <a:r>
                        <a:rPr lang="ru-RU" sz="1300" spc="-30">
                          <a:effectLst/>
                        </a:rPr>
                        <a:t> </a:t>
                      </a:r>
                      <a:r>
                        <a:rPr lang="ru-RU" sz="1300">
                          <a:effectLst/>
                        </a:rPr>
                        <a:t>Гафиятова</a:t>
                      </a:r>
                      <a:r>
                        <a:rPr lang="ru-RU" sz="1300" spc="-55">
                          <a:effectLst/>
                        </a:rPr>
                        <a:t> </a:t>
                      </a:r>
                      <a:r>
                        <a:rPr lang="ru-RU" sz="1300">
                          <a:effectLst/>
                        </a:rPr>
                        <a:t>Т.П.,</a:t>
                      </a:r>
                      <a:r>
                        <a:rPr lang="ru-RU" sz="1300" spc="-20">
                          <a:effectLst/>
                        </a:rPr>
                        <a:t> </a:t>
                      </a:r>
                      <a:r>
                        <a:rPr lang="ru-RU" sz="1300">
                          <a:effectLst/>
                        </a:rPr>
                        <a:t>Галимова</a:t>
                      </a:r>
                      <a:r>
                        <a:rPr lang="ru-RU" sz="1300" spc="-30">
                          <a:effectLst/>
                        </a:rPr>
                        <a:t> </a:t>
                      </a:r>
                      <a:r>
                        <a:rPr lang="ru-RU" sz="1300">
                          <a:effectLst/>
                        </a:rPr>
                        <a:t>А.Т.</a:t>
                      </a:r>
                      <a:r>
                        <a:rPr lang="ru-RU" sz="1300" spc="-40">
                          <a:effectLst/>
                        </a:rPr>
                        <a:t> </a:t>
                      </a:r>
                      <a:r>
                        <a:rPr lang="ru-RU" sz="1300">
                          <a:effectLst/>
                        </a:rPr>
                        <a:t>ЕСКД</a:t>
                      </a:r>
                      <a:r>
                        <a:rPr lang="ru-RU" sz="1300" spc="-10">
                          <a:effectLst/>
                        </a:rPr>
                        <a:t> </a:t>
                      </a:r>
                      <a:r>
                        <a:rPr lang="ru-RU" sz="1300">
                          <a:effectLst/>
                        </a:rPr>
                        <a:t>– общие правила выполнения чертежей, изображения, правила простановки</a:t>
                      </a:r>
                      <a:endParaRPr lang="ru-RU" sz="1100">
                        <a:effectLst/>
                      </a:endParaRPr>
                    </a:p>
                    <a:p>
                      <a:pPr marL="66675">
                        <a:spcAft>
                          <a:spcPts val="0"/>
                        </a:spcAft>
                      </a:pPr>
                      <a:r>
                        <a:rPr lang="en-US" sz="1300">
                          <a:effectLst/>
                        </a:rPr>
                        <a:t>размеров.</a:t>
                      </a:r>
                      <a:r>
                        <a:rPr lang="en-US" sz="1300" spc="-20">
                          <a:effectLst/>
                        </a:rPr>
                        <a:t> </a:t>
                      </a:r>
                      <a:r>
                        <a:rPr lang="en-US" sz="1300">
                          <a:effectLst/>
                        </a:rPr>
                        <a:t>Нижнекамск </a:t>
                      </a:r>
                      <a:r>
                        <a:rPr lang="en-US" sz="1300" spc="-10">
                          <a:effectLst/>
                        </a:rPr>
                        <a:t>2015.</a:t>
                      </a:r>
                      <a:endParaRPr lang="ru-RU" sz="1100">
                        <a:effectLst/>
                        <a:latin typeface="Times New Roman"/>
                        <a:ea typeface="Times New Roman"/>
                      </a:endParaRPr>
                    </a:p>
                  </a:txBody>
                  <a:tcPr marL="0" marR="0" marT="0" marB="0"/>
                </a:tc>
                <a:tc>
                  <a:txBody>
                    <a:bodyPr/>
                    <a:lstStyle/>
                    <a:p>
                      <a:pPr marL="69215">
                        <a:spcAft>
                          <a:spcPts val="0"/>
                        </a:spcAft>
                      </a:pPr>
                      <a:r>
                        <a:rPr lang="ru-RU" sz="1300">
                          <a:effectLst/>
                        </a:rPr>
                        <a:t>[7]</a:t>
                      </a:r>
                      <a:r>
                        <a:rPr lang="ru-RU" sz="1300" spc="-40">
                          <a:effectLst/>
                        </a:rPr>
                        <a:t> </a:t>
                      </a:r>
                      <a:r>
                        <a:rPr lang="ru-RU" sz="1300">
                          <a:effectLst/>
                        </a:rPr>
                        <a:t>Мусалимов</a:t>
                      </a:r>
                      <a:r>
                        <a:rPr lang="ru-RU" sz="1300" spc="-10">
                          <a:effectLst/>
                        </a:rPr>
                        <a:t> </a:t>
                      </a:r>
                      <a:r>
                        <a:rPr lang="ru-RU" sz="1300" spc="-20">
                          <a:effectLst/>
                        </a:rPr>
                        <a:t>Т.К.</a:t>
                      </a:r>
                      <a:endParaRPr lang="ru-RU" sz="1100">
                        <a:effectLst/>
                      </a:endParaRPr>
                    </a:p>
                    <a:p>
                      <a:pPr marL="69215">
                        <a:spcAft>
                          <a:spcPts val="0"/>
                        </a:spcAft>
                      </a:pPr>
                      <a:r>
                        <a:rPr lang="ru-RU" sz="1300">
                          <a:effectLst/>
                        </a:rPr>
                        <a:t>Начертательная</a:t>
                      </a:r>
                      <a:r>
                        <a:rPr lang="ru-RU" sz="1300" spc="-65">
                          <a:effectLst/>
                        </a:rPr>
                        <a:t> </a:t>
                      </a:r>
                      <a:r>
                        <a:rPr lang="ru-RU" sz="1300">
                          <a:effectLst/>
                        </a:rPr>
                        <a:t>геометрия</a:t>
                      </a:r>
                      <a:r>
                        <a:rPr lang="ru-RU" sz="1300" spc="-70">
                          <a:effectLst/>
                        </a:rPr>
                        <a:t> </a:t>
                      </a:r>
                      <a:r>
                        <a:rPr lang="ru-RU" sz="1300">
                          <a:effectLst/>
                        </a:rPr>
                        <a:t>и</a:t>
                      </a:r>
                      <a:r>
                        <a:rPr lang="ru-RU" sz="1300" spc="-60">
                          <a:effectLst/>
                        </a:rPr>
                        <a:t> </a:t>
                      </a:r>
                      <a:r>
                        <a:rPr lang="ru-RU" sz="1300">
                          <a:effectLst/>
                        </a:rPr>
                        <a:t>техническое черчение. - Астана, 2017.</a:t>
                      </a:r>
                      <a:endParaRPr lang="ru-RU" sz="1100">
                        <a:effectLst/>
                        <a:latin typeface="Times New Roman"/>
                        <a:ea typeface="Times New Roman"/>
                      </a:endParaRPr>
                    </a:p>
                  </a:txBody>
                  <a:tcPr marL="0" marR="0" marT="0" marB="0"/>
                </a:tc>
              </a:tr>
              <a:tr h="771274">
                <a:tc>
                  <a:txBody>
                    <a:bodyPr/>
                    <a:lstStyle/>
                    <a:p>
                      <a:pPr marL="66675">
                        <a:spcAft>
                          <a:spcPts val="0"/>
                        </a:spcAft>
                      </a:pPr>
                      <a:r>
                        <a:rPr lang="ru-RU" sz="1300">
                          <a:effectLst/>
                        </a:rPr>
                        <a:t>[2]</a:t>
                      </a:r>
                      <a:r>
                        <a:rPr lang="ru-RU" sz="1300" spc="145">
                          <a:effectLst/>
                        </a:rPr>
                        <a:t> </a:t>
                      </a:r>
                      <a:r>
                        <a:rPr lang="ru-RU" sz="1300">
                          <a:effectLst/>
                        </a:rPr>
                        <a:t>Жаксылык</a:t>
                      </a:r>
                      <a:r>
                        <a:rPr lang="ru-RU" sz="1300" spc="120">
                          <a:effectLst/>
                        </a:rPr>
                        <a:t> </a:t>
                      </a:r>
                      <a:r>
                        <a:rPr lang="ru-RU" sz="1300">
                          <a:effectLst/>
                        </a:rPr>
                        <a:t>А.</a:t>
                      </a:r>
                      <a:r>
                        <a:rPr lang="ru-RU" sz="1300" spc="160">
                          <a:effectLst/>
                        </a:rPr>
                        <a:t> </a:t>
                      </a:r>
                      <a:r>
                        <a:rPr lang="ru-RU" sz="1300">
                          <a:effectLst/>
                        </a:rPr>
                        <a:t>Основы</a:t>
                      </a:r>
                      <a:r>
                        <a:rPr lang="ru-RU" sz="1300" spc="130">
                          <a:effectLst/>
                        </a:rPr>
                        <a:t> </a:t>
                      </a:r>
                      <a:r>
                        <a:rPr lang="ru-RU" sz="1300">
                          <a:effectLst/>
                        </a:rPr>
                        <a:t>инженерной</a:t>
                      </a:r>
                      <a:r>
                        <a:rPr lang="ru-RU" sz="1300" spc="155">
                          <a:effectLst/>
                        </a:rPr>
                        <a:t> </a:t>
                      </a:r>
                      <a:r>
                        <a:rPr lang="ru-RU" sz="1300">
                          <a:effectLst/>
                        </a:rPr>
                        <a:t>графики. Учебное</a:t>
                      </a:r>
                      <a:r>
                        <a:rPr lang="ru-RU" sz="1300" spc="-50">
                          <a:effectLst/>
                        </a:rPr>
                        <a:t> </a:t>
                      </a:r>
                      <a:r>
                        <a:rPr lang="ru-RU" sz="1300">
                          <a:effectLst/>
                        </a:rPr>
                        <a:t>пособие. - Алматы:КазНИТУ,</a:t>
                      </a:r>
                      <a:r>
                        <a:rPr lang="ru-RU" sz="1300" spc="-25">
                          <a:effectLst/>
                        </a:rPr>
                        <a:t> </a:t>
                      </a:r>
                      <a:r>
                        <a:rPr lang="ru-RU" sz="1300">
                          <a:effectLst/>
                        </a:rPr>
                        <a:t>2022-</a:t>
                      </a:r>
                      <a:r>
                        <a:rPr lang="ru-RU" sz="1300" spc="-15">
                          <a:effectLst/>
                        </a:rPr>
                        <a:t> </a:t>
                      </a:r>
                      <a:r>
                        <a:rPr lang="ru-RU" sz="1300" spc="-20">
                          <a:effectLst/>
                        </a:rPr>
                        <a:t>100с.</a:t>
                      </a:r>
                      <a:endParaRPr lang="ru-RU" sz="1100">
                        <a:effectLst/>
                        <a:latin typeface="Times New Roman"/>
                        <a:ea typeface="Times New Roman"/>
                      </a:endParaRPr>
                    </a:p>
                  </a:txBody>
                  <a:tcPr marL="0" marR="0" marT="0" marB="0"/>
                </a:tc>
                <a:tc>
                  <a:txBody>
                    <a:bodyPr/>
                    <a:lstStyle/>
                    <a:p>
                      <a:pPr marL="69215">
                        <a:spcAft>
                          <a:spcPts val="0"/>
                        </a:spcAft>
                      </a:pPr>
                      <a:r>
                        <a:rPr lang="ru-RU" sz="1300">
                          <a:effectLst/>
                        </a:rPr>
                        <a:t>[8]</a:t>
                      </a:r>
                      <a:r>
                        <a:rPr lang="ru-RU" sz="1300" spc="-15">
                          <a:effectLst/>
                        </a:rPr>
                        <a:t> </a:t>
                      </a:r>
                      <a:r>
                        <a:rPr lang="ru-RU" sz="1300">
                          <a:effectLst/>
                        </a:rPr>
                        <a:t>Буланже</a:t>
                      </a:r>
                      <a:r>
                        <a:rPr lang="ru-RU" sz="1300" spc="-40">
                          <a:effectLst/>
                        </a:rPr>
                        <a:t> </a:t>
                      </a:r>
                      <a:r>
                        <a:rPr lang="ru-RU" sz="1300">
                          <a:effectLst/>
                        </a:rPr>
                        <a:t>Г.В.</a:t>
                      </a:r>
                      <a:r>
                        <a:rPr lang="ru-RU" sz="1300" spc="250">
                          <a:effectLst/>
                        </a:rPr>
                        <a:t> </a:t>
                      </a:r>
                      <a:r>
                        <a:rPr lang="ru-RU" sz="1300">
                          <a:effectLst/>
                        </a:rPr>
                        <a:t>Инженерная </a:t>
                      </a:r>
                      <a:r>
                        <a:rPr lang="ru-RU" sz="1300" spc="-10">
                          <a:effectLst/>
                        </a:rPr>
                        <a:t>графика:</a:t>
                      </a:r>
                      <a:endParaRPr lang="ru-RU" sz="1100">
                        <a:effectLst/>
                      </a:endParaRPr>
                    </a:p>
                    <a:p>
                      <a:pPr marL="69215" marR="121920">
                        <a:spcAft>
                          <a:spcPts val="0"/>
                        </a:spcAft>
                      </a:pPr>
                      <a:r>
                        <a:rPr lang="ru-RU" sz="1300">
                          <a:effectLst/>
                        </a:rPr>
                        <a:t>Проецирование</a:t>
                      </a:r>
                      <a:r>
                        <a:rPr lang="ru-RU" sz="1300" spc="-70">
                          <a:effectLst/>
                        </a:rPr>
                        <a:t> </a:t>
                      </a:r>
                      <a:r>
                        <a:rPr lang="ru-RU" sz="1300">
                          <a:effectLst/>
                        </a:rPr>
                        <a:t>геометрических</a:t>
                      </a:r>
                      <a:r>
                        <a:rPr lang="ru-RU" sz="1300" spc="-50">
                          <a:effectLst/>
                        </a:rPr>
                        <a:t> </a:t>
                      </a:r>
                      <a:r>
                        <a:rPr lang="ru-RU" sz="1300">
                          <a:effectLst/>
                        </a:rPr>
                        <a:t>тел</a:t>
                      </a:r>
                      <a:r>
                        <a:rPr lang="ru-RU" sz="1300" spc="-45">
                          <a:effectLst/>
                        </a:rPr>
                        <a:t> </a:t>
                      </a:r>
                      <a:r>
                        <a:rPr lang="ru-RU" sz="1300">
                          <a:effectLst/>
                        </a:rPr>
                        <a:t>М.:</a:t>
                      </a:r>
                      <a:r>
                        <a:rPr lang="ru-RU" sz="1300" spc="-40">
                          <a:effectLst/>
                        </a:rPr>
                        <a:t> </a:t>
                      </a:r>
                      <a:r>
                        <a:rPr lang="ru-RU" sz="1300">
                          <a:effectLst/>
                        </a:rPr>
                        <a:t>Курс: ИНФРА-М, 2017.</a:t>
                      </a:r>
                      <a:endParaRPr lang="ru-RU" sz="1100">
                        <a:effectLst/>
                        <a:latin typeface="Times New Roman"/>
                        <a:ea typeface="Times New Roman"/>
                      </a:endParaRPr>
                    </a:p>
                  </a:txBody>
                  <a:tcPr marL="0" marR="0" marT="0" marB="0"/>
                </a:tc>
              </a:tr>
              <a:tr h="1028365">
                <a:tc>
                  <a:txBody>
                    <a:bodyPr/>
                    <a:lstStyle/>
                    <a:p>
                      <a:pPr marL="66675">
                        <a:spcAft>
                          <a:spcPts val="0"/>
                        </a:spcAft>
                      </a:pPr>
                      <a:r>
                        <a:rPr lang="ru-RU" sz="1300">
                          <a:effectLst/>
                        </a:rPr>
                        <a:t>[3] Ж.М.Есмұхан, Қ.Ә.Құспеков, Е.Е.Масимбаев. Компьютерлік графиканың теориялық негіздері. Оқу құралы. – Алматы; ЖШС «Альманахъ баспа үйі» 2019. – 176 б. </a:t>
                      </a:r>
                      <a:endParaRPr lang="ru-RU" sz="1100">
                        <a:effectLst/>
                        <a:latin typeface="Times New Roman"/>
                        <a:ea typeface="Times New Roman"/>
                      </a:endParaRPr>
                    </a:p>
                  </a:txBody>
                  <a:tcPr marL="0" marR="0" marT="0" marB="0"/>
                </a:tc>
                <a:tc>
                  <a:txBody>
                    <a:bodyPr/>
                    <a:lstStyle/>
                    <a:p>
                      <a:pPr marL="69215" marR="60960">
                        <a:spcAft>
                          <a:spcPts val="0"/>
                        </a:spcAft>
                      </a:pPr>
                      <a:r>
                        <a:rPr lang="ru-RU" sz="1300">
                          <a:effectLst/>
                        </a:rPr>
                        <a:t>[9] Ордабекова</a:t>
                      </a:r>
                      <a:r>
                        <a:rPr lang="ru-RU" sz="1300" spc="200">
                          <a:effectLst/>
                        </a:rPr>
                        <a:t> </a:t>
                      </a:r>
                      <a:r>
                        <a:rPr lang="ru-RU" sz="1300">
                          <a:effectLst/>
                        </a:rPr>
                        <a:t>А. Ж. Исследование и создание графических моделей в системе </a:t>
                      </a:r>
                      <a:r>
                        <a:rPr lang="en-US" sz="1300">
                          <a:effectLst/>
                        </a:rPr>
                        <a:t>AutoCAD</a:t>
                      </a:r>
                      <a:r>
                        <a:rPr lang="ru-RU" sz="1300">
                          <a:effectLst/>
                        </a:rPr>
                        <a:t>. Алматы 2016.</a:t>
                      </a:r>
                      <a:r>
                        <a:rPr lang="ru-RU" sz="1300" spc="400">
                          <a:effectLst/>
                        </a:rPr>
                        <a:t> </a:t>
                      </a:r>
                      <a:endParaRPr lang="ru-RU" sz="1100">
                        <a:effectLst/>
                        <a:latin typeface="Times New Roman"/>
                        <a:ea typeface="Times New Roman"/>
                      </a:endParaRPr>
                    </a:p>
                  </a:txBody>
                  <a:tcPr marL="0" marR="0" marT="0" marB="0"/>
                </a:tc>
              </a:tr>
              <a:tr h="514182">
                <a:tc>
                  <a:txBody>
                    <a:bodyPr/>
                    <a:lstStyle/>
                    <a:p>
                      <a:pPr marL="66675">
                        <a:spcAft>
                          <a:spcPts val="0"/>
                        </a:spcAft>
                      </a:pPr>
                      <a:r>
                        <a:rPr lang="ru-RU" sz="1300">
                          <a:effectLst/>
                        </a:rPr>
                        <a:t>[4]</a:t>
                      </a:r>
                      <a:r>
                        <a:rPr lang="ru-RU" sz="1300" spc="-15">
                          <a:effectLst/>
                        </a:rPr>
                        <a:t> </a:t>
                      </a:r>
                      <a:r>
                        <a:rPr lang="kk-KZ" sz="1300">
                          <a:effectLst/>
                        </a:rPr>
                        <a:t>Кувшинов Н.С., Инженерная и компьютерная</a:t>
                      </a:r>
                      <a:r>
                        <a:rPr lang="kk-KZ" sz="1300" spc="-35">
                          <a:effectLst/>
                        </a:rPr>
                        <a:t> </a:t>
                      </a:r>
                      <a:r>
                        <a:rPr lang="kk-KZ" sz="1300">
                          <a:effectLst/>
                        </a:rPr>
                        <a:t>графика,</a:t>
                      </a:r>
                      <a:r>
                        <a:rPr lang="kk-KZ" sz="1300" spc="200">
                          <a:effectLst/>
                        </a:rPr>
                        <a:t> </a:t>
                      </a:r>
                      <a:r>
                        <a:rPr lang="kk-KZ" sz="1300">
                          <a:effectLst/>
                        </a:rPr>
                        <a:t>М.:</a:t>
                      </a:r>
                      <a:r>
                        <a:rPr lang="kk-KZ" sz="1300" spc="-55">
                          <a:effectLst/>
                        </a:rPr>
                        <a:t> </a:t>
                      </a:r>
                      <a:r>
                        <a:rPr lang="kk-KZ" sz="1300">
                          <a:effectLst/>
                        </a:rPr>
                        <a:t>КноРус,</a:t>
                      </a:r>
                      <a:r>
                        <a:rPr lang="kk-KZ" sz="1300" spc="-30">
                          <a:effectLst/>
                        </a:rPr>
                        <a:t> </a:t>
                      </a:r>
                      <a:r>
                        <a:rPr lang="kk-KZ" sz="1300">
                          <a:effectLst/>
                        </a:rPr>
                        <a:t>2019.</a:t>
                      </a:r>
                      <a:endParaRPr lang="ru-RU" sz="1100">
                        <a:effectLst/>
                        <a:latin typeface="Times New Roman"/>
                        <a:ea typeface="Times New Roman"/>
                      </a:endParaRPr>
                    </a:p>
                  </a:txBody>
                  <a:tcPr marL="0" marR="0" marT="0" marB="0"/>
                </a:tc>
                <a:tc>
                  <a:txBody>
                    <a:bodyPr/>
                    <a:lstStyle/>
                    <a:p>
                      <a:pPr marL="69215" marR="121920">
                        <a:spcAft>
                          <a:spcPts val="0"/>
                        </a:spcAft>
                      </a:pPr>
                      <a:r>
                        <a:rPr lang="ru-RU" sz="1300">
                          <a:effectLst/>
                        </a:rPr>
                        <a:t>[10] Дегтярев В.М.</a:t>
                      </a:r>
                      <a:r>
                        <a:rPr lang="ru-RU" sz="1300" spc="200">
                          <a:effectLst/>
                        </a:rPr>
                        <a:t> </a:t>
                      </a:r>
                      <a:r>
                        <a:rPr lang="ru-RU" sz="1300">
                          <a:effectLst/>
                        </a:rPr>
                        <a:t>Инженерная</a:t>
                      </a:r>
                      <a:r>
                        <a:rPr lang="ru-RU" sz="1300" spc="200">
                          <a:effectLst/>
                        </a:rPr>
                        <a:t> </a:t>
                      </a:r>
                      <a:r>
                        <a:rPr lang="ru-RU" sz="1300">
                          <a:effectLst/>
                        </a:rPr>
                        <a:t>и компьютерная</a:t>
                      </a:r>
                      <a:r>
                        <a:rPr lang="ru-RU" sz="1300" spc="-45">
                          <a:effectLst/>
                        </a:rPr>
                        <a:t> </a:t>
                      </a:r>
                      <a:r>
                        <a:rPr lang="ru-RU" sz="1300">
                          <a:effectLst/>
                        </a:rPr>
                        <a:t>графика</a:t>
                      </a:r>
                      <a:r>
                        <a:rPr lang="ru-RU" sz="1300" spc="-30">
                          <a:effectLst/>
                        </a:rPr>
                        <a:t> </a:t>
                      </a:r>
                      <a:r>
                        <a:rPr lang="ru-RU" sz="1300">
                          <a:effectLst/>
                        </a:rPr>
                        <a:t>М.:</a:t>
                      </a:r>
                      <a:r>
                        <a:rPr lang="ru-RU" sz="1300" spc="-65">
                          <a:effectLst/>
                        </a:rPr>
                        <a:t> </a:t>
                      </a:r>
                      <a:r>
                        <a:rPr lang="ru-RU" sz="1300">
                          <a:effectLst/>
                        </a:rPr>
                        <a:t>Акад.,</a:t>
                      </a:r>
                      <a:r>
                        <a:rPr lang="ru-RU" sz="1300" spc="-40">
                          <a:effectLst/>
                        </a:rPr>
                        <a:t> </a:t>
                      </a:r>
                      <a:r>
                        <a:rPr lang="ru-RU" sz="1300">
                          <a:effectLst/>
                        </a:rPr>
                        <a:t>2015.</a:t>
                      </a:r>
                      <a:endParaRPr lang="ru-RU" sz="1100">
                        <a:effectLst/>
                        <a:latin typeface="Times New Roman"/>
                        <a:ea typeface="Times New Roman"/>
                      </a:endParaRPr>
                    </a:p>
                  </a:txBody>
                  <a:tcPr marL="0" marR="0" marT="0" marB="0"/>
                </a:tc>
              </a:tr>
              <a:tr h="514182">
                <a:tc>
                  <a:txBody>
                    <a:bodyPr/>
                    <a:lstStyle/>
                    <a:p>
                      <a:pPr marL="66675" marR="59055" algn="just">
                        <a:spcAft>
                          <a:spcPts val="0"/>
                        </a:spcAft>
                      </a:pPr>
                      <a:r>
                        <a:rPr lang="ru-RU" sz="1300">
                          <a:effectLst/>
                        </a:rPr>
                        <a:t>[5]</a:t>
                      </a:r>
                      <a:r>
                        <a:rPr lang="ru-RU" sz="1300" spc="-20">
                          <a:effectLst/>
                        </a:rPr>
                        <a:t> </a:t>
                      </a:r>
                      <a:r>
                        <a:rPr lang="ru-RU" sz="1300">
                          <a:effectLst/>
                        </a:rPr>
                        <a:t>Талалай</a:t>
                      </a:r>
                      <a:r>
                        <a:rPr lang="ru-RU" sz="1300" spc="-25">
                          <a:effectLst/>
                        </a:rPr>
                        <a:t> </a:t>
                      </a:r>
                      <a:r>
                        <a:rPr lang="ru-RU" sz="1300">
                          <a:effectLst/>
                        </a:rPr>
                        <a:t>П.</a:t>
                      </a:r>
                      <a:r>
                        <a:rPr lang="ru-RU" sz="1300" spc="-40">
                          <a:effectLst/>
                        </a:rPr>
                        <a:t> </a:t>
                      </a:r>
                      <a:r>
                        <a:rPr lang="ru-RU" sz="1300">
                          <a:effectLst/>
                        </a:rPr>
                        <a:t>Г.</a:t>
                      </a:r>
                      <a:r>
                        <a:rPr lang="ru-RU" sz="1300" spc="-40">
                          <a:effectLst/>
                        </a:rPr>
                        <a:t> </a:t>
                      </a:r>
                      <a:r>
                        <a:rPr lang="ru-RU" sz="1300">
                          <a:effectLst/>
                        </a:rPr>
                        <a:t>Начертательная</a:t>
                      </a:r>
                      <a:r>
                        <a:rPr lang="ru-RU" sz="1300" spc="-30">
                          <a:effectLst/>
                        </a:rPr>
                        <a:t> </a:t>
                      </a:r>
                      <a:r>
                        <a:rPr lang="ru-RU" sz="1300">
                          <a:effectLst/>
                        </a:rPr>
                        <a:t>геометрия</a:t>
                      </a:r>
                      <a:r>
                        <a:rPr lang="ru-RU" sz="1300" spc="-30">
                          <a:effectLst/>
                        </a:rPr>
                        <a:t> </a:t>
                      </a:r>
                      <a:r>
                        <a:rPr lang="ru-RU" sz="1300">
                          <a:effectLst/>
                        </a:rPr>
                        <a:t>на примерах БХВ-Петербург, 2017.</a:t>
                      </a:r>
                      <a:endParaRPr lang="ru-RU" sz="1100">
                        <a:effectLst/>
                        <a:latin typeface="Times New Roman"/>
                        <a:ea typeface="Times New Roman"/>
                      </a:endParaRPr>
                    </a:p>
                  </a:txBody>
                  <a:tcPr marL="0" marR="0" marT="0" marB="0"/>
                </a:tc>
                <a:tc>
                  <a:txBody>
                    <a:bodyPr/>
                    <a:lstStyle/>
                    <a:p>
                      <a:pPr marL="66040" marR="59055" algn="just">
                        <a:spcAft>
                          <a:spcPts val="0"/>
                        </a:spcAft>
                      </a:pPr>
                      <a:r>
                        <a:rPr lang="ru-RU" sz="1300">
                          <a:effectLst/>
                        </a:rPr>
                        <a:t>[11] Полещук</a:t>
                      </a:r>
                      <a:r>
                        <a:rPr lang="ru-RU" sz="1300" spc="400">
                          <a:effectLst/>
                        </a:rPr>
                        <a:t> </a:t>
                      </a:r>
                      <a:r>
                        <a:rPr lang="ru-RU" sz="1300">
                          <a:effectLst/>
                        </a:rPr>
                        <a:t>Н.</a:t>
                      </a:r>
                      <a:r>
                        <a:rPr lang="ru-RU" sz="1300" spc="400">
                          <a:effectLst/>
                        </a:rPr>
                        <a:t> </a:t>
                      </a:r>
                      <a:r>
                        <a:rPr lang="ru-RU" sz="1300">
                          <a:effectLst/>
                        </a:rPr>
                        <a:t>Самоучитель</a:t>
                      </a:r>
                      <a:r>
                        <a:rPr lang="ru-RU" sz="1300" spc="400">
                          <a:effectLst/>
                        </a:rPr>
                        <a:t> </a:t>
                      </a:r>
                      <a:r>
                        <a:rPr lang="en-US" sz="1300">
                          <a:effectLst/>
                        </a:rPr>
                        <a:t>AUTOCAD</a:t>
                      </a:r>
                      <a:r>
                        <a:rPr lang="ru-RU" sz="1300">
                          <a:effectLst/>
                        </a:rPr>
                        <a:t>. Санкт-Петербург, СПб.: БХВ, 2020.</a:t>
                      </a:r>
                      <a:endParaRPr lang="ru-RU" sz="1100">
                        <a:effectLst/>
                        <a:latin typeface="Times New Roman"/>
                        <a:ea typeface="Times New Roman"/>
                      </a:endParaRPr>
                    </a:p>
                  </a:txBody>
                  <a:tcPr marL="0" marR="0" marT="0" marB="0"/>
                </a:tc>
              </a:tr>
              <a:tr h="771274">
                <a:tc>
                  <a:txBody>
                    <a:bodyPr/>
                    <a:lstStyle/>
                    <a:p>
                      <a:pPr>
                        <a:spcAft>
                          <a:spcPts val="0"/>
                        </a:spcAft>
                      </a:pPr>
                      <a:r>
                        <a:rPr lang="ru-RU" sz="1300">
                          <a:effectLst/>
                        </a:rPr>
                        <a:t> [6] Королев Ю.И., Устюжанина С.Ю. Инженерная и компьютерная графика: учеб. пособие для вузов / СПб.: Питер, 2014. - 432 с.</a:t>
                      </a:r>
                      <a:endParaRPr lang="ru-RU" sz="1100">
                        <a:effectLst/>
                        <a:latin typeface="Times New Roman"/>
                        <a:ea typeface="Times New Roman"/>
                      </a:endParaRPr>
                    </a:p>
                  </a:txBody>
                  <a:tcPr marL="0" marR="0" marT="0" marB="0"/>
                </a:tc>
                <a:tc>
                  <a:txBody>
                    <a:bodyPr/>
                    <a:lstStyle/>
                    <a:p>
                      <a:pPr>
                        <a:spcAft>
                          <a:spcPts val="0"/>
                        </a:spcAft>
                      </a:pPr>
                      <a:r>
                        <a:rPr lang="kk-KZ" sz="1300" dirty="0">
                          <a:effectLst/>
                        </a:rPr>
                        <a:t>  [12] Ж.М.Есмұхан, Қ.Ә.Құспеков,  Е.Е.Масимбаев. Сызба геометрия. Оқұлық. Алматы:ҚазҰТЗУ,2022.</a:t>
                      </a:r>
                      <a:endParaRPr lang="ru-RU" sz="1100" dirty="0">
                        <a:effectLst/>
                        <a:latin typeface="Times New Roman"/>
                        <a:ea typeface="Times New Roman"/>
                      </a:endParaRPr>
                    </a:p>
                  </a:txBody>
                  <a:tcPr marL="0" marR="0" marT="0" marB="0"/>
                </a:tc>
              </a:tr>
            </a:tbl>
          </a:graphicData>
        </a:graphic>
      </p:graphicFrame>
      <p:sp>
        <p:nvSpPr>
          <p:cNvPr id="5" name="Rectangle 1"/>
          <p:cNvSpPr>
            <a:spLocks noChangeArrowheads="1"/>
          </p:cNvSpPr>
          <p:nvPr/>
        </p:nvSpPr>
        <p:spPr bwMode="auto">
          <a:xfrm>
            <a:off x="1162050" y="20129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671513" algn="l"/>
              </a:tabLst>
              <a:defRPr>
                <a:solidFill>
                  <a:schemeClr val="tx1"/>
                </a:solidFill>
                <a:latin typeface="Arial" pitchFamily="34" charset="0"/>
                <a:cs typeface="Arial" pitchFamily="34" charset="0"/>
              </a:defRPr>
            </a:lvl1pPr>
            <a:lvl2pPr fontAlgn="base">
              <a:spcBef>
                <a:spcPct val="0"/>
              </a:spcBef>
              <a:spcAft>
                <a:spcPct val="0"/>
              </a:spcAft>
              <a:tabLst>
                <a:tab pos="671513" algn="l"/>
              </a:tabLst>
              <a:defRPr>
                <a:solidFill>
                  <a:schemeClr val="tx1"/>
                </a:solidFill>
                <a:latin typeface="Arial" pitchFamily="34" charset="0"/>
                <a:cs typeface="Arial" pitchFamily="34" charset="0"/>
              </a:defRPr>
            </a:lvl2pPr>
            <a:lvl3pPr fontAlgn="base">
              <a:spcBef>
                <a:spcPct val="0"/>
              </a:spcBef>
              <a:spcAft>
                <a:spcPct val="0"/>
              </a:spcAft>
              <a:tabLst>
                <a:tab pos="671513" algn="l"/>
              </a:tabLst>
              <a:defRPr>
                <a:solidFill>
                  <a:schemeClr val="tx1"/>
                </a:solidFill>
                <a:latin typeface="Arial" pitchFamily="34" charset="0"/>
                <a:cs typeface="Arial" pitchFamily="34" charset="0"/>
              </a:defRPr>
            </a:lvl3pPr>
            <a:lvl4pPr fontAlgn="base">
              <a:spcBef>
                <a:spcPct val="0"/>
              </a:spcBef>
              <a:spcAft>
                <a:spcPct val="0"/>
              </a:spcAft>
              <a:tabLst>
                <a:tab pos="671513" algn="l"/>
              </a:tabLst>
              <a:defRPr>
                <a:solidFill>
                  <a:schemeClr val="tx1"/>
                </a:solidFill>
                <a:latin typeface="Arial" pitchFamily="34" charset="0"/>
                <a:cs typeface="Arial" pitchFamily="34" charset="0"/>
              </a:defRPr>
            </a:lvl4pPr>
            <a:lvl5pPr fontAlgn="base">
              <a:spcBef>
                <a:spcPct val="0"/>
              </a:spcBef>
              <a:spcAft>
                <a:spcPct val="0"/>
              </a:spcAft>
              <a:tabLst>
                <a:tab pos="671513" algn="l"/>
              </a:tabLst>
              <a:defRPr>
                <a:solidFill>
                  <a:schemeClr val="tx1"/>
                </a:solidFill>
                <a:latin typeface="Arial" pitchFamily="34" charset="0"/>
                <a:cs typeface="Arial" pitchFamily="34" charset="0"/>
              </a:defRPr>
            </a:lvl5pPr>
            <a:lvl6pPr fontAlgn="base">
              <a:spcBef>
                <a:spcPct val="0"/>
              </a:spcBef>
              <a:spcAft>
                <a:spcPct val="0"/>
              </a:spcAft>
              <a:tabLst>
                <a:tab pos="671513" algn="l"/>
              </a:tabLst>
              <a:defRPr>
                <a:solidFill>
                  <a:schemeClr val="tx1"/>
                </a:solidFill>
                <a:latin typeface="Arial" pitchFamily="34" charset="0"/>
                <a:cs typeface="Arial" pitchFamily="34" charset="0"/>
              </a:defRPr>
            </a:lvl6pPr>
            <a:lvl7pPr fontAlgn="base">
              <a:spcBef>
                <a:spcPct val="0"/>
              </a:spcBef>
              <a:spcAft>
                <a:spcPct val="0"/>
              </a:spcAft>
              <a:tabLst>
                <a:tab pos="671513" algn="l"/>
              </a:tabLst>
              <a:defRPr>
                <a:solidFill>
                  <a:schemeClr val="tx1"/>
                </a:solidFill>
                <a:latin typeface="Arial" pitchFamily="34" charset="0"/>
                <a:cs typeface="Arial" pitchFamily="34" charset="0"/>
              </a:defRPr>
            </a:lvl7pPr>
            <a:lvl8pPr fontAlgn="base">
              <a:spcBef>
                <a:spcPct val="0"/>
              </a:spcBef>
              <a:spcAft>
                <a:spcPct val="0"/>
              </a:spcAft>
              <a:tabLst>
                <a:tab pos="671513" algn="l"/>
              </a:tabLst>
              <a:defRPr>
                <a:solidFill>
                  <a:schemeClr val="tx1"/>
                </a:solidFill>
                <a:latin typeface="Arial" pitchFamily="34" charset="0"/>
                <a:cs typeface="Arial" pitchFamily="34" charset="0"/>
              </a:defRPr>
            </a:lvl8pPr>
            <a:lvl9pPr fontAlgn="base">
              <a:spcBef>
                <a:spcPct val="0"/>
              </a:spcBef>
              <a:spcAft>
                <a:spcPct val="0"/>
              </a:spcAft>
              <a:tabLst>
                <a:tab pos="67151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1513" algn="l"/>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6557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41679" y="365127"/>
            <a:ext cx="6993227" cy="793972"/>
          </a:xfrm>
        </p:spPr>
        <p:txBody>
          <a:bodyPr>
            <a:noAutofit/>
          </a:bodyPr>
          <a:lstStyle/>
          <a:p>
            <a:r>
              <a:rPr lang="ru-RU" sz="5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r>
            <a:br>
              <a:rPr lang="ru-RU" sz="5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ru-RU" sz="5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r>
            <a:br>
              <a:rPr lang="ru-RU" sz="5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ru-RU" sz="5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r>
            <a:br>
              <a:rPr lang="ru-RU" sz="5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ru-RU" sz="5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r>
            <a:br>
              <a:rPr lang="ru-RU" sz="5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ru-RU" sz="5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Спасибо </a:t>
            </a:r>
            <a:r>
              <a:rPr lang="ru-RU" sz="5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за внимание</a:t>
            </a:r>
            <a:endParaRPr lang="ru-RU" sz="5400" dirty="0">
              <a:ln w="0"/>
              <a:effectLst>
                <a:outerShdw blurRad="38100" dist="19050" dir="2700000" algn="tl" rotWithShape="0">
                  <a:schemeClr val="dk1">
                    <a:alpha val="40000"/>
                  </a:schemeClr>
                </a:outerShdw>
              </a:effectLst>
            </a:endParaRPr>
          </a:p>
        </p:txBody>
      </p:sp>
      <p:sp>
        <p:nvSpPr>
          <p:cNvPr id="3" name="Объект 2"/>
          <p:cNvSpPr>
            <a:spLocks noGrp="1"/>
          </p:cNvSpPr>
          <p:nvPr>
            <p:ph idx="1"/>
          </p:nvPr>
        </p:nvSpPr>
        <p:spPr>
          <a:xfrm>
            <a:off x="1390918" y="1159100"/>
            <a:ext cx="7443987" cy="5353220"/>
          </a:xfrm>
        </p:spPr>
        <p:txBody>
          <a:bodyPr>
            <a:noAutofit/>
          </a:bodyPr>
          <a:lstStyle/>
          <a:p>
            <a:endParaRPr lang="ru-RU" sz="1800" dirty="0"/>
          </a:p>
          <a:p>
            <a:endParaRPr lang="ru-RU" sz="1800" dirty="0">
              <a:cs typeface="Times New Roman" panose="02020603050405020304" pitchFamily="18" charset="0"/>
            </a:endParaRPr>
          </a:p>
        </p:txBody>
      </p:sp>
    </p:spTree>
    <p:extLst>
      <p:ext uri="{BB962C8B-B14F-4D97-AF65-F5344CB8AC3E}">
        <p14:creationId xmlns:p14="http://schemas.microsoft.com/office/powerpoint/2010/main" val="272058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ÐÐ¸Ð½ÑÐ¾Ð²Ð°Ñ Ð»ÐµÑÑÐ½Ð¸ÑÐ°"/>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240" y="2803860"/>
            <a:ext cx="2262962" cy="390593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ÐÑÑÐ¼Ð°Ñ ÑÐ»Ð»Ð¸Ð¿ÑÐ¸ÑÐµÑÐºÐ°Ñ ÑÐ¸Ð»Ð¸Ð½Ð´ÑÐ¸ÑÐµÑÐºÐ°Ñ Ð¿Ð¾Ð²ÐµÑÑÐ½Ð¾ÑÑÑ â ÑÐµÐºÑÐ¸Ñ Ð ÑÐµÑÐ¼Ð¸Ð½Ð°Ð»Ð° Ð°ÑÑÐ¾Ð¿Ð¾ÑÑÐ° Ð¸Ð¼. Ð¨. Ð´Ðµ ÐÐ¾Ð»Ð»Ñ. Ð¤ÑÐ°Ð½ÑÐ¸Ñ, Ð³. ÐÐ°ÑÐ¸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1750" y="179034"/>
            <a:ext cx="2940500" cy="281220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ÐÑÐ·ÐµÐ¹ ÑÑÐµÐºÐ»Ð°. Ð¡Ð¨Ð, Ð³. Ð¢Ð°ÐºÐ¾Ð¼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70042" y="3636222"/>
            <a:ext cx="3749562" cy="30735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upload.wikimedia.org/wikipedia/commons/b/b3/Centre_Point_Tower_In_Sydney_CB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94444" y="0"/>
            <a:ext cx="2755221" cy="68880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ÐÐ°ÑÑÐ¸Ð½ÐºÐ¸ Ð¿Ð¾ Ð·Ð°Ð¿ÑÐ¾ÑÑ ÐºÐ¾ÑÐ°Ñ Ð¿Ð»Ð¾ÑÐºÐ¾ÑÑÑ Ð² Ð°ÑÑÐ¸ÑÐµÐºÑÑÑÐµ"/>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681" y="96933"/>
            <a:ext cx="2722543" cy="2420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90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7"/>
            <a:ext cx="7886700" cy="1006474"/>
          </a:xfrm>
        </p:spPr>
        <p:txBody>
          <a:bodyPr/>
          <a:lstStyle/>
          <a:p>
            <a:pPr algn="ctr"/>
            <a:r>
              <a:rPr lang="ru-RU" b="1" dirty="0">
                <a:solidFill>
                  <a:srgbClr val="333399"/>
                </a:solidFill>
                <a:effectLst>
                  <a:outerShdw blurRad="38100" dist="38100" dir="2700000" algn="tl">
                    <a:srgbClr val="C0C0C0"/>
                  </a:outerShdw>
                </a:effectLst>
              </a:rPr>
              <a:t>Поверхность</a:t>
            </a:r>
            <a:endParaRPr lang="ru-RU" dirty="0"/>
          </a:p>
        </p:txBody>
      </p:sp>
      <p:sp>
        <p:nvSpPr>
          <p:cNvPr id="3" name="Объект 2"/>
          <p:cNvSpPr>
            <a:spLocks noGrp="1"/>
          </p:cNvSpPr>
          <p:nvPr>
            <p:ph idx="1"/>
          </p:nvPr>
        </p:nvSpPr>
        <p:spPr/>
        <p:txBody>
          <a:bodyPr>
            <a:normAutofit/>
          </a:bodyPr>
          <a:lstStyle/>
          <a:p>
            <a:pPr algn="just">
              <a:defRPr/>
            </a:pPr>
            <a:r>
              <a:rPr lang="ru-RU" sz="2400" b="1" dirty="0">
                <a:solidFill>
                  <a:srgbClr val="333399"/>
                </a:solidFill>
                <a:effectLst>
                  <a:outerShdw blurRad="38100" dist="38100" dir="2700000" algn="tl">
                    <a:srgbClr val="C0C0C0"/>
                  </a:outerShdw>
                </a:effectLst>
              </a:rPr>
              <a:t>Поверхность</a:t>
            </a:r>
            <a:r>
              <a:rPr lang="ru-RU" sz="2400" dirty="0">
                <a:solidFill>
                  <a:srgbClr val="000000"/>
                </a:solidFill>
              </a:rPr>
              <a:t> – непрерывное двумерное множество точек. </a:t>
            </a:r>
            <a:endParaRPr lang="ru-RU" sz="2400" dirty="0" smtClean="0">
              <a:solidFill>
                <a:srgbClr val="000000"/>
              </a:solidFill>
            </a:endParaRPr>
          </a:p>
          <a:p>
            <a:pPr algn="just">
              <a:defRPr/>
            </a:pPr>
            <a:r>
              <a:rPr lang="ru-RU" sz="2400" dirty="0" smtClean="0">
                <a:solidFill>
                  <a:srgbClr val="000000"/>
                </a:solidFill>
              </a:rPr>
              <a:t>Измерения </a:t>
            </a:r>
            <a:r>
              <a:rPr lang="ru-RU" sz="2400" dirty="0">
                <a:solidFill>
                  <a:srgbClr val="000000"/>
                </a:solidFill>
              </a:rPr>
              <a:t>: длина, ширина, площадь. </a:t>
            </a:r>
          </a:p>
          <a:p>
            <a:pPr algn="just">
              <a:defRPr/>
            </a:pPr>
            <a:r>
              <a:rPr lang="ru-RU" sz="2400" dirty="0">
                <a:solidFill>
                  <a:srgbClr val="000000"/>
                </a:solidFill>
              </a:rPr>
              <a:t>Толщины и объема нет.</a:t>
            </a:r>
          </a:p>
          <a:p>
            <a:pPr algn="just"/>
            <a:endParaRPr lang="ru-RU" sz="2400" dirty="0"/>
          </a:p>
        </p:txBody>
      </p:sp>
    </p:spTree>
    <p:extLst>
      <p:ext uri="{BB962C8B-B14F-4D97-AF65-F5344CB8AC3E}">
        <p14:creationId xmlns:p14="http://schemas.microsoft.com/office/powerpoint/2010/main" val="1675241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Rectangle 2"/>
          <p:cNvSpPr>
            <a:spLocks noGrp="1" noChangeArrowheads="1"/>
          </p:cNvSpPr>
          <p:nvPr>
            <p:ph type="body" idx="1"/>
          </p:nvPr>
        </p:nvSpPr>
        <p:spPr>
          <a:xfrm>
            <a:off x="134939" y="836615"/>
            <a:ext cx="8829549" cy="1368425"/>
          </a:xfrm>
        </p:spPr>
        <p:txBody>
          <a:bodyPr/>
          <a:lstStyle/>
          <a:p>
            <a:pPr eaLnBrk="1" hangingPunct="1">
              <a:buFontTx/>
              <a:buNone/>
            </a:pPr>
            <a:r>
              <a:rPr lang="en-US" altLang="ru-RU" dirty="0" smtClean="0"/>
              <a:t>   </a:t>
            </a:r>
            <a:r>
              <a:rPr lang="ru-RU" altLang="ru-RU" sz="2400" dirty="0" smtClean="0"/>
              <a:t>Поверхность рассматривается как непрерывное множество последовательных положений линии, перемещающейся в пространстве по определенному закону</a:t>
            </a:r>
          </a:p>
        </p:txBody>
      </p:sp>
      <p:pic>
        <p:nvPicPr>
          <p:cNvPr id="665603" name="Picture 3" descr="Л2-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360615"/>
            <a:ext cx="3168650"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04" name="Picture 4" descr="Л2-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2576" y="2924175"/>
            <a:ext cx="3260725" cy="271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05" name="Picture 5" descr="Л2-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4714" y="3649663"/>
            <a:ext cx="3189287"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6"/>
          <p:cNvSpPr txBox="1">
            <a:spLocks noChangeArrowheads="1"/>
          </p:cNvSpPr>
          <p:nvPr/>
        </p:nvSpPr>
        <p:spPr bwMode="auto">
          <a:xfrm>
            <a:off x="1816101" y="604043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solidFill>
                <a:srgbClr val="000000"/>
              </a:solidFill>
            </a:endParaRPr>
          </a:p>
        </p:txBody>
      </p:sp>
      <p:sp>
        <p:nvSpPr>
          <p:cNvPr id="665607" name="Rectangle 7"/>
          <p:cNvSpPr>
            <a:spLocks noChangeArrowheads="1"/>
          </p:cNvSpPr>
          <p:nvPr/>
        </p:nvSpPr>
        <p:spPr bwMode="auto">
          <a:xfrm>
            <a:off x="323851" y="5661027"/>
            <a:ext cx="5256213"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Tx/>
              <a:buChar char="•"/>
            </a:pPr>
            <a:r>
              <a:rPr lang="en-US" altLang="ru-RU" sz="2400">
                <a:solidFill>
                  <a:srgbClr val="000000"/>
                </a:solidFill>
              </a:rPr>
              <a:t>g</a:t>
            </a:r>
            <a:r>
              <a:rPr lang="ru-RU" altLang="ru-RU" sz="2400">
                <a:solidFill>
                  <a:srgbClr val="000000"/>
                </a:solidFill>
              </a:rPr>
              <a:t> – образующая поверхности;</a:t>
            </a:r>
            <a:endParaRPr lang="en-US" altLang="ru-RU" sz="2400">
              <a:solidFill>
                <a:srgbClr val="000000"/>
              </a:solidFill>
            </a:endParaRPr>
          </a:p>
          <a:p>
            <a:pPr eaLnBrk="1" hangingPunct="1">
              <a:spcBef>
                <a:spcPct val="20000"/>
              </a:spcBef>
              <a:buFontTx/>
              <a:buChar char="•"/>
            </a:pPr>
            <a:r>
              <a:rPr lang="en-US" altLang="ru-RU" sz="2400">
                <a:solidFill>
                  <a:srgbClr val="000000"/>
                </a:solidFill>
              </a:rPr>
              <a:t>d – </a:t>
            </a:r>
            <a:r>
              <a:rPr lang="ru-RU" altLang="ru-RU" sz="2400">
                <a:solidFill>
                  <a:srgbClr val="000000"/>
                </a:solidFill>
              </a:rPr>
              <a:t>направляющая поверхности.</a:t>
            </a:r>
          </a:p>
        </p:txBody>
      </p:sp>
      <p:sp>
        <p:nvSpPr>
          <p:cNvPr id="665608" name="Text Box 8"/>
          <p:cNvSpPr txBox="1">
            <a:spLocks noChangeArrowheads="1"/>
          </p:cNvSpPr>
          <p:nvPr/>
        </p:nvSpPr>
        <p:spPr bwMode="auto">
          <a:xfrm>
            <a:off x="134938" y="333376"/>
            <a:ext cx="829881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ru-RU" sz="2800" dirty="0">
                <a:solidFill>
                  <a:srgbClr val="333399"/>
                </a:solidFill>
                <a:effectLst>
                  <a:outerShdw blurRad="38100" dist="38100" dir="2700000" algn="tl">
                    <a:srgbClr val="C0C0C0"/>
                  </a:outerShdw>
                </a:effectLst>
              </a:rPr>
              <a:t>Кинематический способ формирования поверхности</a:t>
            </a:r>
          </a:p>
        </p:txBody>
      </p:sp>
    </p:spTree>
    <p:extLst>
      <p:ext uri="{BB962C8B-B14F-4D97-AF65-F5344CB8AC3E}">
        <p14:creationId xmlns:p14="http://schemas.microsoft.com/office/powerpoint/2010/main" val="33120337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65603"/>
                                        </p:tgtEl>
                                        <p:attrNameLst>
                                          <p:attrName>style.visibility</p:attrName>
                                        </p:attrNameLst>
                                      </p:cBhvr>
                                      <p:to>
                                        <p:strVal val="visible"/>
                                      </p:to>
                                    </p:set>
                                  </p:childTnLst>
                                </p:cTn>
                              </p:par>
                            </p:childTnLst>
                          </p:cTn>
                        </p:par>
                        <p:par>
                          <p:cTn id="7" fill="hold" nodeType="afterGroup">
                            <p:stCondLst>
                              <p:cond delay="0"/>
                            </p:stCondLst>
                            <p:childTnLst>
                              <p:par>
                                <p:cTn id="8" presetID="2" presetClass="entr" presetSubtype="8" fill="hold" nodeType="afterEffect">
                                  <p:stCondLst>
                                    <p:cond delay="0"/>
                                  </p:stCondLst>
                                  <p:childTnLst>
                                    <p:set>
                                      <p:cBhvr>
                                        <p:cTn id="9" dur="1" fill="hold">
                                          <p:stCondLst>
                                            <p:cond delay="0"/>
                                          </p:stCondLst>
                                        </p:cTn>
                                        <p:tgtEl>
                                          <p:spTgt spid="665607">
                                            <p:txEl>
                                              <p:pRg st="0" end="0"/>
                                            </p:txEl>
                                          </p:spTgt>
                                        </p:tgtEl>
                                        <p:attrNameLst>
                                          <p:attrName>style.visibility</p:attrName>
                                        </p:attrNameLst>
                                      </p:cBhvr>
                                      <p:to>
                                        <p:strVal val="visible"/>
                                      </p:to>
                                    </p:set>
                                    <p:anim calcmode="lin" valueType="num">
                                      <p:cBhvr additive="base">
                                        <p:cTn id="10" dur="1000" fill="hold"/>
                                        <p:tgtEl>
                                          <p:spTgt spid="665607">
                                            <p:txEl>
                                              <p:pRg st="0" end="0"/>
                                            </p:txEl>
                                          </p:spTgt>
                                        </p:tgtEl>
                                        <p:attrNameLst>
                                          <p:attrName>ppt_x</p:attrName>
                                        </p:attrNameLst>
                                      </p:cBhvr>
                                      <p:tavLst>
                                        <p:tav tm="0">
                                          <p:val>
                                            <p:strVal val="0-#ppt_w/2"/>
                                          </p:val>
                                        </p:tav>
                                        <p:tav tm="100000">
                                          <p:val>
                                            <p:strVal val="#ppt_x"/>
                                          </p:val>
                                        </p:tav>
                                      </p:tavLst>
                                    </p:anim>
                                    <p:anim calcmode="lin" valueType="num">
                                      <p:cBhvr additive="base">
                                        <p:cTn id="11" dur="1000" fill="hold"/>
                                        <p:tgtEl>
                                          <p:spTgt spid="6656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2" fill="hold" nodeType="clickEffect">
                                  <p:stCondLst>
                                    <p:cond delay="0"/>
                                  </p:stCondLst>
                                  <p:childTnLst>
                                    <p:set>
                                      <p:cBhvr>
                                        <p:cTn id="15" dur="1" fill="hold">
                                          <p:stCondLst>
                                            <p:cond delay="0"/>
                                          </p:stCondLst>
                                        </p:cTn>
                                        <p:tgtEl>
                                          <p:spTgt spid="665604"/>
                                        </p:tgtEl>
                                        <p:attrNameLst>
                                          <p:attrName>style.visibility</p:attrName>
                                        </p:attrNameLst>
                                      </p:cBhvr>
                                      <p:to>
                                        <p:strVal val="visible"/>
                                      </p:to>
                                    </p:set>
                                    <p:anim calcmode="lin" valueType="num">
                                      <p:cBhvr additive="base">
                                        <p:cTn id="16" dur="1000" fill="hold"/>
                                        <p:tgtEl>
                                          <p:spTgt spid="665604"/>
                                        </p:tgtEl>
                                        <p:attrNameLst>
                                          <p:attrName>ppt_x</p:attrName>
                                        </p:attrNameLst>
                                      </p:cBhvr>
                                      <p:tavLst>
                                        <p:tav tm="0">
                                          <p:val>
                                            <p:strVal val="1+#ppt_w/2"/>
                                          </p:val>
                                        </p:tav>
                                        <p:tav tm="100000">
                                          <p:val>
                                            <p:strVal val="#ppt_x"/>
                                          </p:val>
                                        </p:tav>
                                      </p:tavLst>
                                    </p:anim>
                                    <p:anim calcmode="lin" valueType="num">
                                      <p:cBhvr additive="base">
                                        <p:cTn id="17" dur="1000" fill="hold"/>
                                        <p:tgtEl>
                                          <p:spTgt spid="665604"/>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000"/>
                            </p:stCondLst>
                            <p:childTnLst>
                              <p:par>
                                <p:cTn id="19" presetID="2" presetClass="entr" presetSubtype="4" fill="hold" nodeType="afterEffect">
                                  <p:stCondLst>
                                    <p:cond delay="0"/>
                                  </p:stCondLst>
                                  <p:childTnLst>
                                    <p:set>
                                      <p:cBhvr>
                                        <p:cTn id="20" dur="1" fill="hold">
                                          <p:stCondLst>
                                            <p:cond delay="0"/>
                                          </p:stCondLst>
                                        </p:cTn>
                                        <p:tgtEl>
                                          <p:spTgt spid="665607">
                                            <p:txEl>
                                              <p:pRg st="1" end="1"/>
                                            </p:txEl>
                                          </p:spTgt>
                                        </p:tgtEl>
                                        <p:attrNameLst>
                                          <p:attrName>style.visibility</p:attrName>
                                        </p:attrNameLst>
                                      </p:cBhvr>
                                      <p:to>
                                        <p:strVal val="visible"/>
                                      </p:to>
                                    </p:set>
                                    <p:anim calcmode="lin" valueType="num">
                                      <p:cBhvr additive="base">
                                        <p:cTn id="21" dur="500" fill="hold"/>
                                        <p:tgtEl>
                                          <p:spTgt spid="66560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656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665605"/>
                                        </p:tgtEl>
                                        <p:attrNameLst>
                                          <p:attrName>style.visibility</p:attrName>
                                        </p:attrNameLst>
                                      </p:cBhvr>
                                      <p:to>
                                        <p:strVal val="visible"/>
                                      </p:to>
                                    </p:set>
                                    <p:anim calcmode="lin" valueType="num">
                                      <p:cBhvr additive="base">
                                        <p:cTn id="27" dur="1000" fill="hold"/>
                                        <p:tgtEl>
                                          <p:spTgt spid="665605"/>
                                        </p:tgtEl>
                                        <p:attrNameLst>
                                          <p:attrName>ppt_x</p:attrName>
                                        </p:attrNameLst>
                                      </p:cBhvr>
                                      <p:tavLst>
                                        <p:tav tm="0">
                                          <p:val>
                                            <p:strVal val="#ppt_x"/>
                                          </p:val>
                                        </p:tav>
                                        <p:tav tm="100000">
                                          <p:val>
                                            <p:strVal val="#ppt_x"/>
                                          </p:val>
                                        </p:tav>
                                      </p:tavLst>
                                    </p:anim>
                                    <p:anim calcmode="lin" valueType="num">
                                      <p:cBhvr additive="base">
                                        <p:cTn id="28" dur="1000" fill="hold"/>
                                        <p:tgtEl>
                                          <p:spTgt spid="6656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1702" y="0"/>
            <a:ext cx="8864266" cy="1815882"/>
          </a:xfrm>
          <a:prstGeom prst="rect">
            <a:avLst/>
          </a:prstGeom>
        </p:spPr>
        <p:txBody>
          <a:bodyPr wrap="square">
            <a:spAutoFit/>
          </a:bodyPr>
          <a:lstStyle/>
          <a:p>
            <a:pPr algn="just"/>
            <a:r>
              <a:rPr lang="ru-RU" sz="1600" b="1" dirty="0"/>
              <a:t>Поверхность </a:t>
            </a:r>
            <a:r>
              <a:rPr lang="ru-RU" sz="1600" dirty="0"/>
              <a:t>– это непрерывное множество последовательных положений линии, перемещающейся в пространстве по определенному закону. Такой способ образования поверхностей называется кинематическим. Линия ℓ, создающая при своем движении поверхность, называется образующей. Линия m, по которой перемещается образующая, называется направляющей (рис. 3). При этом образующая и направляющая могут иметь различные формы, поэтому и поверхностей может быть образовано большое множество. Форма и закон движения образующей однозначно определяют вид поверхности. </a:t>
            </a:r>
          </a:p>
        </p:txBody>
      </p:sp>
      <p:pic>
        <p:nvPicPr>
          <p:cNvPr id="5" name="Рисунок 4"/>
          <p:cNvPicPr>
            <a:picLocks noChangeAspect="1"/>
          </p:cNvPicPr>
          <p:nvPr/>
        </p:nvPicPr>
        <p:blipFill rotWithShape="1">
          <a:blip r:embed="rId2"/>
          <a:srcRect l="21089" t="28597" r="25403" b="17719"/>
          <a:stretch/>
        </p:blipFill>
        <p:spPr>
          <a:xfrm>
            <a:off x="131517" y="3211032"/>
            <a:ext cx="3850778" cy="3219503"/>
          </a:xfrm>
          <a:prstGeom prst="rect">
            <a:avLst/>
          </a:prstGeom>
        </p:spPr>
      </p:pic>
      <p:sp>
        <p:nvSpPr>
          <p:cNvPr id="6" name="Прямоугольник 5"/>
          <p:cNvSpPr/>
          <p:nvPr/>
        </p:nvSpPr>
        <p:spPr>
          <a:xfrm>
            <a:off x="4104167" y="2247895"/>
            <a:ext cx="4910782" cy="4278094"/>
          </a:xfrm>
          <a:prstGeom prst="rect">
            <a:avLst/>
          </a:prstGeom>
        </p:spPr>
        <p:txBody>
          <a:bodyPr wrap="square">
            <a:spAutoFit/>
          </a:bodyPr>
          <a:lstStyle/>
          <a:p>
            <a:r>
              <a:rPr lang="ru-RU" sz="1600" dirty="0"/>
              <a:t>На поверхности, образованной кинематическим способом, всегда можно выделить семейство образующих ℓ1, ℓ2, … и семейство направляющих m, m1, … . Эти два семейства, пересекаясь, образуют каркас поверхности. </a:t>
            </a:r>
            <a:endParaRPr lang="ru-RU" sz="1600" dirty="0" smtClean="0"/>
          </a:p>
          <a:p>
            <a:r>
              <a:rPr lang="ru-RU" sz="1600" dirty="0" smtClean="0"/>
              <a:t>В </a:t>
            </a:r>
            <a:r>
              <a:rPr lang="ru-RU" sz="1600" dirty="0"/>
              <a:t>начертательной геометрии поверхность задается определителем</a:t>
            </a:r>
            <a:r>
              <a:rPr lang="ru-RU" sz="1600" dirty="0" smtClean="0"/>
              <a:t>.</a:t>
            </a:r>
          </a:p>
          <a:p>
            <a:r>
              <a:rPr lang="ru-RU" sz="1600" b="1" dirty="0" smtClean="0"/>
              <a:t> </a:t>
            </a:r>
            <a:r>
              <a:rPr lang="ru-RU" sz="1600" b="1" dirty="0"/>
              <a:t>Определитель </a:t>
            </a:r>
            <a:r>
              <a:rPr lang="ru-RU" sz="1600" dirty="0"/>
              <a:t>– это совокупность геометрических элементов (точек, линий) и необходимых условий, однозначно задающих поверхность. Структурная формула поверхности имеет вид: </a:t>
            </a:r>
            <a:r>
              <a:rPr lang="ru-RU" sz="1600" dirty="0" smtClean="0"/>
              <a:t>Φ(Г</a:t>
            </a:r>
            <a:r>
              <a:rPr lang="ru-RU" sz="1600" dirty="0"/>
              <a:t>)[A</a:t>
            </a:r>
            <a:r>
              <a:rPr lang="ru-RU" sz="1600" dirty="0" smtClean="0"/>
              <a:t>],</a:t>
            </a:r>
          </a:p>
          <a:p>
            <a:r>
              <a:rPr lang="ru-RU" sz="1600" dirty="0" smtClean="0"/>
              <a:t> </a:t>
            </a:r>
            <a:r>
              <a:rPr lang="ru-RU" sz="1600" dirty="0"/>
              <a:t>где (Г) – геометрическая часть (элементы поверхности), </a:t>
            </a:r>
            <a:endParaRPr lang="ru-RU" sz="1600" dirty="0" smtClean="0"/>
          </a:p>
          <a:p>
            <a:r>
              <a:rPr lang="ru-RU" sz="1600" dirty="0" smtClean="0"/>
              <a:t>а </a:t>
            </a:r>
            <a:r>
              <a:rPr lang="ru-RU" sz="1600" dirty="0"/>
              <a:t>[A] – алгоритмическая часть, которая задает закон движения образующей. Графически поверхность задается проекциями геометрических элементов ее определителя. </a:t>
            </a:r>
          </a:p>
        </p:txBody>
      </p:sp>
    </p:spTree>
    <p:extLst>
      <p:ext uri="{BB962C8B-B14F-4D97-AF65-F5344CB8AC3E}">
        <p14:creationId xmlns:p14="http://schemas.microsoft.com/office/powerpoint/2010/main" val="2723832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9339" y="531626"/>
            <a:ext cx="7845499" cy="5954233"/>
          </a:xfrm>
        </p:spPr>
        <p:txBody>
          <a:bodyPr>
            <a:normAutofit fontScale="85000" lnSpcReduction="20000"/>
          </a:bodyPr>
          <a:lstStyle/>
          <a:p>
            <a:pPr marL="0" indent="0" algn="ctr">
              <a:buNone/>
            </a:pPr>
            <a:r>
              <a:rPr lang="ru-RU" dirty="0" smtClean="0"/>
              <a:t>На чертежах поверхности задают проекциями их определителя, очерками, проекциями каркаса. </a:t>
            </a:r>
          </a:p>
          <a:p>
            <a:pPr marL="0" indent="0">
              <a:buNone/>
            </a:pPr>
            <a:endParaRPr lang="ru-RU" dirty="0" smtClean="0"/>
          </a:p>
          <a:p>
            <a:r>
              <a:rPr lang="ru-RU" b="1" dirty="0" smtClean="0"/>
              <a:t>Определитель</a:t>
            </a:r>
            <a:r>
              <a:rPr lang="ru-RU" dirty="0" smtClean="0"/>
              <a:t> – это совокупность геометрических элементов и условий, необходимых и достаточных для однозначного задания поверхности в пространстве и на чертеже. </a:t>
            </a:r>
          </a:p>
          <a:p>
            <a:r>
              <a:rPr lang="ru-RU" b="1" dirty="0" smtClean="0"/>
              <a:t>Каркас</a:t>
            </a:r>
            <a:r>
              <a:rPr lang="ru-RU" dirty="0" smtClean="0"/>
              <a:t> – это множество линий, заполняющих поверхность так, что через каждую точку поверхности в общем случае проходит одна линия каркаса. Часто под каркасом понимают семейство линий, полученных на поверхности в результате пересечения ее пучком параллельных плоскостей, расположенных на равных расстояниях друг от друга. </a:t>
            </a:r>
          </a:p>
          <a:p>
            <a:r>
              <a:rPr lang="ru-RU" b="1" dirty="0" smtClean="0"/>
              <a:t>Контуром</a:t>
            </a:r>
            <a:r>
              <a:rPr lang="ru-RU" dirty="0" smtClean="0"/>
              <a:t> поверхности называется линия, точки которой являются точками касания проецирующих прямых с предметом. </a:t>
            </a:r>
          </a:p>
          <a:p>
            <a:r>
              <a:rPr lang="ru-RU" b="1" dirty="0" smtClean="0"/>
              <a:t>Очерк</a:t>
            </a:r>
            <a:r>
              <a:rPr lang="ru-RU" dirty="0" smtClean="0"/>
              <a:t> – это проекция контура на плоскости проекций. </a:t>
            </a:r>
          </a:p>
          <a:p>
            <a:endParaRPr lang="ru-RU" dirty="0"/>
          </a:p>
        </p:txBody>
      </p:sp>
    </p:spTree>
    <p:extLst>
      <p:ext uri="{BB962C8B-B14F-4D97-AF65-F5344CB8AC3E}">
        <p14:creationId xmlns:p14="http://schemas.microsoft.com/office/powerpoint/2010/main" val="213141450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633</TotalTime>
  <Words>1060</Words>
  <Application>Microsoft Office PowerPoint</Application>
  <PresentationFormat>Экран (4:3)</PresentationFormat>
  <Paragraphs>83</Paragraphs>
  <Slides>44</Slides>
  <Notes>0</Notes>
  <HiddenSlides>0</HiddenSlides>
  <MMClips>2</MMClips>
  <ScaleCrop>false</ScaleCrop>
  <HeadingPairs>
    <vt:vector size="4" baseType="variant">
      <vt:variant>
        <vt:lpstr>Тема</vt:lpstr>
      </vt:variant>
      <vt:variant>
        <vt:i4>1</vt:i4>
      </vt:variant>
      <vt:variant>
        <vt:lpstr>Заголовки слайдов</vt:lpstr>
      </vt:variant>
      <vt:variant>
        <vt:i4>44</vt:i4>
      </vt:variant>
    </vt:vector>
  </HeadingPairs>
  <TitlesOfParts>
    <vt:vector size="45" baseType="lpstr">
      <vt:lpstr>Тема Office</vt:lpstr>
      <vt:lpstr>Инженерная и компьютерная  графика</vt:lpstr>
      <vt:lpstr> Поверхности. Поверхности вращения</vt:lpstr>
      <vt:lpstr>Презентация PowerPoint</vt:lpstr>
      <vt:lpstr>Презентация PowerPoint</vt:lpstr>
      <vt:lpstr>Презентация PowerPoint</vt:lpstr>
      <vt:lpstr>Поверхность</vt:lpstr>
      <vt:lpstr>Презентация PowerPoint</vt:lpstr>
      <vt:lpstr>Презентация PowerPoint</vt:lpstr>
      <vt:lpstr>Презентация PowerPoint</vt:lpstr>
      <vt:lpstr>Презентация PowerPoint</vt:lpstr>
      <vt:lpstr>КЛАССИФИКАЦИЯ  ПОВЕРХНОСТЕЙ</vt:lpstr>
      <vt:lpstr>ЛИНЕЙЧАТЫЕ И НЕЛИНЕЙЧАТЫЕ ПОВЕРХНОСТИ</vt:lpstr>
      <vt:lpstr>РАЗВЕРТЫВАЮЩИЕСЯ ПОВЕРХНОСТИ</vt:lpstr>
      <vt:lpstr>НЕРАЗВЕРТЫВАЮЩИЕСЯ  ПОВЕРХНОСТИ</vt:lpstr>
      <vt:lpstr>ГРАННЫЕ ПОВЕРХНОСТИ способы образования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ПОВЕРХНОСТИ С ПЛОСКОСТЬЮ ПАРАЛЛЕЛИЗМА (поверхности Каталана)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Список литературы</vt:lpstr>
      <vt:lpstr>    Спасибо за внимание</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Тайман Сайдалиев</dc:creator>
  <cp:lastModifiedBy>User</cp:lastModifiedBy>
  <cp:revision>85</cp:revision>
  <dcterms:created xsi:type="dcterms:W3CDTF">2014-05-05T05:46:48Z</dcterms:created>
  <dcterms:modified xsi:type="dcterms:W3CDTF">2025-07-17T16:52:55Z</dcterms:modified>
</cp:coreProperties>
</file>