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9" r:id="rId2"/>
    <p:sldId id="306" r:id="rId3"/>
    <p:sldId id="323" r:id="rId4"/>
    <p:sldId id="316" r:id="rId5"/>
    <p:sldId id="327" r:id="rId6"/>
    <p:sldId id="314" r:id="rId7"/>
    <p:sldId id="331" r:id="rId8"/>
    <p:sldId id="336" r:id="rId9"/>
    <p:sldId id="318" r:id="rId10"/>
    <p:sldId id="329" r:id="rId11"/>
    <p:sldId id="333" r:id="rId12"/>
    <p:sldId id="340" r:id="rId13"/>
    <p:sldId id="319" r:id="rId14"/>
    <p:sldId id="341" r:id="rId15"/>
    <p:sldId id="32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йман Сайдалиев" initials="Т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3" autoAdjust="0"/>
    <p:restoredTop sz="94660"/>
  </p:normalViewPr>
  <p:slideViewPr>
    <p:cSldViewPr snapToGrid="0">
      <p:cViewPr>
        <p:scale>
          <a:sx n="80" d="100"/>
          <a:sy n="80" d="100"/>
        </p:scale>
        <p:origin x="-117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1F62-B9F7-4BBE-A291-0BC9F18F71ED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36D2-013C-42CC-815D-38F356F0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8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4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0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Установочная лекция 2. Пересечение поверхностей. Метод секущих плоскостей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BD61-BE38-40DA-B308-05D868049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0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Установочная лекция 2. Пересечение поверхностей. Метод секущих плоскостей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55848-63D3-4677-A809-CF767F5C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4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2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7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1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C19B-04CC-459C-BCF9-E87C1D2CB9C1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A9DA-3602-4D9B-A267-FC0F3E480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Инженерная и компьютерная  графика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Жаксылык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Алмаш</a:t>
            </a:r>
            <a:r>
              <a:rPr lang="ru-RU" b="1" dirty="0" smtClean="0">
                <a:solidFill>
                  <a:schemeClr val="bg1"/>
                </a:solidFill>
              </a:rPr>
              <a:t>, к.т.н., ассоциированный профессор  кафедры «</a:t>
            </a:r>
            <a:r>
              <a:rPr lang="ru-RU" b="1" dirty="0" err="1" smtClean="0">
                <a:solidFill>
                  <a:schemeClr val="bg1"/>
                </a:solidFill>
              </a:rPr>
              <a:t>ССиМ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1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994" y="249718"/>
            <a:ext cx="4979988" cy="706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C0000"/>
                </a:solidFill>
              </a:rPr>
              <a:t>СЕЧЕНИЯ ЦИЛИНДРА ВРАЩЕНИЯ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idx="1"/>
          </p:nvPr>
        </p:nvSpPr>
        <p:spPr>
          <a:xfrm>
            <a:off x="3563938" y="1268413"/>
            <a:ext cx="4032250" cy="1727200"/>
          </a:xfrm>
        </p:spPr>
        <p:txBody>
          <a:bodyPr/>
          <a:lstStyle/>
          <a:p>
            <a:pPr marL="609600" indent="-609600">
              <a:buNone/>
            </a:pPr>
            <a:r>
              <a:rPr lang="ru-RU" altLang="ru-RU" sz="2400" b="1" dirty="0" smtClean="0"/>
              <a:t>1. </a:t>
            </a:r>
            <a:r>
              <a:rPr lang="en-US" altLang="ru-RU" sz="2400" b="1" dirty="0" err="1" smtClean="0">
                <a:latin typeface="GreekC" pitchFamily="2" charset="0"/>
              </a:rPr>
              <a:t>a</a:t>
            </a:r>
            <a:r>
              <a:rPr lang="en-US" altLang="ru-RU" sz="1600" b="1" dirty="0" err="1" smtClean="0">
                <a:latin typeface="GDT" pitchFamily="2" charset="0"/>
              </a:rPr>
              <a:t>b</a:t>
            </a:r>
            <a:r>
              <a:rPr lang="en-US" altLang="ru-RU" sz="2800" b="1" dirty="0" err="1" smtClean="0"/>
              <a:t>i</a:t>
            </a:r>
            <a:r>
              <a:rPr lang="ru-RU" altLang="ru-RU" sz="2800" b="1" dirty="0" smtClean="0"/>
              <a:t> – </a:t>
            </a:r>
            <a:r>
              <a:rPr lang="ru-RU" altLang="ru-RU" sz="2400" b="1" dirty="0" smtClean="0"/>
              <a:t>окружность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b="1" dirty="0" smtClean="0"/>
              <a:t>2. </a:t>
            </a:r>
            <a:r>
              <a:rPr lang="en-US" altLang="ru-RU" sz="2400" b="1" dirty="0" smtClean="0">
                <a:latin typeface="GreekC" pitchFamily="2" charset="0"/>
              </a:rPr>
              <a:t>b</a:t>
            </a:r>
            <a:r>
              <a:rPr lang="en-US" altLang="ru-RU" sz="2400" b="1" dirty="0" smtClean="0">
                <a:latin typeface="Century Gothic" pitchFamily="34" charset="0"/>
              </a:rPr>
              <a:t>^ </a:t>
            </a:r>
            <a:r>
              <a:rPr lang="en-US" altLang="ru-RU" sz="2800" b="1" dirty="0" err="1" smtClean="0"/>
              <a:t>i</a:t>
            </a:r>
            <a:r>
              <a:rPr lang="en-US" altLang="ru-RU" sz="2800" b="1" dirty="0" smtClean="0"/>
              <a:t> – </a:t>
            </a:r>
            <a:r>
              <a:rPr lang="ru-RU" altLang="ru-RU" sz="2400" b="1" dirty="0" smtClean="0"/>
              <a:t>эллипс</a:t>
            </a:r>
          </a:p>
          <a:p>
            <a:pPr marL="609600" indent="-609600" eaLnBrk="1" hangingPunct="1">
              <a:buFontTx/>
              <a:buNone/>
            </a:pPr>
            <a:r>
              <a:rPr lang="ru-RU" altLang="ru-RU" sz="2400" b="1" dirty="0" smtClean="0"/>
              <a:t>3. </a:t>
            </a:r>
            <a:r>
              <a:rPr lang="en-US" altLang="ru-RU" b="1" dirty="0" smtClean="0">
                <a:latin typeface="GreekC" pitchFamily="2" charset="0"/>
              </a:rPr>
              <a:t>g</a:t>
            </a:r>
            <a:r>
              <a:rPr lang="ru-RU" altLang="ru-RU" sz="2400" b="1" dirty="0" smtClean="0"/>
              <a:t> </a:t>
            </a:r>
            <a:r>
              <a:rPr lang="en-US" altLang="ru-RU" sz="2400" b="1" dirty="0" err="1" smtClean="0"/>
              <a:t>ll</a:t>
            </a:r>
            <a:r>
              <a:rPr lang="ru-RU" altLang="ru-RU" sz="2400" b="1" dirty="0" smtClean="0"/>
              <a:t> </a:t>
            </a:r>
            <a:r>
              <a:rPr lang="en-US" altLang="ru-RU" sz="2800" b="1" dirty="0" err="1" smtClean="0"/>
              <a:t>i</a:t>
            </a:r>
            <a:r>
              <a:rPr lang="ru-RU" altLang="ru-RU" sz="2400" b="1" dirty="0" smtClean="0"/>
              <a:t> </a:t>
            </a:r>
            <a:r>
              <a:rPr lang="ru-RU" altLang="ru-RU" sz="2800" b="1" dirty="0" smtClean="0"/>
              <a:t> - </a:t>
            </a:r>
            <a:r>
              <a:rPr lang="ru-RU" altLang="ru-RU" sz="2400" b="1" dirty="0" smtClean="0"/>
              <a:t>прямоугольник</a:t>
            </a:r>
            <a:endParaRPr lang="en-US" altLang="ru-RU" sz="2400" b="1" dirty="0" smtClean="0"/>
          </a:p>
          <a:p>
            <a:pPr marL="609600" indent="-609600" eaLnBrk="1" hangingPunct="1">
              <a:buFontTx/>
              <a:buNone/>
            </a:pPr>
            <a:endParaRPr lang="en-US" altLang="ru-RU" sz="2400" b="1" dirty="0" smtClean="0"/>
          </a:p>
          <a:p>
            <a:pPr marL="609600" indent="-609600" eaLnBrk="1" hangingPunct="1">
              <a:buFontTx/>
              <a:buNone/>
            </a:pPr>
            <a:endParaRPr lang="en-US" altLang="ru-RU" sz="2800" b="1" dirty="0" smtClean="0"/>
          </a:p>
        </p:txBody>
      </p:sp>
      <p:sp>
        <p:nvSpPr>
          <p:cNvPr id="256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A2700-2463-4C47-B51F-82A2767BC2AD}" type="slidenum">
              <a:rPr lang="ru-RU" altLang="ru-RU" sz="1400" b="0" smtClean="0"/>
              <a:pPr eaLnBrk="1" hangingPunct="1"/>
              <a:t>10</a:t>
            </a:fld>
            <a:endParaRPr lang="ru-RU" altLang="ru-RU" sz="1400" b="0" smtClean="0"/>
          </a:p>
        </p:txBody>
      </p:sp>
      <p:sp>
        <p:nvSpPr>
          <p:cNvPr id="314370" name="AutoShape 2"/>
          <p:cNvSpPr>
            <a:spLocks noChangeArrowheads="1"/>
          </p:cNvSpPr>
          <p:nvPr/>
        </p:nvSpPr>
        <p:spPr bwMode="auto">
          <a:xfrm>
            <a:off x="1403350" y="4797425"/>
            <a:ext cx="1512888" cy="1511300"/>
          </a:xfrm>
          <a:prstGeom prst="flowChartConnector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4373" name="Oval 5"/>
          <p:cNvSpPr>
            <a:spLocks noChangeArrowheads="1"/>
          </p:cNvSpPr>
          <p:nvPr/>
        </p:nvSpPr>
        <p:spPr bwMode="auto">
          <a:xfrm>
            <a:off x="1403350" y="4797425"/>
            <a:ext cx="1512888" cy="151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2195513" y="1484313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195513" y="46513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1403350" y="5516563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1403350" y="1628775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1403350" y="35004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>
            <a:off x="1331913" y="544353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2916238" y="1628775"/>
            <a:ext cx="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2411413" y="55165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2916238" y="3643313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611188" y="27813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 smtClean="0"/>
              <a:t>L</a:t>
            </a:r>
            <a:r>
              <a:rPr lang="kk-KZ" altLang="ru-RU" baseline="-25000" dirty="0" smtClean="0"/>
              <a:t>1</a:t>
            </a:r>
            <a:endParaRPr lang="ru-RU" altLang="ru-RU" baseline="-25000" dirty="0"/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2195513" y="1125538"/>
            <a:ext cx="576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2800" dirty="0" err="1" smtClean="0"/>
              <a:t>i</a:t>
            </a:r>
            <a:r>
              <a:rPr lang="kk-KZ" altLang="ru-RU" sz="2800" baseline="-25000" dirty="0"/>
              <a:t>1</a:t>
            </a:r>
            <a:endParaRPr lang="ru-RU" altLang="ru-RU" sz="2800" baseline="-25000" dirty="0"/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2195513" y="4867275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2800" dirty="0" err="1" smtClean="0"/>
              <a:t>i</a:t>
            </a:r>
            <a:r>
              <a:rPr lang="kk-KZ" altLang="ru-RU" sz="2800" baseline="-25000" dirty="0"/>
              <a:t>2</a:t>
            </a:r>
            <a:endParaRPr lang="ru-RU" altLang="ru-RU" sz="2800" baseline="-25000" dirty="0"/>
          </a:p>
        </p:txBody>
      </p:sp>
      <p:sp>
        <p:nvSpPr>
          <p:cNvPr id="25619" name="AutoShape 18"/>
          <p:cNvSpPr>
            <a:spLocks noChangeArrowheads="1"/>
          </p:cNvSpPr>
          <p:nvPr/>
        </p:nvSpPr>
        <p:spPr bwMode="auto">
          <a:xfrm>
            <a:off x="2124075" y="54435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827088" y="53006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 smtClean="0"/>
              <a:t>L</a:t>
            </a:r>
            <a:r>
              <a:rPr lang="kk-KZ" altLang="ru-RU" baseline="-25000" dirty="0"/>
              <a:t>2</a:t>
            </a:r>
            <a:endParaRPr lang="ru-RU" altLang="ru-RU" baseline="-25000" dirty="0"/>
          </a:p>
        </p:txBody>
      </p:sp>
      <p:sp>
        <p:nvSpPr>
          <p:cNvPr id="314388" name="Line 20"/>
          <p:cNvSpPr>
            <a:spLocks noChangeShapeType="1"/>
          </p:cNvSpPr>
          <p:nvPr/>
        </p:nvSpPr>
        <p:spPr bwMode="auto">
          <a:xfrm>
            <a:off x="755650" y="2492375"/>
            <a:ext cx="252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389" name="Text Box 21"/>
          <p:cNvSpPr txBox="1">
            <a:spLocks noChangeArrowheads="1"/>
          </p:cNvSpPr>
          <p:nvPr/>
        </p:nvSpPr>
        <p:spPr bwMode="auto">
          <a:xfrm>
            <a:off x="323850" y="19161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>
                <a:latin typeface="GreekC" pitchFamily="2" charset="0"/>
              </a:rPr>
              <a:t>a</a:t>
            </a:r>
            <a:r>
              <a:rPr lang="ru-RU" altLang="ru-RU" dirty="0" smtClean="0">
                <a:latin typeface="GreekC" pitchFamily="2" charset="0"/>
              </a:rPr>
              <a:t>п</a:t>
            </a:r>
            <a:r>
              <a:rPr lang="ru-RU" altLang="ru-RU" baseline="-25000" dirty="0">
                <a:latin typeface="GreekC" pitchFamily="2" charset="0"/>
              </a:rPr>
              <a:t>1</a:t>
            </a:r>
            <a:endParaRPr lang="en-US" altLang="ru-RU" baseline="-25000" dirty="0">
              <a:latin typeface="GreekC" pitchFamily="2" charset="0"/>
            </a:endParaRPr>
          </a:p>
        </p:txBody>
      </p:sp>
      <p:sp>
        <p:nvSpPr>
          <p:cNvPr id="314390" name="Line 22"/>
          <p:cNvSpPr>
            <a:spLocks noChangeShapeType="1"/>
          </p:cNvSpPr>
          <p:nvPr/>
        </p:nvSpPr>
        <p:spPr bwMode="auto">
          <a:xfrm flipV="1">
            <a:off x="1042988" y="2708275"/>
            <a:ext cx="2089150" cy="12255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 flipH="1">
            <a:off x="1116013" y="28527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611188" y="32131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393" name="Text Box 25"/>
          <p:cNvSpPr txBox="1">
            <a:spLocks noChangeArrowheads="1"/>
          </p:cNvSpPr>
          <p:nvPr/>
        </p:nvSpPr>
        <p:spPr bwMode="auto">
          <a:xfrm>
            <a:off x="395288" y="3716338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>
                <a:latin typeface="GreekC" pitchFamily="2" charset="0"/>
              </a:rPr>
              <a:t>b</a:t>
            </a:r>
            <a:r>
              <a:rPr lang="ru-RU" altLang="ru-RU" dirty="0" smtClean="0">
                <a:latin typeface="GreekC" pitchFamily="2" charset="0"/>
              </a:rPr>
              <a:t>п</a:t>
            </a:r>
            <a:r>
              <a:rPr lang="ru-RU" altLang="ru-RU" baseline="-25000" dirty="0">
                <a:latin typeface="GreekC" pitchFamily="2" charset="0"/>
              </a:rPr>
              <a:t>1</a:t>
            </a:r>
            <a:endParaRPr lang="en-US" altLang="ru-RU" baseline="-25000" dirty="0">
              <a:latin typeface="GreekC" pitchFamily="2" charset="0"/>
            </a:endParaRPr>
          </a:p>
        </p:txBody>
      </p:sp>
      <p:sp>
        <p:nvSpPr>
          <p:cNvPr id="314394" name="Line 26"/>
          <p:cNvSpPr>
            <a:spLocks noChangeShapeType="1"/>
          </p:cNvSpPr>
          <p:nvPr/>
        </p:nvSpPr>
        <p:spPr bwMode="auto">
          <a:xfrm>
            <a:off x="1187450" y="6021388"/>
            <a:ext cx="2160588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395" name="Text Box 27"/>
          <p:cNvSpPr txBox="1">
            <a:spLocks noChangeArrowheads="1"/>
          </p:cNvSpPr>
          <p:nvPr/>
        </p:nvSpPr>
        <p:spPr bwMode="auto">
          <a:xfrm>
            <a:off x="2987675" y="5516563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2800" dirty="0">
                <a:latin typeface="GreekC" pitchFamily="2" charset="0"/>
              </a:rPr>
              <a:t>g</a:t>
            </a:r>
            <a:r>
              <a:rPr lang="ru-RU" altLang="ru-RU" dirty="0" smtClean="0">
                <a:latin typeface="GreekC" pitchFamily="2" charset="0"/>
              </a:rPr>
              <a:t>п</a:t>
            </a:r>
            <a:r>
              <a:rPr lang="ru-RU" altLang="ru-RU" baseline="-25000" dirty="0">
                <a:latin typeface="GreekC" pitchFamily="2" charset="0"/>
              </a:rPr>
              <a:t>2</a:t>
            </a:r>
            <a:endParaRPr lang="en-US" altLang="ru-RU" baseline="-25000" dirty="0">
              <a:latin typeface="GreekC" pitchFamily="2" charset="0"/>
            </a:endParaRPr>
          </a:p>
        </p:txBody>
      </p:sp>
      <p:sp>
        <p:nvSpPr>
          <p:cNvPr id="314396" name="AutoShape 28"/>
          <p:cNvSpPr>
            <a:spLocks noChangeArrowheads="1"/>
          </p:cNvSpPr>
          <p:nvPr/>
        </p:nvSpPr>
        <p:spPr bwMode="auto">
          <a:xfrm>
            <a:off x="1476375" y="5949950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4397" name="AutoShape 29"/>
          <p:cNvSpPr>
            <a:spLocks noChangeArrowheads="1"/>
          </p:cNvSpPr>
          <p:nvPr/>
        </p:nvSpPr>
        <p:spPr bwMode="auto">
          <a:xfrm>
            <a:off x="2700338" y="5949950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4398" name="Text Box 30"/>
          <p:cNvSpPr txBox="1">
            <a:spLocks noChangeArrowheads="1"/>
          </p:cNvSpPr>
          <p:nvPr/>
        </p:nvSpPr>
        <p:spPr bwMode="auto">
          <a:xfrm>
            <a:off x="1187450" y="60928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baseline="-25000" dirty="0"/>
              <a:t>2</a:t>
            </a:r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auto">
          <a:xfrm>
            <a:off x="2627313" y="609282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baseline="-25000" dirty="0"/>
              <a:t>2</a:t>
            </a:r>
          </a:p>
        </p:txBody>
      </p:sp>
      <p:sp>
        <p:nvSpPr>
          <p:cNvPr id="314400" name="Line 32"/>
          <p:cNvSpPr>
            <a:spLocks noChangeShapeType="1"/>
          </p:cNvSpPr>
          <p:nvPr/>
        </p:nvSpPr>
        <p:spPr bwMode="auto">
          <a:xfrm flipV="1">
            <a:off x="1547813" y="2492375"/>
            <a:ext cx="0" cy="3457575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401" name="AutoShape 33"/>
          <p:cNvSpPr>
            <a:spLocks noChangeArrowheads="1"/>
          </p:cNvSpPr>
          <p:nvPr/>
        </p:nvSpPr>
        <p:spPr bwMode="auto">
          <a:xfrm>
            <a:off x="1476375" y="24209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4402" name="Text Box 34"/>
          <p:cNvSpPr txBox="1">
            <a:spLocks noChangeArrowheads="1"/>
          </p:cNvSpPr>
          <p:nvPr/>
        </p:nvSpPr>
        <p:spPr bwMode="auto">
          <a:xfrm>
            <a:off x="1476375" y="1916113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baseline="-25000" dirty="0"/>
              <a:t>1</a:t>
            </a:r>
          </a:p>
        </p:txBody>
      </p:sp>
      <p:sp>
        <p:nvSpPr>
          <p:cNvPr id="314403" name="Line 35"/>
          <p:cNvSpPr>
            <a:spLocks noChangeShapeType="1"/>
          </p:cNvSpPr>
          <p:nvPr/>
        </p:nvSpPr>
        <p:spPr bwMode="auto">
          <a:xfrm flipV="1">
            <a:off x="2771775" y="2492375"/>
            <a:ext cx="0" cy="3529013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4404" name="AutoShape 36"/>
          <p:cNvSpPr>
            <a:spLocks noChangeArrowheads="1"/>
          </p:cNvSpPr>
          <p:nvPr/>
        </p:nvSpPr>
        <p:spPr bwMode="auto">
          <a:xfrm>
            <a:off x="2700338" y="242093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4405" name="Text Box 37"/>
          <p:cNvSpPr txBox="1">
            <a:spLocks noChangeArrowheads="1"/>
          </p:cNvSpPr>
          <p:nvPr/>
        </p:nvSpPr>
        <p:spPr bwMode="auto">
          <a:xfrm>
            <a:off x="2484438" y="19161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baseline="-25000" dirty="0"/>
              <a:t>1</a:t>
            </a:r>
          </a:p>
        </p:txBody>
      </p:sp>
      <p:sp>
        <p:nvSpPr>
          <p:cNvPr id="25639" name="Line 38"/>
          <p:cNvSpPr>
            <a:spLocks noChangeShapeType="1"/>
          </p:cNvSpPr>
          <p:nvPr/>
        </p:nvSpPr>
        <p:spPr bwMode="auto">
          <a:xfrm>
            <a:off x="1403350" y="4076700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0" name="Line 39"/>
          <p:cNvSpPr>
            <a:spLocks noChangeShapeType="1"/>
          </p:cNvSpPr>
          <p:nvPr/>
        </p:nvSpPr>
        <p:spPr bwMode="auto">
          <a:xfrm>
            <a:off x="1403350" y="1628775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619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30067" r="24307" b="30067"/>
          <a:stretch>
            <a:fillRect/>
          </a:stretch>
        </p:blipFill>
        <p:spPr bwMode="auto">
          <a:xfrm>
            <a:off x="5651500" y="4005263"/>
            <a:ext cx="32416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27852" r="25194" b="34496"/>
          <a:stretch>
            <a:fillRect/>
          </a:stretch>
        </p:blipFill>
        <p:spPr bwMode="auto">
          <a:xfrm>
            <a:off x="4859338" y="3357563"/>
            <a:ext cx="3241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27852" r="23422" b="27852"/>
          <a:stretch>
            <a:fillRect/>
          </a:stretch>
        </p:blipFill>
        <p:spPr bwMode="auto">
          <a:xfrm>
            <a:off x="3779838" y="2924175"/>
            <a:ext cx="33845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14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/>
      <p:bldP spid="314370" grpId="0" animBg="1"/>
      <p:bldP spid="314373" grpId="0" animBg="1"/>
      <p:bldP spid="314388" grpId="0" animBg="1"/>
      <p:bldP spid="314389" grpId="0"/>
      <p:bldP spid="314390" grpId="0" animBg="1"/>
      <p:bldP spid="314393" grpId="0"/>
      <p:bldP spid="314394" grpId="0" animBg="1"/>
      <p:bldP spid="314395" grpId="0"/>
      <p:bldP spid="314396" grpId="0" animBg="1"/>
      <p:bldP spid="314397" grpId="0" animBg="1"/>
      <p:bldP spid="314398" grpId="0"/>
      <p:bldP spid="314399" grpId="0"/>
      <p:bldP spid="314400" grpId="0" animBg="1"/>
      <p:bldP spid="314401" grpId="0" animBg="1"/>
      <p:bldP spid="314402" grpId="0"/>
      <p:bldP spid="314403" grpId="0" animBg="1"/>
      <p:bldP spid="314404" grpId="0" animBg="1"/>
      <p:bldP spid="3144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C0000"/>
                </a:solidFill>
              </a:rPr>
              <a:t>СЕЧЕНИЕ ЦИЛИНДРА ВРАЩЕНИЯ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4932363" y="1052513"/>
            <a:ext cx="3683000" cy="1079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В сечении цилиндра получается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rgbClr val="CC0000"/>
                </a:solidFill>
              </a:rPr>
              <a:t>эллипс, когда</a:t>
            </a:r>
            <a:r>
              <a:rPr lang="en-US" altLang="ru-RU" sz="2000" b="1" dirty="0" smtClean="0">
                <a:latin typeface="GreekC" pitchFamily="2" charset="0"/>
              </a:rPr>
              <a:t> </a:t>
            </a:r>
            <a:r>
              <a:rPr lang="en-US" altLang="ru-RU" sz="2400" b="1" dirty="0" smtClean="0">
                <a:latin typeface="GreekC" pitchFamily="2" charset="0"/>
              </a:rPr>
              <a:t>b</a:t>
            </a:r>
            <a:r>
              <a:rPr lang="en-US" altLang="ru-RU" sz="2400" b="1" dirty="0" smtClean="0">
                <a:latin typeface="Century Gothic" pitchFamily="34" charset="0"/>
              </a:rPr>
              <a:t>^ </a:t>
            </a:r>
            <a:r>
              <a:rPr lang="en-US" altLang="ru-RU" sz="2400" b="1" dirty="0" err="1" smtClean="0"/>
              <a:t>i</a:t>
            </a:r>
            <a:r>
              <a:rPr lang="en-US" altLang="ru-RU" sz="2400" b="1" dirty="0" smtClean="0"/>
              <a:t> </a:t>
            </a:r>
            <a:endParaRPr lang="ru-RU" altLang="ru-RU" sz="2400" dirty="0" smtClean="0">
              <a:solidFill>
                <a:srgbClr val="CC0000"/>
              </a:solidFill>
            </a:endParaRPr>
          </a:p>
        </p:txBody>
      </p:sp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FA715-A7C4-4854-BF3F-BFD18451BDE3}" type="slidenum">
              <a:rPr lang="ru-RU" altLang="ru-RU" sz="1400" b="0" smtClean="0"/>
              <a:pPr eaLnBrk="1" hangingPunct="1"/>
              <a:t>11</a:t>
            </a:fld>
            <a:endParaRPr lang="ru-RU" altLang="ru-RU" sz="1400" b="0" smtClean="0"/>
          </a:p>
        </p:txBody>
      </p:sp>
      <p:sp>
        <p:nvSpPr>
          <p:cNvPr id="315396" name="Oval 4"/>
          <p:cNvSpPr>
            <a:spLocks noChangeArrowheads="1"/>
          </p:cNvSpPr>
          <p:nvPr/>
        </p:nvSpPr>
        <p:spPr bwMode="auto">
          <a:xfrm>
            <a:off x="1979613" y="4365625"/>
            <a:ext cx="1512887" cy="15113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2771775" y="148431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2771775" y="42195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1979613" y="50847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979613" y="1917700"/>
            <a:ext cx="0" cy="172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1979613" y="30686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02" name="AutoShape 10"/>
          <p:cNvSpPr>
            <a:spLocks noChangeArrowheads="1"/>
          </p:cNvSpPr>
          <p:nvPr/>
        </p:nvSpPr>
        <p:spPr bwMode="auto">
          <a:xfrm>
            <a:off x="1908175" y="50117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3492500" y="1844675"/>
            <a:ext cx="0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2987675" y="50847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>
            <a:off x="3492500" y="3211513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 flipV="1">
            <a:off x="1619250" y="2276475"/>
            <a:ext cx="2089150" cy="12255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6948488" y="3716338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>
                <a:latin typeface="GreekC" pitchFamily="2" charset="0"/>
              </a:rPr>
              <a:t>b</a:t>
            </a:r>
            <a:r>
              <a:rPr lang="ru-RU" altLang="ru-RU">
                <a:latin typeface="GreekC" pitchFamily="2" charset="0"/>
              </a:rPr>
              <a:t>п</a:t>
            </a:r>
            <a:r>
              <a:rPr lang="ru-RU" altLang="ru-RU" baseline="-25000">
                <a:latin typeface="GreekC" pitchFamily="2" charset="0"/>
              </a:rPr>
              <a:t>2</a:t>
            </a:r>
            <a:r>
              <a:rPr lang="ru-RU" altLang="ru-RU" baseline="30000">
                <a:latin typeface="GreekC" pitchFamily="2" charset="0"/>
              </a:rPr>
              <a:t>1</a:t>
            </a:r>
            <a:endParaRPr lang="en-US" altLang="ru-RU" baseline="30000">
              <a:latin typeface="GreekC" pitchFamily="2" charset="0"/>
            </a:endParaRPr>
          </a:p>
        </p:txBody>
      </p:sp>
      <p:sp>
        <p:nvSpPr>
          <p:cNvPr id="315408" name="AutoShape 16"/>
          <p:cNvSpPr>
            <a:spLocks noChangeArrowheads="1"/>
          </p:cNvSpPr>
          <p:nvPr/>
        </p:nvSpPr>
        <p:spPr bwMode="auto">
          <a:xfrm>
            <a:off x="1908175" y="3213100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09" name="AutoShape 17"/>
          <p:cNvSpPr>
            <a:spLocks noChangeArrowheads="1"/>
          </p:cNvSpPr>
          <p:nvPr/>
        </p:nvSpPr>
        <p:spPr bwMode="auto">
          <a:xfrm>
            <a:off x="3419475" y="2349500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10" name="AutoShape 18"/>
          <p:cNvSpPr>
            <a:spLocks noChangeArrowheads="1"/>
          </p:cNvSpPr>
          <p:nvPr/>
        </p:nvSpPr>
        <p:spPr bwMode="auto">
          <a:xfrm>
            <a:off x="2700338" y="2781300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11" name="AutoShape 19"/>
          <p:cNvSpPr>
            <a:spLocks noChangeArrowheads="1"/>
          </p:cNvSpPr>
          <p:nvPr/>
        </p:nvSpPr>
        <p:spPr bwMode="auto">
          <a:xfrm>
            <a:off x="2700338" y="4292600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12" name="AutoShape 20"/>
          <p:cNvSpPr>
            <a:spLocks noChangeArrowheads="1"/>
          </p:cNvSpPr>
          <p:nvPr/>
        </p:nvSpPr>
        <p:spPr bwMode="auto">
          <a:xfrm>
            <a:off x="2700338" y="580548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13" name="Line 21"/>
          <p:cNvSpPr>
            <a:spLocks noChangeShapeType="1"/>
          </p:cNvSpPr>
          <p:nvPr/>
        </p:nvSpPr>
        <p:spPr bwMode="auto">
          <a:xfrm>
            <a:off x="2195513" y="30686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14" name="Line 22"/>
          <p:cNvSpPr>
            <a:spLocks noChangeShapeType="1"/>
          </p:cNvSpPr>
          <p:nvPr/>
        </p:nvSpPr>
        <p:spPr bwMode="auto">
          <a:xfrm>
            <a:off x="3203575" y="25654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15" name="AutoShape 23"/>
          <p:cNvSpPr>
            <a:spLocks noChangeArrowheads="1"/>
          </p:cNvSpPr>
          <p:nvPr/>
        </p:nvSpPr>
        <p:spPr bwMode="auto">
          <a:xfrm>
            <a:off x="3132138" y="2492375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16" name="AutoShape 24"/>
          <p:cNvSpPr>
            <a:spLocks noChangeArrowheads="1"/>
          </p:cNvSpPr>
          <p:nvPr/>
        </p:nvSpPr>
        <p:spPr bwMode="auto">
          <a:xfrm>
            <a:off x="2124075" y="30686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17" name="Line 25"/>
          <p:cNvSpPr>
            <a:spLocks noChangeShapeType="1"/>
          </p:cNvSpPr>
          <p:nvPr/>
        </p:nvSpPr>
        <p:spPr bwMode="auto">
          <a:xfrm>
            <a:off x="4716463" y="3573463"/>
            <a:ext cx="1800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18" name="Line 26"/>
          <p:cNvSpPr>
            <a:spLocks noChangeShapeType="1"/>
          </p:cNvSpPr>
          <p:nvPr/>
        </p:nvSpPr>
        <p:spPr bwMode="auto">
          <a:xfrm>
            <a:off x="4714875" y="3573463"/>
            <a:ext cx="158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19" name="Line 27"/>
          <p:cNvSpPr>
            <a:spLocks noChangeShapeType="1"/>
          </p:cNvSpPr>
          <p:nvPr/>
        </p:nvSpPr>
        <p:spPr bwMode="auto">
          <a:xfrm>
            <a:off x="5002213" y="3500438"/>
            <a:ext cx="1587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20" name="Line 28"/>
          <p:cNvSpPr>
            <a:spLocks noChangeShapeType="1"/>
          </p:cNvSpPr>
          <p:nvPr/>
        </p:nvSpPr>
        <p:spPr bwMode="auto">
          <a:xfrm>
            <a:off x="5651500" y="35734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21" name="Line 29"/>
          <p:cNvSpPr>
            <a:spLocks noChangeShapeType="1"/>
          </p:cNvSpPr>
          <p:nvPr/>
        </p:nvSpPr>
        <p:spPr bwMode="auto">
          <a:xfrm>
            <a:off x="6227763" y="3573463"/>
            <a:ext cx="1587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22" name="Line 30"/>
          <p:cNvSpPr>
            <a:spLocks noChangeShapeType="1"/>
          </p:cNvSpPr>
          <p:nvPr/>
        </p:nvSpPr>
        <p:spPr bwMode="auto">
          <a:xfrm>
            <a:off x="6515100" y="3573463"/>
            <a:ext cx="158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23" name="AutoShape 31"/>
          <p:cNvSpPr>
            <a:spLocks noChangeArrowheads="1"/>
          </p:cNvSpPr>
          <p:nvPr/>
        </p:nvSpPr>
        <p:spPr bwMode="auto">
          <a:xfrm>
            <a:off x="6443663" y="350043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24" name="AutoShape 32"/>
          <p:cNvSpPr>
            <a:spLocks noChangeArrowheads="1"/>
          </p:cNvSpPr>
          <p:nvPr/>
        </p:nvSpPr>
        <p:spPr bwMode="auto">
          <a:xfrm>
            <a:off x="6156325" y="35004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25" name="AutoShape 33"/>
          <p:cNvSpPr>
            <a:spLocks noChangeArrowheads="1"/>
          </p:cNvSpPr>
          <p:nvPr/>
        </p:nvSpPr>
        <p:spPr bwMode="auto">
          <a:xfrm>
            <a:off x="5578475" y="35004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26" name="AutoShape 34"/>
          <p:cNvSpPr>
            <a:spLocks noChangeArrowheads="1"/>
          </p:cNvSpPr>
          <p:nvPr/>
        </p:nvSpPr>
        <p:spPr bwMode="auto">
          <a:xfrm>
            <a:off x="4930775" y="350043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27" name="AutoShape 35"/>
          <p:cNvSpPr>
            <a:spLocks noChangeArrowheads="1"/>
          </p:cNvSpPr>
          <p:nvPr/>
        </p:nvSpPr>
        <p:spPr bwMode="auto">
          <a:xfrm>
            <a:off x="4643438" y="350043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>
            <a:off x="2051050" y="5084763"/>
            <a:ext cx="4465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29" name="Line 37"/>
          <p:cNvSpPr>
            <a:spLocks noChangeShapeType="1"/>
          </p:cNvSpPr>
          <p:nvPr/>
        </p:nvSpPr>
        <p:spPr bwMode="auto">
          <a:xfrm>
            <a:off x="2195513" y="45815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30" name="Line 38"/>
          <p:cNvSpPr>
            <a:spLocks noChangeShapeType="1"/>
          </p:cNvSpPr>
          <p:nvPr/>
        </p:nvSpPr>
        <p:spPr bwMode="auto">
          <a:xfrm>
            <a:off x="2195513" y="5661025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31" name="Line 39"/>
          <p:cNvSpPr>
            <a:spLocks noChangeShapeType="1"/>
          </p:cNvSpPr>
          <p:nvPr/>
        </p:nvSpPr>
        <p:spPr bwMode="auto">
          <a:xfrm>
            <a:off x="2771775" y="43656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32" name="Line 40"/>
          <p:cNvSpPr>
            <a:spLocks noChangeShapeType="1"/>
          </p:cNvSpPr>
          <p:nvPr/>
        </p:nvSpPr>
        <p:spPr bwMode="auto">
          <a:xfrm>
            <a:off x="2771775" y="58769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33" name="Text Box 41"/>
          <p:cNvSpPr txBox="1">
            <a:spLocks noChangeArrowheads="1"/>
          </p:cNvSpPr>
          <p:nvPr/>
        </p:nvSpPr>
        <p:spPr bwMode="auto">
          <a:xfrm>
            <a:off x="3492500" y="1773238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34" name="Text Box 42"/>
          <p:cNvSpPr txBox="1">
            <a:spLocks noChangeArrowheads="1"/>
          </p:cNvSpPr>
          <p:nvPr/>
        </p:nvSpPr>
        <p:spPr bwMode="auto">
          <a:xfrm>
            <a:off x="6552407" y="3055937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baseline="-25000" dirty="0"/>
              <a:t>1</a:t>
            </a:r>
            <a:r>
              <a:rPr lang="ru-RU" altLang="ru-RU" baseline="30000" dirty="0" smtClean="0"/>
              <a:t>1</a:t>
            </a:r>
            <a:endParaRPr lang="ru-RU" altLang="ru-RU" baseline="30000" dirty="0"/>
          </a:p>
        </p:txBody>
      </p:sp>
      <p:sp>
        <p:nvSpPr>
          <p:cNvPr id="315435" name="Text Box 43"/>
          <p:cNvSpPr txBox="1">
            <a:spLocks noChangeArrowheads="1"/>
          </p:cNvSpPr>
          <p:nvPr/>
        </p:nvSpPr>
        <p:spPr bwMode="auto">
          <a:xfrm>
            <a:off x="3563938" y="47974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baseline="-25000" dirty="0"/>
              <a:t>2</a:t>
            </a:r>
          </a:p>
        </p:txBody>
      </p:sp>
      <p:sp>
        <p:nvSpPr>
          <p:cNvPr id="315436" name="Text Box 44"/>
          <p:cNvSpPr txBox="1">
            <a:spLocks noChangeArrowheads="1"/>
          </p:cNvSpPr>
          <p:nvPr/>
        </p:nvSpPr>
        <p:spPr bwMode="auto">
          <a:xfrm>
            <a:off x="6659563" y="494188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1</a:t>
            </a:r>
            <a:endParaRPr lang="ru-RU" altLang="ru-RU" baseline="-25000"/>
          </a:p>
        </p:txBody>
      </p:sp>
      <p:sp>
        <p:nvSpPr>
          <p:cNvPr id="315437" name="AutoShape 45"/>
          <p:cNvSpPr>
            <a:spLocks noChangeArrowheads="1"/>
          </p:cNvSpPr>
          <p:nvPr/>
        </p:nvSpPr>
        <p:spPr bwMode="auto">
          <a:xfrm>
            <a:off x="3419475" y="5013325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38" name="Text Box 46"/>
          <p:cNvSpPr txBox="1">
            <a:spLocks noChangeArrowheads="1"/>
          </p:cNvSpPr>
          <p:nvPr/>
        </p:nvSpPr>
        <p:spPr bwMode="auto">
          <a:xfrm>
            <a:off x="6084888" y="400526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2</a:t>
            </a:r>
            <a:endParaRPr lang="ru-RU" altLang="ru-RU" baseline="30000"/>
          </a:p>
        </p:txBody>
      </p:sp>
      <p:sp>
        <p:nvSpPr>
          <p:cNvPr id="315439" name="Text Box 47"/>
          <p:cNvSpPr txBox="1">
            <a:spLocks noChangeArrowheads="1"/>
          </p:cNvSpPr>
          <p:nvPr/>
        </p:nvSpPr>
        <p:spPr bwMode="auto">
          <a:xfrm>
            <a:off x="3348038" y="5373688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baseline="-25000" dirty="0" smtClean="0"/>
              <a:t>2</a:t>
            </a:r>
            <a:r>
              <a:rPr lang="ru-RU" altLang="ru-RU" baseline="30000" dirty="0" smtClean="0"/>
              <a:t>2</a:t>
            </a:r>
            <a:endParaRPr lang="ru-RU" altLang="ru-RU" baseline="30000" dirty="0"/>
          </a:p>
        </p:txBody>
      </p:sp>
      <p:sp>
        <p:nvSpPr>
          <p:cNvPr id="315440" name="Text Box 48"/>
          <p:cNvSpPr txBox="1">
            <a:spLocks noChangeArrowheads="1"/>
          </p:cNvSpPr>
          <p:nvPr/>
        </p:nvSpPr>
        <p:spPr bwMode="auto">
          <a:xfrm>
            <a:off x="5867400" y="29972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baseline="-25000" dirty="0"/>
              <a:t>1</a:t>
            </a:r>
            <a:r>
              <a:rPr lang="ru-RU" altLang="ru-RU" baseline="30000" dirty="0" smtClean="0"/>
              <a:t>1</a:t>
            </a:r>
            <a:endParaRPr lang="ru-RU" altLang="ru-RU" baseline="30000" dirty="0"/>
          </a:p>
        </p:txBody>
      </p:sp>
      <p:sp>
        <p:nvSpPr>
          <p:cNvPr id="315441" name="Text Box 49"/>
          <p:cNvSpPr txBox="1">
            <a:spLocks noChangeArrowheads="1"/>
          </p:cNvSpPr>
          <p:nvPr/>
        </p:nvSpPr>
        <p:spPr bwMode="auto">
          <a:xfrm>
            <a:off x="3203575" y="40767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baseline="-25000" dirty="0"/>
              <a:t>2</a:t>
            </a:r>
          </a:p>
        </p:txBody>
      </p:sp>
      <p:sp>
        <p:nvSpPr>
          <p:cNvPr id="315442" name="Text Box 50"/>
          <p:cNvSpPr txBox="1">
            <a:spLocks noChangeArrowheads="1"/>
          </p:cNvSpPr>
          <p:nvPr/>
        </p:nvSpPr>
        <p:spPr bwMode="auto">
          <a:xfrm>
            <a:off x="2916238" y="191611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43" name="Text Box 51"/>
          <p:cNvSpPr txBox="1">
            <a:spLocks noChangeArrowheads="1"/>
          </p:cNvSpPr>
          <p:nvPr/>
        </p:nvSpPr>
        <p:spPr bwMode="auto">
          <a:xfrm>
            <a:off x="6011863" y="56610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2</a:t>
            </a:r>
            <a:r>
              <a:rPr lang="ru-RU" altLang="ru-RU" baseline="30000"/>
              <a:t>1</a:t>
            </a:r>
          </a:p>
        </p:txBody>
      </p:sp>
      <p:sp>
        <p:nvSpPr>
          <p:cNvPr id="315444" name="AutoShape 52"/>
          <p:cNvSpPr>
            <a:spLocks noChangeArrowheads="1"/>
          </p:cNvSpPr>
          <p:nvPr/>
        </p:nvSpPr>
        <p:spPr bwMode="auto">
          <a:xfrm>
            <a:off x="6156325" y="558958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45" name="AutoShape 53"/>
          <p:cNvSpPr>
            <a:spLocks noChangeArrowheads="1"/>
          </p:cNvSpPr>
          <p:nvPr/>
        </p:nvSpPr>
        <p:spPr bwMode="auto">
          <a:xfrm>
            <a:off x="6156325" y="4508500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46" name="AutoShape 54"/>
          <p:cNvSpPr>
            <a:spLocks noChangeArrowheads="1"/>
          </p:cNvSpPr>
          <p:nvPr/>
        </p:nvSpPr>
        <p:spPr bwMode="auto">
          <a:xfrm>
            <a:off x="6443663" y="5013325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47" name="Text Box 55"/>
          <p:cNvSpPr txBox="1">
            <a:spLocks noChangeArrowheads="1"/>
          </p:cNvSpPr>
          <p:nvPr/>
        </p:nvSpPr>
        <p:spPr bwMode="auto">
          <a:xfrm>
            <a:off x="2411413" y="22764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3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48" name="Text Box 56"/>
          <p:cNvSpPr txBox="1">
            <a:spLocks noChangeArrowheads="1"/>
          </p:cNvSpPr>
          <p:nvPr/>
        </p:nvSpPr>
        <p:spPr bwMode="auto">
          <a:xfrm>
            <a:off x="5219700" y="38608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3</a:t>
            </a:r>
            <a:endParaRPr lang="ru-RU" altLang="ru-RU" baseline="-25000"/>
          </a:p>
        </p:txBody>
      </p:sp>
      <p:sp>
        <p:nvSpPr>
          <p:cNvPr id="315449" name="Text Box 57"/>
          <p:cNvSpPr txBox="1">
            <a:spLocks noChangeArrowheads="1"/>
          </p:cNvSpPr>
          <p:nvPr/>
        </p:nvSpPr>
        <p:spPr bwMode="auto">
          <a:xfrm>
            <a:off x="2627313" y="386080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3</a:t>
            </a:r>
            <a:r>
              <a:rPr lang="ru-RU" altLang="ru-RU" baseline="-25000" dirty="0"/>
              <a:t>2</a:t>
            </a:r>
          </a:p>
        </p:txBody>
      </p:sp>
      <p:sp>
        <p:nvSpPr>
          <p:cNvPr id="315450" name="Text Box 58"/>
          <p:cNvSpPr txBox="1">
            <a:spLocks noChangeArrowheads="1"/>
          </p:cNvSpPr>
          <p:nvPr/>
        </p:nvSpPr>
        <p:spPr bwMode="auto">
          <a:xfrm>
            <a:off x="2627313" y="5876925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3</a:t>
            </a:r>
            <a:r>
              <a:rPr lang="ru-RU" altLang="ru-RU" baseline="-25000" dirty="0"/>
              <a:t>2</a:t>
            </a:r>
            <a:r>
              <a:rPr lang="ru-RU" altLang="ru-RU" baseline="30000" dirty="0" smtClean="0"/>
              <a:t>2</a:t>
            </a:r>
            <a:endParaRPr lang="ru-RU" altLang="ru-RU" baseline="30000" dirty="0"/>
          </a:p>
        </p:txBody>
      </p:sp>
      <p:sp>
        <p:nvSpPr>
          <p:cNvPr id="315451" name="Text Box 59"/>
          <p:cNvSpPr txBox="1">
            <a:spLocks noChangeArrowheads="1"/>
          </p:cNvSpPr>
          <p:nvPr/>
        </p:nvSpPr>
        <p:spPr bwMode="auto">
          <a:xfrm>
            <a:off x="5292725" y="29972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3</a:t>
            </a:r>
            <a:r>
              <a:rPr lang="ru-RU" altLang="ru-RU" baseline="30000" dirty="0" smtClean="0"/>
              <a:t>1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52" name="Text Box 60"/>
          <p:cNvSpPr txBox="1">
            <a:spLocks noChangeArrowheads="1"/>
          </p:cNvSpPr>
          <p:nvPr/>
        </p:nvSpPr>
        <p:spPr bwMode="auto">
          <a:xfrm>
            <a:off x="5148263" y="594995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3</a:t>
            </a:r>
            <a:r>
              <a:rPr lang="ru-RU" altLang="ru-RU" baseline="30000"/>
              <a:t>1</a:t>
            </a:r>
          </a:p>
        </p:txBody>
      </p:sp>
      <p:sp>
        <p:nvSpPr>
          <p:cNvPr id="315453" name="AutoShape 61"/>
          <p:cNvSpPr>
            <a:spLocks noChangeArrowheads="1"/>
          </p:cNvSpPr>
          <p:nvPr/>
        </p:nvSpPr>
        <p:spPr bwMode="auto">
          <a:xfrm>
            <a:off x="5580063" y="580548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54" name="AutoShape 62"/>
          <p:cNvSpPr>
            <a:spLocks noChangeArrowheads="1"/>
          </p:cNvSpPr>
          <p:nvPr/>
        </p:nvSpPr>
        <p:spPr bwMode="auto">
          <a:xfrm>
            <a:off x="5580063" y="4292600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55" name="Text Box 63"/>
          <p:cNvSpPr txBox="1">
            <a:spLocks noChangeArrowheads="1"/>
          </p:cNvSpPr>
          <p:nvPr/>
        </p:nvSpPr>
        <p:spPr bwMode="auto">
          <a:xfrm>
            <a:off x="1763713" y="573405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4</a:t>
            </a:r>
            <a:r>
              <a:rPr lang="ru-RU" altLang="ru-RU" baseline="-25000" dirty="0"/>
              <a:t>2</a:t>
            </a:r>
            <a:r>
              <a:rPr lang="ru-RU" altLang="ru-RU" baseline="30000" dirty="0" smtClean="0"/>
              <a:t>2</a:t>
            </a:r>
            <a:endParaRPr lang="ru-RU" altLang="ru-RU" baseline="30000" dirty="0"/>
          </a:p>
        </p:txBody>
      </p:sp>
      <p:sp>
        <p:nvSpPr>
          <p:cNvPr id="315456" name="Text Box 64"/>
          <p:cNvSpPr txBox="1">
            <a:spLocks noChangeArrowheads="1"/>
          </p:cNvSpPr>
          <p:nvPr/>
        </p:nvSpPr>
        <p:spPr bwMode="auto">
          <a:xfrm>
            <a:off x="2051050" y="25654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4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57" name="Text Box 65"/>
          <p:cNvSpPr txBox="1">
            <a:spLocks noChangeArrowheads="1"/>
          </p:cNvSpPr>
          <p:nvPr/>
        </p:nvSpPr>
        <p:spPr bwMode="auto">
          <a:xfrm>
            <a:off x="4643438" y="566102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4</a:t>
            </a:r>
            <a:r>
              <a:rPr lang="ru-RU" altLang="ru-RU" baseline="30000"/>
              <a:t>1</a:t>
            </a:r>
          </a:p>
        </p:txBody>
      </p:sp>
      <p:sp>
        <p:nvSpPr>
          <p:cNvPr id="315458" name="Text Box 66"/>
          <p:cNvSpPr txBox="1">
            <a:spLocks noChangeArrowheads="1"/>
          </p:cNvSpPr>
          <p:nvPr/>
        </p:nvSpPr>
        <p:spPr bwMode="auto">
          <a:xfrm>
            <a:off x="4716463" y="2997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4</a:t>
            </a:r>
            <a:r>
              <a:rPr lang="ru-RU" altLang="ru-RU" baseline="30000" dirty="0" smtClean="0"/>
              <a:t>1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59" name="Text Box 67"/>
          <p:cNvSpPr txBox="1">
            <a:spLocks noChangeArrowheads="1"/>
          </p:cNvSpPr>
          <p:nvPr/>
        </p:nvSpPr>
        <p:spPr bwMode="auto">
          <a:xfrm>
            <a:off x="2051050" y="4005263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4</a:t>
            </a:r>
            <a:r>
              <a:rPr lang="ru-RU" altLang="ru-RU" baseline="-25000" dirty="0"/>
              <a:t>2</a:t>
            </a:r>
          </a:p>
        </p:txBody>
      </p:sp>
      <p:sp>
        <p:nvSpPr>
          <p:cNvPr id="315460" name="Text Box 68"/>
          <p:cNvSpPr txBox="1">
            <a:spLocks noChangeArrowheads="1"/>
          </p:cNvSpPr>
          <p:nvPr/>
        </p:nvSpPr>
        <p:spPr bwMode="auto">
          <a:xfrm>
            <a:off x="4643438" y="407670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4</a:t>
            </a:r>
            <a:endParaRPr lang="ru-RU" altLang="ru-RU" baseline="30000"/>
          </a:p>
        </p:txBody>
      </p:sp>
      <p:sp>
        <p:nvSpPr>
          <p:cNvPr id="315461" name="AutoShape 69"/>
          <p:cNvSpPr>
            <a:spLocks noChangeArrowheads="1"/>
          </p:cNvSpPr>
          <p:nvPr/>
        </p:nvSpPr>
        <p:spPr bwMode="auto">
          <a:xfrm>
            <a:off x="4932363" y="4508500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62" name="AutoShape 70"/>
          <p:cNvSpPr>
            <a:spLocks noChangeArrowheads="1"/>
          </p:cNvSpPr>
          <p:nvPr/>
        </p:nvSpPr>
        <p:spPr bwMode="auto">
          <a:xfrm>
            <a:off x="4932363" y="558958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63" name="AutoShape 71"/>
          <p:cNvSpPr>
            <a:spLocks noChangeArrowheads="1"/>
          </p:cNvSpPr>
          <p:nvPr/>
        </p:nvSpPr>
        <p:spPr bwMode="auto">
          <a:xfrm>
            <a:off x="4643438" y="5013325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64" name="Text Box 72"/>
          <p:cNvSpPr txBox="1">
            <a:spLocks noChangeArrowheads="1"/>
          </p:cNvSpPr>
          <p:nvPr/>
        </p:nvSpPr>
        <p:spPr bwMode="auto">
          <a:xfrm>
            <a:off x="1331913" y="472440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5</a:t>
            </a:r>
            <a:r>
              <a:rPr lang="ru-RU" altLang="ru-RU" baseline="-25000" dirty="0"/>
              <a:t>2</a:t>
            </a:r>
          </a:p>
        </p:txBody>
      </p:sp>
      <p:sp>
        <p:nvSpPr>
          <p:cNvPr id="315465" name="Text Box 73"/>
          <p:cNvSpPr txBox="1">
            <a:spLocks noChangeArrowheads="1"/>
          </p:cNvSpPr>
          <p:nvPr/>
        </p:nvSpPr>
        <p:spPr bwMode="auto">
          <a:xfrm>
            <a:off x="4284663" y="472440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/>
              <a:t>5</a:t>
            </a:r>
            <a:endParaRPr lang="ru-RU" altLang="ru-RU" baseline="-25000"/>
          </a:p>
        </p:txBody>
      </p:sp>
      <p:sp>
        <p:nvSpPr>
          <p:cNvPr id="315466" name="Text Box 74"/>
          <p:cNvSpPr txBox="1">
            <a:spLocks noChangeArrowheads="1"/>
          </p:cNvSpPr>
          <p:nvPr/>
        </p:nvSpPr>
        <p:spPr bwMode="auto">
          <a:xfrm>
            <a:off x="4138613" y="316388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5</a:t>
            </a:r>
            <a:r>
              <a:rPr lang="ru-RU" altLang="ru-RU" baseline="-25000" dirty="0"/>
              <a:t>1</a:t>
            </a:r>
            <a:r>
              <a:rPr lang="ru-RU" altLang="ru-RU" baseline="30000" dirty="0" smtClean="0"/>
              <a:t>1</a:t>
            </a:r>
            <a:endParaRPr lang="ru-RU" altLang="ru-RU" baseline="30000" dirty="0"/>
          </a:p>
        </p:txBody>
      </p:sp>
      <p:sp>
        <p:nvSpPr>
          <p:cNvPr id="315467" name="Oval 75"/>
          <p:cNvSpPr>
            <a:spLocks noChangeArrowheads="1"/>
          </p:cNvSpPr>
          <p:nvPr/>
        </p:nvSpPr>
        <p:spPr bwMode="auto">
          <a:xfrm>
            <a:off x="4716463" y="4365625"/>
            <a:ext cx="1800225" cy="15113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5468" name="Text Box 76"/>
          <p:cNvSpPr txBox="1">
            <a:spLocks noChangeArrowheads="1"/>
          </p:cNvSpPr>
          <p:nvPr/>
        </p:nvSpPr>
        <p:spPr bwMode="auto">
          <a:xfrm>
            <a:off x="1403350" y="27813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5</a:t>
            </a:r>
            <a:r>
              <a:rPr lang="ru-RU" altLang="ru-RU" baseline="-25000" dirty="0"/>
              <a:t>1</a:t>
            </a:r>
          </a:p>
        </p:txBody>
      </p:sp>
      <p:sp>
        <p:nvSpPr>
          <p:cNvPr id="315469" name="AutoShape 77"/>
          <p:cNvSpPr>
            <a:spLocks noChangeArrowheads="1"/>
          </p:cNvSpPr>
          <p:nvPr/>
        </p:nvSpPr>
        <p:spPr bwMode="auto">
          <a:xfrm>
            <a:off x="3132138" y="4508500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70" name="AutoShape 78"/>
          <p:cNvSpPr>
            <a:spLocks noChangeArrowheads="1"/>
          </p:cNvSpPr>
          <p:nvPr/>
        </p:nvSpPr>
        <p:spPr bwMode="auto">
          <a:xfrm>
            <a:off x="2124075" y="4508500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71" name="AutoShape 79"/>
          <p:cNvSpPr>
            <a:spLocks noChangeArrowheads="1"/>
          </p:cNvSpPr>
          <p:nvPr/>
        </p:nvSpPr>
        <p:spPr bwMode="auto">
          <a:xfrm>
            <a:off x="3132138" y="5589588"/>
            <a:ext cx="144462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72" name="AutoShape 80"/>
          <p:cNvSpPr>
            <a:spLocks noChangeArrowheads="1"/>
          </p:cNvSpPr>
          <p:nvPr/>
        </p:nvSpPr>
        <p:spPr bwMode="auto">
          <a:xfrm>
            <a:off x="2124075" y="5589588"/>
            <a:ext cx="144463" cy="14287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5473" name="Line 81"/>
          <p:cNvSpPr>
            <a:spLocks noChangeShapeType="1"/>
          </p:cNvSpPr>
          <p:nvPr/>
        </p:nvSpPr>
        <p:spPr bwMode="auto">
          <a:xfrm>
            <a:off x="6588125" y="357346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74" name="Text Box 82"/>
          <p:cNvSpPr txBox="1">
            <a:spLocks noChangeArrowheads="1"/>
          </p:cNvSpPr>
          <p:nvPr/>
        </p:nvSpPr>
        <p:spPr bwMode="auto">
          <a:xfrm>
            <a:off x="1042988" y="34290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>
                <a:latin typeface="GreekC" pitchFamily="2" charset="0"/>
              </a:rPr>
              <a:t>b</a:t>
            </a:r>
            <a:r>
              <a:rPr lang="ru-RU" altLang="ru-RU">
                <a:latin typeface="GreekC" pitchFamily="2" charset="0"/>
              </a:rPr>
              <a:t>п</a:t>
            </a:r>
            <a:r>
              <a:rPr lang="ru-RU" altLang="ru-RU" baseline="-25000">
                <a:latin typeface="GreekC" pitchFamily="2" charset="0"/>
              </a:rPr>
              <a:t>2</a:t>
            </a:r>
            <a:endParaRPr lang="en-US" altLang="ru-RU" baseline="-25000">
              <a:latin typeface="GreekC" pitchFamily="2" charset="0"/>
            </a:endParaRPr>
          </a:p>
        </p:txBody>
      </p:sp>
      <p:sp>
        <p:nvSpPr>
          <p:cNvPr id="26708" name="Line 83"/>
          <p:cNvSpPr>
            <a:spLocks noChangeShapeType="1"/>
          </p:cNvSpPr>
          <p:nvPr/>
        </p:nvSpPr>
        <p:spPr bwMode="auto">
          <a:xfrm>
            <a:off x="1979613" y="3644900"/>
            <a:ext cx="1512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709" name="Line 84"/>
          <p:cNvSpPr>
            <a:spLocks noChangeShapeType="1"/>
          </p:cNvSpPr>
          <p:nvPr/>
        </p:nvSpPr>
        <p:spPr bwMode="auto">
          <a:xfrm>
            <a:off x="1979613" y="1844675"/>
            <a:ext cx="15128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1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1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1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1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3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3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3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3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31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3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3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3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3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3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31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3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3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3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3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3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31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3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3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3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3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3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3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3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0" dur="2000"/>
                                        <p:tgtEl>
                                          <p:spTgt spid="3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/>
      <p:bldP spid="315396" grpId="0" animBg="1"/>
      <p:bldP spid="315401" grpId="0" animBg="1"/>
      <p:bldP spid="315402" grpId="0" animBg="1"/>
      <p:bldP spid="315405" grpId="0" animBg="1"/>
      <p:bldP spid="315406" grpId="0" animBg="1"/>
      <p:bldP spid="315407" grpId="0"/>
      <p:bldP spid="315408" grpId="0" animBg="1"/>
      <p:bldP spid="315409" grpId="0" animBg="1"/>
      <p:bldP spid="315410" grpId="0" animBg="1"/>
      <p:bldP spid="315411" grpId="0" animBg="1"/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  <p:bldP spid="315423" grpId="0" animBg="1"/>
      <p:bldP spid="315424" grpId="0" animBg="1"/>
      <p:bldP spid="315425" grpId="0" animBg="1"/>
      <p:bldP spid="315426" grpId="0" animBg="1"/>
      <p:bldP spid="315427" grpId="0" animBg="1"/>
      <p:bldP spid="315428" grpId="0" animBg="1"/>
      <p:bldP spid="315429" grpId="0" animBg="1"/>
      <p:bldP spid="315430" grpId="0" animBg="1"/>
      <p:bldP spid="315431" grpId="0" animBg="1"/>
      <p:bldP spid="315432" grpId="0" animBg="1"/>
      <p:bldP spid="315433" grpId="0"/>
      <p:bldP spid="315434" grpId="0"/>
      <p:bldP spid="315435" grpId="0"/>
      <p:bldP spid="315436" grpId="0"/>
      <p:bldP spid="315437" grpId="0" animBg="1"/>
      <p:bldP spid="315438" grpId="0"/>
      <p:bldP spid="315439" grpId="0"/>
      <p:bldP spid="315440" grpId="0"/>
      <p:bldP spid="315441" grpId="0"/>
      <p:bldP spid="315442" grpId="0"/>
      <p:bldP spid="315443" grpId="0"/>
      <p:bldP spid="315444" grpId="0" animBg="1"/>
      <p:bldP spid="315445" grpId="0" animBg="1"/>
      <p:bldP spid="315446" grpId="0" animBg="1"/>
      <p:bldP spid="315447" grpId="0"/>
      <p:bldP spid="315448" grpId="0"/>
      <p:bldP spid="315449" grpId="0"/>
      <p:bldP spid="315451" grpId="0"/>
      <p:bldP spid="315452" grpId="0"/>
      <p:bldP spid="315453" grpId="0" animBg="1"/>
      <p:bldP spid="315454" grpId="0" animBg="1"/>
      <p:bldP spid="315455" grpId="0"/>
      <p:bldP spid="315456" grpId="0"/>
      <p:bldP spid="315457" grpId="0"/>
      <p:bldP spid="315458" grpId="0"/>
      <p:bldP spid="315459" grpId="0"/>
      <p:bldP spid="315460" grpId="0"/>
      <p:bldP spid="315461" grpId="0" animBg="1"/>
      <p:bldP spid="315462" grpId="0" animBg="1"/>
      <p:bldP spid="315463" grpId="0" animBg="1"/>
      <p:bldP spid="315464" grpId="0"/>
      <p:bldP spid="315465" grpId="0"/>
      <p:bldP spid="315466" grpId="0"/>
      <p:bldP spid="315467" grpId="0" animBg="1"/>
      <p:bldP spid="315468" grpId="0"/>
      <p:bldP spid="315469" grpId="0" animBg="1"/>
      <p:bldP spid="315470" grpId="0" animBg="1"/>
      <p:bldP spid="315471" grpId="0" animBg="1"/>
      <p:bldP spid="315472" grpId="0" animBg="1"/>
      <p:bldP spid="315473" grpId="0" animBg="1"/>
      <p:bldP spid="3154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7" y="207891"/>
            <a:ext cx="8638691" cy="638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4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890588"/>
            <a:ext cx="3457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068763" y="612775"/>
            <a:ext cx="4694237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38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4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rgbClr val="000000"/>
                </a:solidFill>
                <a:cs typeface="Times New Roman" pitchFamily="18" charset="0"/>
              </a:rPr>
              <a:t>Пример. </a:t>
            </a: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Построить линию пересечения конуса плоскостью общего положения.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cs typeface="Times New Roman" pitchFamily="18" charset="0"/>
              </a:rPr>
              <a:t>При решении данной задачи необходимо 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построить обе проекции линии сечения. Точки пересечения отдельных образующих конуса с заданной плоскостью определяется с помощью вспомогательной секущей плоскости аналогично построению точки пересечения прямой с плоскостью. Сечение конуса неполное, </a:t>
            </a:r>
            <a:r>
              <a:rPr lang="kk-KZ" altLang="ru-RU" sz="1400" dirty="0">
                <a:solidFill>
                  <a:srgbClr val="000000"/>
                </a:solidFill>
                <a:cs typeface="Times New Roman" pitchFamily="18" charset="0"/>
              </a:rPr>
              <a:t>если 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оно включает линию пересечения основания конуса. Две точки  </a:t>
            </a: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и </a:t>
            </a: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определяются на плане в пересечении горизонтального следа </a:t>
            </a:r>
            <a:r>
              <a:rPr lang="en-US" altLang="ru-RU" sz="14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altLang="ru-RU" sz="1400" baseline="-30000" dirty="0">
                <a:solidFill>
                  <a:srgbClr val="000000"/>
                </a:solidFill>
                <a:latin typeface="Symbol Set SWA"/>
                <a:cs typeface="Times New Roman" pitchFamily="18" charset="0"/>
              </a:rPr>
              <a:t>a</a:t>
            </a:r>
            <a:r>
              <a:rPr lang="en-US" altLang="ru-RU" sz="1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плоскости с окружностью основания.  Точка видимости </a:t>
            </a: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определяется с помощью вспомогательной фронтальной плоскости </a:t>
            </a:r>
            <a:r>
              <a:rPr lang="en-US" altLang="ru-RU" sz="1400" i="1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, проведенной через ось конуса и пересекающей плоскость по </a:t>
            </a:r>
            <a:r>
              <a:rPr lang="ru-RU" altLang="ru-RU" sz="1400" dirty="0" err="1">
                <a:solidFill>
                  <a:srgbClr val="000000"/>
                </a:solidFill>
                <a:cs typeface="Times New Roman" pitchFamily="18" charset="0"/>
              </a:rPr>
              <a:t>фронтали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ru-RU" sz="1400" i="1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. В пересечении ее фронтальной проекции с очерковой образующей конуса определяем проекции точки </a:t>
            </a: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Высшая точка линии сечения </a:t>
            </a:r>
            <a:r>
              <a:rPr lang="ru-RU" altLang="ru-RU" sz="1400" i="1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расположена на линии наибольшего ската плоскости, проходящей через ось конуса. Она определяется с помощью вспомогательной горизонтально проецирующей плоскости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. Промежуточные точки линии пересечения </a:t>
            </a:r>
            <a:r>
              <a:rPr lang="ru-RU" alt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и </a:t>
            </a:r>
            <a:r>
              <a:rPr lang="ru-RU" alt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построены с помощью горизонтальной плоскости </a:t>
            </a:r>
            <a:r>
              <a:rPr lang="ru-RU" alt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, которая пересекает конус по окружности, а плоскость </a:t>
            </a:r>
            <a:r>
              <a:rPr lang="ru-RU" alt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1400" dirty="0">
                <a:solidFill>
                  <a:srgbClr val="000000"/>
                </a:solidFill>
                <a:cs typeface="Times New Roman" pitchFamily="18" charset="0"/>
              </a:rPr>
              <a:t> - по горизонтали.</a:t>
            </a:r>
            <a:endParaRPr lang="ru-RU" altLang="ru-RU" sz="1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38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365127"/>
            <a:ext cx="7185314" cy="521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06935"/>
              </p:ext>
            </p:extLst>
          </p:nvPr>
        </p:nvGraphicFramePr>
        <p:xfrm>
          <a:off x="666997" y="1159824"/>
          <a:ext cx="8104909" cy="490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70502"/>
                <a:gridCol w="3934407"/>
              </a:tblGrid>
              <a:tr h="276868">
                <a:tc>
                  <a:txBody>
                    <a:bodyPr/>
                    <a:lstStyle/>
                    <a:p>
                      <a:pPr marL="78930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Основная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литература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15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Дополнительная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[1]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Гафиятова</a:t>
                      </a:r>
                      <a:r>
                        <a:rPr lang="ru-RU" sz="1300" spc="-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Т.П.,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Галимова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А.Т.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ЕСКД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– общие правила выполнения чертежей, изображения, правила простановки</a:t>
                      </a:r>
                      <a:endParaRPr lang="ru-RU" sz="1100">
                        <a:effectLst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размеров.</a:t>
                      </a:r>
                      <a:r>
                        <a:rPr lang="en-US" sz="1300" spc="-2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Нижнекамск </a:t>
                      </a:r>
                      <a:r>
                        <a:rPr lang="en-US" sz="1300" spc="-1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[7]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Мусалимов</a:t>
                      </a:r>
                      <a:r>
                        <a:rPr lang="ru-RU" sz="1300" spc="-10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Т.К.</a:t>
                      </a:r>
                      <a:endParaRPr lang="ru-RU" sz="1100">
                        <a:effectLst/>
                      </a:endParaRP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</a:t>
                      </a:r>
                      <a:r>
                        <a:rPr lang="ru-RU" sz="1300" spc="-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техническое черчение. - Астана,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[2]</a:t>
                      </a:r>
                      <a:r>
                        <a:rPr lang="ru-RU" sz="1300" spc="1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Жаксылык</a:t>
                      </a:r>
                      <a:r>
                        <a:rPr lang="ru-RU" sz="1300" spc="1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</a:t>
                      </a:r>
                      <a:r>
                        <a:rPr lang="ru-RU" sz="1300" spc="16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Основы</a:t>
                      </a:r>
                      <a:r>
                        <a:rPr lang="ru-RU" sz="1300" spc="1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инженерной</a:t>
                      </a:r>
                      <a:r>
                        <a:rPr lang="ru-RU" sz="1300" spc="15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графики. Учебное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пособие. - Алматы:КазНИТУ,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2022-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 spc="-20">
                          <a:effectLst/>
                        </a:rPr>
                        <a:t>100с.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[8]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Буланже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Г.В.</a:t>
                      </a:r>
                      <a:r>
                        <a:rPr lang="ru-RU" sz="1300" spc="2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 </a:t>
                      </a:r>
                      <a:r>
                        <a:rPr lang="ru-RU" sz="1300" spc="-10">
                          <a:effectLst/>
                        </a:rPr>
                        <a:t>графика:</a:t>
                      </a:r>
                      <a:endParaRPr lang="ru-RU" sz="1100">
                        <a:effectLst/>
                      </a:endParaRPr>
                    </a:p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Проецирование</a:t>
                      </a:r>
                      <a:r>
                        <a:rPr lang="ru-RU" sz="1300" spc="-7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геометрических</a:t>
                      </a:r>
                      <a:r>
                        <a:rPr lang="ru-RU" sz="1300" spc="-5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тел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Курс: ИНФРА-М,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028365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[3] Ж.М.Есмұхан, Қ.Ә.Құспеков, Е.Е.Масимбаев. Компьютерлік графиканың теориялық негіздері. Оқу құралы. – Алматы; ЖШС «Альманахъ баспа үйі» 2019. – 176 б.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6096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[9] Ордабекова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А. Ж. Исследование и создание графических моделей в системе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Алматы 2016.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[4]</a:t>
                      </a:r>
                      <a:r>
                        <a:rPr lang="ru-RU" sz="1300" spc="-1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Кувшинов Н.С., Инженерная и компьютерная</a:t>
                      </a:r>
                      <a:r>
                        <a:rPr lang="kk-KZ" sz="1300" spc="-3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графика,</a:t>
                      </a:r>
                      <a:r>
                        <a:rPr lang="kk-KZ" sz="1300" spc="20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М.:</a:t>
                      </a:r>
                      <a:r>
                        <a:rPr lang="kk-KZ" sz="1300" spc="-55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КноРус,</a:t>
                      </a:r>
                      <a:r>
                        <a:rPr lang="kk-KZ" sz="1300" spc="-30">
                          <a:effectLst/>
                        </a:rPr>
                        <a:t> </a:t>
                      </a:r>
                      <a:r>
                        <a:rPr lang="kk-KZ" sz="1300">
                          <a:effectLst/>
                        </a:rPr>
                        <a:t>2019.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21920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[10] Дегтярев В.М.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Инженерная</a:t>
                      </a:r>
                      <a:r>
                        <a:rPr lang="ru-RU" sz="1300" spc="2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и компьютерная</a:t>
                      </a:r>
                      <a:r>
                        <a:rPr lang="ru-RU" sz="1300" spc="-4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графика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М.:</a:t>
                      </a:r>
                      <a:r>
                        <a:rPr lang="ru-RU" sz="1300" spc="-6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Акад.,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2015.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14182">
                <a:tc>
                  <a:txBody>
                    <a:bodyPr/>
                    <a:lstStyle/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[5]</a:t>
                      </a:r>
                      <a:r>
                        <a:rPr lang="ru-RU" sz="1300" spc="-2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Талалай</a:t>
                      </a:r>
                      <a:r>
                        <a:rPr lang="ru-RU" sz="1300" spc="-25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П.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Г.</a:t>
                      </a:r>
                      <a:r>
                        <a:rPr lang="ru-RU" sz="1300" spc="-4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Начертательная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геометрия</a:t>
                      </a:r>
                      <a:r>
                        <a:rPr lang="ru-RU" sz="1300" spc="-3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на примерах БХВ-Петербург, 2017.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905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[11] Полещук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Н.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ru-RU" sz="1300">
                          <a:effectLst/>
                        </a:rPr>
                        <a:t>Самоучитель</a:t>
                      </a:r>
                      <a:r>
                        <a:rPr lang="ru-RU" sz="1300" spc="400">
                          <a:effectLst/>
                        </a:rPr>
                        <a:t> </a:t>
                      </a:r>
                      <a:r>
                        <a:rPr lang="en-US" sz="1300">
                          <a:effectLst/>
                        </a:rPr>
                        <a:t>AUTOCAD</a:t>
                      </a:r>
                      <a:r>
                        <a:rPr lang="ru-RU" sz="1300">
                          <a:effectLst/>
                        </a:rPr>
                        <a:t>. Санкт-Петербург, СПб.: БХВ, 2020.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77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[6] Королев Ю.И., Устюжанина С.Ю. Инженерная и компьютерная графика: учеб. пособие для вузов / СПб.: Питер, 2014. - 432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</a:rPr>
                        <a:t>  [12] Ж.М.Есмұхан, Қ.Ә.Құспеков,  Е.Е.Масимбаев. Сызба геометрия. Оқұлық. Алматы:ҚазҰТЗУ,2022.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9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79" y="365127"/>
            <a:ext cx="6993227" cy="793972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918" y="1159100"/>
            <a:ext cx="7443987" cy="5353220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endParaRPr lang="ru-RU" sz="1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349935"/>
            <a:ext cx="8031960" cy="602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570" y="1777041"/>
            <a:ext cx="6993227" cy="1120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поверхности плоскостью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677" y="3321170"/>
            <a:ext cx="6928833" cy="2731902"/>
          </a:xfrm>
        </p:spPr>
        <p:txBody>
          <a:bodyPr>
            <a:noAutofit/>
          </a:bodyPr>
          <a:lstStyle/>
          <a:p>
            <a:pPr marL="252000" indent="-144000" algn="ctr">
              <a:lnSpc>
                <a:spcPct val="110000"/>
              </a:lnSpc>
            </a:pPr>
            <a:r>
              <a:rPr lang="ru-RU" sz="2400" dirty="0" smtClean="0"/>
              <a:t>Лекция 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2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149080"/>
            <a:ext cx="8642350" cy="22320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i="1" dirty="0" smtClean="0"/>
              <a:t>    В результате сечения поверхности плоскостью получается линия, которая образует геометрическую фигуру (окружность, эллипс, многоугольник)</a:t>
            </a:r>
            <a:endParaRPr lang="ru-RU" altLang="ru-RU" sz="2400" b="1" i="1" dirty="0" smtClean="0"/>
          </a:p>
        </p:txBody>
      </p:sp>
      <p:sp>
        <p:nvSpPr>
          <p:cNvPr id="245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3D08F2-03F8-4CFC-B8F9-E731B432CADA}" type="slidenum">
              <a:rPr lang="ru-RU" altLang="ru-RU" sz="1400" b="0" smtClean="0"/>
              <a:pPr eaLnBrk="1" hangingPunct="1"/>
              <a:t>3</a:t>
            </a:fld>
            <a:endParaRPr lang="ru-RU" altLang="ru-RU" sz="1400" b="0" smtClean="0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23850" y="1412875"/>
            <a:ext cx="4464050" cy="2447925"/>
            <a:chOff x="1692275" y="549275"/>
            <a:chExt cx="5903913" cy="3689350"/>
          </a:xfrm>
        </p:grpSpPr>
        <p:pic>
          <p:nvPicPr>
            <p:cNvPr id="2458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2" t="23422" r="13676" b="15669"/>
            <a:stretch>
              <a:fillRect/>
            </a:stretch>
          </p:blipFill>
          <p:spPr bwMode="auto">
            <a:xfrm>
              <a:off x="1692275" y="549275"/>
              <a:ext cx="5903913" cy="368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5" name="Группа 21"/>
            <p:cNvGrpSpPr>
              <a:grpSpLocks/>
            </p:cNvGrpSpPr>
            <p:nvPr/>
          </p:nvGrpSpPr>
          <p:grpSpPr bwMode="auto">
            <a:xfrm>
              <a:off x="2339975" y="1341438"/>
              <a:ext cx="3455988" cy="1582737"/>
              <a:chOff x="2339752" y="1340768"/>
              <a:chExt cx="3456384" cy="1584176"/>
            </a:xfrm>
          </p:grpSpPr>
          <p:cxnSp>
            <p:nvCxnSpPr>
              <p:cNvPr id="24586" name="Прямая соединительная линия 7"/>
              <p:cNvCxnSpPr>
                <a:cxnSpLocks noChangeShapeType="1"/>
              </p:cNvCxnSpPr>
              <p:nvPr/>
            </p:nvCxnSpPr>
            <p:spPr bwMode="auto">
              <a:xfrm>
                <a:off x="2339752" y="2780928"/>
                <a:ext cx="792088" cy="144016"/>
              </a:xfrm>
              <a:prstGeom prst="line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7" name="Прямая соединительная линия 13"/>
              <p:cNvCxnSpPr>
                <a:cxnSpLocks noChangeShapeType="1"/>
              </p:cNvCxnSpPr>
              <p:nvPr/>
            </p:nvCxnSpPr>
            <p:spPr bwMode="auto">
              <a:xfrm flipV="1">
                <a:off x="2411760" y="1340768"/>
                <a:ext cx="3096344" cy="1440160"/>
              </a:xfrm>
              <a:prstGeom prst="line">
                <a:avLst/>
              </a:prstGeom>
              <a:noFill/>
              <a:ln w="57150" algn="ctr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8" name="Прямая соединительная линия 14"/>
              <p:cNvCxnSpPr>
                <a:cxnSpLocks noChangeShapeType="1"/>
              </p:cNvCxnSpPr>
              <p:nvPr/>
            </p:nvCxnSpPr>
            <p:spPr bwMode="auto">
              <a:xfrm flipV="1">
                <a:off x="3131840" y="2420888"/>
                <a:ext cx="1656184" cy="504056"/>
              </a:xfrm>
              <a:prstGeom prst="line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89" name="Прямая соединительная линия 15"/>
              <p:cNvCxnSpPr>
                <a:cxnSpLocks noChangeShapeType="1"/>
              </p:cNvCxnSpPr>
              <p:nvPr/>
            </p:nvCxnSpPr>
            <p:spPr bwMode="auto">
              <a:xfrm flipV="1">
                <a:off x="4788024" y="1772816"/>
                <a:ext cx="1008112" cy="648072"/>
              </a:xfrm>
              <a:prstGeom prst="line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0" name="Прямая соединительная линия 16"/>
              <p:cNvCxnSpPr>
                <a:cxnSpLocks noChangeShapeType="1"/>
              </p:cNvCxnSpPr>
              <p:nvPr/>
            </p:nvCxnSpPr>
            <p:spPr bwMode="auto">
              <a:xfrm rot="16200000" flipH="1">
                <a:off x="5436096" y="1412776"/>
                <a:ext cx="432048" cy="288032"/>
              </a:xfrm>
              <a:prstGeom prst="line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20100" r="12791" b="17885"/>
          <a:stretch>
            <a:fillRect/>
          </a:stretch>
        </p:blipFill>
        <p:spPr bwMode="auto">
          <a:xfrm>
            <a:off x="4787900" y="1412875"/>
            <a:ext cx="38163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113009" y="476250"/>
            <a:ext cx="6935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00000"/>
                </a:solidFill>
              </a:rPr>
              <a:t>Пересечение поверхности и плоскости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04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160588"/>
            <a:ext cx="592455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685925" y="647700"/>
            <a:ext cx="552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Пересечение поверхности с плоскостью</a:t>
            </a:r>
          </a:p>
        </p:txBody>
      </p:sp>
    </p:spTree>
    <p:extLst>
      <p:ext uri="{BB962C8B-B14F-4D97-AF65-F5344CB8AC3E}">
        <p14:creationId xmlns:p14="http://schemas.microsoft.com/office/powerpoint/2010/main" val="19966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A1BD9-F4F8-4D94-9A3A-8D06D98349DA}" type="slidenum">
              <a:rPr lang="ru-RU" altLang="ru-RU" sz="1400" b="0" smtClean="0"/>
              <a:pPr eaLnBrk="1" hangingPunct="1"/>
              <a:t>5</a:t>
            </a:fld>
            <a:endParaRPr lang="ru-RU" altLang="ru-RU" sz="1400" b="0" smtClean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  <a:noFill/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CC0000"/>
                </a:solidFill>
              </a:rPr>
              <a:t>СЕЧЕНИЕ ГРАННЫХ ПОВЕРХНОСТЕЙ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9419" y="3646487"/>
            <a:ext cx="3771567" cy="240343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000" dirty="0" smtClean="0"/>
              <a:t>Сечение </a:t>
            </a:r>
            <a:r>
              <a:rPr lang="ru-RU" altLang="ru-RU" sz="2000" dirty="0" err="1" smtClean="0"/>
              <a:t>гранной</a:t>
            </a:r>
            <a:r>
              <a:rPr lang="ru-RU" altLang="ru-RU" sz="2000" dirty="0" smtClean="0"/>
              <a:t> поверхности – </a:t>
            </a:r>
            <a:r>
              <a:rPr lang="ru-RU" altLang="ru-RU" sz="2000" dirty="0" smtClean="0">
                <a:solidFill>
                  <a:srgbClr val="C00000"/>
                </a:solidFill>
              </a:rPr>
              <a:t>многоугольник</a:t>
            </a:r>
            <a:r>
              <a:rPr lang="ru-RU" altLang="ru-RU" sz="2000" dirty="0" smtClean="0"/>
              <a:t>, который строится по точкам пересечения секущей плоскости и ребер многогранника</a:t>
            </a:r>
          </a:p>
        </p:txBody>
      </p:sp>
      <p:graphicFrame>
        <p:nvGraphicFramePr>
          <p:cNvPr id="3133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1268413"/>
          <a:ext cx="259715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rawing" r:id="rId3" imgW="8267760" imgH="5257800" progId="AutoCAD.Drawing.15">
                  <p:embed/>
                </p:oleObj>
              </mc:Choice>
              <mc:Fallback>
                <p:oleObj name="Drawing" r:id="rId3" imgW="8267760" imgH="525780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126" t="28757" r="56606" b="22595"/>
                      <a:stretch>
                        <a:fillRect/>
                      </a:stretch>
                    </p:blipFill>
                    <p:spPr bwMode="auto">
                      <a:xfrm>
                        <a:off x="1187450" y="1268413"/>
                        <a:ext cx="2597150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49" name="Line 5"/>
          <p:cNvSpPr>
            <a:spLocks noChangeShapeType="1"/>
          </p:cNvSpPr>
          <p:nvPr/>
        </p:nvSpPr>
        <p:spPr bwMode="auto">
          <a:xfrm flipV="1">
            <a:off x="1044575" y="1557338"/>
            <a:ext cx="2519363" cy="15113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1692275" y="270986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51" name="Line 7"/>
          <p:cNvSpPr>
            <a:spLocks noChangeShapeType="1"/>
          </p:cNvSpPr>
          <p:nvPr/>
        </p:nvSpPr>
        <p:spPr bwMode="auto">
          <a:xfrm>
            <a:off x="2916238" y="1917700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52" name="Line 8"/>
          <p:cNvSpPr>
            <a:spLocks noChangeShapeType="1"/>
          </p:cNvSpPr>
          <p:nvPr/>
        </p:nvSpPr>
        <p:spPr bwMode="auto">
          <a:xfrm>
            <a:off x="1692275" y="4510088"/>
            <a:ext cx="1223963" cy="1428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 flipV="1">
            <a:off x="1692275" y="5013325"/>
            <a:ext cx="1223963" cy="144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>
            <a:off x="1620838" y="2636838"/>
            <a:ext cx="142875" cy="1444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3355" name="AutoShape 11"/>
          <p:cNvSpPr>
            <a:spLocks noChangeArrowheads="1"/>
          </p:cNvSpPr>
          <p:nvPr/>
        </p:nvSpPr>
        <p:spPr bwMode="auto">
          <a:xfrm>
            <a:off x="1620838" y="4437063"/>
            <a:ext cx="142875" cy="1444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3356" name="AutoShape 12"/>
          <p:cNvSpPr>
            <a:spLocks noChangeArrowheads="1"/>
          </p:cNvSpPr>
          <p:nvPr/>
        </p:nvSpPr>
        <p:spPr bwMode="auto">
          <a:xfrm>
            <a:off x="1620838" y="5084763"/>
            <a:ext cx="142875" cy="1444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3357" name="AutoShape 13"/>
          <p:cNvSpPr>
            <a:spLocks noChangeArrowheads="1"/>
          </p:cNvSpPr>
          <p:nvPr/>
        </p:nvSpPr>
        <p:spPr bwMode="auto">
          <a:xfrm>
            <a:off x="2844800" y="4941888"/>
            <a:ext cx="142875" cy="144462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3358" name="AutoShape 14"/>
          <p:cNvSpPr>
            <a:spLocks noChangeArrowheads="1"/>
          </p:cNvSpPr>
          <p:nvPr/>
        </p:nvSpPr>
        <p:spPr bwMode="auto">
          <a:xfrm>
            <a:off x="2844800" y="1917700"/>
            <a:ext cx="142875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3359" name="AutoShape 15"/>
          <p:cNvSpPr>
            <a:spLocks noChangeArrowheads="1"/>
          </p:cNvSpPr>
          <p:nvPr/>
        </p:nvSpPr>
        <p:spPr bwMode="auto">
          <a:xfrm>
            <a:off x="2844800" y="4581525"/>
            <a:ext cx="142875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828675" y="2205038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sz="1800" baseline="-25000" dirty="0"/>
              <a:t>1</a:t>
            </a:r>
            <a:r>
              <a:rPr lang="el-GR" altLang="ru-RU" sz="1800" b="0" dirty="0" smtClean="0">
                <a:cs typeface="Arial" charset="0"/>
              </a:rPr>
              <a:t>Ξ</a:t>
            </a:r>
            <a:r>
              <a:rPr lang="ru-RU" altLang="ru-RU" sz="1800" b="0" dirty="0" smtClean="0">
                <a:cs typeface="Arial" charset="0"/>
              </a:rPr>
              <a:t> </a:t>
            </a:r>
            <a:r>
              <a:rPr lang="ru-RU" altLang="ru-RU" dirty="0" smtClean="0">
                <a:cs typeface="Arial" charset="0"/>
              </a:rPr>
              <a:t>2</a:t>
            </a:r>
            <a:r>
              <a:rPr lang="ru-RU" altLang="ru-RU" sz="1800" baseline="-25000" dirty="0">
                <a:cs typeface="Arial" charset="0"/>
              </a:rPr>
              <a:t>1</a:t>
            </a:r>
            <a:endParaRPr lang="el-GR" altLang="ru-RU" sz="1800" baseline="-25000" dirty="0">
              <a:cs typeface="Arial" charset="0"/>
            </a:endParaRPr>
          </a:p>
        </p:txBody>
      </p: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3205163" y="1773238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3</a:t>
            </a:r>
            <a:r>
              <a:rPr lang="ru-RU" altLang="ru-RU" sz="1800" baseline="-25000" dirty="0"/>
              <a:t>1</a:t>
            </a:r>
            <a:r>
              <a:rPr lang="el-GR" altLang="ru-RU" sz="1800" b="0" dirty="0" smtClean="0">
                <a:cs typeface="Arial" charset="0"/>
              </a:rPr>
              <a:t>Ξ</a:t>
            </a:r>
            <a:r>
              <a:rPr lang="ru-RU" altLang="ru-RU" sz="1800" b="0" dirty="0" smtClean="0">
                <a:cs typeface="Arial" charset="0"/>
              </a:rPr>
              <a:t> </a:t>
            </a:r>
            <a:r>
              <a:rPr lang="ru-RU" altLang="ru-RU" dirty="0" smtClean="0">
                <a:cs typeface="Arial" charset="0"/>
              </a:rPr>
              <a:t>4</a:t>
            </a:r>
            <a:r>
              <a:rPr lang="ru-RU" altLang="ru-RU" sz="1800" baseline="-25000" dirty="0">
                <a:cs typeface="Arial" charset="0"/>
              </a:rPr>
              <a:t>1</a:t>
            </a:r>
            <a:endParaRPr lang="el-GR" altLang="ru-RU" sz="1800" baseline="-25000" dirty="0">
              <a:cs typeface="Arial" charset="0"/>
            </a:endParaRP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1692275" y="40767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1</a:t>
            </a:r>
            <a:r>
              <a:rPr lang="ru-RU" altLang="ru-RU" sz="1800" baseline="-25000" dirty="0"/>
              <a:t>2</a:t>
            </a:r>
            <a:endParaRPr lang="el-GR" altLang="ru-RU" sz="1800" baseline="-25000" dirty="0">
              <a:cs typeface="Arial" charset="0"/>
            </a:endParaRPr>
          </a:p>
        </p:txBody>
      </p:sp>
      <p:sp>
        <p:nvSpPr>
          <p:cNvPr id="313363" name="Text Box 19"/>
          <p:cNvSpPr txBox="1">
            <a:spLocks noChangeArrowheads="1"/>
          </p:cNvSpPr>
          <p:nvPr/>
        </p:nvSpPr>
        <p:spPr bwMode="auto">
          <a:xfrm>
            <a:off x="1836738" y="49418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2</a:t>
            </a:r>
            <a:r>
              <a:rPr lang="ru-RU" altLang="ru-RU" sz="1800" baseline="-25000" dirty="0"/>
              <a:t>2</a:t>
            </a:r>
            <a:endParaRPr lang="el-GR" altLang="ru-RU" sz="1800" baseline="-25000" dirty="0">
              <a:cs typeface="Arial" charset="0"/>
            </a:endParaRPr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3060700" y="47259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4</a:t>
            </a:r>
            <a:r>
              <a:rPr lang="ru-RU" altLang="ru-RU" sz="1800" baseline="-25000" dirty="0"/>
              <a:t>2</a:t>
            </a:r>
            <a:endParaRPr lang="el-GR" altLang="ru-RU" sz="1800" baseline="-25000" dirty="0">
              <a:cs typeface="Arial" charset="0"/>
            </a:endParaRPr>
          </a:p>
        </p:txBody>
      </p:sp>
      <p:sp>
        <p:nvSpPr>
          <p:cNvPr id="313365" name="Text Box 21"/>
          <p:cNvSpPr txBox="1">
            <a:spLocks noChangeArrowheads="1"/>
          </p:cNvSpPr>
          <p:nvPr/>
        </p:nvSpPr>
        <p:spPr bwMode="auto">
          <a:xfrm>
            <a:off x="2916238" y="414972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dirty="0" smtClean="0"/>
              <a:t>3</a:t>
            </a:r>
            <a:r>
              <a:rPr lang="ru-RU" altLang="ru-RU" sz="1800" baseline="-25000" dirty="0"/>
              <a:t>2</a:t>
            </a:r>
            <a:endParaRPr lang="el-GR" altLang="ru-RU" sz="1800" baseline="-25000" dirty="0">
              <a:cs typeface="Arial" charset="0"/>
            </a:endParaRPr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>
            <a:off x="1692275" y="4510088"/>
            <a:ext cx="0" cy="647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2916238" y="4652963"/>
            <a:ext cx="0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5" t="33389" r="23422" b="33389"/>
          <a:stretch>
            <a:fillRect/>
          </a:stretch>
        </p:blipFill>
        <p:spPr bwMode="auto">
          <a:xfrm>
            <a:off x="5076825" y="1196975"/>
            <a:ext cx="24479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49" grpId="0" animBg="1"/>
      <p:bldP spid="313350" grpId="0" animBg="1"/>
      <p:bldP spid="313351" grpId="0" animBg="1"/>
      <p:bldP spid="313352" grpId="0" animBg="1"/>
      <p:bldP spid="313353" grpId="0" animBg="1"/>
      <p:bldP spid="313354" grpId="0" animBg="1"/>
      <p:bldP spid="313355" grpId="0" animBg="1"/>
      <p:bldP spid="313356" grpId="0" animBg="1"/>
      <p:bldP spid="313357" grpId="0" animBg="1"/>
      <p:bldP spid="313358" grpId="0" animBg="1"/>
      <p:bldP spid="313359" grpId="0" animBg="1"/>
      <p:bldP spid="313360" grpId="0"/>
      <p:bldP spid="313361" grpId="0"/>
      <p:bldP spid="313362" grpId="0"/>
      <p:bldP spid="313363" grpId="0"/>
      <p:bldP spid="313364" grpId="0"/>
      <p:bldP spid="313365" grpId="0"/>
      <p:bldP spid="313366" grpId="0" animBg="1"/>
      <p:bldP spid="313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221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конуса плоскостью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1308100"/>
            <a:ext cx="7818437" cy="4675188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4646427" y="2115901"/>
            <a:ext cx="3434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Коническая поверхность вращения </a:t>
            </a:r>
            <a:r>
              <a:rPr lang="ru-RU" dirty="0"/>
              <a:t>образуется вращением прямой </a:t>
            </a:r>
            <a:r>
              <a:rPr lang="ru-RU" dirty="0" smtClean="0"/>
              <a:t>вокруг </a:t>
            </a:r>
            <a:r>
              <a:rPr lang="ru-RU" dirty="0"/>
              <a:t>пересекающейся с ней прямой - оси </a:t>
            </a:r>
            <a:r>
              <a:rPr lang="ru-RU" dirty="0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49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777875"/>
          </a:xfrm>
          <a:noFill/>
        </p:spPr>
        <p:txBody>
          <a:bodyPr/>
          <a:lstStyle/>
          <a:p>
            <a:pPr algn="ctr" eaLnBrk="1" hangingPunct="1">
              <a:tabLst>
                <a:tab pos="3594100" algn="l"/>
              </a:tabLst>
            </a:pPr>
            <a:r>
              <a:rPr lang="ru-RU" altLang="ru-RU" sz="2400" b="1" dirty="0" smtClean="0">
                <a:solidFill>
                  <a:srgbClr val="CC0000"/>
                </a:solidFill>
              </a:rPr>
              <a:t>СЕЧЕНИЯ КОНУСА ВРАЩЕНИЯ ПЛОСКОСТЬЮ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9838" y="1341438"/>
            <a:ext cx="4038600" cy="2087562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1. </a:t>
            </a:r>
            <a:r>
              <a:rPr lang="en-US" altLang="ru-RU" sz="2000" b="1" smtClean="0">
                <a:latin typeface="GreekC" pitchFamily="2" charset="0"/>
              </a:rPr>
              <a:t>a</a:t>
            </a:r>
            <a:r>
              <a:rPr lang="en-US" altLang="ru-RU" sz="1400" b="1" smtClean="0">
                <a:latin typeface="GDT" pitchFamily="2" charset="0"/>
              </a:rPr>
              <a:t>b</a:t>
            </a:r>
            <a:r>
              <a:rPr lang="en-US" altLang="ru-RU" sz="2400" b="1" smtClean="0"/>
              <a:t>i</a:t>
            </a:r>
            <a:r>
              <a:rPr lang="ru-RU" altLang="ru-RU" sz="2400" b="1" smtClean="0"/>
              <a:t> – </a:t>
            </a:r>
            <a:r>
              <a:rPr lang="ru-RU" altLang="ru-RU" sz="2000" b="1" smtClean="0"/>
              <a:t>окружность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2. </a:t>
            </a:r>
            <a:r>
              <a:rPr lang="en-US" altLang="ru-RU" sz="2000" b="1" smtClean="0">
                <a:latin typeface="GreekC" pitchFamily="2" charset="0"/>
              </a:rPr>
              <a:t>b</a:t>
            </a:r>
            <a:r>
              <a:rPr lang="en-US" altLang="ru-RU" sz="2000" b="1" smtClean="0">
                <a:latin typeface="Century Gothic" pitchFamily="34" charset="0"/>
              </a:rPr>
              <a:t>^ </a:t>
            </a:r>
            <a:r>
              <a:rPr lang="en-US" altLang="ru-RU" sz="2400" b="1" smtClean="0"/>
              <a:t>i – </a:t>
            </a:r>
            <a:r>
              <a:rPr lang="ru-RU" altLang="ru-RU" sz="2000" b="1" smtClean="0"/>
              <a:t>эллипс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3. </a:t>
            </a:r>
            <a:r>
              <a:rPr lang="en-US" altLang="ru-RU" sz="2000" b="1" smtClean="0">
                <a:latin typeface="GreekC" pitchFamily="2" charset="0"/>
              </a:rPr>
              <a:t>g</a:t>
            </a:r>
            <a:r>
              <a:rPr lang="ru-RU" altLang="ru-RU" sz="2000" b="1" smtClean="0">
                <a:latin typeface="GreekC" pitchFamily="2" charset="0"/>
              </a:rPr>
              <a:t> </a:t>
            </a:r>
            <a:r>
              <a:rPr lang="ru-RU" altLang="ru-RU" sz="2000" b="1" smtClean="0"/>
              <a:t>– треугольник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ru-RU" sz="2000" b="1" smtClean="0">
                <a:latin typeface="GreekC" pitchFamily="2" charset="0"/>
              </a:rPr>
              <a:t>g</a:t>
            </a:r>
            <a:r>
              <a:rPr lang="ru-RU" altLang="ru-RU" sz="2000" b="1" smtClean="0">
                <a:latin typeface="GreekC" pitchFamily="2" charset="0"/>
              </a:rPr>
              <a:t> </a:t>
            </a:r>
            <a:r>
              <a:rPr lang="ru-RU" altLang="ru-RU" sz="2000" b="1" smtClean="0"/>
              <a:t>проходит через вершину </a:t>
            </a:r>
            <a:r>
              <a:rPr lang="en-US" altLang="ru-RU" sz="2000" b="1" smtClean="0"/>
              <a:t>S</a:t>
            </a:r>
            <a:endParaRPr lang="ru-RU" altLang="ru-RU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altLang="ru-RU" sz="2000" b="1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 </a:t>
            </a:r>
            <a:endParaRPr lang="en-US" altLang="ru-RU" sz="2000" b="1" smtClean="0"/>
          </a:p>
        </p:txBody>
      </p:sp>
      <p:graphicFrame>
        <p:nvGraphicFramePr>
          <p:cNvPr id="3164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4005263"/>
          <a:ext cx="2971800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Точечный рисунок" r:id="rId3" imgW="5257143" imgH="3866667" progId="Paint.Picture">
                  <p:embed/>
                </p:oleObj>
              </mc:Choice>
              <mc:Fallback>
                <p:oleObj name="Точечный рисунок" r:id="rId3" imgW="5257143" imgH="3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05263"/>
                        <a:ext cx="2971800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9" name="Object 3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92588" y="3284538"/>
          <a:ext cx="3709987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Точечный рисунок" r:id="rId5" imgW="4142857" imgH="3409524" progId="Paint.Picture">
                  <p:embed/>
                </p:oleObj>
              </mc:Choice>
              <mc:Fallback>
                <p:oleObj name="Точечный рисунок" r:id="rId5" imgW="4142857" imgH="3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3284538"/>
                        <a:ext cx="3709987" cy="30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AE7674-289A-41A5-9CB6-412ABCA97C6E}" type="slidenum">
              <a:rPr lang="ru-RU" altLang="ru-RU" sz="1400" b="0" smtClean="0"/>
              <a:pPr eaLnBrk="1" hangingPunct="1"/>
              <a:t>7</a:t>
            </a:fld>
            <a:endParaRPr lang="ru-RU" altLang="ru-RU" sz="1400" b="0" smtClean="0"/>
          </a:p>
        </p:txBody>
      </p:sp>
      <p:sp>
        <p:nvSpPr>
          <p:cNvPr id="316421" name="Oval 5"/>
          <p:cNvSpPr>
            <a:spLocks noChangeArrowheads="1"/>
          </p:cNvSpPr>
          <p:nvPr/>
        </p:nvSpPr>
        <p:spPr bwMode="auto">
          <a:xfrm rot="10606916">
            <a:off x="1403350" y="4292600"/>
            <a:ext cx="1584325" cy="15843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>
            <a:off x="2195513" y="9810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2195513" y="40767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>
            <a:off x="1187450" y="50847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 flipV="1">
            <a:off x="1403350" y="38608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 flipV="1">
            <a:off x="1403350" y="1557338"/>
            <a:ext cx="1657350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33" name="Group 11"/>
          <p:cNvGrpSpPr>
            <a:grpSpLocks/>
          </p:cNvGrpSpPr>
          <p:nvPr/>
        </p:nvGrpSpPr>
        <p:grpSpPr bwMode="auto">
          <a:xfrm>
            <a:off x="1403350" y="5084763"/>
            <a:ext cx="1584325" cy="0"/>
            <a:chOff x="1156" y="3203"/>
            <a:chExt cx="998" cy="0"/>
          </a:xfrm>
        </p:grpSpPr>
        <p:sp>
          <p:nvSpPr>
            <p:cNvPr id="5156" name="Line 12"/>
            <p:cNvSpPr>
              <a:spLocks noChangeShapeType="1"/>
            </p:cNvSpPr>
            <p:nvPr/>
          </p:nvSpPr>
          <p:spPr bwMode="auto">
            <a:xfrm>
              <a:off x="1156" y="320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Line 13"/>
            <p:cNvSpPr>
              <a:spLocks noChangeShapeType="1"/>
            </p:cNvSpPr>
            <p:nvPr/>
          </p:nvSpPr>
          <p:spPr bwMode="auto">
            <a:xfrm>
              <a:off x="1655" y="3203"/>
              <a:ext cx="49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042988" y="285273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2000" dirty="0" smtClean="0"/>
              <a:t>L</a:t>
            </a:r>
            <a:r>
              <a:rPr lang="kk-KZ" altLang="ru-RU" sz="2000" baseline="-25000" dirty="0"/>
              <a:t>1</a:t>
            </a:r>
            <a:endParaRPr lang="ru-RU" altLang="ru-RU" sz="2000" baseline="-25000" dirty="0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1260475" y="5084763"/>
            <a:ext cx="5032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755650" y="55895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55650" y="5229225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2000" dirty="0" smtClean="0"/>
              <a:t>L</a:t>
            </a:r>
            <a:r>
              <a:rPr lang="kk-KZ" altLang="ru-RU" sz="2000" baseline="-25000" dirty="0"/>
              <a:t>2</a:t>
            </a:r>
            <a:endParaRPr lang="ru-RU" altLang="ru-RU" sz="2000" baseline="-25000" dirty="0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971550" y="3284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476375" y="3284538"/>
            <a:ext cx="2873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1403350" y="1557338"/>
            <a:ext cx="1657350" cy="230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1403350" y="5084763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 flipV="1">
            <a:off x="1403350" y="1628775"/>
            <a:ext cx="1657350" cy="2233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268538" y="69215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 err="1" smtClean="0"/>
              <a:t>i</a:t>
            </a:r>
            <a:r>
              <a:rPr lang="kk-KZ" altLang="ru-RU" baseline="-25000" dirty="0"/>
              <a:t>1</a:t>
            </a:r>
            <a:endParaRPr lang="ru-RU" altLang="ru-RU" baseline="-25000" dirty="0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2124075" y="5013325"/>
            <a:ext cx="144463" cy="1444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266950" y="458152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 err="1" smtClean="0"/>
              <a:t>i</a:t>
            </a:r>
            <a:r>
              <a:rPr lang="kk-KZ" altLang="ru-RU" baseline="-25000" dirty="0"/>
              <a:t>2</a:t>
            </a:r>
            <a:endParaRPr lang="ru-RU" altLang="ru-RU" baseline="-25000" dirty="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2339975" y="25654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 smtClean="0"/>
              <a:t>S</a:t>
            </a:r>
            <a:r>
              <a:rPr lang="ru-RU" altLang="ru-RU" baseline="-25000" dirty="0"/>
              <a:t>1</a:t>
            </a:r>
          </a:p>
        </p:txBody>
      </p:sp>
      <p:sp>
        <p:nvSpPr>
          <p:cNvPr id="316443" name="Line 27"/>
          <p:cNvSpPr>
            <a:spLocks noChangeShapeType="1"/>
          </p:cNvSpPr>
          <p:nvPr/>
        </p:nvSpPr>
        <p:spPr bwMode="auto">
          <a:xfrm>
            <a:off x="1116013" y="1844675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444" name="Text Box 28"/>
          <p:cNvSpPr txBox="1">
            <a:spLocks noChangeArrowheads="1"/>
          </p:cNvSpPr>
          <p:nvPr/>
        </p:nvSpPr>
        <p:spPr bwMode="auto">
          <a:xfrm>
            <a:off x="395288" y="141287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>
                <a:latin typeface="GreekC" pitchFamily="2" charset="0"/>
              </a:rPr>
              <a:t>a</a:t>
            </a:r>
            <a:r>
              <a:rPr lang="ru-RU" altLang="ru-RU" dirty="0" smtClean="0">
                <a:latin typeface="GreekC" pitchFamily="2" charset="0"/>
              </a:rPr>
              <a:t>п</a:t>
            </a:r>
            <a:r>
              <a:rPr lang="ru-RU" altLang="ru-RU" baseline="-25000" dirty="0">
                <a:latin typeface="GreekC" pitchFamily="2" charset="0"/>
              </a:rPr>
              <a:t>1</a:t>
            </a:r>
            <a:endParaRPr lang="en-US" altLang="ru-RU" baseline="-25000" dirty="0">
              <a:latin typeface="GreekC" pitchFamily="2" charset="0"/>
            </a:endParaRPr>
          </a:p>
        </p:txBody>
      </p:sp>
      <p:sp>
        <p:nvSpPr>
          <p:cNvPr id="316445" name="Line 29"/>
          <p:cNvSpPr>
            <a:spLocks noChangeShapeType="1"/>
          </p:cNvSpPr>
          <p:nvPr/>
        </p:nvSpPr>
        <p:spPr bwMode="auto">
          <a:xfrm flipV="1">
            <a:off x="1116013" y="2997200"/>
            <a:ext cx="2160587" cy="863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446" name="Text Box 30"/>
          <p:cNvSpPr txBox="1">
            <a:spLocks noChangeArrowheads="1"/>
          </p:cNvSpPr>
          <p:nvPr/>
        </p:nvSpPr>
        <p:spPr bwMode="auto">
          <a:xfrm>
            <a:off x="468313" y="3429000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dirty="0">
                <a:latin typeface="GreekC" pitchFamily="2" charset="0"/>
              </a:rPr>
              <a:t>b</a:t>
            </a:r>
            <a:r>
              <a:rPr lang="ru-RU" altLang="ru-RU" dirty="0" smtClean="0">
                <a:latin typeface="GreekC" pitchFamily="2" charset="0"/>
              </a:rPr>
              <a:t>п</a:t>
            </a:r>
            <a:r>
              <a:rPr lang="ru-RU" altLang="ru-RU" baseline="-25000" dirty="0">
                <a:latin typeface="GreekC" pitchFamily="2" charset="0"/>
              </a:rPr>
              <a:t>1</a:t>
            </a:r>
            <a:endParaRPr lang="en-US" altLang="ru-RU" baseline="-25000" dirty="0">
              <a:latin typeface="GreekC" pitchFamily="2" charset="0"/>
            </a:endParaRPr>
          </a:p>
        </p:txBody>
      </p:sp>
      <p:sp>
        <p:nvSpPr>
          <p:cNvPr id="316447" name="Line 31"/>
          <p:cNvSpPr>
            <a:spLocks noChangeShapeType="1"/>
          </p:cNvSpPr>
          <p:nvPr/>
        </p:nvSpPr>
        <p:spPr bwMode="auto">
          <a:xfrm flipH="1" flipV="1">
            <a:off x="1835150" y="1557338"/>
            <a:ext cx="792163" cy="25193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6448" name="Text Box 32"/>
          <p:cNvSpPr txBox="1">
            <a:spLocks noChangeArrowheads="1"/>
          </p:cNvSpPr>
          <p:nvPr/>
        </p:nvSpPr>
        <p:spPr bwMode="auto">
          <a:xfrm>
            <a:off x="1331913" y="1052513"/>
            <a:ext cx="1079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2800" dirty="0">
                <a:latin typeface="GreekC" pitchFamily="2" charset="0"/>
              </a:rPr>
              <a:t>g</a:t>
            </a:r>
            <a:r>
              <a:rPr lang="ru-RU" altLang="ru-RU" sz="2800" dirty="0" smtClean="0">
                <a:latin typeface="GreekC" pitchFamily="2" charset="0"/>
              </a:rPr>
              <a:t>п</a:t>
            </a:r>
            <a:r>
              <a:rPr lang="ru-RU" altLang="ru-RU" sz="2800" baseline="-25000" dirty="0">
                <a:latin typeface="GreekC" pitchFamily="2" charset="0"/>
              </a:rPr>
              <a:t>1</a:t>
            </a:r>
            <a:endParaRPr lang="en-US" altLang="ru-RU" sz="2800" baseline="-25000" dirty="0">
              <a:latin typeface="GreekC" pitchFamily="2" charset="0"/>
            </a:endParaRPr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3" t="36711" r="24307" b="31174"/>
          <a:stretch>
            <a:fillRect/>
          </a:stretch>
        </p:blipFill>
        <p:spPr bwMode="auto">
          <a:xfrm>
            <a:off x="4067175" y="3716338"/>
            <a:ext cx="3651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1428750" y="3857625"/>
            <a:ext cx="157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316421" grpId="0" animBg="1"/>
      <p:bldP spid="316443" grpId="0" animBg="1"/>
      <p:bldP spid="316444" grpId="0"/>
      <p:bldP spid="316445" grpId="0" animBg="1"/>
      <p:bldP spid="316446" grpId="0"/>
      <p:bldP spid="316447" grpId="0" animBg="1"/>
      <p:bldP spid="316448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1573"/>
            <a:ext cx="7886700" cy="83635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/>
              <a:t/>
            </a:r>
            <a:br>
              <a:rPr lang="ru-RU" altLang="ru-RU" sz="3600" b="1" dirty="0"/>
            </a:br>
            <a:r>
              <a:rPr lang="ru-RU" altLang="ru-RU" sz="3600" b="1" dirty="0" smtClean="0"/>
              <a:t>Сечение </a:t>
            </a:r>
            <a:r>
              <a:rPr lang="ru-RU" altLang="ru-RU" sz="3600" b="1" dirty="0"/>
              <a:t>конуса вращения наклонной плоскостью </a:t>
            </a:r>
            <a:r>
              <a:rPr lang="ru-RU" altLang="ru-RU" sz="4800" b="1" dirty="0">
                <a:solidFill>
                  <a:srgbClr val="CC0000"/>
                </a:solidFill>
              </a:rPr>
              <a:t/>
            </a:r>
            <a:br>
              <a:rPr lang="ru-RU" altLang="ru-RU" sz="4800" b="1" dirty="0">
                <a:solidFill>
                  <a:srgbClr val="CC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218" y="2601802"/>
            <a:ext cx="1519126" cy="57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сечении получается эллипс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20501"/>
              </p:ext>
            </p:extLst>
          </p:nvPr>
        </p:nvGraphicFramePr>
        <p:xfrm>
          <a:off x="2811389" y="1969276"/>
          <a:ext cx="4348162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3" imgW="4161905" imgH="3247619" progId="PBrush">
                  <p:embed/>
                </p:oleObj>
              </mc:Choice>
              <mc:Fallback>
                <p:oleObj name="Bitmap Image" r:id="rId3" imgW="4161905" imgH="3247619" progId="PBrush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75" t="16628"/>
                      <a:stretch>
                        <a:fillRect/>
                      </a:stretch>
                    </p:blipFill>
                    <p:spPr bwMode="auto">
                      <a:xfrm>
                        <a:off x="2811389" y="1969276"/>
                        <a:ext cx="4348162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88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1071563"/>
            <a:ext cx="5566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i="1" dirty="0" smtClean="0">
                <a:solidFill>
                  <a:srgbClr val="000000"/>
                </a:solidFill>
                <a:latin typeface="Arial" charset="0"/>
              </a:rPr>
              <a:t>Пример.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Построить пересечение конуса фронтально проецирующей плоскостью.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indent="266700" algn="just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Секущая плоскость является проецирующей, поэтому фронтальная проекция линии сечения совмещена с проецирующим следом плоскости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. Полученный в сечении эллипс проецируется на плоскость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П</a:t>
            </a:r>
            <a:r>
              <a:rPr lang="ru-RU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отрезком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ru-RU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, который является большой осью эллипса. Горизонтальная проекция строится с помощью линий связи. Малая ось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перпендикулярна большой оси и делит ее пополам. Точки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строим с помощью параллели или двух образующих конуса: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и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. На рисунке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также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построен натуральный вид сечения конуса способом замены плоскостей проекций. Дополнительные промежуточные точки могут быть построены аналогично построению точек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и </a:t>
            </a:r>
            <a:r>
              <a:rPr lang="ru-RU" i="1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60660"/>
            <a:ext cx="32194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740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Drawing</vt:lpstr>
      <vt:lpstr>Точечный рисунок</vt:lpstr>
      <vt:lpstr>Bitmap Image</vt:lpstr>
      <vt:lpstr>Инженерная и компьютерная  графика</vt:lpstr>
      <vt:lpstr> Пересечение поверхности плоскостью</vt:lpstr>
      <vt:lpstr>Презентация PowerPoint</vt:lpstr>
      <vt:lpstr>Презентация PowerPoint</vt:lpstr>
      <vt:lpstr>СЕЧЕНИЕ ГРАННЫХ ПОВЕРХНОСТЕЙ</vt:lpstr>
      <vt:lpstr>Пересечение конуса плоскостью</vt:lpstr>
      <vt:lpstr>СЕЧЕНИЯ КОНУСА ВРАЩЕНИЯ ПЛОСКОСТЬЮ</vt:lpstr>
      <vt:lpstr>  Сечение конуса вращения наклонной плоскостью  </vt:lpstr>
      <vt:lpstr>Презентация PowerPoint</vt:lpstr>
      <vt:lpstr>СЕЧЕНИЯ ЦИЛИНДРА ВРАЩЕНИЯ</vt:lpstr>
      <vt:lpstr>СЕЧЕНИЕ ЦИЛИНДРА ВРАЩЕНИЯ</vt:lpstr>
      <vt:lpstr>Презентация PowerPoint</vt:lpstr>
      <vt:lpstr>Презентация PowerPoint</vt:lpstr>
      <vt:lpstr>Список литературы</vt:lpstr>
      <vt:lpstr>    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Тайман Сайдалиев</dc:creator>
  <cp:lastModifiedBy>User</cp:lastModifiedBy>
  <cp:revision>95</cp:revision>
  <dcterms:created xsi:type="dcterms:W3CDTF">2014-05-05T05:46:48Z</dcterms:created>
  <dcterms:modified xsi:type="dcterms:W3CDTF">2025-07-17T18:43:36Z</dcterms:modified>
</cp:coreProperties>
</file>