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6"/>
  </p:notesMasterIdLst>
  <p:sldIdLst>
    <p:sldId id="289" r:id="rId3"/>
    <p:sldId id="257" r:id="rId4"/>
    <p:sldId id="260" r:id="rId5"/>
    <p:sldId id="261" r:id="rId6"/>
    <p:sldId id="291" r:id="rId7"/>
    <p:sldId id="292" r:id="rId8"/>
    <p:sldId id="293" r:id="rId9"/>
    <p:sldId id="294" r:id="rId10"/>
    <p:sldId id="295" r:id="rId11"/>
    <p:sldId id="296" r:id="rId12"/>
    <p:sldId id="297" r:id="rId13"/>
    <p:sldId id="298" r:id="rId14"/>
    <p:sldId id="299" r:id="rId15"/>
    <p:sldId id="300" r:id="rId16"/>
    <p:sldId id="301" r:id="rId17"/>
    <p:sldId id="290" r:id="rId18"/>
    <p:sldId id="281" r:id="rId19"/>
    <p:sldId id="282" r:id="rId20"/>
    <p:sldId id="283" r:id="rId21"/>
    <p:sldId id="284" r:id="rId22"/>
    <p:sldId id="285" r:id="rId23"/>
    <p:sldId id="286" r:id="rId24"/>
    <p:sldId id="264" r:id="rId25"/>
    <p:sldId id="262" r:id="rId26"/>
    <p:sldId id="263" r:id="rId27"/>
    <p:sldId id="265" r:id="rId28"/>
    <p:sldId id="266" r:id="rId29"/>
    <p:sldId id="267" r:id="rId30"/>
    <p:sldId id="287" r:id="rId31"/>
    <p:sldId id="288" r:id="rId32"/>
    <p:sldId id="268" r:id="rId33"/>
    <p:sldId id="274" r:id="rId34"/>
    <p:sldId id="275" r:id="rId35"/>
    <p:sldId id="276" r:id="rId36"/>
    <p:sldId id="277" r:id="rId37"/>
    <p:sldId id="278" r:id="rId38"/>
    <p:sldId id="279" r:id="rId39"/>
    <p:sldId id="272" r:id="rId40"/>
    <p:sldId id="270" r:id="rId41"/>
    <p:sldId id="271" r:id="rId42"/>
    <p:sldId id="280" r:id="rId43"/>
    <p:sldId id="258" r:id="rId44"/>
    <p:sldId id="259"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A81B24-D1B0-47FC-9424-6DDB72B2C7B0}" type="datetimeFigureOut">
              <a:rPr lang="ru-RU" smtClean="0"/>
              <a:t>27.08.2025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B495AB-120C-4C5F-AD38-AF28528FEE36}" type="slidenum">
              <a:rPr lang="ru-RU" smtClean="0"/>
              <a:t>‹#›</a:t>
            </a:fld>
            <a:endParaRPr lang="ru-RU"/>
          </a:p>
        </p:txBody>
      </p:sp>
    </p:spTree>
    <p:extLst>
      <p:ext uri="{BB962C8B-B14F-4D97-AF65-F5344CB8AC3E}">
        <p14:creationId xmlns:p14="http://schemas.microsoft.com/office/powerpoint/2010/main" val="3707543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41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50888" indent="-288925">
              <a:defRPr>
                <a:solidFill>
                  <a:schemeClr val="tx1"/>
                </a:solidFill>
                <a:latin typeface="Arial" charset="0"/>
                <a:cs typeface="Arial" charset="0"/>
              </a:defRPr>
            </a:lvl2pPr>
            <a:lvl3pPr marL="1155700" indent="-230188">
              <a:defRPr>
                <a:solidFill>
                  <a:schemeClr val="tx1"/>
                </a:solidFill>
                <a:latin typeface="Arial" charset="0"/>
                <a:cs typeface="Arial" charset="0"/>
              </a:defRPr>
            </a:lvl3pPr>
            <a:lvl4pPr marL="1617663" indent="-230188">
              <a:defRPr>
                <a:solidFill>
                  <a:schemeClr val="tx1"/>
                </a:solidFill>
                <a:latin typeface="Arial" charset="0"/>
                <a:cs typeface="Arial" charset="0"/>
              </a:defRPr>
            </a:lvl4pPr>
            <a:lvl5pPr marL="2079625" indent="-230188">
              <a:defRPr>
                <a:solidFill>
                  <a:schemeClr val="tx1"/>
                </a:solidFill>
                <a:latin typeface="Arial" charset="0"/>
                <a:cs typeface="Arial" charset="0"/>
              </a:defRPr>
            </a:lvl5pPr>
            <a:lvl6pPr marL="2536825" indent="-230188" eaLnBrk="0" fontAlgn="base" hangingPunct="0">
              <a:spcBef>
                <a:spcPct val="0"/>
              </a:spcBef>
              <a:spcAft>
                <a:spcPct val="0"/>
              </a:spcAft>
              <a:defRPr>
                <a:solidFill>
                  <a:schemeClr val="tx1"/>
                </a:solidFill>
                <a:latin typeface="Arial" charset="0"/>
                <a:cs typeface="Arial" charset="0"/>
              </a:defRPr>
            </a:lvl6pPr>
            <a:lvl7pPr marL="2994025" indent="-230188" eaLnBrk="0" fontAlgn="base" hangingPunct="0">
              <a:spcBef>
                <a:spcPct val="0"/>
              </a:spcBef>
              <a:spcAft>
                <a:spcPct val="0"/>
              </a:spcAft>
              <a:defRPr>
                <a:solidFill>
                  <a:schemeClr val="tx1"/>
                </a:solidFill>
                <a:latin typeface="Arial" charset="0"/>
                <a:cs typeface="Arial" charset="0"/>
              </a:defRPr>
            </a:lvl7pPr>
            <a:lvl8pPr marL="3451225" indent="-230188" eaLnBrk="0" fontAlgn="base" hangingPunct="0">
              <a:spcBef>
                <a:spcPct val="0"/>
              </a:spcBef>
              <a:spcAft>
                <a:spcPct val="0"/>
              </a:spcAft>
              <a:defRPr>
                <a:solidFill>
                  <a:schemeClr val="tx1"/>
                </a:solidFill>
                <a:latin typeface="Arial" charset="0"/>
                <a:cs typeface="Arial" charset="0"/>
              </a:defRPr>
            </a:lvl8pPr>
            <a:lvl9pPr marL="3908425" indent="-230188" eaLnBrk="0" fontAlgn="base" hangingPunct="0">
              <a:spcBef>
                <a:spcPct val="0"/>
              </a:spcBef>
              <a:spcAft>
                <a:spcPct val="0"/>
              </a:spcAft>
              <a:defRPr>
                <a:solidFill>
                  <a:schemeClr val="tx1"/>
                </a:solidFill>
                <a:latin typeface="Arial" charset="0"/>
                <a:cs typeface="Arial" charset="0"/>
              </a:defRPr>
            </a:lvl9pPr>
          </a:lstStyle>
          <a:p>
            <a:fld id="{3EE1C660-DB43-4D3A-94D7-674354C1586B}" type="slidenum">
              <a:rPr lang="ru-RU" altLang="ru-RU">
                <a:solidFill>
                  <a:prstClr val="black"/>
                </a:solidFill>
                <a:latin typeface="Calibri" pitchFamily="34" charset="0"/>
              </a:rPr>
              <a:pPr/>
              <a:t>1</a:t>
            </a:fld>
            <a:endParaRPr lang="ru-RU" altLang="ru-RU">
              <a:solidFill>
                <a:prstClr val="black"/>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p>
            <a:fld id="{2F926E05-8659-4CEE-9185-CA3D29D53561}" type="datetimeFigureOut">
              <a:rPr lang="ru-RU" smtClean="0"/>
              <a:t>27.08.2025</a:t>
            </a:fld>
            <a:endParaRPr lang="ru-RU"/>
          </a:p>
        </p:txBody>
      </p:sp>
      <p:sp>
        <p:nvSpPr>
          <p:cNvPr id="20" name="Нижний колонтитул 19"/>
          <p:cNvSpPr>
            <a:spLocks noGrp="1"/>
          </p:cNvSpPr>
          <p:nvPr>
            <p:ph type="ftr" sz="quarter" idx="11"/>
          </p:nvPr>
        </p:nvSpPr>
        <p:spPr/>
        <p:txBody>
          <a:bodyPr/>
          <a:lstStyle/>
          <a:p>
            <a:endParaRPr lang="ru-RU"/>
          </a:p>
        </p:txBody>
      </p:sp>
      <p:sp>
        <p:nvSpPr>
          <p:cNvPr id="10" name="Номер слайда 9"/>
          <p:cNvSpPr>
            <a:spLocks noGrp="1"/>
          </p:cNvSpPr>
          <p:nvPr>
            <p:ph type="sldNum" sz="quarter" idx="12"/>
          </p:nvPr>
        </p:nvSpPr>
        <p:spPr/>
        <p:txBody>
          <a:bodyPr/>
          <a:lstStyle/>
          <a:p>
            <a:fld id="{ED2C67CE-1BB9-411E-B443-88EE3FDA036C}"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F926E05-8659-4CEE-9185-CA3D29D53561}" type="datetimeFigureOut">
              <a:rPr lang="ru-RU" smtClean="0"/>
              <a:t>27.08.2025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2C67CE-1BB9-411E-B443-88EE3FDA036C}"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F926E05-8659-4CEE-9185-CA3D29D53561}" type="datetimeFigureOut">
              <a:rPr lang="ru-RU" smtClean="0"/>
              <a:t>27.08.2025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2C67CE-1BB9-411E-B443-88EE3FDA036C}"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C09FC618-BD32-4D83-A79E-1DCD251E5A6C}" type="datetimeFigureOut">
              <a:rPr lang="ru-RU">
                <a:solidFill>
                  <a:prstClr val="black">
                    <a:tint val="75000"/>
                  </a:prstClr>
                </a:solidFill>
              </a:rPr>
              <a:pPr>
                <a:defRPr/>
              </a:pPr>
              <a:t>27.08.2025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459AB2DE-B9DC-45E1-B8D0-A1442CB77D73}" type="slidenum">
              <a:rPr lang="ru-RU" altLang="ru-RU"/>
              <a:pPr/>
              <a:t>‹#›</a:t>
            </a:fld>
            <a:endParaRPr lang="ru-RU" altLang="ru-RU"/>
          </a:p>
        </p:txBody>
      </p:sp>
    </p:spTree>
    <p:extLst>
      <p:ext uri="{BB962C8B-B14F-4D97-AF65-F5344CB8AC3E}">
        <p14:creationId xmlns:p14="http://schemas.microsoft.com/office/powerpoint/2010/main" val="892358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D93EC66F-672B-477F-A589-0DAEEF3B3A8D}" type="datetimeFigureOut">
              <a:rPr lang="ru-RU">
                <a:solidFill>
                  <a:prstClr val="black">
                    <a:tint val="75000"/>
                  </a:prstClr>
                </a:solidFill>
              </a:rPr>
              <a:pPr>
                <a:defRPr/>
              </a:pPr>
              <a:t>27.08.2025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6FE2060B-70F2-4FF5-8129-196B072AA3DE}" type="slidenum">
              <a:rPr lang="ru-RU" altLang="ru-RU"/>
              <a:pPr/>
              <a:t>‹#›</a:t>
            </a:fld>
            <a:endParaRPr lang="ru-RU" altLang="ru-RU"/>
          </a:p>
        </p:txBody>
      </p:sp>
    </p:spTree>
    <p:extLst>
      <p:ext uri="{BB962C8B-B14F-4D97-AF65-F5344CB8AC3E}">
        <p14:creationId xmlns:p14="http://schemas.microsoft.com/office/powerpoint/2010/main" val="1489352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A77914F6-022B-4B46-8359-00C089CCE51C}" type="datetimeFigureOut">
              <a:rPr lang="ru-RU">
                <a:solidFill>
                  <a:prstClr val="black">
                    <a:tint val="75000"/>
                  </a:prstClr>
                </a:solidFill>
              </a:rPr>
              <a:pPr>
                <a:defRPr/>
              </a:pPr>
              <a:t>27.08.2025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AB3D97D5-D12E-4F12-A153-805AAC4355E6}" type="slidenum">
              <a:rPr lang="ru-RU" altLang="ru-RU"/>
              <a:pPr/>
              <a:t>‹#›</a:t>
            </a:fld>
            <a:endParaRPr lang="ru-RU" altLang="ru-RU"/>
          </a:p>
        </p:txBody>
      </p:sp>
    </p:spTree>
    <p:extLst>
      <p:ext uri="{BB962C8B-B14F-4D97-AF65-F5344CB8AC3E}">
        <p14:creationId xmlns:p14="http://schemas.microsoft.com/office/powerpoint/2010/main" val="2122113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BAF5C680-44BD-4A39-B679-49055CFDBDAC}" type="datetimeFigureOut">
              <a:rPr lang="ru-RU">
                <a:solidFill>
                  <a:prstClr val="black">
                    <a:tint val="75000"/>
                  </a:prstClr>
                </a:solidFill>
              </a:rPr>
              <a:pPr>
                <a:defRPr/>
              </a:pPr>
              <a:t>27.08.2025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29E0911F-3D00-4E4B-A066-575FFFF4EF11}" type="slidenum">
              <a:rPr lang="ru-RU" altLang="ru-RU"/>
              <a:pPr/>
              <a:t>‹#›</a:t>
            </a:fld>
            <a:endParaRPr lang="ru-RU" altLang="ru-RU"/>
          </a:p>
        </p:txBody>
      </p:sp>
    </p:spTree>
    <p:extLst>
      <p:ext uri="{BB962C8B-B14F-4D97-AF65-F5344CB8AC3E}">
        <p14:creationId xmlns:p14="http://schemas.microsoft.com/office/powerpoint/2010/main" val="1199817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97204443-1651-494D-880F-D300407CADD3}" type="datetimeFigureOut">
              <a:rPr lang="ru-RU">
                <a:solidFill>
                  <a:prstClr val="black">
                    <a:tint val="75000"/>
                  </a:prstClr>
                </a:solidFill>
              </a:rPr>
              <a:pPr>
                <a:defRPr/>
              </a:pPr>
              <a:t>27.08.2025</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fld id="{FC3B8377-754E-42FD-B222-DE3B8CB54519}" type="slidenum">
              <a:rPr lang="ru-RU" altLang="ru-RU"/>
              <a:pPr/>
              <a:t>‹#›</a:t>
            </a:fld>
            <a:endParaRPr lang="ru-RU" altLang="ru-RU"/>
          </a:p>
        </p:txBody>
      </p:sp>
    </p:spTree>
    <p:extLst>
      <p:ext uri="{BB962C8B-B14F-4D97-AF65-F5344CB8AC3E}">
        <p14:creationId xmlns:p14="http://schemas.microsoft.com/office/powerpoint/2010/main" val="3753065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471A823C-03DF-44D2-A372-DE4B38299B9F}" type="datetimeFigureOut">
              <a:rPr lang="ru-RU">
                <a:solidFill>
                  <a:prstClr val="black">
                    <a:tint val="75000"/>
                  </a:prstClr>
                </a:solidFill>
              </a:rPr>
              <a:pPr>
                <a:defRPr/>
              </a:pPr>
              <a:t>27.08.2025</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fld id="{2C8D2BA5-36C9-4DA4-9945-167B6F0E8481}" type="slidenum">
              <a:rPr lang="ru-RU" altLang="ru-RU"/>
              <a:pPr/>
              <a:t>‹#›</a:t>
            </a:fld>
            <a:endParaRPr lang="ru-RU" altLang="ru-RU"/>
          </a:p>
        </p:txBody>
      </p:sp>
    </p:spTree>
    <p:extLst>
      <p:ext uri="{BB962C8B-B14F-4D97-AF65-F5344CB8AC3E}">
        <p14:creationId xmlns:p14="http://schemas.microsoft.com/office/powerpoint/2010/main" val="22438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DECE3E5-BF15-414C-87A4-B3245352FBAB}" type="datetimeFigureOut">
              <a:rPr lang="ru-RU">
                <a:solidFill>
                  <a:prstClr val="black">
                    <a:tint val="75000"/>
                  </a:prstClr>
                </a:solidFill>
              </a:rPr>
              <a:pPr>
                <a:defRPr/>
              </a:pPr>
              <a:t>27.08.2025</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fld id="{6289BF89-182F-4054-92BF-E60444796157}" type="slidenum">
              <a:rPr lang="ru-RU" altLang="ru-RU"/>
              <a:pPr/>
              <a:t>‹#›</a:t>
            </a:fld>
            <a:endParaRPr lang="ru-RU" altLang="ru-RU"/>
          </a:p>
        </p:txBody>
      </p:sp>
    </p:spTree>
    <p:extLst>
      <p:ext uri="{BB962C8B-B14F-4D97-AF65-F5344CB8AC3E}">
        <p14:creationId xmlns:p14="http://schemas.microsoft.com/office/powerpoint/2010/main" val="166174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4706A543-1085-4131-AD5E-6C6C81748477}" type="datetimeFigureOut">
              <a:rPr lang="ru-RU">
                <a:solidFill>
                  <a:prstClr val="black">
                    <a:tint val="75000"/>
                  </a:prstClr>
                </a:solidFill>
              </a:rPr>
              <a:pPr>
                <a:defRPr/>
              </a:pPr>
              <a:t>27.08.2025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0AC8E54D-6714-46E9-AFA1-527DAFF6CA8C}" type="slidenum">
              <a:rPr lang="ru-RU" altLang="ru-RU"/>
              <a:pPr/>
              <a:t>‹#›</a:t>
            </a:fld>
            <a:endParaRPr lang="ru-RU" altLang="ru-RU"/>
          </a:p>
        </p:txBody>
      </p:sp>
    </p:spTree>
    <p:extLst>
      <p:ext uri="{BB962C8B-B14F-4D97-AF65-F5344CB8AC3E}">
        <p14:creationId xmlns:p14="http://schemas.microsoft.com/office/powerpoint/2010/main" val="214745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F926E05-8659-4CEE-9185-CA3D29D53561}" type="datetimeFigureOut">
              <a:rPr lang="ru-RU" smtClean="0"/>
              <a:t>27.08.2025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2C67CE-1BB9-411E-B443-88EE3FDA036C}"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76556647-29B8-4745-9C0B-51D124A202E0}" type="datetimeFigureOut">
              <a:rPr lang="ru-RU">
                <a:solidFill>
                  <a:prstClr val="black">
                    <a:tint val="75000"/>
                  </a:prstClr>
                </a:solidFill>
              </a:rPr>
              <a:pPr>
                <a:defRPr/>
              </a:pPr>
              <a:t>27.08.2025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88E86B29-A992-41E2-AACF-9F813ED868F4}" type="slidenum">
              <a:rPr lang="ru-RU" altLang="ru-RU"/>
              <a:pPr/>
              <a:t>‹#›</a:t>
            </a:fld>
            <a:endParaRPr lang="ru-RU" altLang="ru-RU"/>
          </a:p>
        </p:txBody>
      </p:sp>
    </p:spTree>
    <p:extLst>
      <p:ext uri="{BB962C8B-B14F-4D97-AF65-F5344CB8AC3E}">
        <p14:creationId xmlns:p14="http://schemas.microsoft.com/office/powerpoint/2010/main" val="3839440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4079E496-A373-4D34-9790-D786D8397727}" type="datetimeFigureOut">
              <a:rPr lang="ru-RU">
                <a:solidFill>
                  <a:prstClr val="black">
                    <a:tint val="75000"/>
                  </a:prstClr>
                </a:solidFill>
              </a:rPr>
              <a:pPr>
                <a:defRPr/>
              </a:pPr>
              <a:t>27.08.2025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1E20F340-A779-4F56-B592-22C41CFBA613}" type="slidenum">
              <a:rPr lang="ru-RU" altLang="ru-RU"/>
              <a:pPr/>
              <a:t>‹#›</a:t>
            </a:fld>
            <a:endParaRPr lang="ru-RU" altLang="ru-RU"/>
          </a:p>
        </p:txBody>
      </p:sp>
    </p:spTree>
    <p:extLst>
      <p:ext uri="{BB962C8B-B14F-4D97-AF65-F5344CB8AC3E}">
        <p14:creationId xmlns:p14="http://schemas.microsoft.com/office/powerpoint/2010/main" val="2669926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D5B5D257-4FED-480D-AF68-6A5C10EF32B4}" type="datetimeFigureOut">
              <a:rPr lang="ru-RU">
                <a:solidFill>
                  <a:prstClr val="black">
                    <a:tint val="75000"/>
                  </a:prstClr>
                </a:solidFill>
              </a:rPr>
              <a:pPr>
                <a:defRPr/>
              </a:pPr>
              <a:t>27.08.2025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0F5BE849-1B8A-4D5C-8561-FD1F05DEE319}" type="slidenum">
              <a:rPr lang="ru-RU" altLang="ru-RU"/>
              <a:pPr/>
              <a:t>‹#›</a:t>
            </a:fld>
            <a:endParaRPr lang="ru-RU" altLang="ru-RU"/>
          </a:p>
        </p:txBody>
      </p:sp>
    </p:spTree>
    <p:extLst>
      <p:ext uri="{BB962C8B-B14F-4D97-AF65-F5344CB8AC3E}">
        <p14:creationId xmlns:p14="http://schemas.microsoft.com/office/powerpoint/2010/main" val="810382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2F926E05-8659-4CEE-9185-CA3D29D53561}" type="datetimeFigureOut">
              <a:rPr lang="ru-RU" smtClean="0"/>
              <a:t>27.08.2025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2C67CE-1BB9-411E-B443-88EE3FDA036C}"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2F926E05-8659-4CEE-9185-CA3D29D53561}" type="datetimeFigureOut">
              <a:rPr lang="ru-RU" smtClean="0"/>
              <a:t>27.08.2025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2C67CE-1BB9-411E-B443-88EE3FDA036C}"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2F926E05-8659-4CEE-9185-CA3D29D53561}" type="datetimeFigureOut">
              <a:rPr lang="ru-RU" smtClean="0"/>
              <a:t>27.08.2025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D2C67CE-1BB9-411E-B443-88EE3FDA036C}"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2F926E05-8659-4CEE-9185-CA3D29D53561}" type="datetimeFigureOut">
              <a:rPr lang="ru-RU" smtClean="0"/>
              <a:t>27.08.2025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D2C67CE-1BB9-411E-B443-88EE3FDA036C}"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2F926E05-8659-4CEE-9185-CA3D29D53561}" type="datetimeFigureOut">
              <a:rPr lang="ru-RU" smtClean="0"/>
              <a:t>27.08.2025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D2C67CE-1BB9-411E-B443-88EE3FDA036C}"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2F926E05-8659-4CEE-9185-CA3D29D53561}" type="datetimeFigureOut">
              <a:rPr lang="ru-RU" smtClean="0"/>
              <a:t>27.08.2025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2C67CE-1BB9-411E-B443-88EE3FDA036C}"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2F926E05-8659-4CEE-9185-CA3D29D53561}" type="datetimeFigureOut">
              <a:rPr lang="ru-RU" smtClean="0"/>
              <a:t>27.08.2025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2C67CE-1BB9-411E-B443-88EE3FDA036C}"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F926E05-8659-4CEE-9185-CA3D29D53561}" type="datetimeFigureOut">
              <a:rPr lang="ru-RU" smtClean="0"/>
              <a:t>27.08.2025</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ED2C67CE-1BB9-411E-B443-88EE3FDA036C}"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B3D666D-ED73-4490-9D53-1F46DF3456AB}" type="datetimeFigureOut">
              <a:rPr lang="ru-RU">
                <a:solidFill>
                  <a:prstClr val="black">
                    <a:tint val="75000"/>
                  </a:prstClr>
                </a:solidFill>
              </a:rPr>
              <a:pPr>
                <a:defRPr/>
              </a:pPr>
              <a:t>27.08.2025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3695D2AB-ECB9-4584-B6B2-4AA5169D2945}" type="slidenum">
              <a:rPr lang="ru-RU" altLang="ru-RU" smtClean="0">
                <a:cs typeface="Arial" charset="0"/>
              </a:rPr>
              <a:pPr fontAlgn="base">
                <a:spcBef>
                  <a:spcPct val="0"/>
                </a:spcBef>
                <a:spcAft>
                  <a:spcPct val="0"/>
                </a:spcAft>
              </a:pPr>
              <a:t>‹#›</a:t>
            </a:fld>
            <a:endParaRPr lang="ru-RU" altLang="ru-RU" smtClean="0">
              <a:cs typeface="Arial" charset="0"/>
            </a:endParaRPr>
          </a:p>
        </p:txBody>
      </p:sp>
    </p:spTree>
    <p:extLst>
      <p:ext uri="{BB962C8B-B14F-4D97-AF65-F5344CB8AC3E}">
        <p14:creationId xmlns:p14="http://schemas.microsoft.com/office/powerpoint/2010/main" val="9086259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2.emf"/><Relationship Id="rId5" Type="http://schemas.openxmlformats.org/officeDocument/2006/relationships/oleObject" Target="../embeddings/oleObject3.bin"/><Relationship Id="rId4" Type="http://schemas.openxmlformats.org/officeDocument/2006/relationships/image" Target="../media/image21.emf"/></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вал 6"/>
          <p:cNvSpPr/>
          <p:nvPr/>
        </p:nvSpPr>
        <p:spPr>
          <a:xfrm>
            <a:off x="7770019" y="5062541"/>
            <a:ext cx="450056" cy="4921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endParaRPr>
          </a:p>
        </p:txBody>
      </p:sp>
      <p:sp>
        <p:nvSpPr>
          <p:cNvPr id="3077" name="AutoShape 2" descr="data:image/png;base64,iVBORw0KGgoAAAANSUhEUgAAAJgAAABsCAYAAACWwXsuAAAgAElEQVR4Xu1dB3RU1db+0nuvhIQSIAESegvSW5AioCKPrigiKiq9iIAU6YIKCqJiQSwIgjQpobfQQ0JNJT0hpPf+r31wxpS59547MyTxZ85aLN9bc9rd58spe397b73y8vJy6IpOAk9JAno6gD0lyeq6ZRLQAez/ARAKS4thrG8IPT097q8pLiuBkb4hd311K+oApq7k6lC7K4/vobNjC+4ZlZaV4l5mNHztPLnbqFtRBzB1JafldnQVjst7BA8LF1k9h6RHIKMoBz1c2nC32x19Gv5unWFtZM7dRt2KOoCpKzktt9sfewF9XdvD0siMu2faid6+vAFb/WZBX0+fq11mUQ7W3/kNy9tN5qqvaSUdwDSVoBbah2fF42DcBUxvOUpWb1sf/AUDPX286fUCd7u517fgpQY94efkw91Gk4o6gGkiPS20pQv6y6c/wvZu8+Fsasfd4/3MGPzv7BIEDtoKM0MTrnaBKXfx8a3t+LvfOlkPAq7OBSrpAKaJ9LTQdubVzbA1tsTiNq9x91ZUWgz/gFlsJ3q/xUiudvklheh5dBoWtX4Nwzy6cbXRRiUdwLQhRTX72Bl5HB/d/BZBL3wHG2NL7l5WBP+E78IOIXjY97DivKgvvfU9/oo9j6uDt8FA34B7LE0r6gCmqQTVbB+cHoGBx2dhnu84TG/5Cncvl1PuYvCJuZjnOxZzfcdytbuZFob+x2ZgbYepeKPZUK422qqkA5i2JCmjn/TCbPQ59gEKS4twfei3MDc05WqdXZyHnkfeQ2phJtu9bI2tJNvRcdr32AdIzE9DyLAfuMeS7Jizgg5gnILSVrWy8jKMPvsxAhKvY33Hd/F608HcXX9w5XPsiDyGD1qMxJI2k7jarbm9E2tu/4I5PmOwoNV4rjbarKQDmDalydHX6pCdWHvnFzSydMXlwV9zm2sOxF7AqxdWsgfB9SHfws5Eeve6m/EQvY6+BxN9I9x8YTucTG05ZqjdKjqAaVeeor3tfngaUwLXsTq/9liCgfU7c40emhWLfsemI7ekAOs6vM11j6JXY//jM5hJiO5rdNerjaIDWA1J/XxyMF46/RFKyksx1P05/NR9IdfIWcV5GHBsBsKy49DCpiHODNwEQ45XIKk/foj4G04mtuyeJ8dCwDUxzko6gHEKSpNqtIsMCpgNAouFoSkCB3+N+uaOkl2SfXLi+U9wKP4Sq7u39yfo5dpWst2+mHN4/eJqVk/uPU+yc5kVdACTKTC51RPzU+F/fCbi8x6zpivbTcFU7+Fc3Xx2dxeWBf/I6g6u74efeyySbBedk4SeR6YhuyQfTazccHHQFu57nmTnalTQAUwNofE2IbXCkBPzcDsjkjVpY9cUAQM2cCk6TybewCtnFqMc5QwgZBJqbFVPdGhSSZCO7EZaKKtHxzAdx7VZdAB7StKnxR57bhlOJt1gI+hBDyf8N6KtfTPJEWNyktH72PuMhkNleotXuExJS4K2Y9P9PawN8cNq0uYo9FE6gEkut/wKxBaddGEVDscHKhvP9hmND1tNkOwsqyiX7UJ3Mx+yus2s3HHm+U0wNTAWbXs84RozfivK4X7r4OfUUnK8p11BBzAtS5jANfniGhyIu6jsmXaTg33XSL7+aNcbdXYJzibfUu56xwZ8ig4O3qKzjM1NRp+j05FWlMXqjff0xxedP9Dyl6nXnQ5g6slNZauSslJMubQO+2LPKX8n1ujZgZvRwFKcqUovxqmBn+KP6FPKtjxHI+nGBgXMUd7zHE1smAKXRxGrxU8X7IobYHmFJTA3efpOAjXx0U9jDALX24GfYk/MmUrdf/fcPLzYoKfkkMtu/YDP7v2hrNfcugFODfwCJgZGgm0JlKSOIJaEomzzm4ORjXpLjldTFbgB9sbWGxjRqR6GtnetMbJaTQlB03EU1GXiulcsvEfV9rBDmH39K2VToj/Ta1PqQbD+zq9YGfKzsh1Rrv/otaxOrQ8XwIpLytB72TmUlpWjj48TFozwgrWZ8F+Wpgv2X2pPjFTauSoeizR/b2sPBPh/xhSrYuXv+ECMP7eCqSMUhedBcDjuEsafX6FsQ4+AS4O2oKGla50SHxfAYh7nYdRnV5QTd7YxwdKRLdCucc0bT+uS9EgzP+Hccpx7FFxpWvbG1gjw34BGluJ6K+J2vXh6IQpKi5TtOzp4sweBscjRSEbsgQGzmG1SUT5uM4mb3VqTMuQC2OWwNHzwY2Uhko/n2G4eeLNvI5ga1xxDsiaFIzZWcn4aXjmzRHm5VtQlpehffVZKOlVcS72Pl059hJySfOUwBMzTA7+Au4WT4NBphVnod2wGonOTlHV8bBvjpP9ntaqxF5owF8D2XU3A6r+eaIerFjc7UywY4Y1OTfgdFuoKSNSdR0R2PF4+vQgxucnVuviqy0yMbtxPtGtimL546kNmm6xY9vRegT6u7QTbkhqDtPsVd0wCNIGLQFYXCxfAvjkRhe9ORYvOf0g7V7w/qAlszP9/380IHKPOLEZq4ROdU8XCo1a4lRaO4QxcuZXazvcdJ0qBJqLi1MD12B1d+ZX6Sbs38bb3iLqILTYnLoCt/usB9l1NlPwIW3MjzBzaFANaOdepl4zkxDkrEEvh3csbkV9aWK0F2fx+6LZA1AH2dnokhp1aoDQBKTrp59oBv/f6WLTt4qDvsPn+n5XGpVfjrl5LuZ1uOT9Tq9W4APbR73cQEJLCPfBzXvaYO8wLrrZ8XHPujmupIqkhVt7+GRvv7lI5A1ronT0Wi+qs6GL+wsn5SC/KrtSHu7kTu3fZm1gLft2WB/uw8OY3lX6n+9r5QV/C1cy+lqTCNywXwHZdisPGw+GQE0nMzNgAbw9ojJe71IeBPn/UF75p11wtcrUn7fzxxGsqB+3u3Bq/9Vwi6kxB4Bp+akG1Y5WozIf6rUV7By/BD9oTfQZvXlpb7fedPRZhUH2/mhOEmiNxAYz6vh6ZjsW77iE1598nNc+YPu5WmDGkGXw9hP9CefqpjToPMmMw/vxyRGQnqBy+i2ML/NFruShblCLf/O/Mx8gsfsKMqFik6DRkkxx5ehFjwVYsk5oMwqedptWGSGSPyQ0w6jktpwhLd9/D5fB02QP19XViO5qHw9OP6CJ7cioaHIy7iHcCN1RSI1Ss1s6+GWOYWhtbCA4XkHgNr55fqfLOJnU5p/sasSoqqjFoIGJXnBr4eY27n6krU1kAo0HKysrx8/lYfB0QxTT7cgodlS93dsPrfRrC1kKcfiKnX23WzSnOx8Kb25h7mFAh4uCfvVeIGpTJbEQa/tLysmrdvNnsBaxu/5bgQ+hhTiIzYCcXVP5DNjMwwfEBG9DStpE2P/mp9iUbYIrZRCbn4pO9D3AnrvpzXWrG5iYGeLVnA/yvq3udUtLeSA1l952oHOEXc2+Xtvix+0JRl/1vQg9g3o2tKsXwvFsX7Oi+UJDVStQbYsHG5VV/VH3TdS5ebthLSrx16ne1AUZfQTvY7svx+OpYJAqLq/+lSn2pk5UxpvRvjMHtXGv1IUCvRGIyrL69U+WOo/iOlxv0wpddZgiacYjdQE6u5PeoqrS1a4oD/dYI2ieJtz/0xLxKWnpFP9Oav4Rlbd+QEmmd+10jgCm+JiE9n2n6r6hxN6M+mrhY4K3+jdHd2wH6NfzipB3jrcBPEZhyR3RxpnoNx4p2kwV1TkQ0nHd9K3MVU1UaWrjiSP91cBFQKyTlp+GFk/NUPih6urTB7l7LJQmLdQ5dvIpWnonTX+/fQcn47HA4svJLeJpUq9PIyRzje3hgYGsXGBnyRexTa6B/GpEj7Kxrm5kHjlghN/33m78seGci++BrF1bhfBWjt6JPd3NnHO63Bu4WziqHeVyQycD1ICu22u+kJ6NLvYOJjSafWmtttbKDVZw9qTE2HgqTpZit+vWOVsYY85w7RnRyg4Wp9kmOFDxkwY2vq5ldqs7D3MAEX/rNxHCP7oILRD6PY88uU3msUaN6Zg6MHSHkEUTgHHZygZKDX3Egihx9pP96SV5YraGHY2CtA0wx5tl7j7F2fygeZ8vTm1WcMz0G6NU5qqs7nKz5oviJfTMdY9vDD2FVyM5qtsCq7Sh2xM/dF4m+2I7GX2GPgqqqBEVf5FV9sN8aNLN2VzktUuKSXZJCOakqPIZzjjWu1SpPDWD0VTkFJdh+Ohq7A+NRVCL/EaCQjKGBHp5v44Jx3T3Q2FlY7yQmyTNJQWzXup8VIynw/vU6YFvXOYLhkeg68MX9PaCgbkKFTDkH+q1m7v6qCoVwGnlmEch4rqq86/1ijQXqlRSIBhVEAfbbxVhGw2niwh99T9VcUrIK8cPpaOy7lihbd1a1v9YNrDGkvSv6+zpzHZ/k6bwo6DuQ4pSnzGo5GvN9xwqqEYgcOP3qJux6eFKwOxsjSxzou0owDj1d6CkuKx2vqsow924sZitv5Gie71KnTklpGQwNNLsLiwJs8tc3cDcuix1RRCzU9D6UkJbPaD+Hg5Jk2TVVCcfEUB99fJ0wtJ0r2je2rfb6JLbn5/f+wBf3dqOoTPrRQd44mzpPF414Q8CYcG4Frqc9EFwvO2Mr7O69HKTpV1UI8CNOLRS8s5GLG1kIeAP7qgMcsTakSM8uKAGdGiTjpwqwF9cHIjHjCS3X3tIY7z3vyV54mqoSHqbkYtuJhzh5m5+hISYUV1sTpksjsNWzM8XemHNYHPQtEvJTueRPRuPPO70PR1Phl1pQWhjGnVsOijUhVOhCT6TB5jYNVFahyNAvnVqIpII0lb97Wrrh6ID1tfJizMgtQkFxGXu921sYaY1uJbqD9V9xnt2jKhbvepZ4Z6AnujTVnCbyICGbmZwuhqoWOBc6KlQqME1GXuOzeGzwxCtaqpBDxqr2b2Fc4wGCAqX71i9RAZhz/atK3PmqfRM49vZZIZipgwBKLNiqdB1FP3RnIzOQVPwJqW/i/Z2+Kzw5F0kZBbAwMURDJ3M4WGrffCcIMJrAc4vPCB5lHT1t8Y6/J1q6a86SCEvKAVGCjgQlo7hUnn2TBFpslIU0p0Bk2t2iIBBchZgQW/xmiTpmkDpjxtXNkvc3X1tP7O69TDDO/cVHIRh9dqnga5NoO/v7rkYnx+Zcc1e3EnmH3XiYgdCEHFiYGqBVAxs0c9Xsfi01F0GAFRaXotfSfz2UhToiN7ap/RuzvwBNC23TxJzdczkeKRzqjSLjdKQ5XkaW3R1Aj++Vqg99zGo+FnNbjxKNcnMi8TqmXd5YzeBc9Rv9HFvi155LBMOQU8yIiedXoLCsWFA8UrQdTeSamVeMi6GpCHqYCVL7kLWkXaPqd1ZNxhBrKwiwrPxi+H9ygWtcsu680KEe3ujbCM5a0FfR6+XUncfMznkrOrPaHApNUpDmdBnZNve4dyzqxLjAAa5xQ2Ba4IKGjuZo1cCa8dToH6k/iO1BoSc/vvU9vgk7IPntA+p1xPfdFghSZ/bGnGVkRVWMCkXn2g4QR4ru0IRs3E/Iwc2oDPYwG9DaGd287GFi9HS9v+g6RQcIkU0V93RBgBHyB67kA5hCWMaG+hjVtT7GdPPQ2nlOL8+jwY9w9FYy7mdHItX5EnKtwyUXv2IFvVIjOKT4wTa1I/TLVVsGSCiuHtm4YbkbKaXVvYWqDvhG0yFY2X6KoKvYTxFHMf3qF6LzXN52Mt5t/qKsb1FUpivMo8xCPEjMwf2EbHbs0Z02v7gMnZvaoWsze/Rs4fjUnXBoHpGPnjiwuNiYwrKK5UUQYLkFJfBfeUEtvZWRgR7Iy2hsdw80cNT86KQ7zKd3fsep5JvyFqMcsM7whWNyDxiWCN81ylGGdMereOxyXvKo1Ycelraagnd9hgnO5cv7e7Eo6FvRuUp5ESka0zrQS57+0YU8Mb2AXc4fJOSANgEqLepbMUD5NbNHS3crjVULPEKmsQPD0tix27ahDawEPP1FX5ERyTlYuz9M5THFMwmq06uFIzNg04VSTqG/jBNJ17Hhzu8IfHxXTlNW1zS3PpwT+8K0QNyVvtgoE0nuh5FvESc5hn6pCdxihsM8tyEsTAxgZ2EMG3NDtkvQP0szfZwu3YcLeWdF+xrpMgQT641CXmEpcgpLkFNQyl7rBCbF/6fdiQBFOqmqxc7CiIGJQEW7VU2RN0lHdj0qg+lGyXRH92/a+cWKpKmIFvrIrWRsPR6F5Mzq7lqSq/JPhTYNbRjQunmJU3LoDkTRYr4O3Y9b6fKOQhrKuMQK9om9YJXZnEUVFCtZNnfxyO04ygyk7aVGhfaoH/0SjItUOxiXGuQjwWM/8i3FTVG2qe3glNhPcm4V5+3hYIbm9a3Qws0KHTxt2ctPU10k77pRveSMAoYB+iN4zssBbRvZcOvJJAGmmAi9Kv+8koDvT0erTcehvuhyPba7O/OdrBgOKiwrDj+E/810TqocJKQEQsE/yPGVbHgJqaXsr4yOkfvx2SA1SEX1R6l+AQNWtu19qW7Z7+bZjVEv9gUYlKk2uBeaPEZCg70oNskQ7c863Rcu8c+Lgqu+vSk78ghMBCpvN6tq9xquSWtYqaCoFBdCU3HxQRpTXg/rWE+tBxw3wBTzJRTvOBeD3y7EoVADAzZtrX187WDbKB4nMk5XCyAiRz4jG/ZmqVWEQoPTqzQqJY9dgo/E3MDevJ+Rr89H9bZ93BFOSb2gB9U2uRzLCCR6HEC5gbAagr7FMsMb9eKGsn5MjfSZzyiFXVD8l4Dk7WZZq1GLaBOhe1XA7RRk5hYzmy8dg/R4U7fIBphioMfZhfj1Qhz2Xk1gdwk5he49pBTNtA9BqWHl+Axy+mlv78U08TwKSrIjknd01RheQuPpleujde5QuOS2Y3TwguJS5X/J14XCLaU7XsFjl7OSqpKOZp0wp8lUeNhZgMxadF/To+gxdaAQy+VKeBrj710OT0M3bweM7FKf7Z7aKGoDTDE4XUyJJfHbxTgQa0Ko0Est1yoKmfZByLWMlFwUsY9rZeuJWT6jMdS9qyTjgDhg20IPgJJCCfG2qo5FZhtyzOjq7KtyGjlFBYxR8Wds5YBzqipTELqNHadxhS7XxoLy9EE7FV3WT4Sk4Nz9xwxM/q2d0bulk9aPY40BpvggMkMEhDzCzvOx7BmtKKRtz7K9iyzbEJQYV3ab5xFGxTod7L0xx3c0BtTrxLUDnEu+BcpRrYqKLDQ2eQ1t7jIDbgKZOGgnHH9uuTIWvdg3kHvaqvZTJP8I5MpBnfpxqfm4FJaKS6FpDFxe9SwZqPr6OmtNZ6lqXloDmKJzenWej4zD5zePIjA7EHlm0kFTpARmnueBnib+GO3th+7NHRmzQ6yQdw6xKYhVwVuInry07esgUAjxsIgcOO7sMkE2RMWxiMNP98LaOgppl7r5MBMXH6TiUlgaYlPz0dTFgmn16Z+bnRmvaDSqpzWA5ZUU4Ej8FUbEI/2VmHmEd8bm2Y1gn9IV5nmVKcdEOiQtNemCPJ0tlE92ip+1JfQvrLv9C/JURMARGpeM1V93nS3IPqV2dHd77/JnojZFRf8sG63P2BoFF90R78VlIzgmk9kdb0RlsEcYPSQGtnFhu5W6bGDe9dL6Dkb+hOcfhWBX9ClQPkPeO47UhC2ymjBgmeWLh6Ckfsg0QYAzc03Ewbw/EFsgb8ek5J7zfccLRsahuFyfhOwQjKxT9VtqKpRlanYhbsVkITg6k/0jkxH5qRJJkEKb+jWzY3+ApBaqrV2UZCN7B6Mj8E5GFAMVuX0JkeekQFTt93LAMssL9il+zBjNW4iqk+J6Cjk2qiMwCvVD7mBE1+nm3EpwKMo19Nal9TiScJlrOry5HLk6+6cSyTspo5DZ+8ibPjw5B8ExWcxkpCi0ixOgujSzZ2abp23UljN/boARG5PYAfQvPDtezhiidQ31DNDJshNc07oiKsoEeUV8Ko8yvRJmPyQeWLm+NCW64iT62nfDqnZvoamjveBfd1R2IousI8Sbr9gf8bm+eW6uRomnaPehXYn0dVGPchGR/ARQUY/yqsnEytQQXQhQTe0ZqLTBYNHaglbpSNwWmR2PP6PPshDdPIKWM0ly6Xq92WC81mSQ0tuZFKKkdb8RlcmoJkHRmdUYteUoZfyvVKeLsl+lZEt0SfBnZiQqpOxt6GjG7Gr0cCBGJ/03pOQavk34Cfll/+4SQt9GKY4pe20XFXmBCDSkEac/mvyiUhad6FFWIVKyihgTgv634r8ELlWxZIhC1MzVghE7ScNPxuxGTk+oRf+FIgowcsv6/N5urX4HxWegfInDPXqIRgSkQWmByOBOgAuKScP5jECEmZ9GsXF1jpjUJM1yGsA1bjCMSoQViKX6hf+YkO5JdfcEoKW26Jw1AXZwYuAgEOUXlzJQ0f9Wh51Ld6YW7laguGot6lszcNWlI49LMBUqiQKMQnW3OTCJyytHbGADPX3mHT3Faxg6OTSXdemkhwSpG9bc2SkYCE5sbL0yAzgm94RtagdRG2C+eTwS3Q+ixJjPhGSS78KM32I0IKF5EZ2pvr0ZyIjt7vDkvwSs2rI7ygWNnPqSd7DZ175i3tDqFNKIv9Z0EF5vOlhQcSnUL73e9sdeYBp4OYrSiv05lLuhZfpw5KbZVjtqFfXIwpDmdIkRGaHH5w9Axm+32GHQL1OtjyOOFKPwmBnBxcZECSIGKPsnR3JNsiHUWTtttZEEGCXHbH9oMmjBeQvFbKdoNBTLSirPYdU+6dVEeRZXhfysMl4DzxzIN3FR61cxwdNfaaIhkxbRiclumltYgtzCUjzMTsKm+G2IKFTtuq9qrPbGfhhhORpWJsQFe8IDo38UYZu4YZRipyYCt/DIoS7UkQQYTZIUjDujjovOl7TfQ+r7MWD5OfnIOgapYwLW8cSrLLmTUKwGKYER/2tys6FY0GqcoNu/og9SnM66Kh1ZR1Gf+qbwTfR9talXkpJBXfudC2BxuY/Q4dCbIMNx1ULOphObDMR4z4GCdBmxjyZgnU4OwsrgHaIe01KCI33WmvZTJcNLUnYNsk+Kuf5XHYtCAXzfbT56i2ThkJrfs/o7F8BIOB/e2IatoX8p5UQBQiY1HcwMz4b68r1VKMbDn9FnsDV0f7V8P3IWgzhg5DxBjwipnYXyA715cZ2g276qcSlrGsXA97RykzMtXd1/JMANMAqS5h8wEyM8euDVJs+rnTaOXqbfh//NHg6PC+WrGxQrR8bpD1q8AjL1mEukzKOX6MZ7u7D69i+y7pIUT3Vr19mgrLW6op4EuAGmuCdJ7RJC06AcPbQDUmKBqnHf5U59SP2u7D7EkxuRjvcpgeslQ2RWnQNF2aG7XG1HuJErm7pWXxbA5E6e0gzTi3Drg31qeQZVHc/L2oMxWMUykina0Kv3x4gjLIZX1axmYt9BUQ03dZnOlQZZrjyexfpPBWAUuY8cT78JO4i4vEcay9XK0AzzW41nL0RKXydVKInBzGubcS1VOMySqj4oWBx5ahOQdUU7EtAqwCgnz/bww/gtKkAWH0voU0iHRrbK6S1fEQwsUrEtsR9IMUsPBzl6O+qDdGa0O0rd57Qj9menF40BRqEg98Scwc7I42r5MaoSNR1TtFu90/xFLmCRquNQ/CXMv76VOyaYYlwaa0OnaRjVqG+NrToZuSm3QNo/AV7IcD26m7tkSKzs/GLsv54EChJDhRS85E4mlj89NjWP+bRmqxH5mywSk/s2QlMNIvCoBTB6lZEb/y+RAWxhVenH1FktOgqneA3H297DRdPbVeybLA1zb2zBsYSrsodsadMQ22vhSDx5+xGW7rlfKXnF0PaumD/cS9Ttnzhg7/9wi9GfqZDp6fPXWovSn8lVb8aPwUjLFXerUyU8ogWtGefLIkiqW9QCGHlfdzg4WWtkQ1JkEqje8homGAap6gcSPfqrB3ux9s6vooHhhAQz0XMgOxJrOlQlMUTWHQitluCVcgRsnNiaObkKlWcGYCSAb8MOMo24JoWM4dOav4jXmw2VpWu69Og2u8SrYwS3NrLA+o7vgJx1a6OQa9+Mn4IRnlQ5pbKJkT6WjGyBvj7CCeGfKYAVlhajw8E3ZN95aFGdTe3wXvOXGdOCwljyFoo4uCRoOwsvoE4h9cYXnaerZdJSZzxVbSgY3Ee/31XprDyiYz3MGeYlSCZUB2AU540cQIqq5JK6EpGOQzf/Dcbcp6Uj8+KuWMhoTzFFpLy4xGSj1hGp6JBejLOvfcktezczB6Z9J2dUOUcTvQgJVOSZnVFUPbGn1AQoDd7ytm8w05a6imKpMXh+p+g0m49F4tcLscrQpOTgrcgkTDmbNkxoBReBVNTqAExoXhSi/ou/IxhRkuZA2e+m9GusdRqRRgCje1C3I+9IEgEpa8b7zUdiTOP+kizWigJRMCw+Cd6BkIxInjWsVocIjuTcURdsiem5RZi947YyBSK5lDnbmDA3MypE4V76SgvmkqeqPHMAIyH8HR/IwnurKgPdOjN1Ax1NckwuBKwzxLAI2SFbWaqYBzmTfNhqPDuKDdQwxquFZolGdFTN23lbGfOrn68Te6FtOBSuDPRHcSFmDmmqcid5JgFGYKB8O4pMYw4m1pjgOZApSBtY8rufKdaG0uqtCP4JF1Nuq73G5Ei7xW8miPhYVwodjxT66rtTD9mxRLqvWUObssB8M38MVgY9pthfG19tBUer6qGinkmA0QKGpEewF+XrTYdgmEd3WcegAgCUbZZ2rJNJN9TGBClNP2w9AVOaDVOLQqT2wBwNKezV3J232YWbCnkwbZjYiumyFvx6R5kHnZSby0e1ZFFuqpZnFmAc8hWsQk68xGKlo1aTQtSatR2mCuZk1KRvbbSl1NNzdoQoFZ50NK4d58s80388E80SUigu3KOfc8d7A5tUOyZ1AJOxEqFZscxuKCdAiaruiVG7tsPbGOLeVcboNV+VXo6bj0ayuxa92ib1bojJfRoxEAU9zGC7myKRa3M3K3w6sVW1qDc6gGzmBGEAAANESURBVHGsG3lMU07rXQ9PsSBu6hbiyJPmf0Gr8aIJ2tXtX5vtyEdy4W93lClzKIDwyjE+Sttj1dcl/b5qjA86V0nXowOYwKqQHutM8i18E3oARxOuaAQsGoIykq1u/9Z/JhNseFIOZvwUogzQ19TVgpmFFElW6QGw6WgEC+JHOjHa4cZ398DbAzwrHZM6gFUBWFZRLn59GMDMShHZCRpvCg0sXEDRa3j49xoPpsUO9l1NwLoDYUpVBIUAoJBKFb3/yXREmnU6Qqn4uFtj/QRfFipdUXQAq7Ao20L3Y9mtH7TCCyOWxWyfMcwz3MTASItL//S7ohioH+++Jzt1ITEZVo/1QQfPf8Om6wBWYb3IID3k5DyNVpCUs5OaDMI833GiuRw1GuQpNyY+1vQfgxGfJh1IpeJUqj4E6DcdwKos1pizS9mdS53iX68TC2npLZDcU50+a6PNsVvJWLH3gVo5y8nQTKoMIhbqAKZi9YhC3ePINFmXevK3nOs7Fh0dnm7uxJoAG4WjWv1XKA7eSGLD0Z2rdUMbuNqoZpAUlZbhWkS6Ul1hbWbIANa20RPCn24HU7Fq71/5HD9HHpNcT9qx5viOQQcHb8m6/5UKlGuIjseHKU9yAVD8inXjfQXzNlGk7qV77rGY9QpAUorEN/o00gFMaNFTCjLQ6dAUZBVXJtgp6vu7dWIBc9s7eP1XcMM9z7P3HmPxrrssFzYViiW7bnwr0RR7VV+cpPFfM9aHZTOruoPxToR4ZnOHeVVSefwn6Dq8H/hd2EHMqcJ+pUTsc3xG/2d0WbzfqqhHuq2Nh8PxR+CTcKN0aR/bzQPv+lfWbVXtlyI8VjR+U2Y12vV8PWx0ABNaBHIS6XtsOiKy4zHWcwDTwDexqi93zf5T9SlU1KyfglnmWSrE9Vo2qgV6NFfN9VJ8HGn9yfhNOYMUx+TUAZ6Y2LOBDmBiCHiYkwiKZ2prrJ0cOHUdbZT/58Pf7ioD35FTx2evtmbJr6TKjrMx2HI8UhmztVMTO2ya1EYHMCnB6X5/9iSgEWX62ROX7ovlSkAHMLkS09WXJQEdwGSJS1dZrgR0AJMrMV19WRLQAUyWuHSV5UpABzC5EtPVlyWB/wPya5mtpbO3AwAAAABJRU5ErkJggg=="/>
          <p:cNvSpPr>
            <a:spLocks noChangeAspect="1" noChangeArrowheads="1"/>
          </p:cNvSpPr>
          <p:nvPr/>
        </p:nvSpPr>
        <p:spPr bwMode="auto">
          <a:xfrm>
            <a:off x="116681" y="-144463"/>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ru-RU" altLang="ru-RU" sz="1800" smtClean="0">
              <a:solidFill>
                <a:prstClr val="black"/>
              </a:solidFill>
              <a:cs typeface="Arial" charset="0"/>
            </a:endParaRPr>
          </a:p>
        </p:txBody>
      </p:sp>
      <p:pic>
        <p:nvPicPr>
          <p:cNvPr id="3078" name="Рисунок 32" descr="Академия логистики и транспорт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5771" y="-47516"/>
            <a:ext cx="2151633" cy="16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808569" y="3933056"/>
            <a:ext cx="7701467" cy="1015663"/>
          </a:xfrm>
          <a:prstGeom prst="rect">
            <a:avLst/>
          </a:prstGeom>
        </p:spPr>
        <p:txBody>
          <a:bodyPr wrap="none">
            <a:spAutoFit/>
          </a:bodyPr>
          <a:lstStyle/>
          <a:p>
            <a:pPr algn="ctr"/>
            <a:r>
              <a:rPr lang="ru-RU"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Тақырыбы</a:t>
            </a:r>
            <a:r>
              <a:rPr lang="ru-RU"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2800" b="1" dirty="0" smtClean="0">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ru-RU"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r>
              <a:rPr lang="ru-RU" sz="32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Локомотивтердің</a:t>
            </a:r>
            <a:r>
              <a:rPr lang="ru-RU"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2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электр</a:t>
            </a:r>
            <a:r>
              <a:rPr lang="ru-RU"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200" b="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жабдықтары</a:t>
            </a:r>
            <a:r>
              <a:rPr lang="kk-KZ" sz="3200" b="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2524924" y="2972271"/>
            <a:ext cx="4032448" cy="769441"/>
          </a:xfrm>
          <a:prstGeom prst="rect">
            <a:avLst/>
          </a:prstGeom>
          <a:noFill/>
        </p:spPr>
        <p:txBody>
          <a:bodyPr wrap="square" rtlCol="0">
            <a:spAutoFit/>
          </a:bodyPr>
          <a:lstStyle/>
          <a:p>
            <a:pPr algn="ct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8</a:t>
            </a:r>
            <a:r>
              <a:rPr lang="kk-KZ"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-ші дәріс</a:t>
            </a:r>
            <a:endParaRPr lang="ru-RU"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Прямоугольник 9"/>
          <p:cNvSpPr/>
          <p:nvPr/>
        </p:nvSpPr>
        <p:spPr>
          <a:xfrm>
            <a:off x="5240649" y="6021288"/>
            <a:ext cx="3470244" cy="400110"/>
          </a:xfrm>
          <a:prstGeom prst="rect">
            <a:avLst/>
          </a:prstGeom>
        </p:spPr>
        <p:txBody>
          <a:bodyPr wrap="none">
            <a:spAutoFit/>
          </a:bodyPr>
          <a:lstStyle/>
          <a:p>
            <a:pPr algn="r"/>
            <a:r>
              <a:rPr lang="ru-RU" sz="2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Дәріс</a:t>
            </a:r>
            <a:r>
              <a:rPr lang="ru-RU" sz="2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жүргізуші</a:t>
            </a:r>
            <a:r>
              <a:rPr lang="ru-RU" sz="2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2000" b="1" smtClean="0">
                <a:effectLst>
                  <a:outerShdw blurRad="38100" dist="38100" dir="2700000" algn="tl">
                    <a:srgbClr val="000000">
                      <a:alpha val="43137"/>
                    </a:srgbClr>
                  </a:outerShdw>
                </a:effectLst>
                <a:latin typeface="Times New Roman" pitchFamily="18" charset="0"/>
                <a:cs typeface="Times New Roman" pitchFamily="18" charset="0"/>
              </a:rPr>
              <a:t> </a:t>
            </a:r>
            <a:r>
              <a:rPr lang="ru-RU" sz="2000" b="1" dirty="0" err="1" smtClean="0">
                <a:effectLst>
                  <a:outerShdw blurRad="38100" dist="38100" dir="2700000" algn="tl">
                    <a:srgbClr val="000000">
                      <a:alpha val="43137"/>
                    </a:srgbClr>
                  </a:outerShdw>
                </a:effectLst>
                <a:latin typeface="Times New Roman" pitchFamily="18" charset="0"/>
                <a:cs typeface="Times New Roman" pitchFamily="18" charset="0"/>
              </a:rPr>
              <a:t>Бақыт</a:t>
            </a: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 Ғ.Б.</a:t>
            </a:r>
          </a:p>
        </p:txBody>
      </p:sp>
      <p:sp>
        <p:nvSpPr>
          <p:cNvPr id="11" name="Прямоугольник 10"/>
          <p:cNvSpPr/>
          <p:nvPr/>
        </p:nvSpPr>
        <p:spPr>
          <a:xfrm>
            <a:off x="2267744" y="1158984"/>
            <a:ext cx="5003165" cy="461665"/>
          </a:xfrm>
          <a:prstGeom prst="rect">
            <a:avLst/>
          </a:prstGeom>
        </p:spPr>
        <p:txBody>
          <a:bodyPr wrap="none">
            <a:spAutoFit/>
          </a:bodyPr>
          <a:lstStyle/>
          <a:p>
            <a: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ru-RU" sz="2400" b="1" dirty="0" err="1" smtClean="0">
                <a:effectLst>
                  <a:outerShdw blurRad="38100" dist="38100" dir="2700000" algn="tl">
                    <a:srgbClr val="000000">
                      <a:alpha val="43137"/>
                    </a:srgbClr>
                  </a:outerShdw>
                </a:effectLst>
                <a:latin typeface="Times New Roman" pitchFamily="18" charset="0"/>
                <a:cs typeface="Times New Roman" pitchFamily="18" charset="0"/>
              </a:rPr>
              <a:t>Жылжымалы</a:t>
            </a:r>
            <a: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2400" b="1" dirty="0" err="1" smtClean="0">
                <a:effectLst>
                  <a:outerShdw blurRad="38100" dist="38100" dir="2700000" algn="tl">
                    <a:srgbClr val="000000">
                      <a:alpha val="43137"/>
                    </a:srgbClr>
                  </a:outerShdw>
                </a:effectLst>
                <a:latin typeface="Times New Roman" pitchFamily="18" charset="0"/>
                <a:cs typeface="Times New Roman" pitchFamily="18" charset="0"/>
              </a:rPr>
              <a:t>құрам</a:t>
            </a:r>
            <a: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2400" b="1" dirty="0" err="1">
                <a:effectLst>
                  <a:outerShdw blurRad="38100" dist="38100" dir="2700000" algn="tl">
                    <a:srgbClr val="000000">
                      <a:alpha val="43137"/>
                    </a:srgbClr>
                  </a:outerShdw>
                </a:effectLst>
                <a:latin typeface="Times New Roman" pitchFamily="18" charset="0"/>
                <a:cs typeface="Times New Roman" pitchFamily="18" charset="0"/>
              </a:rPr>
              <a:t>кафедрасы</a:t>
            </a:r>
            <a:endParaRPr lang="ru-RU"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Прямоугольник 11"/>
          <p:cNvSpPr/>
          <p:nvPr/>
        </p:nvSpPr>
        <p:spPr>
          <a:xfrm>
            <a:off x="1627039" y="1772816"/>
            <a:ext cx="5989076" cy="584775"/>
          </a:xfrm>
          <a:prstGeom prst="rect">
            <a:avLst/>
          </a:prstGeom>
        </p:spPr>
        <p:txBody>
          <a:bodyPr wrap="none">
            <a:spAutoFit/>
          </a:bodyPr>
          <a:lstStyle/>
          <a:p>
            <a:pPr algn="ctr"/>
            <a:r>
              <a:rPr lang="ru-RU"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r>
              <a:rPr lang="kk-KZ"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Локомотивтер» </a:t>
            </a:r>
            <a:r>
              <a:rPr lang="ru-RU" sz="32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пәні</a:t>
            </a:r>
            <a:r>
              <a:rPr lang="ru-RU"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2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бойынша</a:t>
            </a:r>
            <a:endParaRPr lang="ru-RU"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Прямоугольник 12"/>
          <p:cNvSpPr/>
          <p:nvPr/>
        </p:nvSpPr>
        <p:spPr>
          <a:xfrm>
            <a:off x="1403648" y="260648"/>
            <a:ext cx="7133422" cy="400110"/>
          </a:xfrm>
          <a:prstGeom prst="rect">
            <a:avLst/>
          </a:prstGeom>
        </p:spPr>
        <p:txBody>
          <a:bodyPr wrap="square">
            <a:spAutoFit/>
          </a:bodyPr>
          <a:lstStyle/>
          <a:p>
            <a:pPr algn="ctr"/>
            <a:r>
              <a:rPr lang="ru-RU" sz="2000" b="1"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Логистика </a:t>
            </a:r>
            <a:r>
              <a:rPr lang="ru-RU" sz="2000" b="1" i="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және</a:t>
            </a:r>
            <a:r>
              <a:rPr lang="ru-RU" sz="2000" b="1"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көлік</a:t>
            </a:r>
            <a:r>
              <a:rPr lang="ru-RU" sz="2000" b="1"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академиясы</a:t>
            </a:r>
            <a:endParaRPr lang="ru-RU" sz="2000" b="1"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17663012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244679"/>
            <a:ext cx="8449096" cy="461665"/>
          </a:xfrm>
          <a:prstGeom prst="rect">
            <a:avLst/>
          </a:prstGeom>
          <a:solidFill>
            <a:schemeClr val="bg1"/>
          </a:solidFill>
        </p:spPr>
        <p:txBody>
          <a:bodyPr wrap="square">
            <a:spAutoFit/>
          </a:bodyPr>
          <a:lstStyle/>
          <a:p>
            <a:pPr algn="ctr"/>
            <a:r>
              <a:rPr lang="ru-RU" sz="2400" b="1" dirty="0">
                <a:solidFill>
                  <a:srgbClr val="002060"/>
                </a:solidFill>
                <a:latin typeface="Times New Roman" pitchFamily="18" charset="0"/>
                <a:cs typeface="Times New Roman" pitchFamily="18" charset="0"/>
              </a:rPr>
              <a:t>РС-53 </a:t>
            </a:r>
            <a:r>
              <a:rPr lang="ru-RU" sz="2400" b="1" dirty="0" err="1">
                <a:solidFill>
                  <a:srgbClr val="002060"/>
                </a:solidFill>
                <a:latin typeface="Times New Roman" pitchFamily="18" charset="0"/>
                <a:cs typeface="Times New Roman" pitchFamily="18" charset="0"/>
              </a:rPr>
              <a:t>тегістеу</a:t>
            </a:r>
            <a:r>
              <a:rPr lang="ru-RU" sz="2400" b="1" dirty="0">
                <a:solidFill>
                  <a:srgbClr val="002060"/>
                </a:solidFill>
                <a:latin typeface="Times New Roman" pitchFamily="18" charset="0"/>
                <a:cs typeface="Times New Roman" pitchFamily="18" charset="0"/>
              </a:rPr>
              <a:t> реакторы</a:t>
            </a:r>
            <a:endParaRPr lang="ru-RU" sz="2400" b="1" dirty="0">
              <a:solidFill>
                <a:srgbClr val="002060"/>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Таблица 9"/>
          <p:cNvGraphicFramePr>
            <a:graphicFrameLocks noGrp="1"/>
          </p:cNvGraphicFramePr>
          <p:nvPr>
            <p:extLst>
              <p:ext uri="{D42A27DB-BD31-4B8C-83A1-F6EECF244321}">
                <p14:modId xmlns:p14="http://schemas.microsoft.com/office/powerpoint/2010/main" val="61749263"/>
              </p:ext>
            </p:extLst>
          </p:nvPr>
        </p:nvGraphicFramePr>
        <p:xfrm>
          <a:off x="1223627" y="1844824"/>
          <a:ext cx="6823665" cy="3352800"/>
        </p:xfrm>
        <a:graphic>
          <a:graphicData uri="http://schemas.openxmlformats.org/drawingml/2006/table">
            <a:tbl>
              <a:tblPr firstRow="1" firstCol="1" bandRow="1"/>
              <a:tblGrid>
                <a:gridCol w="5273097">
                  <a:extLst>
                    <a:ext uri="{9D8B030D-6E8A-4147-A177-3AD203B41FA5}">
                      <a16:colId xmlns:a16="http://schemas.microsoft.com/office/drawing/2014/main" val="20000"/>
                    </a:ext>
                  </a:extLst>
                </a:gridCol>
                <a:gridCol w="1550568">
                  <a:extLst>
                    <a:ext uri="{9D8B030D-6E8A-4147-A177-3AD203B41FA5}">
                      <a16:colId xmlns:a16="http://schemas.microsoft.com/office/drawing/2014/main" val="20001"/>
                    </a:ext>
                  </a:extLst>
                </a:gridCol>
              </a:tblGrid>
              <a:tr h="0">
                <a:tc>
                  <a:txBody>
                    <a:bodyPr/>
                    <a:lstStyle/>
                    <a:p>
                      <a:pPr algn="l">
                        <a:spcAft>
                          <a:spcPts val="0"/>
                        </a:spcAft>
                        <a:tabLst>
                          <a:tab pos="2475230" algn="l"/>
                          <a:tab pos="6028690" algn="r"/>
                        </a:tabLst>
                      </a:pPr>
                      <a:r>
                        <a:rPr lang="ru-RU" sz="2000" dirty="0">
                          <a:solidFill>
                            <a:srgbClr val="002060"/>
                          </a:solidFill>
                          <a:effectLst/>
                          <a:latin typeface="Times New Roman"/>
                          <a:ea typeface="Times New Roman"/>
                          <a:cs typeface="Times New Roman"/>
                        </a:rPr>
                        <a:t>«</a:t>
                      </a:r>
                      <a:r>
                        <a:rPr lang="ru-RU" sz="2000" dirty="0" err="1">
                          <a:solidFill>
                            <a:srgbClr val="002060"/>
                          </a:solidFill>
                          <a:effectLst/>
                          <a:latin typeface="Times New Roman"/>
                          <a:ea typeface="Times New Roman"/>
                          <a:cs typeface="Times New Roman"/>
                        </a:rPr>
                        <a:t>Жерге</a:t>
                      </a:r>
                      <a:r>
                        <a:rPr lang="ru-RU" sz="2000" dirty="0">
                          <a:solidFill>
                            <a:srgbClr val="002060"/>
                          </a:solidFill>
                          <a:effectLst/>
                          <a:latin typeface="Times New Roman"/>
                          <a:ea typeface="Times New Roman"/>
                          <a:cs typeface="Times New Roman"/>
                        </a:rPr>
                        <a:t>» </a:t>
                      </a:r>
                      <a:r>
                        <a:rPr lang="ru-RU" sz="2000" dirty="0" err="1">
                          <a:solidFill>
                            <a:srgbClr val="002060"/>
                          </a:solidFill>
                          <a:effectLst/>
                          <a:latin typeface="Times New Roman"/>
                          <a:ea typeface="Times New Roman"/>
                          <a:cs typeface="Times New Roman"/>
                        </a:rPr>
                        <a:t>тиісті</a:t>
                      </a:r>
                      <a:r>
                        <a:rPr lang="ru-RU" sz="2000" dirty="0">
                          <a:solidFill>
                            <a:srgbClr val="002060"/>
                          </a:solidFill>
                          <a:effectLst/>
                          <a:latin typeface="Times New Roman"/>
                          <a:ea typeface="Times New Roman"/>
                          <a:cs typeface="Times New Roman"/>
                        </a:rPr>
                        <a:t> </a:t>
                      </a:r>
                      <a:r>
                        <a:rPr lang="ru-RU" sz="2000" dirty="0" err="1">
                          <a:solidFill>
                            <a:srgbClr val="002060"/>
                          </a:solidFill>
                          <a:effectLst/>
                          <a:latin typeface="Times New Roman"/>
                          <a:ea typeface="Times New Roman"/>
                          <a:cs typeface="Times New Roman"/>
                        </a:rPr>
                        <a:t>номиналды</a:t>
                      </a:r>
                      <a:r>
                        <a:rPr lang="ru-RU" sz="2000" dirty="0">
                          <a:solidFill>
                            <a:srgbClr val="002060"/>
                          </a:solidFill>
                          <a:effectLst/>
                          <a:latin typeface="Times New Roman"/>
                          <a:ea typeface="Times New Roman"/>
                          <a:cs typeface="Times New Roman"/>
                        </a:rPr>
                        <a:t> </a:t>
                      </a:r>
                      <a:r>
                        <a:rPr lang="ru-RU" sz="2000" dirty="0" err="1">
                          <a:solidFill>
                            <a:srgbClr val="002060"/>
                          </a:solidFill>
                          <a:effectLst/>
                          <a:latin typeface="Times New Roman"/>
                          <a:ea typeface="Times New Roman"/>
                          <a:cs typeface="Times New Roman"/>
                        </a:rPr>
                        <a:t>кернеу</a:t>
                      </a:r>
                      <a:r>
                        <a:rPr lang="ru-RU" sz="2000" dirty="0">
                          <a:solidFill>
                            <a:srgbClr val="002060"/>
                          </a:solidFill>
                          <a:effectLst/>
                          <a:latin typeface="Times New Roman"/>
                          <a:ea typeface="Times New Roman"/>
                          <a:cs typeface="Times New Roman"/>
                        </a:rPr>
                        <a:t>, В</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2475230" algn="l"/>
                          <a:tab pos="6028690" algn="r"/>
                        </a:tabLst>
                      </a:pPr>
                      <a:r>
                        <a:rPr lang="ru-RU" sz="2000">
                          <a:solidFill>
                            <a:srgbClr val="002060"/>
                          </a:solidFill>
                          <a:effectLst/>
                          <a:latin typeface="Times New Roman"/>
                          <a:ea typeface="Times New Roman"/>
                          <a:cs typeface="Times New Roman"/>
                        </a:rPr>
                        <a:t>1500</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l">
                        <a:spcAft>
                          <a:spcPts val="0"/>
                        </a:spcAft>
                        <a:tabLst>
                          <a:tab pos="2475230" algn="l"/>
                          <a:tab pos="6028690" algn="r"/>
                        </a:tabLst>
                      </a:pPr>
                      <a:r>
                        <a:rPr lang="ru-RU" sz="2000">
                          <a:solidFill>
                            <a:srgbClr val="002060"/>
                          </a:solidFill>
                          <a:effectLst/>
                          <a:latin typeface="Times New Roman"/>
                          <a:ea typeface="Times New Roman"/>
                          <a:cs typeface="Times New Roman"/>
                        </a:rPr>
                        <a:t>Ток, А</a:t>
                      </a:r>
                      <a:r>
                        <a:rPr lang="kk-KZ" sz="2000">
                          <a:solidFill>
                            <a:srgbClr val="002060"/>
                          </a:solidFill>
                          <a:effectLst/>
                          <a:latin typeface="Times New Roman"/>
                          <a:ea typeface="Times New Roman"/>
                          <a:cs typeface="Times New Roman"/>
                        </a:rPr>
                        <a:t>:</a:t>
                      </a:r>
                      <a:endParaRPr lang="ru-RU" sz="2000">
                        <a:solidFill>
                          <a:srgbClr val="002060"/>
                        </a:solidFill>
                        <a:effectLst/>
                        <a:latin typeface="Times New Roman"/>
                        <a:ea typeface="Calibri"/>
                        <a:cs typeface="Times New Roman"/>
                      </a:endParaRPr>
                    </a:p>
                    <a:p>
                      <a:pPr algn="l">
                        <a:spcAft>
                          <a:spcPts val="0"/>
                        </a:spcAft>
                        <a:tabLst>
                          <a:tab pos="2475230" algn="l"/>
                          <a:tab pos="6028690" algn="r"/>
                        </a:tabLst>
                      </a:pPr>
                      <a:r>
                        <a:rPr lang="kk-KZ" sz="2000">
                          <a:solidFill>
                            <a:srgbClr val="002060"/>
                          </a:solidFill>
                          <a:effectLst/>
                          <a:latin typeface="Times New Roman"/>
                          <a:ea typeface="Times New Roman"/>
                          <a:cs typeface="Times New Roman"/>
                        </a:rPr>
                        <a:t>с</a:t>
                      </a:r>
                      <a:r>
                        <a:rPr lang="ru-RU" sz="2000">
                          <a:solidFill>
                            <a:srgbClr val="002060"/>
                          </a:solidFill>
                          <a:effectLst/>
                          <a:latin typeface="Times New Roman"/>
                          <a:ea typeface="Times New Roman"/>
                          <a:cs typeface="Times New Roman"/>
                        </a:rPr>
                        <a:t>ағат</a:t>
                      </a:r>
                      <a:r>
                        <a:rPr lang="kk-KZ" sz="2000">
                          <a:solidFill>
                            <a:srgbClr val="002060"/>
                          </a:solidFill>
                          <a:effectLst/>
                          <a:latin typeface="Times New Roman"/>
                          <a:ea typeface="Times New Roman"/>
                          <a:cs typeface="Times New Roman"/>
                        </a:rPr>
                        <a:t>тық</a:t>
                      </a:r>
                      <a:endParaRPr lang="ru-RU" sz="2000">
                        <a:solidFill>
                          <a:srgbClr val="002060"/>
                        </a:solidFill>
                        <a:effectLst/>
                        <a:latin typeface="Times New Roman"/>
                        <a:ea typeface="Calibri"/>
                        <a:cs typeface="Times New Roman"/>
                      </a:endParaRPr>
                    </a:p>
                    <a:p>
                      <a:pPr algn="l">
                        <a:spcAft>
                          <a:spcPts val="0"/>
                        </a:spcAft>
                        <a:tabLst>
                          <a:tab pos="2475230" algn="l"/>
                          <a:tab pos="6028690" algn="r"/>
                        </a:tabLst>
                      </a:pPr>
                      <a:r>
                        <a:rPr lang="kk-KZ" sz="2000">
                          <a:solidFill>
                            <a:srgbClr val="002060"/>
                          </a:solidFill>
                          <a:effectLst/>
                          <a:latin typeface="Times New Roman"/>
                          <a:ea typeface="Times New Roman"/>
                          <a:cs typeface="Times New Roman"/>
                        </a:rPr>
                        <a:t>н</a:t>
                      </a:r>
                      <a:r>
                        <a:rPr lang="ru-RU" sz="2000">
                          <a:solidFill>
                            <a:srgbClr val="002060"/>
                          </a:solidFill>
                          <a:effectLst/>
                          <a:latin typeface="Times New Roman"/>
                          <a:ea typeface="Times New Roman"/>
                          <a:cs typeface="Times New Roman"/>
                        </a:rPr>
                        <a:t>оминалды</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2475230" algn="l"/>
                          <a:tab pos="6028690" algn="r"/>
                        </a:tabLst>
                      </a:pPr>
                      <a:r>
                        <a:rPr lang="kk-KZ" sz="2000">
                          <a:solidFill>
                            <a:srgbClr val="002060"/>
                          </a:solidFill>
                          <a:effectLst/>
                          <a:latin typeface="Times New Roman"/>
                          <a:ea typeface="Times New Roman"/>
                          <a:cs typeface="Times New Roman"/>
                        </a:rPr>
                        <a:t> </a:t>
                      </a:r>
                      <a:endParaRPr lang="ru-RU" sz="2000">
                        <a:solidFill>
                          <a:srgbClr val="002060"/>
                        </a:solidFill>
                        <a:effectLst/>
                        <a:latin typeface="Times New Roman"/>
                        <a:ea typeface="Calibri"/>
                        <a:cs typeface="Times New Roman"/>
                      </a:endParaRPr>
                    </a:p>
                    <a:p>
                      <a:pPr algn="r">
                        <a:spcAft>
                          <a:spcPts val="0"/>
                        </a:spcAft>
                        <a:tabLst>
                          <a:tab pos="2475230" algn="l"/>
                          <a:tab pos="6028690" algn="r"/>
                        </a:tabLst>
                      </a:pPr>
                      <a:r>
                        <a:rPr lang="kk-KZ" sz="2000">
                          <a:solidFill>
                            <a:srgbClr val="002060"/>
                          </a:solidFill>
                          <a:effectLst/>
                          <a:latin typeface="Times New Roman"/>
                          <a:ea typeface="Times New Roman"/>
                          <a:cs typeface="Times New Roman"/>
                        </a:rPr>
                        <a:t>1850</a:t>
                      </a:r>
                      <a:endParaRPr lang="ru-RU" sz="2000">
                        <a:solidFill>
                          <a:srgbClr val="002060"/>
                        </a:solidFill>
                        <a:effectLst/>
                        <a:latin typeface="Times New Roman"/>
                        <a:ea typeface="Calibri"/>
                        <a:cs typeface="Times New Roman"/>
                      </a:endParaRPr>
                    </a:p>
                    <a:p>
                      <a:pPr algn="r">
                        <a:spcAft>
                          <a:spcPts val="0"/>
                        </a:spcAft>
                        <a:tabLst>
                          <a:tab pos="2475230" algn="l"/>
                          <a:tab pos="6028690" algn="r"/>
                        </a:tabLst>
                      </a:pPr>
                      <a:r>
                        <a:rPr lang="kk-KZ" sz="2000">
                          <a:solidFill>
                            <a:srgbClr val="002060"/>
                          </a:solidFill>
                          <a:effectLst/>
                          <a:latin typeface="Times New Roman"/>
                          <a:ea typeface="Times New Roman"/>
                          <a:cs typeface="Times New Roman"/>
                        </a:rPr>
                        <a:t>1700</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l">
                        <a:spcAft>
                          <a:spcPts val="0"/>
                        </a:spcAft>
                        <a:tabLst>
                          <a:tab pos="2475230" algn="l"/>
                          <a:tab pos="6028690" algn="r"/>
                        </a:tabLst>
                      </a:pPr>
                      <a:r>
                        <a:rPr lang="ru-RU" sz="2000">
                          <a:solidFill>
                            <a:srgbClr val="002060"/>
                          </a:solidFill>
                          <a:effectLst/>
                          <a:latin typeface="Times New Roman"/>
                          <a:ea typeface="Times New Roman"/>
                          <a:cs typeface="Times New Roman"/>
                        </a:rPr>
                        <a:t>Индуктивтілігі, м Гн</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2475230" algn="l"/>
                          <a:tab pos="6028690" algn="r"/>
                        </a:tabLst>
                      </a:pPr>
                      <a:r>
                        <a:rPr lang="ru-RU" sz="2000">
                          <a:solidFill>
                            <a:srgbClr val="002060"/>
                          </a:solidFill>
                          <a:effectLst/>
                          <a:latin typeface="Times New Roman"/>
                          <a:ea typeface="Times New Roman"/>
                          <a:cs typeface="Times New Roman"/>
                        </a:rPr>
                        <a:t>6,0±0,3</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l">
                        <a:spcAft>
                          <a:spcPts val="0"/>
                        </a:spcAft>
                        <a:tabLst>
                          <a:tab pos="2475230" algn="l"/>
                          <a:tab pos="6028690" algn="r"/>
                        </a:tabLst>
                      </a:pPr>
                      <a:r>
                        <a:rPr lang="ru-RU" sz="2000">
                          <a:solidFill>
                            <a:srgbClr val="002060"/>
                          </a:solidFill>
                          <a:effectLst/>
                          <a:latin typeface="Times New Roman"/>
                          <a:ea typeface="Times New Roman"/>
                          <a:cs typeface="Times New Roman"/>
                        </a:rPr>
                        <a:t>Басындағы 1850 А токпен магниттелгенде</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2475230" algn="l"/>
                          <a:tab pos="6028690" algn="r"/>
                        </a:tabLst>
                      </a:pPr>
                      <a:r>
                        <a:rPr lang="ru-RU" sz="2000">
                          <a:solidFill>
                            <a:srgbClr val="002060"/>
                          </a:solidFill>
                          <a:effectLst/>
                          <a:latin typeface="Times New Roman"/>
                          <a:ea typeface="Times New Roman"/>
                          <a:cs typeface="Times New Roman"/>
                        </a:rPr>
                        <a:t>4,0±0,4</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l">
                        <a:spcAft>
                          <a:spcPts val="0"/>
                        </a:spcAft>
                        <a:tabLst>
                          <a:tab pos="2475230" algn="l"/>
                          <a:tab pos="6028690" algn="r"/>
                        </a:tabLst>
                      </a:pPr>
                      <a:r>
                        <a:rPr lang="kk-KZ" sz="2000">
                          <a:solidFill>
                            <a:srgbClr val="002060"/>
                          </a:solidFill>
                          <a:effectLst/>
                          <a:latin typeface="Times New Roman"/>
                          <a:ea typeface="Times New Roman"/>
                          <a:cs typeface="Times New Roman"/>
                        </a:rPr>
                        <a:t>Салқындауы</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2475230" algn="l"/>
                          <a:tab pos="6028690" algn="r"/>
                        </a:tabLst>
                      </a:pPr>
                      <a:r>
                        <a:rPr lang="kk-KZ" sz="2000">
                          <a:solidFill>
                            <a:srgbClr val="002060"/>
                          </a:solidFill>
                          <a:effectLst/>
                          <a:latin typeface="Times New Roman"/>
                          <a:ea typeface="Times New Roman"/>
                          <a:cs typeface="Times New Roman"/>
                        </a:rPr>
                        <a:t>ауалық мәжбүрлі</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l">
                        <a:spcAft>
                          <a:spcPts val="0"/>
                        </a:spcAft>
                        <a:tabLst>
                          <a:tab pos="2475230" algn="l"/>
                          <a:tab pos="6028690" algn="r"/>
                        </a:tabLst>
                      </a:pPr>
                      <a:r>
                        <a:rPr lang="kk-KZ" sz="2000">
                          <a:solidFill>
                            <a:srgbClr val="002060"/>
                          </a:solidFill>
                          <a:effectLst/>
                          <a:latin typeface="Times New Roman"/>
                          <a:ea typeface="Times New Roman"/>
                          <a:cs typeface="Times New Roman"/>
                        </a:rPr>
                        <a:t>Реактор шығысындағы суытатын ауаның шығыны, м</a:t>
                      </a:r>
                      <a:r>
                        <a:rPr lang="kk-KZ" sz="2000" baseline="30000">
                          <a:solidFill>
                            <a:srgbClr val="002060"/>
                          </a:solidFill>
                          <a:effectLst/>
                          <a:latin typeface="Times New Roman"/>
                          <a:ea typeface="Times New Roman"/>
                          <a:cs typeface="Times New Roman"/>
                        </a:rPr>
                        <a:t>3</a:t>
                      </a:r>
                      <a:r>
                        <a:rPr lang="kk-KZ" sz="2000">
                          <a:solidFill>
                            <a:srgbClr val="002060"/>
                          </a:solidFill>
                          <a:effectLst/>
                          <a:latin typeface="Times New Roman"/>
                          <a:ea typeface="Times New Roman"/>
                          <a:cs typeface="Times New Roman"/>
                        </a:rPr>
                        <a:t>/мин</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2475230" algn="l"/>
                          <a:tab pos="6028690" algn="r"/>
                        </a:tabLst>
                      </a:pPr>
                      <a:r>
                        <a:rPr lang="ru-RU" sz="2000">
                          <a:solidFill>
                            <a:srgbClr val="002060"/>
                          </a:solidFill>
                          <a:effectLst/>
                          <a:latin typeface="Times New Roman"/>
                          <a:ea typeface="Times New Roman"/>
                          <a:cs typeface="Times New Roman"/>
                        </a:rPr>
                        <a:t>65</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l">
                        <a:spcAft>
                          <a:spcPts val="0"/>
                        </a:spcAft>
                        <a:tabLst>
                          <a:tab pos="2475230" algn="l"/>
                          <a:tab pos="6028690" algn="r"/>
                        </a:tabLst>
                      </a:pPr>
                      <a:r>
                        <a:rPr lang="ru-RU" sz="2000">
                          <a:solidFill>
                            <a:srgbClr val="002060"/>
                          </a:solidFill>
                          <a:effectLst/>
                          <a:latin typeface="Times New Roman"/>
                          <a:ea typeface="Times New Roman"/>
                          <a:cs typeface="Times New Roman"/>
                        </a:rPr>
                        <a:t>Масса</a:t>
                      </a:r>
                      <a:r>
                        <a:rPr lang="kk-KZ" sz="2000">
                          <a:solidFill>
                            <a:srgbClr val="002060"/>
                          </a:solidFill>
                          <a:effectLst/>
                          <a:latin typeface="Times New Roman"/>
                          <a:ea typeface="Times New Roman"/>
                          <a:cs typeface="Times New Roman"/>
                        </a:rPr>
                        <a:t>сы</a:t>
                      </a:r>
                      <a:r>
                        <a:rPr lang="ru-RU" sz="2000">
                          <a:solidFill>
                            <a:srgbClr val="002060"/>
                          </a:solidFill>
                          <a:effectLst/>
                          <a:latin typeface="Times New Roman"/>
                          <a:ea typeface="Times New Roman"/>
                          <a:cs typeface="Times New Roman"/>
                        </a:rPr>
                        <a:t>, кг</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2475230" algn="l"/>
                          <a:tab pos="6028690" algn="r"/>
                        </a:tabLst>
                      </a:pPr>
                      <a:r>
                        <a:rPr lang="ru-RU" sz="2000" dirty="0">
                          <a:solidFill>
                            <a:srgbClr val="002060"/>
                          </a:solidFill>
                          <a:effectLst/>
                          <a:latin typeface="Times New Roman"/>
                          <a:ea typeface="Times New Roman"/>
                          <a:cs typeface="Times New Roman"/>
                        </a:rPr>
                        <a:t>810</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1" name="Прямоугольник 10"/>
          <p:cNvSpPr/>
          <p:nvPr/>
        </p:nvSpPr>
        <p:spPr>
          <a:xfrm>
            <a:off x="2719629" y="1196752"/>
            <a:ext cx="4088941" cy="369332"/>
          </a:xfrm>
          <a:prstGeom prst="rect">
            <a:avLst/>
          </a:prstGeom>
        </p:spPr>
        <p:txBody>
          <a:bodyPr wrap="none">
            <a:spAutoFit/>
          </a:bodyPr>
          <a:lstStyle/>
          <a:p>
            <a:pPr algn="ctr">
              <a:spcAft>
                <a:spcPts val="0"/>
              </a:spcAft>
            </a:pPr>
            <a:r>
              <a:rPr lang="ru-RU" b="1" dirty="0" err="1">
                <a:solidFill>
                  <a:srgbClr val="002060"/>
                </a:solidFill>
                <a:latin typeface="Times New Roman"/>
                <a:ea typeface="Times New Roman"/>
                <a:cs typeface="Times New Roman"/>
              </a:rPr>
              <a:t>Реактордың</a:t>
            </a:r>
            <a:r>
              <a:rPr lang="ru-RU" b="1" dirty="0">
                <a:solidFill>
                  <a:srgbClr val="002060"/>
                </a:solidFill>
                <a:latin typeface="Times New Roman"/>
                <a:ea typeface="Times New Roman"/>
                <a:cs typeface="Times New Roman"/>
              </a:rPr>
              <a:t> </a:t>
            </a:r>
            <a:r>
              <a:rPr lang="ru-RU" b="1" dirty="0" err="1">
                <a:solidFill>
                  <a:srgbClr val="002060"/>
                </a:solidFill>
                <a:latin typeface="Times New Roman"/>
                <a:ea typeface="Times New Roman"/>
                <a:cs typeface="Times New Roman"/>
              </a:rPr>
              <a:t>техникалық</a:t>
            </a:r>
            <a:r>
              <a:rPr lang="ru-RU" b="1" dirty="0">
                <a:solidFill>
                  <a:srgbClr val="002060"/>
                </a:solidFill>
                <a:latin typeface="Times New Roman"/>
                <a:ea typeface="Times New Roman"/>
                <a:cs typeface="Times New Roman"/>
              </a:rPr>
              <a:t> </a:t>
            </a:r>
            <a:r>
              <a:rPr lang="ru-RU" b="1" dirty="0" err="1">
                <a:solidFill>
                  <a:srgbClr val="002060"/>
                </a:solidFill>
                <a:latin typeface="Times New Roman"/>
                <a:ea typeface="Times New Roman"/>
                <a:cs typeface="Times New Roman"/>
              </a:rPr>
              <a:t>мәліметтері</a:t>
            </a:r>
            <a:endParaRPr lang="ru-RU" sz="2000" b="1" dirty="0">
              <a:solidFill>
                <a:srgbClr val="002060"/>
              </a:solidFill>
              <a:effectLst/>
              <a:latin typeface="Times New Roman"/>
              <a:ea typeface="Calibri"/>
              <a:cs typeface="Times New Roman"/>
            </a:endParaRPr>
          </a:p>
        </p:txBody>
      </p:sp>
    </p:spTree>
    <p:extLst>
      <p:ext uri="{BB962C8B-B14F-4D97-AF65-F5344CB8AC3E}">
        <p14:creationId xmlns:p14="http://schemas.microsoft.com/office/powerpoint/2010/main" val="173351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244679"/>
            <a:ext cx="8449096" cy="461665"/>
          </a:xfrm>
          <a:prstGeom prst="rect">
            <a:avLst/>
          </a:prstGeom>
          <a:solidFill>
            <a:schemeClr val="bg1"/>
          </a:solidFill>
        </p:spPr>
        <p:txBody>
          <a:bodyPr wrap="square">
            <a:spAutoFit/>
          </a:bodyPr>
          <a:lstStyle/>
          <a:p>
            <a:pPr algn="ctr"/>
            <a:r>
              <a:rPr lang="ru-RU" sz="2400" b="1" dirty="0">
                <a:solidFill>
                  <a:srgbClr val="002060"/>
                </a:solidFill>
                <a:latin typeface="Times New Roman" pitchFamily="18" charset="0"/>
                <a:cs typeface="Times New Roman" pitchFamily="18" charset="0"/>
              </a:rPr>
              <a:t>РС-53 </a:t>
            </a:r>
            <a:r>
              <a:rPr lang="ru-RU" sz="2400" b="1" dirty="0" err="1">
                <a:solidFill>
                  <a:srgbClr val="002060"/>
                </a:solidFill>
                <a:latin typeface="Times New Roman" pitchFamily="18" charset="0"/>
                <a:cs typeface="Times New Roman" pitchFamily="18" charset="0"/>
              </a:rPr>
              <a:t>тегістеу</a:t>
            </a:r>
            <a:r>
              <a:rPr lang="ru-RU" sz="2400" b="1" dirty="0">
                <a:solidFill>
                  <a:srgbClr val="002060"/>
                </a:solidFill>
                <a:latin typeface="Times New Roman" pitchFamily="18" charset="0"/>
                <a:cs typeface="Times New Roman" pitchFamily="18" charset="0"/>
              </a:rPr>
              <a:t> реакторы</a:t>
            </a:r>
            <a:endParaRPr lang="ru-RU" sz="2400" b="1" dirty="0">
              <a:solidFill>
                <a:srgbClr val="002060"/>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1268760" y="1340768"/>
            <a:ext cx="7479704" cy="4154984"/>
          </a:xfrm>
          <a:prstGeom prst="rect">
            <a:avLst/>
          </a:prstGeom>
        </p:spPr>
        <p:txBody>
          <a:bodyPr wrap="square">
            <a:spAutoFit/>
          </a:bodyPr>
          <a:lstStyle/>
          <a:p>
            <a:pPr algn="just"/>
            <a:r>
              <a:rPr lang="kk-KZ" sz="2400" b="1" dirty="0" smtClean="0">
                <a:solidFill>
                  <a:srgbClr val="002060"/>
                </a:solidFill>
                <a:latin typeface="Times New Roman"/>
                <a:ea typeface="Times New Roman"/>
              </a:rPr>
              <a:t>	Жұмысы</a:t>
            </a:r>
            <a:r>
              <a:rPr lang="kk-KZ" sz="2400" b="1" dirty="0">
                <a:solidFill>
                  <a:srgbClr val="002060"/>
                </a:solidFill>
                <a:latin typeface="Times New Roman"/>
                <a:ea typeface="Times New Roman"/>
              </a:rPr>
              <a:t>. </a:t>
            </a:r>
            <a:r>
              <a:rPr lang="kk-KZ" sz="2400" dirty="0">
                <a:solidFill>
                  <a:srgbClr val="002060"/>
                </a:solidFill>
                <a:latin typeface="Times New Roman"/>
                <a:ea typeface="Times New Roman"/>
              </a:rPr>
              <a:t>Реактордың индукциялық кедергісі тұрақты көлем емес ол пульсациялығына байланысты. Пульсациялығы көтерілсе магнитті индукциялығы көтеріледі, темірдің магнитті өтілімдігі азайады, реактордың индукциялығы азайады және бұл токтың күшейюіне кедергі жасамайды. Пульсациялығы азайса магнитті индукциялық азаяды темірдің магнит өтілімділгі көтеріледі ал реактор азайып бара жатқан токты жоғарғы денгейде ұстап қалуына тырысады. Ток реактордан кейін тұрақты; тамыр соққан түрінде болады.</a:t>
            </a:r>
            <a:endParaRPr lang="ru-RU" sz="2400" dirty="0">
              <a:solidFill>
                <a:srgbClr val="002060"/>
              </a:solidFill>
            </a:endParaRPr>
          </a:p>
        </p:txBody>
      </p:sp>
    </p:spTree>
    <p:extLst>
      <p:ext uri="{BB962C8B-B14F-4D97-AF65-F5344CB8AC3E}">
        <p14:creationId xmlns:p14="http://schemas.microsoft.com/office/powerpoint/2010/main" val="321849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244679"/>
            <a:ext cx="8449096" cy="461665"/>
          </a:xfrm>
          <a:prstGeom prst="rect">
            <a:avLst/>
          </a:prstGeom>
          <a:solidFill>
            <a:schemeClr val="bg1"/>
          </a:solidFill>
        </p:spPr>
        <p:txBody>
          <a:bodyPr wrap="square">
            <a:spAutoFit/>
          </a:bodyPr>
          <a:lstStyle/>
          <a:p>
            <a:pPr algn="ctr"/>
            <a:r>
              <a:rPr lang="ru-RU" sz="2400" b="1" dirty="0">
                <a:solidFill>
                  <a:srgbClr val="002060"/>
                </a:solidFill>
                <a:latin typeface="Times New Roman" pitchFamily="18" charset="0"/>
                <a:cs typeface="Times New Roman" pitchFamily="18" charset="0"/>
              </a:rPr>
              <a:t>РС-53 </a:t>
            </a:r>
            <a:r>
              <a:rPr lang="ru-RU" sz="2400" b="1" dirty="0" err="1">
                <a:solidFill>
                  <a:srgbClr val="002060"/>
                </a:solidFill>
                <a:latin typeface="Times New Roman" pitchFamily="18" charset="0"/>
                <a:cs typeface="Times New Roman" pitchFamily="18" charset="0"/>
              </a:rPr>
              <a:t>тегістеу</a:t>
            </a:r>
            <a:r>
              <a:rPr lang="ru-RU" sz="2400" b="1" dirty="0">
                <a:solidFill>
                  <a:srgbClr val="002060"/>
                </a:solidFill>
                <a:latin typeface="Times New Roman" pitchFamily="18" charset="0"/>
                <a:cs typeface="Times New Roman" pitchFamily="18" charset="0"/>
              </a:rPr>
              <a:t> реакторы</a:t>
            </a:r>
            <a:endParaRPr lang="ru-RU" sz="2400" b="1" dirty="0">
              <a:solidFill>
                <a:srgbClr val="002060"/>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Прямоугольник 4"/>
          <p:cNvSpPr/>
          <p:nvPr/>
        </p:nvSpPr>
        <p:spPr>
          <a:xfrm>
            <a:off x="869628" y="836712"/>
            <a:ext cx="8089056" cy="1477328"/>
          </a:xfrm>
          <a:prstGeom prst="rect">
            <a:avLst/>
          </a:prstGeom>
        </p:spPr>
        <p:txBody>
          <a:bodyPr wrap="square">
            <a:spAutoFit/>
          </a:bodyPr>
          <a:lstStyle/>
          <a:p>
            <a:pPr indent="450215" algn="just">
              <a:spcAft>
                <a:spcPts val="0"/>
              </a:spcAft>
            </a:pPr>
            <a:r>
              <a:rPr lang="kk-KZ" dirty="0">
                <a:solidFill>
                  <a:srgbClr val="002060"/>
                </a:solidFill>
                <a:latin typeface="Times New Roman"/>
                <a:ea typeface="Times New Roman"/>
                <a:cs typeface="Times New Roman"/>
              </a:rPr>
              <a:t>ПРА-48 реакторы тартым трансформаторы секциялары тогының қысқа түйсуін бекіту үшін және басты контоллердің өтпелі позициясын да электровоз жұмыс істеп тұрғанда кернеуді бөлу үшін арналған.</a:t>
            </a:r>
            <a:endParaRPr lang="ru-RU" sz="2000" dirty="0">
              <a:solidFill>
                <a:srgbClr val="002060"/>
              </a:solidFill>
              <a:latin typeface="Times New Roman"/>
              <a:ea typeface="Calibri"/>
              <a:cs typeface="Times New Roman"/>
            </a:endParaRPr>
          </a:p>
          <a:p>
            <a:pPr indent="450215" algn="just">
              <a:spcAft>
                <a:spcPts val="0"/>
              </a:spcAft>
            </a:pPr>
            <a:r>
              <a:rPr lang="kk-KZ" dirty="0">
                <a:solidFill>
                  <a:srgbClr val="002060"/>
                </a:solidFill>
                <a:latin typeface="Times New Roman"/>
                <a:ea typeface="Times New Roman"/>
                <a:cs typeface="Times New Roman"/>
              </a:rPr>
              <a:t>Әрбір орама сегіз жерде, шынылентадан жасалған бандажбен тартылған. Төрт орамадан комплекторға электр оқшаулаулаған сіңіреді</a:t>
            </a:r>
            <a:r>
              <a:rPr lang="kk-KZ" dirty="0" smtClean="0">
                <a:solidFill>
                  <a:srgbClr val="002060"/>
                </a:solidFill>
                <a:latin typeface="Times New Roman"/>
                <a:ea typeface="Times New Roman"/>
                <a:cs typeface="Times New Roman"/>
              </a:rPr>
              <a:t>.</a:t>
            </a:r>
            <a:endParaRPr lang="ru-RU" sz="2000" dirty="0">
              <a:solidFill>
                <a:srgbClr val="002060"/>
              </a:solidFill>
              <a:latin typeface="Times New Roman"/>
              <a:ea typeface="Calibri"/>
              <a:cs typeface="Times New Roman"/>
            </a:endParaRPr>
          </a:p>
        </p:txBody>
      </p:sp>
      <p:sp>
        <p:nvSpPr>
          <p:cNvPr id="7" name="Прямоугольник 6"/>
          <p:cNvSpPr/>
          <p:nvPr/>
        </p:nvSpPr>
        <p:spPr>
          <a:xfrm>
            <a:off x="2651057" y="2420888"/>
            <a:ext cx="5465535" cy="461665"/>
          </a:xfrm>
          <a:prstGeom prst="rect">
            <a:avLst/>
          </a:prstGeom>
        </p:spPr>
        <p:txBody>
          <a:bodyPr wrap="none">
            <a:spAutoFit/>
          </a:bodyPr>
          <a:lstStyle/>
          <a:p>
            <a:r>
              <a:rPr lang="ru-RU" sz="2400" b="1" dirty="0" err="1">
                <a:solidFill>
                  <a:srgbClr val="002060"/>
                </a:solidFill>
                <a:latin typeface="Times New Roman"/>
                <a:ea typeface="Times New Roman"/>
              </a:rPr>
              <a:t>Реактордың</a:t>
            </a:r>
            <a:r>
              <a:rPr lang="ru-RU" sz="2400" b="1" dirty="0">
                <a:solidFill>
                  <a:srgbClr val="002060"/>
                </a:solidFill>
                <a:latin typeface="Times New Roman"/>
                <a:ea typeface="Times New Roman"/>
              </a:rPr>
              <a:t> </a:t>
            </a:r>
            <a:r>
              <a:rPr lang="ru-RU" sz="2400" b="1" dirty="0" err="1">
                <a:solidFill>
                  <a:srgbClr val="002060"/>
                </a:solidFill>
                <a:latin typeface="Times New Roman"/>
                <a:ea typeface="Times New Roman"/>
              </a:rPr>
              <a:t>техникалық</a:t>
            </a:r>
            <a:r>
              <a:rPr lang="ru-RU" sz="2400" b="1" dirty="0">
                <a:solidFill>
                  <a:srgbClr val="002060"/>
                </a:solidFill>
                <a:latin typeface="Times New Roman"/>
                <a:ea typeface="Times New Roman"/>
              </a:rPr>
              <a:t> </a:t>
            </a:r>
            <a:r>
              <a:rPr lang="ru-RU" sz="2400" b="1" dirty="0" err="1">
                <a:solidFill>
                  <a:srgbClr val="002060"/>
                </a:solidFill>
                <a:latin typeface="Times New Roman"/>
                <a:ea typeface="Times New Roman"/>
              </a:rPr>
              <a:t>мәліметтері</a:t>
            </a:r>
            <a:r>
              <a:rPr lang="ru-RU" sz="2400" b="1" dirty="0">
                <a:solidFill>
                  <a:srgbClr val="002060"/>
                </a:solidFill>
                <a:latin typeface="Times New Roman"/>
                <a:ea typeface="Times New Roman"/>
              </a:rPr>
              <a:t> </a:t>
            </a:r>
            <a:endParaRPr lang="ru-RU" sz="2400" b="1" dirty="0">
              <a:solidFill>
                <a:srgbClr val="002060"/>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142132810"/>
              </p:ext>
            </p:extLst>
          </p:nvPr>
        </p:nvGraphicFramePr>
        <p:xfrm>
          <a:off x="1619672" y="3140968"/>
          <a:ext cx="6994599" cy="2560320"/>
        </p:xfrm>
        <a:graphic>
          <a:graphicData uri="http://schemas.openxmlformats.org/drawingml/2006/table">
            <a:tbl>
              <a:tblPr firstRow="1" firstCol="1" bandRow="1"/>
              <a:tblGrid>
                <a:gridCol w="4908339">
                  <a:extLst>
                    <a:ext uri="{9D8B030D-6E8A-4147-A177-3AD203B41FA5}">
                      <a16:colId xmlns:a16="http://schemas.microsoft.com/office/drawing/2014/main" val="20000"/>
                    </a:ext>
                  </a:extLst>
                </a:gridCol>
                <a:gridCol w="2086260">
                  <a:extLst>
                    <a:ext uri="{9D8B030D-6E8A-4147-A177-3AD203B41FA5}">
                      <a16:colId xmlns:a16="http://schemas.microsoft.com/office/drawing/2014/main" val="20001"/>
                    </a:ext>
                  </a:extLst>
                </a:gridCol>
              </a:tblGrid>
              <a:tr h="360804">
                <a:tc>
                  <a:txBody>
                    <a:bodyPr/>
                    <a:lstStyle/>
                    <a:p>
                      <a:pPr algn="l">
                        <a:spcAft>
                          <a:spcPts val="0"/>
                        </a:spcAft>
                        <a:tabLst>
                          <a:tab pos="3288665" algn="l"/>
                        </a:tabLst>
                      </a:pPr>
                      <a:r>
                        <a:rPr lang="ru-RU" sz="2400">
                          <a:solidFill>
                            <a:srgbClr val="002060"/>
                          </a:solidFill>
                          <a:effectLst/>
                          <a:latin typeface="Times New Roman"/>
                          <a:ea typeface="Times New Roman"/>
                          <a:cs typeface="Times New Roman"/>
                        </a:rPr>
                        <a:t>«</a:t>
                      </a:r>
                      <a:r>
                        <a:rPr lang="kk-KZ" sz="2400">
                          <a:solidFill>
                            <a:srgbClr val="002060"/>
                          </a:solidFill>
                          <a:effectLst/>
                          <a:latin typeface="Times New Roman"/>
                          <a:ea typeface="Times New Roman"/>
                          <a:cs typeface="Times New Roman"/>
                        </a:rPr>
                        <a:t>Ж</a:t>
                      </a:r>
                      <a:r>
                        <a:rPr lang="ru-RU" sz="2400">
                          <a:solidFill>
                            <a:srgbClr val="002060"/>
                          </a:solidFill>
                          <a:effectLst/>
                          <a:latin typeface="Times New Roman"/>
                          <a:ea typeface="Times New Roman"/>
                          <a:cs typeface="Times New Roman"/>
                        </a:rPr>
                        <a:t>ерге» тиісті кернеу, В</a:t>
                      </a:r>
                      <a:endParaRPr lang="ru-RU" sz="24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3288665" algn="l"/>
                        </a:tabLst>
                      </a:pPr>
                      <a:r>
                        <a:rPr lang="ru-RU" sz="2400">
                          <a:solidFill>
                            <a:srgbClr val="002060"/>
                          </a:solidFill>
                          <a:effectLst/>
                          <a:latin typeface="Times New Roman"/>
                          <a:ea typeface="Times New Roman"/>
                          <a:cs typeface="Times New Roman"/>
                        </a:rPr>
                        <a:t>1500</a:t>
                      </a:r>
                      <a:endParaRPr lang="ru-RU" sz="24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l">
                        <a:spcAft>
                          <a:spcPts val="0"/>
                        </a:spcAft>
                        <a:tabLst>
                          <a:tab pos="3288665" algn="l"/>
                        </a:tabLst>
                      </a:pPr>
                      <a:r>
                        <a:rPr lang="kk-KZ" sz="2400">
                          <a:solidFill>
                            <a:srgbClr val="002060"/>
                          </a:solidFill>
                          <a:effectLst/>
                          <a:latin typeface="Times New Roman"/>
                          <a:ea typeface="Times New Roman"/>
                          <a:cs typeface="Times New Roman"/>
                        </a:rPr>
                        <a:t>Созылмалы тәртіптегі</a:t>
                      </a:r>
                      <a:r>
                        <a:rPr lang="ru-RU" sz="2400">
                          <a:solidFill>
                            <a:srgbClr val="002060"/>
                          </a:solidFill>
                          <a:effectLst/>
                          <a:latin typeface="Times New Roman"/>
                          <a:ea typeface="Times New Roman"/>
                          <a:cs typeface="Times New Roman"/>
                        </a:rPr>
                        <a:t> ток (тарау</a:t>
                      </a:r>
                      <a:r>
                        <a:rPr lang="kk-KZ" sz="2400">
                          <a:solidFill>
                            <a:srgbClr val="002060"/>
                          </a:solidFill>
                          <a:effectLst/>
                          <a:latin typeface="Times New Roman"/>
                          <a:ea typeface="Times New Roman"/>
                          <a:cs typeface="Times New Roman"/>
                        </a:rPr>
                        <a:t>)</a:t>
                      </a:r>
                      <a:r>
                        <a:rPr lang="ru-RU" sz="2400">
                          <a:solidFill>
                            <a:srgbClr val="002060"/>
                          </a:solidFill>
                          <a:effectLst/>
                          <a:latin typeface="Times New Roman"/>
                          <a:ea typeface="Times New Roman"/>
                          <a:cs typeface="Times New Roman"/>
                        </a:rPr>
                        <a:t>, А</a:t>
                      </a:r>
                      <a:endParaRPr lang="ru-RU" sz="24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3288665" algn="l"/>
                        </a:tabLst>
                      </a:pPr>
                      <a:r>
                        <a:rPr lang="kk-KZ" sz="2400">
                          <a:solidFill>
                            <a:srgbClr val="002060"/>
                          </a:solidFill>
                          <a:effectLst/>
                          <a:latin typeface="Times New Roman"/>
                          <a:ea typeface="Times New Roman"/>
                          <a:cs typeface="Times New Roman"/>
                        </a:rPr>
                        <a:t>1270</a:t>
                      </a:r>
                      <a:endParaRPr lang="ru-RU" sz="24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l">
                        <a:spcAft>
                          <a:spcPts val="0"/>
                        </a:spcAft>
                        <a:tabLst>
                          <a:tab pos="3288665" algn="l"/>
                        </a:tabLst>
                      </a:pPr>
                      <a:r>
                        <a:rPr lang="kk-KZ" sz="2400">
                          <a:solidFill>
                            <a:srgbClr val="002060"/>
                          </a:solidFill>
                          <a:effectLst/>
                          <a:latin typeface="Times New Roman"/>
                          <a:ea typeface="Times New Roman"/>
                          <a:cs typeface="Times New Roman"/>
                        </a:rPr>
                        <a:t>Сағаттық ток (тарау), А</a:t>
                      </a:r>
                      <a:endParaRPr lang="ru-RU" sz="24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3288665" algn="l"/>
                        </a:tabLst>
                      </a:pPr>
                      <a:r>
                        <a:rPr lang="ru-RU" sz="2400">
                          <a:solidFill>
                            <a:srgbClr val="002060"/>
                          </a:solidFill>
                          <a:effectLst/>
                          <a:latin typeface="Times New Roman"/>
                          <a:ea typeface="Times New Roman"/>
                          <a:cs typeface="Times New Roman"/>
                        </a:rPr>
                        <a:t>1350</a:t>
                      </a:r>
                      <a:endParaRPr lang="ru-RU" sz="24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l">
                        <a:spcAft>
                          <a:spcPts val="0"/>
                        </a:spcAft>
                        <a:tabLst>
                          <a:tab pos="3288665" algn="l"/>
                        </a:tabLst>
                      </a:pPr>
                      <a:r>
                        <a:rPr lang="kk-KZ" sz="2400">
                          <a:solidFill>
                            <a:srgbClr val="002060"/>
                          </a:solidFill>
                          <a:effectLst/>
                          <a:latin typeface="Times New Roman"/>
                          <a:ea typeface="Times New Roman"/>
                          <a:cs typeface="Times New Roman"/>
                        </a:rPr>
                        <a:t>О</a:t>
                      </a:r>
                      <a:r>
                        <a:rPr lang="ru-RU" sz="2400">
                          <a:solidFill>
                            <a:srgbClr val="002060"/>
                          </a:solidFill>
                          <a:effectLst/>
                          <a:latin typeface="Times New Roman"/>
                          <a:ea typeface="Times New Roman"/>
                          <a:cs typeface="Times New Roman"/>
                        </a:rPr>
                        <a:t>н минутта ток (тарау</a:t>
                      </a:r>
                      <a:r>
                        <a:rPr lang="kk-KZ" sz="2400">
                          <a:solidFill>
                            <a:srgbClr val="002060"/>
                          </a:solidFill>
                          <a:effectLst/>
                          <a:latin typeface="Times New Roman"/>
                          <a:ea typeface="Times New Roman"/>
                          <a:cs typeface="Times New Roman"/>
                        </a:rPr>
                        <a:t>)</a:t>
                      </a:r>
                      <a:r>
                        <a:rPr lang="ru-RU" sz="2400">
                          <a:solidFill>
                            <a:srgbClr val="002060"/>
                          </a:solidFill>
                          <a:effectLst/>
                          <a:latin typeface="Times New Roman"/>
                          <a:ea typeface="Times New Roman"/>
                          <a:cs typeface="Times New Roman"/>
                        </a:rPr>
                        <a:t>, А</a:t>
                      </a:r>
                      <a:endParaRPr lang="ru-RU" sz="24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3288665" algn="l"/>
                        </a:tabLst>
                      </a:pPr>
                      <a:r>
                        <a:rPr lang="ru-RU" sz="2400">
                          <a:solidFill>
                            <a:srgbClr val="002060"/>
                          </a:solidFill>
                          <a:effectLst/>
                          <a:latin typeface="Times New Roman"/>
                          <a:ea typeface="Times New Roman"/>
                          <a:cs typeface="Times New Roman"/>
                        </a:rPr>
                        <a:t>1900</a:t>
                      </a:r>
                      <a:endParaRPr lang="ru-RU" sz="24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l">
                        <a:spcAft>
                          <a:spcPts val="0"/>
                        </a:spcAft>
                        <a:tabLst>
                          <a:tab pos="3288665" algn="l"/>
                        </a:tabLst>
                      </a:pPr>
                      <a:r>
                        <a:rPr lang="kk-KZ" sz="2400">
                          <a:solidFill>
                            <a:srgbClr val="002060"/>
                          </a:solidFill>
                          <a:effectLst/>
                          <a:latin typeface="Times New Roman"/>
                          <a:ea typeface="Times New Roman"/>
                          <a:cs typeface="Times New Roman"/>
                        </a:rPr>
                        <a:t>Индуктивті кедергі (тарау), Ом</a:t>
                      </a:r>
                      <a:endParaRPr lang="ru-RU" sz="24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3288665" algn="l"/>
                        </a:tabLst>
                      </a:pPr>
                      <a:r>
                        <a:rPr lang="kk-KZ" sz="2400">
                          <a:solidFill>
                            <a:srgbClr val="002060"/>
                          </a:solidFill>
                          <a:effectLst/>
                          <a:latin typeface="Times New Roman"/>
                          <a:ea typeface="Times New Roman"/>
                          <a:cs typeface="Times New Roman"/>
                        </a:rPr>
                        <a:t>0,121±0,005</a:t>
                      </a:r>
                      <a:endParaRPr lang="ru-RU" sz="24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l">
                        <a:spcAft>
                          <a:spcPts val="0"/>
                        </a:spcAft>
                        <a:tabLst>
                          <a:tab pos="3288665" algn="l"/>
                        </a:tabLst>
                      </a:pPr>
                      <a:r>
                        <a:rPr lang="kk-KZ" sz="2400">
                          <a:solidFill>
                            <a:srgbClr val="002060"/>
                          </a:solidFill>
                          <a:effectLst/>
                          <a:latin typeface="Times New Roman"/>
                          <a:ea typeface="Times New Roman"/>
                          <a:cs typeface="Times New Roman"/>
                        </a:rPr>
                        <a:t>Салқындау</a:t>
                      </a:r>
                      <a:endParaRPr lang="ru-RU" sz="24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3288665" algn="l"/>
                        </a:tabLst>
                      </a:pPr>
                      <a:r>
                        <a:rPr lang="ru-RU" sz="2400">
                          <a:solidFill>
                            <a:srgbClr val="002060"/>
                          </a:solidFill>
                          <a:effectLst/>
                          <a:latin typeface="Times New Roman"/>
                          <a:ea typeface="Times New Roman"/>
                          <a:cs typeface="Times New Roman"/>
                        </a:rPr>
                        <a:t>табиғи ауа</a:t>
                      </a:r>
                      <a:r>
                        <a:rPr lang="kk-KZ" sz="2400">
                          <a:solidFill>
                            <a:srgbClr val="002060"/>
                          </a:solidFill>
                          <a:effectLst/>
                          <a:latin typeface="Times New Roman"/>
                          <a:ea typeface="Times New Roman"/>
                          <a:cs typeface="Times New Roman"/>
                        </a:rPr>
                        <a:t>лық</a:t>
                      </a:r>
                      <a:endParaRPr lang="ru-RU" sz="24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l">
                        <a:spcAft>
                          <a:spcPts val="0"/>
                        </a:spcAft>
                        <a:tabLst>
                          <a:tab pos="3288665" algn="l"/>
                        </a:tabLst>
                      </a:pPr>
                      <a:r>
                        <a:rPr lang="ru-RU" sz="2400">
                          <a:solidFill>
                            <a:srgbClr val="002060"/>
                          </a:solidFill>
                          <a:effectLst/>
                          <a:latin typeface="Times New Roman"/>
                          <a:ea typeface="Times New Roman"/>
                          <a:cs typeface="Times New Roman"/>
                        </a:rPr>
                        <a:t>Массасы, кг</a:t>
                      </a:r>
                      <a:endParaRPr lang="ru-RU" sz="24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tabLst>
                          <a:tab pos="3288665" algn="l"/>
                        </a:tabLst>
                      </a:pPr>
                      <a:r>
                        <a:rPr lang="ru-RU" sz="2400" dirty="0">
                          <a:solidFill>
                            <a:srgbClr val="002060"/>
                          </a:solidFill>
                          <a:effectLst/>
                          <a:latin typeface="Times New Roman"/>
                          <a:ea typeface="Times New Roman"/>
                          <a:cs typeface="Times New Roman"/>
                        </a:rPr>
                        <a:t>450</a:t>
                      </a:r>
                      <a:endParaRPr lang="ru-RU" sz="24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8262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244679"/>
            <a:ext cx="8449096" cy="461665"/>
          </a:xfrm>
          <a:prstGeom prst="rect">
            <a:avLst/>
          </a:prstGeom>
          <a:solidFill>
            <a:schemeClr val="bg1"/>
          </a:solidFill>
        </p:spPr>
        <p:txBody>
          <a:bodyPr wrap="square">
            <a:spAutoFit/>
          </a:bodyPr>
          <a:lstStyle/>
          <a:p>
            <a:pPr algn="ctr"/>
            <a:r>
              <a:rPr lang="ru-RU" sz="2400" b="1" dirty="0">
                <a:solidFill>
                  <a:srgbClr val="002060"/>
                </a:solidFill>
                <a:latin typeface="Times New Roman" pitchFamily="18" charset="0"/>
                <a:cs typeface="Times New Roman" pitchFamily="18" charset="0"/>
              </a:rPr>
              <a:t>РС-53 </a:t>
            </a:r>
            <a:r>
              <a:rPr lang="ru-RU" sz="2400" b="1" dirty="0" err="1">
                <a:solidFill>
                  <a:srgbClr val="002060"/>
                </a:solidFill>
                <a:latin typeface="Times New Roman" pitchFamily="18" charset="0"/>
                <a:cs typeface="Times New Roman" pitchFamily="18" charset="0"/>
              </a:rPr>
              <a:t>тегістеу</a:t>
            </a:r>
            <a:r>
              <a:rPr lang="ru-RU" sz="2400" b="1" dirty="0">
                <a:solidFill>
                  <a:srgbClr val="002060"/>
                </a:solidFill>
                <a:latin typeface="Times New Roman" pitchFamily="18" charset="0"/>
                <a:cs typeface="Times New Roman" pitchFamily="18" charset="0"/>
              </a:rPr>
              <a:t> реакторы</a:t>
            </a:r>
            <a:endParaRPr lang="ru-RU" sz="2400" b="1" dirty="0">
              <a:solidFill>
                <a:srgbClr val="002060"/>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9" name="Рисунок 8"/>
          <p:cNvPicPr/>
          <p:nvPr/>
        </p:nvPicPr>
        <p:blipFill>
          <a:blip r:embed="rId2">
            <a:extLst>
              <a:ext uri="{28A0092B-C50C-407E-A947-70E740481C1C}">
                <a14:useLocalDpi xmlns:a14="http://schemas.microsoft.com/office/drawing/2010/main" val="0"/>
              </a:ext>
            </a:extLst>
          </a:blip>
          <a:srcRect l="28329" t="12959" r="47543" b="17955"/>
          <a:stretch>
            <a:fillRect/>
          </a:stretch>
        </p:blipFill>
        <p:spPr bwMode="auto">
          <a:xfrm>
            <a:off x="534368" y="1268760"/>
            <a:ext cx="3975635" cy="4920451"/>
          </a:xfrm>
          <a:prstGeom prst="rect">
            <a:avLst/>
          </a:prstGeom>
          <a:noFill/>
          <a:ln>
            <a:noFill/>
          </a:ln>
        </p:spPr>
      </p:pic>
      <p:sp>
        <p:nvSpPr>
          <p:cNvPr id="3" name="Прямоугольник 2"/>
          <p:cNvSpPr/>
          <p:nvPr/>
        </p:nvSpPr>
        <p:spPr>
          <a:xfrm>
            <a:off x="4416648" y="1484784"/>
            <a:ext cx="4572000" cy="4093428"/>
          </a:xfrm>
          <a:prstGeom prst="rect">
            <a:avLst/>
          </a:prstGeom>
        </p:spPr>
        <p:txBody>
          <a:bodyPr>
            <a:spAutoFit/>
          </a:bodyPr>
          <a:lstStyle/>
          <a:p>
            <a:pPr marL="3175" indent="447040" algn="just">
              <a:spcAft>
                <a:spcPts val="0"/>
              </a:spcAft>
            </a:pPr>
            <a:r>
              <a:rPr lang="kk-KZ" sz="2000" dirty="0">
                <a:solidFill>
                  <a:srgbClr val="002060"/>
                </a:solidFill>
                <a:latin typeface="Times New Roman"/>
                <a:ea typeface="Times New Roman"/>
                <a:cs typeface="Times New Roman"/>
              </a:rPr>
              <a:t>Реакторды тасымалдау арнаулы аспаптармен ғана болады. Олар үстіңгі арандайтың пакеттың екі бүйірінің ортасында, ұзындығы 150 мм құшағымен ілінген. Реакторды монтаждағанда, демонтаждағанда және тасымалдағанда орамалардың шеткі орауларына назар аудару керек, өйткені орауларының қисаюы және олардың бір-бірімен түйісуі мүмкін. Егер де ораулардың арасында 5 мм-ден аз саңылау болса оны 6-7 мм-ге дейін үлкейту керек.</a:t>
            </a:r>
            <a:endParaRPr lang="ru-RU" sz="2000" dirty="0">
              <a:solidFill>
                <a:srgbClr val="002060"/>
              </a:solidFill>
              <a:effectLst/>
              <a:latin typeface="Times New Roman"/>
              <a:ea typeface="Calibri"/>
              <a:cs typeface="Times New Roman"/>
            </a:endParaRPr>
          </a:p>
        </p:txBody>
      </p:sp>
    </p:spTree>
    <p:extLst>
      <p:ext uri="{BB962C8B-B14F-4D97-AF65-F5344CB8AC3E}">
        <p14:creationId xmlns:p14="http://schemas.microsoft.com/office/powerpoint/2010/main" val="1510661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244679"/>
            <a:ext cx="8449096" cy="461665"/>
          </a:xfrm>
          <a:prstGeom prst="rect">
            <a:avLst/>
          </a:prstGeom>
          <a:solidFill>
            <a:schemeClr val="bg1"/>
          </a:solidFill>
        </p:spPr>
        <p:txBody>
          <a:bodyPr wrap="square">
            <a:spAutoFit/>
          </a:bodyPr>
          <a:lstStyle/>
          <a:p>
            <a:pPr algn="ctr"/>
            <a:r>
              <a:rPr lang="ru-RU" sz="2400" b="1" dirty="0">
                <a:solidFill>
                  <a:srgbClr val="002060"/>
                </a:solidFill>
                <a:latin typeface="Times New Roman" pitchFamily="18" charset="0"/>
                <a:cs typeface="Times New Roman" pitchFamily="18" charset="0"/>
              </a:rPr>
              <a:t>ИШ-95 </a:t>
            </a:r>
            <a:r>
              <a:rPr lang="ru-RU" sz="2400" b="1" dirty="0" err="1">
                <a:solidFill>
                  <a:srgbClr val="002060"/>
                </a:solidFill>
                <a:latin typeface="Times New Roman" pitchFamily="18" charset="0"/>
                <a:cs typeface="Times New Roman" pitchFamily="18" charset="0"/>
              </a:rPr>
              <a:t>индуктивті</a:t>
            </a:r>
            <a:r>
              <a:rPr lang="ru-RU" sz="2400" b="1" dirty="0">
                <a:solidFill>
                  <a:srgbClr val="002060"/>
                </a:solidFill>
                <a:latin typeface="Times New Roman" pitchFamily="18" charset="0"/>
                <a:cs typeface="Times New Roman" pitchFamily="18" charset="0"/>
              </a:rPr>
              <a:t> </a:t>
            </a:r>
            <a:r>
              <a:rPr lang="ru-RU" sz="2400" b="1" dirty="0" err="1">
                <a:solidFill>
                  <a:srgbClr val="002060"/>
                </a:solidFill>
                <a:latin typeface="Times New Roman" pitchFamily="18" charset="0"/>
                <a:cs typeface="Times New Roman" pitchFamily="18" charset="0"/>
              </a:rPr>
              <a:t>кілтегі</a:t>
            </a:r>
            <a:endParaRPr lang="ru-RU" sz="2400" b="1" dirty="0">
              <a:solidFill>
                <a:srgbClr val="002060"/>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Прямоугольник 4"/>
          <p:cNvSpPr/>
          <p:nvPr/>
        </p:nvSpPr>
        <p:spPr>
          <a:xfrm>
            <a:off x="899592" y="908720"/>
            <a:ext cx="8089056" cy="1754326"/>
          </a:xfrm>
          <a:prstGeom prst="rect">
            <a:avLst/>
          </a:prstGeom>
        </p:spPr>
        <p:txBody>
          <a:bodyPr wrap="square">
            <a:spAutoFit/>
          </a:bodyPr>
          <a:lstStyle/>
          <a:p>
            <a:pPr algn="just"/>
            <a:r>
              <a:rPr lang="kk-KZ" dirty="0" smtClean="0">
                <a:solidFill>
                  <a:srgbClr val="002060"/>
                </a:solidFill>
                <a:latin typeface="Times New Roman"/>
                <a:ea typeface="Times New Roman"/>
              </a:rPr>
              <a:t>	Индуктивті </a:t>
            </a:r>
            <a:r>
              <a:rPr lang="kk-KZ" dirty="0">
                <a:solidFill>
                  <a:srgbClr val="002060"/>
                </a:solidFill>
                <a:latin typeface="Times New Roman"/>
                <a:ea typeface="Times New Roman"/>
              </a:rPr>
              <a:t>кілтек басты полюстің орамаларының кілтектеу резисторлар арасында түйіспе желісінде кернеулікте шешкенде және қайта құрғанда токты тегістеу үшін арналған, ол екі оқшаулау бүйір арасында қысылған, туралған және үш магниттелмеген бұрамсұқпамен тартылған туралған өзекшеге оралған, орама болып келеді. Өріс босауының сатылары қосылып тұрғандықтан жұмыс істейді.</a:t>
            </a:r>
            <a:endParaRPr lang="ru-RU" dirty="0">
              <a:solidFill>
                <a:srgbClr val="002060"/>
              </a:solidFill>
            </a:endParaRPr>
          </a:p>
        </p:txBody>
      </p:sp>
      <p:sp>
        <p:nvSpPr>
          <p:cNvPr id="6" name="Прямоугольник 5"/>
          <p:cNvSpPr/>
          <p:nvPr/>
        </p:nvSpPr>
        <p:spPr>
          <a:xfrm>
            <a:off x="2555776" y="2780928"/>
            <a:ext cx="5131405" cy="461665"/>
          </a:xfrm>
          <a:prstGeom prst="rect">
            <a:avLst/>
          </a:prstGeom>
        </p:spPr>
        <p:txBody>
          <a:bodyPr wrap="none">
            <a:spAutoFit/>
          </a:bodyPr>
          <a:lstStyle/>
          <a:p>
            <a:r>
              <a:rPr lang="kk-KZ" sz="2400" b="1" dirty="0">
                <a:solidFill>
                  <a:srgbClr val="002060"/>
                </a:solidFill>
                <a:latin typeface="Times New Roman"/>
                <a:ea typeface="Times New Roman"/>
              </a:rPr>
              <a:t>Кілтектің техникалық мәліметтері </a:t>
            </a:r>
            <a:endParaRPr lang="ru-RU" sz="2400" b="1" dirty="0">
              <a:solidFill>
                <a:srgbClr val="002060"/>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049619752"/>
              </p:ext>
            </p:extLst>
          </p:nvPr>
        </p:nvGraphicFramePr>
        <p:xfrm>
          <a:off x="1127696" y="3429000"/>
          <a:ext cx="7632848" cy="3352800"/>
        </p:xfrm>
        <a:graphic>
          <a:graphicData uri="http://schemas.openxmlformats.org/drawingml/2006/table">
            <a:tbl>
              <a:tblPr firstRow="1" firstCol="1" bandRow="1"/>
              <a:tblGrid>
                <a:gridCol w="5892487">
                  <a:extLst>
                    <a:ext uri="{9D8B030D-6E8A-4147-A177-3AD203B41FA5}">
                      <a16:colId xmlns:a16="http://schemas.microsoft.com/office/drawing/2014/main" val="20000"/>
                    </a:ext>
                  </a:extLst>
                </a:gridCol>
                <a:gridCol w="1740361">
                  <a:extLst>
                    <a:ext uri="{9D8B030D-6E8A-4147-A177-3AD203B41FA5}">
                      <a16:colId xmlns:a16="http://schemas.microsoft.com/office/drawing/2014/main" val="20001"/>
                    </a:ext>
                  </a:extLst>
                </a:gridCol>
              </a:tblGrid>
              <a:tr h="0">
                <a:tc>
                  <a:txBody>
                    <a:bodyPr/>
                    <a:lstStyle/>
                    <a:p>
                      <a:pPr algn="l">
                        <a:spcAft>
                          <a:spcPts val="0"/>
                        </a:spcAft>
                      </a:pPr>
                      <a:r>
                        <a:rPr lang="ru-RU" sz="2200">
                          <a:solidFill>
                            <a:srgbClr val="002060"/>
                          </a:solidFill>
                          <a:effectLst/>
                          <a:latin typeface="Times New Roman"/>
                          <a:ea typeface="Times New Roman"/>
                          <a:cs typeface="Times New Roman"/>
                        </a:rPr>
                        <a:t>Кернеу</a:t>
                      </a:r>
                      <a:r>
                        <a:rPr lang="kk-KZ" sz="2200">
                          <a:solidFill>
                            <a:srgbClr val="002060"/>
                          </a:solidFill>
                          <a:effectLst/>
                          <a:latin typeface="Times New Roman"/>
                          <a:ea typeface="Times New Roman"/>
                          <a:cs typeface="Times New Roman"/>
                        </a:rPr>
                        <a:t>д</a:t>
                      </a:r>
                      <a:r>
                        <a:rPr lang="ru-RU" sz="2200">
                          <a:solidFill>
                            <a:srgbClr val="002060"/>
                          </a:solidFill>
                          <a:effectLst/>
                          <a:latin typeface="Times New Roman"/>
                          <a:ea typeface="Times New Roman"/>
                          <a:cs typeface="Times New Roman"/>
                        </a:rPr>
                        <a:t>і</a:t>
                      </a:r>
                      <a:r>
                        <a:rPr lang="kk-KZ" sz="2200">
                          <a:solidFill>
                            <a:srgbClr val="002060"/>
                          </a:solidFill>
                          <a:effectLst/>
                          <a:latin typeface="Times New Roman"/>
                          <a:ea typeface="Times New Roman"/>
                          <a:cs typeface="Times New Roman"/>
                        </a:rPr>
                        <a:t>ң </a:t>
                      </a:r>
                      <a:r>
                        <a:rPr lang="ru-RU" sz="2200">
                          <a:solidFill>
                            <a:srgbClr val="002060"/>
                          </a:solidFill>
                          <a:effectLst/>
                          <a:latin typeface="Times New Roman"/>
                          <a:ea typeface="Times New Roman"/>
                          <a:cs typeface="Times New Roman"/>
                        </a:rPr>
                        <a:t>«</a:t>
                      </a:r>
                      <a:r>
                        <a:rPr lang="kk-KZ" sz="2200">
                          <a:solidFill>
                            <a:srgbClr val="002060"/>
                          </a:solidFill>
                          <a:effectLst/>
                          <a:latin typeface="Times New Roman"/>
                          <a:ea typeface="Times New Roman"/>
                          <a:cs typeface="Times New Roman"/>
                        </a:rPr>
                        <a:t>ж</a:t>
                      </a:r>
                      <a:r>
                        <a:rPr lang="ru-RU" sz="2200">
                          <a:solidFill>
                            <a:srgbClr val="002060"/>
                          </a:solidFill>
                          <a:effectLst/>
                          <a:latin typeface="Times New Roman"/>
                          <a:ea typeface="Times New Roman"/>
                          <a:cs typeface="Times New Roman"/>
                        </a:rPr>
                        <a:t>ерге</a:t>
                      </a:r>
                      <a:r>
                        <a:rPr lang="kk-KZ" sz="2200">
                          <a:solidFill>
                            <a:srgbClr val="002060"/>
                          </a:solidFill>
                          <a:effectLst/>
                          <a:latin typeface="Times New Roman"/>
                          <a:ea typeface="Times New Roman"/>
                          <a:cs typeface="Times New Roman"/>
                        </a:rPr>
                        <a:t>» қатысты шамасы</a:t>
                      </a:r>
                      <a:r>
                        <a:rPr lang="ru-RU" sz="2200">
                          <a:solidFill>
                            <a:srgbClr val="002060"/>
                          </a:solidFill>
                          <a:effectLst/>
                          <a:latin typeface="Times New Roman"/>
                          <a:ea typeface="Times New Roman"/>
                          <a:cs typeface="Times New Roman"/>
                        </a:rPr>
                        <a:t>, В</a:t>
                      </a:r>
                      <a:endParaRPr lang="ru-RU" sz="2200">
                        <a:solidFill>
                          <a:srgbClr val="002060"/>
                        </a:solidFill>
                        <a:effectLst/>
                        <a:latin typeface="Times New Roman"/>
                        <a:ea typeface="Calibri"/>
                        <a:cs typeface="Times New Roman"/>
                      </a:endParaRPr>
                    </a:p>
                  </a:txBody>
                  <a:tcPr marL="68580" marR="68580" marT="0" marB="0">
                    <a:lnL>
                      <a:noFill/>
                    </a:lnL>
                    <a:lnR>
                      <a:noFill/>
                    </a:lnR>
                    <a:lnT>
                      <a:noFill/>
                    </a:lnT>
                    <a:lnB>
                      <a:noFill/>
                    </a:lnB>
                  </a:tcPr>
                </a:tc>
                <a:tc>
                  <a:txBody>
                    <a:bodyPr/>
                    <a:lstStyle/>
                    <a:p>
                      <a:pPr algn="r">
                        <a:spcAft>
                          <a:spcPts val="0"/>
                        </a:spcAft>
                      </a:pPr>
                      <a:r>
                        <a:rPr lang="ru-RU" sz="2200">
                          <a:solidFill>
                            <a:srgbClr val="002060"/>
                          </a:solidFill>
                          <a:effectLst/>
                          <a:latin typeface="Times New Roman"/>
                          <a:ea typeface="Times New Roman"/>
                          <a:cs typeface="Times New Roman"/>
                        </a:rPr>
                        <a:t>2000</a:t>
                      </a:r>
                      <a:endParaRPr lang="ru-RU" sz="2200">
                        <a:solidFill>
                          <a:srgbClr val="002060"/>
                        </a:solidFill>
                        <a:effectLst/>
                        <a:latin typeface="Times New Roman"/>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r h="0">
                <a:tc>
                  <a:txBody>
                    <a:bodyPr/>
                    <a:lstStyle/>
                    <a:p>
                      <a:pPr algn="l">
                        <a:spcAft>
                          <a:spcPts val="0"/>
                        </a:spcAft>
                      </a:pPr>
                      <a:r>
                        <a:rPr lang="kk-KZ" sz="2200">
                          <a:solidFill>
                            <a:srgbClr val="002060"/>
                          </a:solidFill>
                          <a:effectLst/>
                          <a:latin typeface="Times New Roman"/>
                          <a:ea typeface="Times New Roman"/>
                          <a:cs typeface="Times New Roman"/>
                        </a:rPr>
                        <a:t>Созылмалы тәртіптегі ток, А</a:t>
                      </a:r>
                      <a:endParaRPr lang="ru-RU" sz="2200">
                        <a:solidFill>
                          <a:srgbClr val="002060"/>
                        </a:solidFill>
                        <a:effectLst/>
                        <a:latin typeface="Times New Roman"/>
                        <a:ea typeface="Calibri"/>
                        <a:cs typeface="Times New Roman"/>
                      </a:endParaRPr>
                    </a:p>
                  </a:txBody>
                  <a:tcPr marL="68580" marR="68580" marT="0" marB="0">
                    <a:lnL>
                      <a:noFill/>
                    </a:lnL>
                    <a:lnR>
                      <a:noFill/>
                    </a:lnR>
                    <a:lnT>
                      <a:noFill/>
                    </a:lnT>
                    <a:lnB>
                      <a:noFill/>
                    </a:lnB>
                  </a:tcPr>
                </a:tc>
                <a:tc>
                  <a:txBody>
                    <a:bodyPr/>
                    <a:lstStyle/>
                    <a:p>
                      <a:pPr algn="r">
                        <a:spcAft>
                          <a:spcPts val="0"/>
                        </a:spcAft>
                      </a:pPr>
                      <a:r>
                        <a:rPr lang="kk-KZ" sz="2200">
                          <a:solidFill>
                            <a:srgbClr val="002060"/>
                          </a:solidFill>
                          <a:effectLst/>
                          <a:latin typeface="Times New Roman"/>
                          <a:ea typeface="Times New Roman"/>
                          <a:cs typeface="Times New Roman"/>
                        </a:rPr>
                        <a:t>520</a:t>
                      </a:r>
                      <a:endParaRPr lang="ru-RU" sz="2200">
                        <a:solidFill>
                          <a:srgbClr val="002060"/>
                        </a:solidFill>
                        <a:effectLst/>
                        <a:latin typeface="Times New Roman"/>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1"/>
                  </a:ext>
                </a:extLst>
              </a:tr>
              <a:tr h="0">
                <a:tc>
                  <a:txBody>
                    <a:bodyPr/>
                    <a:lstStyle/>
                    <a:p>
                      <a:pPr algn="l">
                        <a:spcAft>
                          <a:spcPts val="0"/>
                        </a:spcAft>
                      </a:pPr>
                      <a:r>
                        <a:rPr lang="ru-RU" sz="2200">
                          <a:solidFill>
                            <a:srgbClr val="002060"/>
                          </a:solidFill>
                          <a:effectLst/>
                          <a:latin typeface="Times New Roman"/>
                          <a:ea typeface="Times New Roman"/>
                          <a:cs typeface="Times New Roman"/>
                        </a:rPr>
                        <a:t>Пульсациялы токта индукт</a:t>
                      </a:r>
                      <a:r>
                        <a:rPr lang="kk-KZ" sz="2200">
                          <a:solidFill>
                            <a:srgbClr val="002060"/>
                          </a:solidFill>
                          <a:effectLst/>
                          <a:latin typeface="Times New Roman"/>
                          <a:ea typeface="Times New Roman"/>
                          <a:cs typeface="Times New Roman"/>
                        </a:rPr>
                        <a:t>ивтілігі кем</a:t>
                      </a:r>
                      <a:r>
                        <a:rPr lang="ru-RU" sz="2200">
                          <a:solidFill>
                            <a:srgbClr val="002060"/>
                          </a:solidFill>
                          <a:effectLst/>
                          <a:latin typeface="Times New Roman"/>
                          <a:ea typeface="Times New Roman"/>
                          <a:cs typeface="Times New Roman"/>
                        </a:rPr>
                        <a:t> емес, мГн</a:t>
                      </a:r>
                      <a:endParaRPr lang="ru-RU" sz="2200">
                        <a:solidFill>
                          <a:srgbClr val="002060"/>
                        </a:solidFill>
                        <a:effectLst/>
                        <a:latin typeface="Times New Roman"/>
                        <a:ea typeface="Calibri"/>
                        <a:cs typeface="Times New Roman"/>
                      </a:endParaRPr>
                    </a:p>
                    <a:p>
                      <a:pPr algn="l">
                        <a:spcAft>
                          <a:spcPts val="0"/>
                        </a:spcAft>
                      </a:pPr>
                      <a:r>
                        <a:rPr lang="ru-RU" sz="2200">
                          <a:solidFill>
                            <a:srgbClr val="002060"/>
                          </a:solidFill>
                          <a:effectLst/>
                          <a:latin typeface="Times New Roman"/>
                          <a:ea typeface="Times New Roman"/>
                          <a:cs typeface="Times New Roman"/>
                        </a:rPr>
                        <a:t>100 А-дейін</a:t>
                      </a:r>
                      <a:endParaRPr lang="ru-RU" sz="2200">
                        <a:solidFill>
                          <a:srgbClr val="002060"/>
                        </a:solidFill>
                        <a:effectLst/>
                        <a:latin typeface="Times New Roman"/>
                        <a:ea typeface="Calibri"/>
                        <a:cs typeface="Times New Roman"/>
                      </a:endParaRPr>
                    </a:p>
                    <a:p>
                      <a:pPr algn="l">
                        <a:spcAft>
                          <a:spcPts val="0"/>
                        </a:spcAft>
                      </a:pPr>
                      <a:r>
                        <a:rPr lang="ru-RU" sz="2200">
                          <a:solidFill>
                            <a:srgbClr val="002060"/>
                          </a:solidFill>
                          <a:effectLst/>
                          <a:latin typeface="Times New Roman"/>
                          <a:ea typeface="Times New Roman"/>
                          <a:cs typeface="Times New Roman"/>
                        </a:rPr>
                        <a:t>520 А-де</a:t>
                      </a:r>
                      <a:endParaRPr lang="ru-RU" sz="2200">
                        <a:solidFill>
                          <a:srgbClr val="002060"/>
                        </a:solidFill>
                        <a:effectLst/>
                        <a:latin typeface="Times New Roman"/>
                        <a:ea typeface="Calibri"/>
                        <a:cs typeface="Times New Roman"/>
                      </a:endParaRPr>
                    </a:p>
                  </a:txBody>
                  <a:tcPr marL="68580" marR="68580" marT="0" marB="0">
                    <a:lnL>
                      <a:noFill/>
                    </a:lnL>
                    <a:lnR>
                      <a:noFill/>
                    </a:lnR>
                    <a:lnT>
                      <a:noFill/>
                    </a:lnT>
                    <a:lnB>
                      <a:noFill/>
                    </a:lnB>
                  </a:tcPr>
                </a:tc>
                <a:tc>
                  <a:txBody>
                    <a:bodyPr/>
                    <a:lstStyle/>
                    <a:p>
                      <a:pPr algn="r">
                        <a:spcAft>
                          <a:spcPts val="0"/>
                        </a:spcAft>
                      </a:pPr>
                      <a:r>
                        <a:rPr lang="kk-KZ" sz="2200">
                          <a:solidFill>
                            <a:srgbClr val="002060"/>
                          </a:solidFill>
                          <a:effectLst/>
                          <a:latin typeface="Times New Roman"/>
                          <a:ea typeface="Times New Roman"/>
                          <a:cs typeface="Times New Roman"/>
                        </a:rPr>
                        <a:t> </a:t>
                      </a:r>
                      <a:endParaRPr lang="ru-RU" sz="2200">
                        <a:solidFill>
                          <a:srgbClr val="002060"/>
                        </a:solidFill>
                        <a:effectLst/>
                        <a:latin typeface="Times New Roman"/>
                        <a:ea typeface="Calibri"/>
                        <a:cs typeface="Times New Roman"/>
                      </a:endParaRPr>
                    </a:p>
                    <a:p>
                      <a:pPr algn="r">
                        <a:spcAft>
                          <a:spcPts val="0"/>
                        </a:spcAft>
                      </a:pPr>
                      <a:r>
                        <a:rPr lang="kk-KZ" sz="2200">
                          <a:solidFill>
                            <a:srgbClr val="002060"/>
                          </a:solidFill>
                          <a:effectLst/>
                          <a:latin typeface="Times New Roman"/>
                          <a:ea typeface="Times New Roman"/>
                          <a:cs typeface="Times New Roman"/>
                        </a:rPr>
                        <a:t>2,2</a:t>
                      </a:r>
                      <a:endParaRPr lang="ru-RU" sz="2200">
                        <a:solidFill>
                          <a:srgbClr val="002060"/>
                        </a:solidFill>
                        <a:effectLst/>
                        <a:latin typeface="Times New Roman"/>
                        <a:ea typeface="Calibri"/>
                        <a:cs typeface="Times New Roman"/>
                      </a:endParaRPr>
                    </a:p>
                    <a:p>
                      <a:pPr algn="r">
                        <a:spcAft>
                          <a:spcPts val="0"/>
                        </a:spcAft>
                      </a:pPr>
                      <a:r>
                        <a:rPr lang="kk-KZ" sz="2200">
                          <a:solidFill>
                            <a:srgbClr val="002060"/>
                          </a:solidFill>
                          <a:effectLst/>
                          <a:latin typeface="Times New Roman"/>
                          <a:ea typeface="Times New Roman"/>
                          <a:cs typeface="Times New Roman"/>
                        </a:rPr>
                        <a:t>1,5</a:t>
                      </a:r>
                      <a:endParaRPr lang="ru-RU" sz="2200">
                        <a:solidFill>
                          <a:srgbClr val="002060"/>
                        </a:solidFill>
                        <a:effectLst/>
                        <a:latin typeface="Times New Roman"/>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0">
                <a:tc>
                  <a:txBody>
                    <a:bodyPr/>
                    <a:lstStyle/>
                    <a:p>
                      <a:pPr algn="l">
                        <a:spcAft>
                          <a:spcPts val="0"/>
                        </a:spcAft>
                      </a:pPr>
                      <a:r>
                        <a:rPr lang="kk-KZ" sz="2200">
                          <a:solidFill>
                            <a:srgbClr val="002060"/>
                          </a:solidFill>
                          <a:effectLst/>
                          <a:latin typeface="Times New Roman"/>
                          <a:ea typeface="Times New Roman"/>
                          <a:cs typeface="Times New Roman"/>
                        </a:rPr>
                        <a:t>Салқындауы</a:t>
                      </a:r>
                      <a:endParaRPr lang="ru-RU" sz="2200">
                        <a:solidFill>
                          <a:srgbClr val="002060"/>
                        </a:solidFill>
                        <a:effectLst/>
                        <a:latin typeface="Times New Roman"/>
                        <a:ea typeface="Calibri"/>
                        <a:cs typeface="Times New Roman"/>
                      </a:endParaRPr>
                    </a:p>
                  </a:txBody>
                  <a:tcPr marL="68580" marR="68580" marT="0" marB="0">
                    <a:lnL>
                      <a:noFill/>
                    </a:lnL>
                    <a:lnR>
                      <a:noFill/>
                    </a:lnR>
                    <a:lnT>
                      <a:noFill/>
                    </a:lnT>
                    <a:lnB>
                      <a:noFill/>
                    </a:lnB>
                  </a:tcPr>
                </a:tc>
                <a:tc>
                  <a:txBody>
                    <a:bodyPr/>
                    <a:lstStyle/>
                    <a:p>
                      <a:pPr algn="r">
                        <a:spcAft>
                          <a:spcPts val="0"/>
                        </a:spcAft>
                      </a:pPr>
                      <a:r>
                        <a:rPr lang="kk-KZ" sz="2200">
                          <a:solidFill>
                            <a:srgbClr val="002060"/>
                          </a:solidFill>
                          <a:effectLst/>
                          <a:latin typeface="Times New Roman"/>
                          <a:ea typeface="Times New Roman"/>
                          <a:cs typeface="Times New Roman"/>
                        </a:rPr>
                        <a:t>мәжбүрлі ауалық</a:t>
                      </a:r>
                      <a:endParaRPr lang="ru-RU" sz="2200">
                        <a:solidFill>
                          <a:srgbClr val="002060"/>
                        </a:solidFill>
                        <a:effectLst/>
                        <a:latin typeface="Times New Roman"/>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0">
                <a:tc>
                  <a:txBody>
                    <a:bodyPr/>
                    <a:lstStyle/>
                    <a:p>
                      <a:pPr algn="l">
                        <a:spcAft>
                          <a:spcPts val="0"/>
                        </a:spcAft>
                      </a:pPr>
                      <a:r>
                        <a:rPr lang="kk-KZ" sz="2200">
                          <a:solidFill>
                            <a:srgbClr val="002060"/>
                          </a:solidFill>
                          <a:effectLst/>
                          <a:latin typeface="Times New Roman"/>
                          <a:ea typeface="Times New Roman"/>
                          <a:cs typeface="Times New Roman"/>
                        </a:rPr>
                        <a:t>Салқындатқыш ауаның шығыны, м</a:t>
                      </a:r>
                      <a:r>
                        <a:rPr lang="kk-KZ" sz="2200" baseline="30000">
                          <a:solidFill>
                            <a:srgbClr val="002060"/>
                          </a:solidFill>
                          <a:effectLst/>
                          <a:latin typeface="Times New Roman"/>
                          <a:ea typeface="Times New Roman"/>
                          <a:cs typeface="Times New Roman"/>
                        </a:rPr>
                        <a:t>3</a:t>
                      </a:r>
                      <a:r>
                        <a:rPr lang="kk-KZ" sz="2200">
                          <a:solidFill>
                            <a:srgbClr val="002060"/>
                          </a:solidFill>
                          <a:effectLst/>
                          <a:latin typeface="Times New Roman"/>
                          <a:ea typeface="Times New Roman"/>
                          <a:cs typeface="Times New Roman"/>
                        </a:rPr>
                        <a:t>/мин</a:t>
                      </a:r>
                      <a:endParaRPr lang="ru-RU" sz="2200">
                        <a:solidFill>
                          <a:srgbClr val="002060"/>
                        </a:solidFill>
                        <a:effectLst/>
                        <a:latin typeface="Times New Roman"/>
                        <a:ea typeface="Calibri"/>
                        <a:cs typeface="Times New Roman"/>
                      </a:endParaRPr>
                    </a:p>
                  </a:txBody>
                  <a:tcPr marL="68580" marR="68580" marT="0" marB="0">
                    <a:lnL>
                      <a:noFill/>
                    </a:lnL>
                    <a:lnR>
                      <a:noFill/>
                    </a:lnR>
                    <a:lnT>
                      <a:noFill/>
                    </a:lnT>
                    <a:lnB>
                      <a:noFill/>
                    </a:lnB>
                  </a:tcPr>
                </a:tc>
                <a:tc>
                  <a:txBody>
                    <a:bodyPr/>
                    <a:lstStyle/>
                    <a:p>
                      <a:pPr algn="r">
                        <a:spcAft>
                          <a:spcPts val="0"/>
                        </a:spcAft>
                      </a:pPr>
                      <a:r>
                        <a:rPr lang="kk-KZ" sz="2200">
                          <a:solidFill>
                            <a:srgbClr val="002060"/>
                          </a:solidFill>
                          <a:effectLst/>
                          <a:latin typeface="Times New Roman"/>
                          <a:ea typeface="Times New Roman"/>
                          <a:cs typeface="Times New Roman"/>
                        </a:rPr>
                        <a:t>20</a:t>
                      </a:r>
                      <a:endParaRPr lang="ru-RU" sz="2200">
                        <a:solidFill>
                          <a:srgbClr val="002060"/>
                        </a:solidFill>
                        <a:effectLst/>
                        <a:latin typeface="Times New Roman"/>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0">
                <a:tc>
                  <a:txBody>
                    <a:bodyPr/>
                    <a:lstStyle/>
                    <a:p>
                      <a:pPr algn="l">
                        <a:spcAft>
                          <a:spcPts val="0"/>
                        </a:spcAft>
                      </a:pPr>
                      <a:r>
                        <a:rPr lang="ru-RU" sz="2200">
                          <a:solidFill>
                            <a:srgbClr val="002060"/>
                          </a:solidFill>
                          <a:effectLst/>
                          <a:latin typeface="Times New Roman"/>
                          <a:ea typeface="Times New Roman"/>
                          <a:cs typeface="Times New Roman"/>
                        </a:rPr>
                        <a:t>Масса</a:t>
                      </a:r>
                      <a:r>
                        <a:rPr lang="kk-KZ" sz="2200">
                          <a:solidFill>
                            <a:srgbClr val="002060"/>
                          </a:solidFill>
                          <a:effectLst/>
                          <a:latin typeface="Times New Roman"/>
                          <a:ea typeface="Times New Roman"/>
                          <a:cs typeface="Times New Roman"/>
                        </a:rPr>
                        <a:t>сы</a:t>
                      </a:r>
                      <a:r>
                        <a:rPr lang="ru-RU" sz="2200">
                          <a:solidFill>
                            <a:srgbClr val="002060"/>
                          </a:solidFill>
                          <a:effectLst/>
                          <a:latin typeface="Times New Roman"/>
                          <a:ea typeface="Times New Roman"/>
                          <a:cs typeface="Times New Roman"/>
                        </a:rPr>
                        <a:t>, кг</a:t>
                      </a:r>
                      <a:endParaRPr lang="ru-RU" sz="2200">
                        <a:solidFill>
                          <a:srgbClr val="002060"/>
                        </a:solidFill>
                        <a:effectLst/>
                        <a:latin typeface="Times New Roman"/>
                        <a:ea typeface="Calibri"/>
                        <a:cs typeface="Times New Roman"/>
                      </a:endParaRPr>
                    </a:p>
                  </a:txBody>
                  <a:tcPr marL="68580" marR="68580" marT="0" marB="0">
                    <a:lnL>
                      <a:noFill/>
                    </a:lnL>
                    <a:lnR>
                      <a:noFill/>
                    </a:lnR>
                    <a:lnT>
                      <a:noFill/>
                    </a:lnT>
                    <a:lnB>
                      <a:noFill/>
                    </a:lnB>
                  </a:tcPr>
                </a:tc>
                <a:tc>
                  <a:txBody>
                    <a:bodyPr/>
                    <a:lstStyle/>
                    <a:p>
                      <a:pPr algn="r">
                        <a:spcAft>
                          <a:spcPts val="0"/>
                        </a:spcAft>
                      </a:pPr>
                      <a:r>
                        <a:rPr lang="ru-RU" sz="2200" dirty="0">
                          <a:solidFill>
                            <a:srgbClr val="002060"/>
                          </a:solidFill>
                          <a:effectLst/>
                          <a:latin typeface="Times New Roman"/>
                          <a:ea typeface="Times New Roman"/>
                          <a:cs typeface="Times New Roman"/>
                        </a:rPr>
                        <a:t>110</a:t>
                      </a:r>
                      <a:endParaRPr lang="ru-RU" sz="2200" dirty="0">
                        <a:solidFill>
                          <a:srgbClr val="002060"/>
                        </a:solidFill>
                        <a:effectLst/>
                        <a:latin typeface="Times New Roman"/>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3330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244679"/>
            <a:ext cx="8449096" cy="461665"/>
          </a:xfrm>
          <a:prstGeom prst="rect">
            <a:avLst/>
          </a:prstGeom>
          <a:solidFill>
            <a:schemeClr val="bg1"/>
          </a:solidFill>
        </p:spPr>
        <p:txBody>
          <a:bodyPr wrap="square">
            <a:spAutoFit/>
          </a:bodyPr>
          <a:lstStyle/>
          <a:p>
            <a:pPr algn="ctr"/>
            <a:r>
              <a:rPr lang="ru-RU" sz="2400" b="1" dirty="0">
                <a:solidFill>
                  <a:srgbClr val="002060"/>
                </a:solidFill>
                <a:latin typeface="Times New Roman" pitchFamily="18" charset="0"/>
                <a:cs typeface="Times New Roman" pitchFamily="18" charset="0"/>
              </a:rPr>
              <a:t>ИШ-95 </a:t>
            </a:r>
            <a:r>
              <a:rPr lang="ru-RU" sz="2400" b="1" dirty="0" err="1">
                <a:solidFill>
                  <a:srgbClr val="002060"/>
                </a:solidFill>
                <a:latin typeface="Times New Roman" pitchFamily="18" charset="0"/>
                <a:cs typeface="Times New Roman" pitchFamily="18" charset="0"/>
              </a:rPr>
              <a:t>индуктивті</a:t>
            </a:r>
            <a:r>
              <a:rPr lang="ru-RU" sz="2400" b="1" dirty="0">
                <a:solidFill>
                  <a:srgbClr val="002060"/>
                </a:solidFill>
                <a:latin typeface="Times New Roman" pitchFamily="18" charset="0"/>
                <a:cs typeface="Times New Roman" pitchFamily="18" charset="0"/>
              </a:rPr>
              <a:t> </a:t>
            </a:r>
            <a:r>
              <a:rPr lang="ru-RU" sz="2400" b="1" dirty="0" err="1">
                <a:solidFill>
                  <a:srgbClr val="002060"/>
                </a:solidFill>
                <a:latin typeface="Times New Roman" pitchFamily="18" charset="0"/>
                <a:cs typeface="Times New Roman" pitchFamily="18" charset="0"/>
              </a:rPr>
              <a:t>кілтегі</a:t>
            </a:r>
            <a:endParaRPr lang="ru-RU" sz="2400" b="1" dirty="0">
              <a:solidFill>
                <a:srgbClr val="002060"/>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Прямоугольник 7"/>
          <p:cNvSpPr/>
          <p:nvPr/>
        </p:nvSpPr>
        <p:spPr>
          <a:xfrm>
            <a:off x="971600" y="5517232"/>
            <a:ext cx="8017048" cy="1015663"/>
          </a:xfrm>
          <a:prstGeom prst="rect">
            <a:avLst/>
          </a:prstGeom>
        </p:spPr>
        <p:txBody>
          <a:bodyPr wrap="square">
            <a:spAutoFit/>
          </a:bodyPr>
          <a:lstStyle/>
          <a:p>
            <a:pPr algn="just"/>
            <a:r>
              <a:rPr lang="kk-KZ" sz="2000" dirty="0">
                <a:solidFill>
                  <a:srgbClr val="002060"/>
                </a:solidFill>
                <a:latin typeface="Times New Roman"/>
                <a:ea typeface="Times New Roman"/>
              </a:rPr>
              <a:t>Индуктивті кілтек (7.8-сурет) орамнан (3), екі қалыңдығы 30 мм гетинакстан, үш бұрамасұқпамен (4) осьтік бағытта тартылған, бүйірден (1) тұрады. </a:t>
            </a:r>
            <a:endParaRPr lang="ru-RU" sz="2000" dirty="0">
              <a:solidFill>
                <a:srgbClr val="002060"/>
              </a:solidFill>
            </a:endParaRPr>
          </a:p>
        </p:txBody>
      </p:sp>
      <p:pic>
        <p:nvPicPr>
          <p:cNvPr id="9" name="Рисунок 8"/>
          <p:cNvPicPr/>
          <p:nvPr/>
        </p:nvPicPr>
        <p:blipFill>
          <a:blip r:embed="rId2">
            <a:extLst>
              <a:ext uri="{28A0092B-C50C-407E-A947-70E740481C1C}">
                <a14:useLocalDpi xmlns:a14="http://schemas.microsoft.com/office/drawing/2010/main" val="0"/>
              </a:ext>
            </a:extLst>
          </a:blip>
          <a:srcRect l="13742" t="20209" r="15289" b="25679"/>
          <a:stretch>
            <a:fillRect/>
          </a:stretch>
        </p:blipFill>
        <p:spPr bwMode="auto">
          <a:xfrm>
            <a:off x="1019684" y="1556792"/>
            <a:ext cx="7488832" cy="3384376"/>
          </a:xfrm>
          <a:prstGeom prst="rect">
            <a:avLst/>
          </a:prstGeom>
          <a:noFill/>
          <a:ln>
            <a:noFill/>
          </a:ln>
        </p:spPr>
      </p:pic>
    </p:spTree>
    <p:extLst>
      <p:ext uri="{BB962C8B-B14F-4D97-AF65-F5344CB8AC3E}">
        <p14:creationId xmlns:p14="http://schemas.microsoft.com/office/powerpoint/2010/main" val="388393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8" y="44624"/>
            <a:ext cx="7920880" cy="707886"/>
          </a:xfrm>
          <a:prstGeom prst="rect">
            <a:avLst/>
          </a:prstGeom>
          <a:solidFill>
            <a:schemeClr val="bg1"/>
          </a:solidFill>
        </p:spPr>
        <p:txBody>
          <a:bodyPr wrap="square">
            <a:spAutoFit/>
          </a:bodyPr>
          <a:lstStyle/>
          <a:p>
            <a:pPr algn="ctr"/>
            <a:r>
              <a:rPr lang="ru-RU" sz="2000" b="1" dirty="0" err="1" smtClean="0">
                <a:solidFill>
                  <a:srgbClr val="002060"/>
                </a:solidFill>
                <a:latin typeface="Times New Roman" pitchFamily="18" charset="0"/>
                <a:cs typeface="Times New Roman" pitchFamily="18" charset="0"/>
              </a:rPr>
              <a:t>Түзеткіштердің</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жұмыс</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істеу</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режимі</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және</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басқару</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жүйесі</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қуат</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берілісінде</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оларды</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қолдану</a:t>
            </a:r>
            <a:r>
              <a:rPr lang="ru-RU" sz="2000" b="1" dirty="0" smtClean="0">
                <a:solidFill>
                  <a:srgbClr val="002060"/>
                </a:solidFill>
                <a:latin typeface="Times New Roman" pitchFamily="18" charset="0"/>
                <a:cs typeface="Times New Roman" pitchFamily="18" charset="0"/>
              </a:rPr>
              <a:t>. </a:t>
            </a:r>
            <a:endParaRPr lang="ru-RU" sz="2000" b="1" dirty="0">
              <a:solidFill>
                <a:srgbClr val="002060"/>
              </a:solidFill>
            </a:endParaRPr>
          </a:p>
        </p:txBody>
      </p:sp>
      <p:sp>
        <p:nvSpPr>
          <p:cNvPr id="5" name="Прямоугольник 4"/>
          <p:cNvSpPr/>
          <p:nvPr/>
        </p:nvSpPr>
        <p:spPr>
          <a:xfrm>
            <a:off x="1187624" y="1124744"/>
            <a:ext cx="7704856" cy="830997"/>
          </a:xfrm>
          <a:prstGeom prst="rect">
            <a:avLst/>
          </a:prstGeom>
        </p:spPr>
        <p:txBody>
          <a:bodyPr wrap="square">
            <a:spAutoFit/>
          </a:bodyPr>
          <a:lstStyle/>
          <a:p>
            <a:pPr algn="just"/>
            <a:r>
              <a:rPr lang="kk-KZ" sz="2400" b="1" u="sng" dirty="0" smtClean="0">
                <a:solidFill>
                  <a:srgbClr val="FF0000"/>
                </a:solidFill>
                <a:latin typeface="Times New Roman" pitchFamily="18" charset="0"/>
                <a:cs typeface="Times New Roman" pitchFamily="18" charset="0"/>
              </a:rPr>
              <a:t>Түзеткіш</a:t>
            </a:r>
            <a:r>
              <a:rPr lang="kk-KZ" sz="2400" b="1" dirty="0" smtClean="0">
                <a:latin typeface="Times New Roman" pitchFamily="18" charset="0"/>
                <a:cs typeface="Times New Roman" pitchFamily="18" charset="0"/>
              </a:rPr>
              <a:t> </a:t>
            </a:r>
            <a:r>
              <a:rPr lang="kk-KZ" sz="2400" dirty="0" smtClean="0">
                <a:latin typeface="Times New Roman" pitchFamily="18" charset="0"/>
                <a:cs typeface="Times New Roman" pitchFamily="18" charset="0"/>
              </a:rPr>
              <a:t>дегеніміз  айнымалы токты тұрақты токқа түрлендіруге арналған электртехникалық құрылғы. </a:t>
            </a:r>
            <a:endParaRPr lang="ru-RU" sz="2400" dirty="0" smtClean="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07" y="2636912"/>
            <a:ext cx="8838381"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904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8" y="44624"/>
            <a:ext cx="7920880" cy="707886"/>
          </a:xfrm>
          <a:prstGeom prst="rect">
            <a:avLst/>
          </a:prstGeom>
          <a:solidFill>
            <a:schemeClr val="accent6">
              <a:lumMod val="20000"/>
              <a:lumOff val="80000"/>
            </a:schemeClr>
          </a:solidFill>
        </p:spPr>
        <p:txBody>
          <a:bodyPr wrap="square">
            <a:spAutoFit/>
          </a:bodyPr>
          <a:lstStyle/>
          <a:p>
            <a:pPr algn="ctr"/>
            <a:r>
              <a:rPr lang="ru-RU" sz="2000" b="1" dirty="0" err="1" smtClean="0">
                <a:solidFill>
                  <a:srgbClr val="FF0000"/>
                </a:solidFill>
                <a:latin typeface="Times New Roman" pitchFamily="18" charset="0"/>
                <a:cs typeface="Times New Roman" pitchFamily="18" charset="0"/>
              </a:rPr>
              <a:t>Түзеткіштердің</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жұмыс</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істеу</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режимі</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және</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басқару</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жүйесі</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қуат</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берілісінде</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оларды</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қолдану</a:t>
            </a:r>
            <a:r>
              <a:rPr lang="ru-RU" sz="2000" b="1" dirty="0" smtClean="0">
                <a:solidFill>
                  <a:srgbClr val="FF0000"/>
                </a:solidFill>
                <a:latin typeface="Times New Roman" pitchFamily="18" charset="0"/>
                <a:cs typeface="Times New Roman" pitchFamily="18" charset="0"/>
              </a:rPr>
              <a:t>. </a:t>
            </a:r>
            <a:endParaRPr lang="ru-RU" sz="2000" b="1" dirty="0">
              <a:solidFill>
                <a:srgbClr val="FF0000"/>
              </a:solidFill>
            </a:endParaRPr>
          </a:p>
        </p:txBody>
      </p:sp>
      <p:sp>
        <p:nvSpPr>
          <p:cNvPr id="5" name="Прямоугольник 4"/>
          <p:cNvSpPr/>
          <p:nvPr/>
        </p:nvSpPr>
        <p:spPr>
          <a:xfrm>
            <a:off x="1187624" y="1124744"/>
            <a:ext cx="7704856" cy="4093428"/>
          </a:xfrm>
          <a:prstGeom prst="rect">
            <a:avLst/>
          </a:prstGeom>
        </p:spPr>
        <p:txBody>
          <a:bodyPr wrap="square">
            <a:spAutoFit/>
          </a:bodyPr>
          <a:lstStyle/>
          <a:p>
            <a:pPr algn="just"/>
            <a:r>
              <a:rPr lang="kk-KZ" sz="2600" dirty="0" smtClean="0">
                <a:latin typeface="Times New Roman" pitchFamily="18" charset="0"/>
                <a:cs typeface="Times New Roman" pitchFamily="18" charset="0"/>
              </a:rPr>
              <a:t>	Ауыспалы </a:t>
            </a:r>
            <a:r>
              <a:rPr lang="kk-KZ" sz="2600" dirty="0">
                <a:latin typeface="Times New Roman" pitchFamily="18" charset="0"/>
                <a:cs typeface="Times New Roman" pitchFamily="18" charset="0"/>
              </a:rPr>
              <a:t>ток тізбектерінде шығу кернеуін реттеу үшін </a:t>
            </a:r>
            <a:r>
              <a:rPr lang="kk-KZ" sz="2600" b="1" dirty="0" smtClean="0">
                <a:latin typeface="Times New Roman" pitchFamily="18" charset="0"/>
                <a:cs typeface="Times New Roman" pitchFamily="18" charset="0"/>
              </a:rPr>
              <a:t>басқарылатын </a:t>
            </a:r>
            <a:r>
              <a:rPr lang="kk-KZ" sz="2600" b="1" dirty="0">
                <a:latin typeface="Times New Roman" pitchFamily="18" charset="0"/>
                <a:cs typeface="Times New Roman" pitchFamily="18" charset="0"/>
              </a:rPr>
              <a:t>түзеткіштер </a:t>
            </a:r>
            <a:r>
              <a:rPr lang="kk-KZ" sz="2600" dirty="0">
                <a:latin typeface="Times New Roman" pitchFamily="18" charset="0"/>
                <a:cs typeface="Times New Roman" pitchFamily="18" charset="0"/>
              </a:rPr>
              <a:t>қолданылады. Түзеткіш немесе реостат сияқты түзеткіштен кейінгі шығу кернеуін басқарудың басқа тәсілдерімен қатар, басқарылатын түзеткіш схеманың жоғары сенімділігі кезінде үлкен ПӘК-ке қол жеткізуге мүмкіндік береді, мұны ЛАТР (лабораторный автотрансформатор регулируемый) көмегімен реттеу туралы да, реостаттық реттеу туралы да айтуға болмайды.</a:t>
            </a:r>
            <a:endParaRPr lang="ru-RU" sz="26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087915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8" y="44624"/>
            <a:ext cx="7920880" cy="707886"/>
          </a:xfrm>
          <a:prstGeom prst="rect">
            <a:avLst/>
          </a:prstGeom>
          <a:solidFill>
            <a:schemeClr val="accent6">
              <a:lumMod val="20000"/>
              <a:lumOff val="80000"/>
            </a:schemeClr>
          </a:solidFill>
        </p:spPr>
        <p:txBody>
          <a:bodyPr wrap="square">
            <a:spAutoFit/>
          </a:bodyPr>
          <a:lstStyle/>
          <a:p>
            <a:pPr algn="ctr"/>
            <a:r>
              <a:rPr lang="ru-RU" sz="2000" b="1" dirty="0" err="1" smtClean="0">
                <a:solidFill>
                  <a:srgbClr val="FF0000"/>
                </a:solidFill>
                <a:latin typeface="Times New Roman" pitchFamily="18" charset="0"/>
                <a:cs typeface="Times New Roman" pitchFamily="18" charset="0"/>
              </a:rPr>
              <a:t>Түзеткіштердің</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жұмыс</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істеу</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режимі</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және</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басқару</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жүйесі</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қуат</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берілісінде</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оларды</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қолдану</a:t>
            </a:r>
            <a:r>
              <a:rPr lang="ru-RU" sz="2000" b="1" dirty="0" smtClean="0">
                <a:solidFill>
                  <a:srgbClr val="FF0000"/>
                </a:solidFill>
                <a:latin typeface="Times New Roman" pitchFamily="18" charset="0"/>
                <a:cs typeface="Times New Roman" pitchFamily="18" charset="0"/>
              </a:rPr>
              <a:t>. </a:t>
            </a:r>
            <a:endParaRPr lang="ru-RU" sz="2000" b="1" dirty="0">
              <a:solidFill>
                <a:srgbClr val="FF0000"/>
              </a:solidFill>
            </a:endParaRPr>
          </a:p>
        </p:txBody>
      </p:sp>
      <p:sp>
        <p:nvSpPr>
          <p:cNvPr id="5" name="Прямоугольник 4"/>
          <p:cNvSpPr/>
          <p:nvPr/>
        </p:nvSpPr>
        <p:spPr>
          <a:xfrm>
            <a:off x="1187624" y="1124744"/>
            <a:ext cx="7704856" cy="1692771"/>
          </a:xfrm>
          <a:prstGeom prst="rect">
            <a:avLst/>
          </a:prstGeom>
        </p:spPr>
        <p:txBody>
          <a:bodyPr wrap="square">
            <a:spAutoFit/>
          </a:bodyPr>
          <a:lstStyle/>
          <a:p>
            <a:pPr algn="just"/>
            <a:r>
              <a:rPr lang="kk-KZ" sz="2600" dirty="0">
                <a:latin typeface="Times New Roman" pitchFamily="18" charset="0"/>
                <a:cs typeface="Times New Roman" pitchFamily="18" charset="0"/>
              </a:rPr>
              <a:t>	Басқарылатын вентильдерді пайдалану неғұрлым прогрессивті және әлдеқайда төмен. Ең дұрысы, басқарылатын вентильдердің рөліне тиристорлар келеді.</a:t>
            </a:r>
            <a:endParaRPr lang="ru-RU" sz="2600" dirty="0" smtClean="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429000"/>
            <a:ext cx="4752975"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915816" y="4496817"/>
            <a:ext cx="216024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dirty="0" smtClean="0">
                <a:solidFill>
                  <a:srgbClr val="00B050"/>
                </a:solidFill>
                <a:latin typeface="Arial" panose="020B0604020202020204" pitchFamily="34" charset="0"/>
                <a:cs typeface="Arial" panose="020B0604020202020204" pitchFamily="34" charset="0"/>
              </a:rPr>
              <a:t>Басқарушы электрод</a:t>
            </a:r>
            <a:endParaRPr lang="ru-RU" sz="14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454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8" y="44624"/>
            <a:ext cx="7920880" cy="707886"/>
          </a:xfrm>
          <a:prstGeom prst="rect">
            <a:avLst/>
          </a:prstGeom>
          <a:solidFill>
            <a:schemeClr val="accent6">
              <a:lumMod val="20000"/>
              <a:lumOff val="80000"/>
            </a:schemeClr>
          </a:solidFill>
        </p:spPr>
        <p:txBody>
          <a:bodyPr wrap="square">
            <a:spAutoFit/>
          </a:bodyPr>
          <a:lstStyle/>
          <a:p>
            <a:pPr algn="ctr"/>
            <a:r>
              <a:rPr lang="ru-RU" sz="2000" b="1" dirty="0" err="1" smtClean="0">
                <a:solidFill>
                  <a:srgbClr val="FF0000"/>
                </a:solidFill>
                <a:latin typeface="Times New Roman" pitchFamily="18" charset="0"/>
                <a:cs typeface="Times New Roman" pitchFamily="18" charset="0"/>
              </a:rPr>
              <a:t>Түзеткіштердің</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жұмыс</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істеу</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режимі</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және</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басқару</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жүйесі</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қуат</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берілісінде</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оларды</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қолдану</a:t>
            </a:r>
            <a:r>
              <a:rPr lang="ru-RU" sz="2000" b="1" dirty="0" smtClean="0">
                <a:solidFill>
                  <a:srgbClr val="FF0000"/>
                </a:solidFill>
                <a:latin typeface="Times New Roman" pitchFamily="18" charset="0"/>
                <a:cs typeface="Times New Roman" pitchFamily="18" charset="0"/>
              </a:rPr>
              <a:t>. </a:t>
            </a:r>
            <a:endParaRPr lang="ru-RU" sz="2000" b="1" dirty="0">
              <a:solidFill>
                <a:srgbClr val="FF0000"/>
              </a:solidFill>
            </a:endParaRPr>
          </a:p>
        </p:txBody>
      </p:sp>
      <p:sp>
        <p:nvSpPr>
          <p:cNvPr id="5" name="Прямоугольник 4"/>
          <p:cNvSpPr/>
          <p:nvPr/>
        </p:nvSpPr>
        <p:spPr>
          <a:xfrm>
            <a:off x="1187624" y="1124744"/>
            <a:ext cx="7704856" cy="5262979"/>
          </a:xfrm>
          <a:prstGeom prst="rect">
            <a:avLst/>
          </a:prstGeom>
        </p:spPr>
        <p:txBody>
          <a:bodyPr wrap="square">
            <a:spAutoFit/>
          </a:bodyPr>
          <a:lstStyle/>
          <a:p>
            <a:pPr algn="just"/>
            <a:r>
              <a:rPr lang="kk-KZ" sz="2400" dirty="0">
                <a:latin typeface="Times New Roman" pitchFamily="18" charset="0"/>
                <a:cs typeface="Times New Roman" pitchFamily="18" charset="0"/>
              </a:rPr>
              <a:t>	</a:t>
            </a:r>
            <a:r>
              <a:rPr lang="kk-KZ" sz="2400" b="1" dirty="0">
                <a:latin typeface="Times New Roman" pitchFamily="18" charset="0"/>
                <a:cs typeface="Times New Roman" pitchFamily="18" charset="0"/>
              </a:rPr>
              <a:t>Басқарылатын түзеткіштің </a:t>
            </a:r>
            <a:r>
              <a:rPr lang="kk-KZ" sz="2400" dirty="0">
                <a:latin typeface="Times New Roman" pitchFamily="18" charset="0"/>
                <a:cs typeface="Times New Roman" pitchFamily="18" charset="0"/>
              </a:rPr>
              <a:t>негізі тиристорлар, трансформатор және тиристорларды басқару жүйесі болып табылады. Басқарылатын түзеткіштердің схемалары кәдімгі түзеткіштердің схемаларын қайталайды, бірақ тиристорлардың көмегімен табиғи коммутация нүктесіне қатысты тиристорларды қосу сәтін беретін </a:t>
            </a:r>
            <a:r>
              <a:rPr lang="kk-KZ" sz="2400" dirty="0" smtClean="0">
                <a:latin typeface="Times New Roman" pitchFamily="18" charset="0"/>
                <a:cs typeface="Times New Roman" pitchFamily="18" charset="0"/>
              </a:rPr>
              <a:t>басқару </a:t>
            </a:r>
            <a:r>
              <a:rPr lang="kk-KZ" sz="2400" dirty="0">
                <a:latin typeface="Times New Roman" pitchFamily="18" charset="0"/>
                <a:cs typeface="Times New Roman" pitchFamily="18" charset="0"/>
              </a:rPr>
              <a:t>(реттеу) бұрышының өзгеруі нәтижесінде түзетілген кернеудің орташа мәнін бірқалыпты реттеу міндеттері шешіледі.</a:t>
            </a:r>
          </a:p>
          <a:p>
            <a:pPr algn="just"/>
            <a:r>
              <a:rPr lang="en-US" sz="2400" dirty="0" smtClean="0">
                <a:latin typeface="Times New Roman" pitchFamily="18" charset="0"/>
                <a:cs typeface="Times New Roman" pitchFamily="18" charset="0"/>
              </a:rPr>
              <a:t>	</a:t>
            </a:r>
            <a:r>
              <a:rPr lang="kk-KZ" sz="2400" dirty="0" smtClean="0">
                <a:latin typeface="Times New Roman" pitchFamily="18" charset="0"/>
                <a:cs typeface="Times New Roman" pitchFamily="18" charset="0"/>
              </a:rPr>
              <a:t>Басқарылатын </a:t>
            </a:r>
            <a:r>
              <a:rPr lang="kk-KZ" sz="2400" dirty="0">
                <a:latin typeface="Times New Roman" pitchFamily="18" charset="0"/>
                <a:cs typeface="Times New Roman" pitchFamily="18" charset="0"/>
              </a:rPr>
              <a:t>түзеткіштер, сондай-ақ тиристорлардан басқару импульстерін алу арқылы ток авариялық өскен жағдайда жүктеме тізбегінің желіден ажыратылуын қамтамасыз ететін байланыссыз коммутациялық аппарат функциясын орындайды.</a:t>
            </a:r>
            <a:endParaRPr lang="ru-RU"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660044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851" y="269499"/>
            <a:ext cx="6408712" cy="1077218"/>
          </a:xfrm>
          <a:prstGeom prst="rect">
            <a:avLst/>
          </a:prstGeom>
          <a:noFill/>
        </p:spPr>
        <p:txBody>
          <a:bodyPr wrap="square" rtlCol="0">
            <a:spAutoFit/>
          </a:bodyPr>
          <a:lstStyle/>
          <a:p>
            <a:pPr algn="ctr"/>
            <a:r>
              <a:rPr lang="en-US" sz="3200" b="1" dirty="0" smtClean="0">
                <a:solidFill>
                  <a:srgbClr val="FF0000"/>
                </a:solidFill>
                <a:latin typeface="Times New Roman" pitchFamily="18" charset="0"/>
                <a:cs typeface="Times New Roman" pitchFamily="18" charset="0"/>
              </a:rPr>
              <a:t>KZ8</a:t>
            </a:r>
            <a:r>
              <a:rPr lang="kk-KZ" sz="3200" b="1" dirty="0" smtClean="0">
                <a:solidFill>
                  <a:srgbClr val="FF0000"/>
                </a:solidFill>
                <a:latin typeface="Times New Roman" pitchFamily="18" charset="0"/>
                <a:cs typeface="Times New Roman" pitchFamily="18" charset="0"/>
              </a:rPr>
              <a:t>А, электровоздвардың тартым трансйформаторы</a:t>
            </a:r>
            <a:endParaRPr lang="ru-RU" sz="3200" b="1" dirty="0">
              <a:solidFill>
                <a:srgbClr val="FF0000"/>
              </a:solidFill>
              <a:latin typeface="Times New Roman" pitchFamily="18" charset="0"/>
              <a:cs typeface="Times New Roman" pitchFamily="18" charset="0"/>
            </a:endParaRPr>
          </a:p>
        </p:txBody>
      </p:sp>
      <p:sp>
        <p:nvSpPr>
          <p:cNvPr id="5" name="TextBox 4"/>
          <p:cNvSpPr txBox="1"/>
          <p:nvPr/>
        </p:nvSpPr>
        <p:spPr>
          <a:xfrm>
            <a:off x="1115616" y="1124744"/>
            <a:ext cx="7848872" cy="4401205"/>
          </a:xfrm>
          <a:prstGeom prst="rect">
            <a:avLst/>
          </a:prstGeom>
          <a:noFill/>
        </p:spPr>
        <p:txBody>
          <a:bodyPr wrap="square" rtlCol="0">
            <a:spAutoFit/>
          </a:bodyPr>
          <a:lstStyle/>
          <a:p>
            <a:pPr algn="just"/>
            <a:r>
              <a:rPr lang="ru-RU" sz="2800" dirty="0" smtClean="0">
                <a:solidFill>
                  <a:schemeClr val="accent6">
                    <a:lumMod val="50000"/>
                  </a:schemeClr>
                </a:solidFill>
                <a:latin typeface="Times New Roman" pitchFamily="18" charset="0"/>
                <a:cs typeface="Times New Roman" pitchFamily="18" charset="0"/>
              </a:rPr>
              <a:t>	</a:t>
            </a:r>
          </a:p>
          <a:p>
            <a:pPr algn="just"/>
            <a:r>
              <a:rPr lang="ru-RU" sz="2800" dirty="0">
                <a:solidFill>
                  <a:schemeClr val="accent6">
                    <a:lumMod val="50000"/>
                  </a:schemeClr>
                </a:solidFill>
                <a:latin typeface="Times New Roman" pitchFamily="18" charset="0"/>
                <a:cs typeface="Times New Roman" pitchFamily="18" charset="0"/>
              </a:rPr>
              <a:t>	</a:t>
            </a:r>
            <a:r>
              <a:rPr lang="ru-RU" sz="2800" dirty="0" smtClean="0">
                <a:solidFill>
                  <a:schemeClr val="accent6">
                    <a:lumMod val="50000"/>
                  </a:schemeClr>
                </a:solidFill>
                <a:latin typeface="Times New Roman" pitchFamily="18" charset="0"/>
                <a:cs typeface="Times New Roman" pitchFamily="18" charset="0"/>
              </a:rPr>
              <a:t>1. ОДЦЭ-5000/25Б </a:t>
            </a:r>
            <a:r>
              <a:rPr lang="ru-RU" sz="2800" dirty="0" err="1">
                <a:solidFill>
                  <a:schemeClr val="accent6">
                    <a:lumMod val="50000"/>
                  </a:schemeClr>
                </a:solidFill>
                <a:latin typeface="Times New Roman" pitchFamily="18" charset="0"/>
                <a:cs typeface="Times New Roman" pitchFamily="18" charset="0"/>
              </a:rPr>
              <a:t>тартым</a:t>
            </a:r>
            <a:r>
              <a:rPr lang="ru-RU" sz="2800" dirty="0">
                <a:solidFill>
                  <a:schemeClr val="accent6">
                    <a:lumMod val="50000"/>
                  </a:schemeClr>
                </a:solidFill>
                <a:latin typeface="Times New Roman" pitchFamily="18" charset="0"/>
                <a:cs typeface="Times New Roman" pitchFamily="18" charset="0"/>
              </a:rPr>
              <a:t> трансформаторы; </a:t>
            </a:r>
          </a:p>
          <a:p>
            <a:pPr algn="just"/>
            <a:r>
              <a:rPr lang="ru-RU" sz="2800" dirty="0" smtClean="0">
                <a:solidFill>
                  <a:schemeClr val="accent6">
                    <a:lumMod val="50000"/>
                  </a:schemeClr>
                </a:solidFill>
                <a:latin typeface="Times New Roman" pitchFamily="18" charset="0"/>
                <a:cs typeface="Times New Roman" pitchFamily="18" charset="0"/>
              </a:rPr>
              <a:t>	2</a:t>
            </a:r>
            <a:r>
              <a:rPr lang="ru-RU" sz="2800" dirty="0">
                <a:solidFill>
                  <a:schemeClr val="accent6">
                    <a:lumMod val="50000"/>
                  </a:schemeClr>
                </a:solidFill>
                <a:latin typeface="Times New Roman" pitchFamily="18" charset="0"/>
                <a:cs typeface="Times New Roman" pitchFamily="18" charset="0"/>
              </a:rPr>
              <a:t>. РС-53 </a:t>
            </a:r>
            <a:r>
              <a:rPr lang="ru-RU" sz="2800" dirty="0" err="1">
                <a:solidFill>
                  <a:schemeClr val="accent6">
                    <a:lumMod val="50000"/>
                  </a:schemeClr>
                </a:solidFill>
                <a:latin typeface="Times New Roman" pitchFamily="18" charset="0"/>
                <a:cs typeface="Times New Roman" pitchFamily="18" charset="0"/>
              </a:rPr>
              <a:t>тегістеу</a:t>
            </a:r>
            <a:r>
              <a:rPr lang="ru-RU" sz="2800" dirty="0">
                <a:solidFill>
                  <a:schemeClr val="accent6">
                    <a:lumMod val="50000"/>
                  </a:schemeClr>
                </a:solidFill>
                <a:latin typeface="Times New Roman" pitchFamily="18" charset="0"/>
                <a:cs typeface="Times New Roman" pitchFamily="18" charset="0"/>
              </a:rPr>
              <a:t> реакторы;</a:t>
            </a:r>
          </a:p>
          <a:p>
            <a:pPr algn="just"/>
            <a:r>
              <a:rPr lang="ru-RU" sz="2800" dirty="0" smtClean="0">
                <a:solidFill>
                  <a:schemeClr val="accent6">
                    <a:lumMod val="50000"/>
                  </a:schemeClr>
                </a:solidFill>
                <a:latin typeface="Times New Roman" pitchFamily="18" charset="0"/>
                <a:cs typeface="Times New Roman" pitchFamily="18" charset="0"/>
              </a:rPr>
              <a:t>	3</a:t>
            </a:r>
            <a:r>
              <a:rPr lang="ru-RU" sz="2800" dirty="0">
                <a:solidFill>
                  <a:schemeClr val="accent6">
                    <a:lumMod val="50000"/>
                  </a:schemeClr>
                </a:solidFill>
                <a:latin typeface="Times New Roman" pitchFamily="18" charset="0"/>
                <a:cs typeface="Times New Roman" pitchFamily="18" charset="0"/>
              </a:rPr>
              <a:t>. ИШ-95 </a:t>
            </a:r>
            <a:r>
              <a:rPr lang="ru-RU" sz="2800" dirty="0" err="1">
                <a:solidFill>
                  <a:schemeClr val="accent6">
                    <a:lumMod val="50000"/>
                  </a:schemeClr>
                </a:solidFill>
                <a:latin typeface="Times New Roman" pitchFamily="18" charset="0"/>
                <a:cs typeface="Times New Roman" pitchFamily="18" charset="0"/>
              </a:rPr>
              <a:t>индуктивті</a:t>
            </a:r>
            <a:r>
              <a:rPr lang="ru-RU" sz="2800" dirty="0">
                <a:solidFill>
                  <a:schemeClr val="accent6">
                    <a:lumMod val="50000"/>
                  </a:schemeClr>
                </a:solidFill>
                <a:latin typeface="Times New Roman" pitchFamily="18" charset="0"/>
                <a:cs typeface="Times New Roman" pitchFamily="18" charset="0"/>
              </a:rPr>
              <a:t> </a:t>
            </a:r>
            <a:r>
              <a:rPr lang="ru-RU" sz="2800" dirty="0" err="1">
                <a:solidFill>
                  <a:schemeClr val="accent6">
                    <a:lumMod val="50000"/>
                  </a:schemeClr>
                </a:solidFill>
                <a:latin typeface="Times New Roman" pitchFamily="18" charset="0"/>
                <a:cs typeface="Times New Roman" pitchFamily="18" charset="0"/>
              </a:rPr>
              <a:t>кілтегі</a:t>
            </a:r>
            <a:r>
              <a:rPr lang="ru-RU" sz="2800" dirty="0">
                <a:solidFill>
                  <a:schemeClr val="accent6">
                    <a:lumMod val="50000"/>
                  </a:schemeClr>
                </a:solidFill>
                <a:latin typeface="Times New Roman" pitchFamily="18" charset="0"/>
                <a:cs typeface="Times New Roman" pitchFamily="18" charset="0"/>
              </a:rPr>
              <a:t>;</a:t>
            </a:r>
          </a:p>
          <a:p>
            <a:pPr algn="just"/>
            <a:r>
              <a:rPr lang="ru-RU" sz="2800" dirty="0" smtClean="0">
                <a:solidFill>
                  <a:schemeClr val="accent6">
                    <a:lumMod val="50000"/>
                  </a:schemeClr>
                </a:solidFill>
                <a:latin typeface="Times New Roman" pitchFamily="18" charset="0"/>
                <a:cs typeface="Times New Roman" pitchFamily="18" charset="0"/>
              </a:rPr>
              <a:t>	4</a:t>
            </a:r>
            <a:r>
              <a:rPr lang="ru-RU" sz="2800" dirty="0">
                <a:solidFill>
                  <a:schemeClr val="accent6">
                    <a:lumMod val="50000"/>
                  </a:schemeClr>
                </a:solidFill>
                <a:latin typeface="Times New Roman" pitchFamily="18" charset="0"/>
                <a:cs typeface="Times New Roman" pitchFamily="18" charset="0"/>
              </a:rPr>
              <a:t>. </a:t>
            </a:r>
            <a:r>
              <a:rPr lang="ru-RU" sz="2800" dirty="0" err="1">
                <a:solidFill>
                  <a:schemeClr val="accent6">
                    <a:lumMod val="50000"/>
                  </a:schemeClr>
                </a:solidFill>
                <a:latin typeface="Times New Roman" pitchFamily="18" charset="0"/>
                <a:cs typeface="Times New Roman" pitchFamily="18" charset="0"/>
              </a:rPr>
              <a:t>Магниттеуші</a:t>
            </a:r>
            <a:r>
              <a:rPr lang="ru-RU" sz="2800" dirty="0">
                <a:solidFill>
                  <a:schemeClr val="accent6">
                    <a:lumMod val="50000"/>
                  </a:schemeClr>
                </a:solidFill>
                <a:latin typeface="Times New Roman" pitchFamily="18" charset="0"/>
                <a:cs typeface="Times New Roman" pitchFamily="18" charset="0"/>
              </a:rPr>
              <a:t> </a:t>
            </a:r>
            <a:r>
              <a:rPr lang="ru-RU" sz="2800" dirty="0" err="1">
                <a:solidFill>
                  <a:schemeClr val="accent6">
                    <a:lumMod val="50000"/>
                  </a:schemeClr>
                </a:solidFill>
                <a:latin typeface="Times New Roman" pitchFamily="18" charset="0"/>
                <a:cs typeface="Times New Roman" pitchFamily="18" charset="0"/>
              </a:rPr>
              <a:t>кілтектері</a:t>
            </a:r>
            <a:r>
              <a:rPr lang="ru-RU" sz="2800" dirty="0">
                <a:solidFill>
                  <a:schemeClr val="accent6">
                    <a:lumMod val="50000"/>
                  </a:schemeClr>
                </a:solidFill>
                <a:latin typeface="Times New Roman" pitchFamily="18" charset="0"/>
                <a:cs typeface="Times New Roman" pitchFamily="18" charset="0"/>
              </a:rPr>
              <a:t> (ТРПШ) бар </a:t>
            </a:r>
            <a:r>
              <a:rPr lang="ru-RU" sz="2800" dirty="0" err="1">
                <a:solidFill>
                  <a:schemeClr val="accent6">
                    <a:lumMod val="50000"/>
                  </a:schemeClr>
                </a:solidFill>
                <a:latin typeface="Times New Roman" pitchFamily="18" charset="0"/>
                <a:cs typeface="Times New Roman" pitchFamily="18" charset="0"/>
              </a:rPr>
              <a:t>трансформаторлар</a:t>
            </a:r>
            <a:r>
              <a:rPr lang="ru-RU" sz="2800" dirty="0">
                <a:solidFill>
                  <a:schemeClr val="accent6">
                    <a:lumMod val="50000"/>
                  </a:schemeClr>
                </a:solidFill>
                <a:latin typeface="Times New Roman" pitchFamily="18" charset="0"/>
                <a:cs typeface="Times New Roman" pitchFamily="18" charset="0"/>
              </a:rPr>
              <a:t>.</a:t>
            </a:r>
          </a:p>
          <a:p>
            <a:pPr algn="just"/>
            <a:r>
              <a:rPr lang="ru-RU" sz="2800" dirty="0" smtClean="0">
                <a:solidFill>
                  <a:schemeClr val="accent6">
                    <a:lumMod val="50000"/>
                  </a:schemeClr>
                </a:solidFill>
                <a:latin typeface="Times New Roman" pitchFamily="18" charset="0"/>
                <a:cs typeface="Times New Roman" pitchFamily="18" charset="0"/>
              </a:rPr>
              <a:t>	5. </a:t>
            </a:r>
            <a:r>
              <a:rPr lang="ru-RU" sz="2800" dirty="0" err="1" smtClean="0">
                <a:solidFill>
                  <a:schemeClr val="accent6">
                    <a:lumMod val="50000"/>
                  </a:schemeClr>
                </a:solidFill>
                <a:latin typeface="Times New Roman" pitchFamily="18" charset="0"/>
                <a:cs typeface="Times New Roman" pitchFamily="18" charset="0"/>
              </a:rPr>
              <a:t>Түзеткіштердің</a:t>
            </a:r>
            <a:r>
              <a:rPr lang="ru-RU" sz="2800" dirty="0" smtClean="0">
                <a:solidFill>
                  <a:schemeClr val="accent6">
                    <a:lumMod val="50000"/>
                  </a:schemeClr>
                </a:solidFill>
                <a:latin typeface="Times New Roman" pitchFamily="18" charset="0"/>
                <a:cs typeface="Times New Roman" pitchFamily="18" charset="0"/>
              </a:rPr>
              <a:t> </a:t>
            </a:r>
            <a:r>
              <a:rPr lang="ru-RU" sz="2800" dirty="0" err="1">
                <a:solidFill>
                  <a:schemeClr val="accent6">
                    <a:lumMod val="50000"/>
                  </a:schemeClr>
                </a:solidFill>
                <a:latin typeface="Times New Roman" pitchFamily="18" charset="0"/>
                <a:cs typeface="Times New Roman" pitchFamily="18" charset="0"/>
              </a:rPr>
              <a:t>жұмыс</a:t>
            </a:r>
            <a:r>
              <a:rPr lang="ru-RU" sz="2800" dirty="0">
                <a:solidFill>
                  <a:schemeClr val="accent6">
                    <a:lumMod val="50000"/>
                  </a:schemeClr>
                </a:solidFill>
                <a:latin typeface="Times New Roman" pitchFamily="18" charset="0"/>
                <a:cs typeface="Times New Roman" pitchFamily="18" charset="0"/>
              </a:rPr>
              <a:t> </a:t>
            </a:r>
            <a:r>
              <a:rPr lang="ru-RU" sz="2800" dirty="0" err="1">
                <a:solidFill>
                  <a:schemeClr val="accent6">
                    <a:lumMod val="50000"/>
                  </a:schemeClr>
                </a:solidFill>
                <a:latin typeface="Times New Roman" pitchFamily="18" charset="0"/>
                <a:cs typeface="Times New Roman" pitchFamily="18" charset="0"/>
              </a:rPr>
              <a:t>істеу</a:t>
            </a:r>
            <a:r>
              <a:rPr lang="ru-RU" sz="2800" dirty="0">
                <a:solidFill>
                  <a:schemeClr val="accent6">
                    <a:lumMod val="50000"/>
                  </a:schemeClr>
                </a:solidFill>
                <a:latin typeface="Times New Roman" pitchFamily="18" charset="0"/>
                <a:cs typeface="Times New Roman" pitchFamily="18" charset="0"/>
              </a:rPr>
              <a:t> </a:t>
            </a:r>
            <a:r>
              <a:rPr lang="ru-RU" sz="2800" dirty="0" err="1">
                <a:solidFill>
                  <a:schemeClr val="accent6">
                    <a:lumMod val="50000"/>
                  </a:schemeClr>
                </a:solidFill>
                <a:latin typeface="Times New Roman" pitchFamily="18" charset="0"/>
                <a:cs typeface="Times New Roman" pitchFamily="18" charset="0"/>
              </a:rPr>
              <a:t>режимі</a:t>
            </a:r>
            <a:r>
              <a:rPr lang="ru-RU" sz="2800" dirty="0">
                <a:solidFill>
                  <a:schemeClr val="accent6">
                    <a:lumMod val="50000"/>
                  </a:schemeClr>
                </a:solidFill>
                <a:latin typeface="Times New Roman" pitchFamily="18" charset="0"/>
                <a:cs typeface="Times New Roman" pitchFamily="18" charset="0"/>
              </a:rPr>
              <a:t> </a:t>
            </a:r>
            <a:r>
              <a:rPr lang="ru-RU" sz="2800" dirty="0" err="1">
                <a:solidFill>
                  <a:schemeClr val="accent6">
                    <a:lumMod val="50000"/>
                  </a:schemeClr>
                </a:solidFill>
                <a:latin typeface="Times New Roman" pitchFamily="18" charset="0"/>
                <a:cs typeface="Times New Roman" pitchFamily="18" charset="0"/>
              </a:rPr>
              <a:t>және</a:t>
            </a:r>
            <a:r>
              <a:rPr lang="ru-RU" sz="2800" dirty="0">
                <a:solidFill>
                  <a:schemeClr val="accent6">
                    <a:lumMod val="50000"/>
                  </a:schemeClr>
                </a:solidFill>
                <a:latin typeface="Times New Roman" pitchFamily="18" charset="0"/>
                <a:cs typeface="Times New Roman" pitchFamily="18" charset="0"/>
              </a:rPr>
              <a:t> </a:t>
            </a:r>
            <a:r>
              <a:rPr lang="ru-RU" sz="2800" dirty="0" err="1">
                <a:solidFill>
                  <a:schemeClr val="accent6">
                    <a:lumMod val="50000"/>
                  </a:schemeClr>
                </a:solidFill>
                <a:latin typeface="Times New Roman" pitchFamily="18" charset="0"/>
                <a:cs typeface="Times New Roman" pitchFamily="18" charset="0"/>
              </a:rPr>
              <a:t>басқару</a:t>
            </a:r>
            <a:r>
              <a:rPr lang="ru-RU" sz="2800" dirty="0">
                <a:solidFill>
                  <a:schemeClr val="accent6">
                    <a:lumMod val="50000"/>
                  </a:schemeClr>
                </a:solidFill>
                <a:latin typeface="Times New Roman" pitchFamily="18" charset="0"/>
                <a:cs typeface="Times New Roman" pitchFamily="18" charset="0"/>
              </a:rPr>
              <a:t> </a:t>
            </a:r>
            <a:r>
              <a:rPr lang="ru-RU" sz="2800" dirty="0" err="1">
                <a:solidFill>
                  <a:schemeClr val="accent6">
                    <a:lumMod val="50000"/>
                  </a:schemeClr>
                </a:solidFill>
                <a:latin typeface="Times New Roman" pitchFamily="18" charset="0"/>
                <a:cs typeface="Times New Roman" pitchFamily="18" charset="0"/>
              </a:rPr>
              <a:t>жүйесі</a:t>
            </a:r>
            <a:r>
              <a:rPr lang="ru-RU" sz="2800" dirty="0">
                <a:solidFill>
                  <a:schemeClr val="accent6">
                    <a:lumMod val="50000"/>
                  </a:schemeClr>
                </a:solidFill>
                <a:latin typeface="Times New Roman" pitchFamily="18" charset="0"/>
                <a:cs typeface="Times New Roman" pitchFamily="18" charset="0"/>
              </a:rPr>
              <a:t>, </a:t>
            </a:r>
            <a:r>
              <a:rPr lang="ru-RU" sz="2800" dirty="0" err="1">
                <a:solidFill>
                  <a:schemeClr val="accent6">
                    <a:lumMod val="50000"/>
                  </a:schemeClr>
                </a:solidFill>
                <a:latin typeface="Times New Roman" pitchFamily="18" charset="0"/>
                <a:cs typeface="Times New Roman" pitchFamily="18" charset="0"/>
              </a:rPr>
              <a:t>қуат</a:t>
            </a:r>
            <a:r>
              <a:rPr lang="ru-RU" sz="2800" dirty="0">
                <a:solidFill>
                  <a:schemeClr val="accent6">
                    <a:lumMod val="50000"/>
                  </a:schemeClr>
                </a:solidFill>
                <a:latin typeface="Times New Roman" pitchFamily="18" charset="0"/>
                <a:cs typeface="Times New Roman" pitchFamily="18" charset="0"/>
              </a:rPr>
              <a:t> </a:t>
            </a:r>
            <a:r>
              <a:rPr lang="ru-RU" sz="2800" dirty="0" err="1">
                <a:solidFill>
                  <a:schemeClr val="accent6">
                    <a:lumMod val="50000"/>
                  </a:schemeClr>
                </a:solidFill>
                <a:latin typeface="Times New Roman" pitchFamily="18" charset="0"/>
                <a:cs typeface="Times New Roman" pitchFamily="18" charset="0"/>
              </a:rPr>
              <a:t>берілісінде</a:t>
            </a:r>
            <a:r>
              <a:rPr lang="ru-RU" sz="2800" dirty="0">
                <a:solidFill>
                  <a:schemeClr val="accent6">
                    <a:lumMod val="50000"/>
                  </a:schemeClr>
                </a:solidFill>
                <a:latin typeface="Times New Roman" pitchFamily="18" charset="0"/>
                <a:cs typeface="Times New Roman" pitchFamily="18" charset="0"/>
              </a:rPr>
              <a:t> </a:t>
            </a:r>
            <a:r>
              <a:rPr lang="ru-RU" sz="2800" dirty="0" err="1">
                <a:solidFill>
                  <a:schemeClr val="accent6">
                    <a:lumMod val="50000"/>
                  </a:schemeClr>
                </a:solidFill>
                <a:latin typeface="Times New Roman" pitchFamily="18" charset="0"/>
                <a:cs typeface="Times New Roman" pitchFamily="18" charset="0"/>
              </a:rPr>
              <a:t>оларды</a:t>
            </a:r>
            <a:r>
              <a:rPr lang="ru-RU" sz="2800" dirty="0">
                <a:solidFill>
                  <a:schemeClr val="accent6">
                    <a:lumMod val="50000"/>
                  </a:schemeClr>
                </a:solidFill>
                <a:latin typeface="Times New Roman" pitchFamily="18" charset="0"/>
                <a:cs typeface="Times New Roman" pitchFamily="18" charset="0"/>
              </a:rPr>
              <a:t> </a:t>
            </a:r>
            <a:r>
              <a:rPr lang="ru-RU" sz="2800" dirty="0" err="1">
                <a:solidFill>
                  <a:schemeClr val="accent6">
                    <a:lumMod val="50000"/>
                  </a:schemeClr>
                </a:solidFill>
                <a:latin typeface="Times New Roman" pitchFamily="18" charset="0"/>
                <a:cs typeface="Times New Roman" pitchFamily="18" charset="0"/>
              </a:rPr>
              <a:t>қолдану</a:t>
            </a:r>
            <a:r>
              <a:rPr lang="ru-RU" sz="2800" dirty="0">
                <a:solidFill>
                  <a:schemeClr val="accent6">
                    <a:lumMod val="50000"/>
                  </a:schemeClr>
                </a:solidFill>
                <a:latin typeface="Times New Roman" pitchFamily="18" charset="0"/>
                <a:cs typeface="Times New Roman" pitchFamily="18" charset="0"/>
              </a:rPr>
              <a:t>. </a:t>
            </a:r>
            <a:endParaRPr lang="ru-RU" sz="2800" dirty="0" smtClean="0">
              <a:solidFill>
                <a:schemeClr val="accent6">
                  <a:lumMod val="50000"/>
                </a:schemeClr>
              </a:solidFill>
              <a:latin typeface="Times New Roman" pitchFamily="18" charset="0"/>
              <a:cs typeface="Times New Roman" pitchFamily="18" charset="0"/>
            </a:endParaRPr>
          </a:p>
          <a:p>
            <a:pPr algn="just"/>
            <a:r>
              <a:rPr lang="kk-KZ" sz="2800" dirty="0" smtClean="0">
                <a:solidFill>
                  <a:schemeClr val="accent6">
                    <a:lumMod val="50000"/>
                  </a:schemeClr>
                </a:solidFill>
                <a:latin typeface="Times New Roman" pitchFamily="18" charset="0"/>
                <a:cs typeface="Times New Roman" pitchFamily="18" charset="0"/>
              </a:rPr>
              <a:t>	</a:t>
            </a:r>
            <a:endParaRPr lang="ru-RU" sz="2800"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116951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8" y="44624"/>
            <a:ext cx="7920880" cy="707886"/>
          </a:xfrm>
          <a:prstGeom prst="rect">
            <a:avLst/>
          </a:prstGeom>
          <a:solidFill>
            <a:schemeClr val="accent6">
              <a:lumMod val="20000"/>
              <a:lumOff val="80000"/>
            </a:schemeClr>
          </a:solidFill>
        </p:spPr>
        <p:txBody>
          <a:bodyPr wrap="square">
            <a:spAutoFit/>
          </a:bodyPr>
          <a:lstStyle/>
          <a:p>
            <a:pPr algn="ctr"/>
            <a:r>
              <a:rPr lang="ru-RU" sz="2000" b="1" dirty="0" err="1" smtClean="0">
                <a:solidFill>
                  <a:srgbClr val="FF0000"/>
                </a:solidFill>
                <a:latin typeface="Times New Roman" pitchFamily="18" charset="0"/>
                <a:cs typeface="Times New Roman" pitchFamily="18" charset="0"/>
              </a:rPr>
              <a:t>Түзеткіштердің</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жұмыс</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істеу</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режимі</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және</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басқару</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жүйесі</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қуат</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берілісінде</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оларды</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қолдану</a:t>
            </a:r>
            <a:r>
              <a:rPr lang="ru-RU" sz="2000" b="1" dirty="0" smtClean="0">
                <a:solidFill>
                  <a:srgbClr val="FF0000"/>
                </a:solidFill>
                <a:latin typeface="Times New Roman" pitchFamily="18" charset="0"/>
                <a:cs typeface="Times New Roman" pitchFamily="18" charset="0"/>
              </a:rPr>
              <a:t>. </a:t>
            </a:r>
            <a:endParaRPr lang="ru-RU" sz="2000" b="1" dirty="0">
              <a:solidFill>
                <a:srgbClr val="FF0000"/>
              </a:solidFill>
            </a:endParaRPr>
          </a:p>
        </p:txBody>
      </p:sp>
      <p:sp>
        <p:nvSpPr>
          <p:cNvPr id="5" name="Прямоугольник 4"/>
          <p:cNvSpPr/>
          <p:nvPr/>
        </p:nvSpPr>
        <p:spPr>
          <a:xfrm>
            <a:off x="1187624" y="1124744"/>
            <a:ext cx="7704856" cy="4893647"/>
          </a:xfrm>
          <a:prstGeom prst="rect">
            <a:avLst/>
          </a:prstGeom>
        </p:spPr>
        <p:txBody>
          <a:bodyPr wrap="square">
            <a:spAutoFit/>
          </a:bodyPr>
          <a:lstStyle/>
          <a:p>
            <a:pPr algn="just"/>
            <a:r>
              <a:rPr lang="kk-KZ" sz="2400" dirty="0">
                <a:latin typeface="Times New Roman" pitchFamily="18" charset="0"/>
                <a:cs typeface="Times New Roman" pitchFamily="18" charset="0"/>
              </a:rPr>
              <a:t>	Егер түзеткіште тек </a:t>
            </a:r>
            <a:r>
              <a:rPr lang="kk-KZ" sz="2400" dirty="0" smtClean="0">
                <a:latin typeface="Times New Roman" pitchFamily="18" charset="0"/>
                <a:cs typeface="Times New Roman" pitchFamily="18" charset="0"/>
              </a:rPr>
              <a:t>басқарылатын </a:t>
            </a:r>
            <a:r>
              <a:rPr lang="kk-KZ" sz="2400" dirty="0">
                <a:latin typeface="Times New Roman" pitchFamily="18" charset="0"/>
                <a:cs typeface="Times New Roman" pitchFamily="18" charset="0"/>
              </a:rPr>
              <a:t>тиристорлар қолданылса, мұндай түзеткіш толық басқарылатын немесе симметриялы деп аталады. Тиристорлы-диодты түзеткіштер басқарылатын симметриялы емес схемалар бойынша орындалады.</a:t>
            </a:r>
          </a:p>
          <a:p>
            <a:pPr algn="just"/>
            <a:endParaRPr lang="kk-KZ" sz="2400" dirty="0">
              <a:latin typeface="Times New Roman" pitchFamily="18" charset="0"/>
              <a:cs typeface="Times New Roman" pitchFamily="18" charset="0"/>
            </a:endParaRPr>
          </a:p>
          <a:p>
            <a:pPr algn="just"/>
            <a:r>
              <a:rPr lang="en-US" sz="2400" b="1" dirty="0" smtClean="0">
                <a:latin typeface="Times New Roman" pitchFamily="18" charset="0"/>
                <a:cs typeface="Times New Roman" pitchFamily="18" charset="0"/>
              </a:rPr>
              <a:t>	</a:t>
            </a:r>
            <a:r>
              <a:rPr lang="kk-KZ" sz="2400" b="1" dirty="0" smtClean="0">
                <a:latin typeface="Times New Roman" pitchFamily="18" charset="0"/>
                <a:cs typeface="Times New Roman" pitchFamily="18" charset="0"/>
              </a:rPr>
              <a:t>Басқарылатын </a:t>
            </a:r>
            <a:r>
              <a:rPr lang="kk-KZ" sz="2400" b="1" dirty="0">
                <a:latin typeface="Times New Roman" pitchFamily="18" charset="0"/>
                <a:cs typeface="Times New Roman" pitchFamily="18" charset="0"/>
              </a:rPr>
              <a:t>түзеткіштер:</a:t>
            </a:r>
          </a:p>
          <a:p>
            <a:pPr algn="just"/>
            <a:endParaRPr lang="kk-KZ" sz="2400" dirty="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kk-KZ" sz="2400" dirty="0" smtClean="0">
                <a:latin typeface="Times New Roman" pitchFamily="18" charset="0"/>
                <a:cs typeface="Times New Roman" pitchFamily="18" charset="0"/>
              </a:rPr>
              <a:t>- </a:t>
            </a:r>
            <a:r>
              <a:rPr lang="kk-KZ" sz="2400" dirty="0">
                <a:latin typeface="Times New Roman" pitchFamily="18" charset="0"/>
                <a:cs typeface="Times New Roman" pitchFamily="18" charset="0"/>
              </a:rPr>
              <a:t>бір фазалы бір мезгілді;</a:t>
            </a:r>
          </a:p>
          <a:p>
            <a:pPr algn="just"/>
            <a:r>
              <a:rPr lang="en-US" sz="2400" dirty="0" smtClean="0">
                <a:latin typeface="Times New Roman" pitchFamily="18" charset="0"/>
                <a:cs typeface="Times New Roman" pitchFamily="18" charset="0"/>
              </a:rPr>
              <a:t>	</a:t>
            </a:r>
            <a:r>
              <a:rPr lang="kk-KZ" sz="2400" dirty="0" smtClean="0">
                <a:latin typeface="Times New Roman" pitchFamily="18" charset="0"/>
                <a:cs typeface="Times New Roman" pitchFamily="18" charset="0"/>
              </a:rPr>
              <a:t>- </a:t>
            </a:r>
            <a:r>
              <a:rPr lang="kk-KZ" sz="2400" dirty="0">
                <a:latin typeface="Times New Roman" pitchFamily="18" charset="0"/>
                <a:cs typeface="Times New Roman" pitchFamily="18" charset="0"/>
              </a:rPr>
              <a:t>бір фазалы көпірлер: тиристорлардың толық саны және толық емес саны бар, яғни 2 тиристор, 2 диод;</a:t>
            </a:r>
          </a:p>
          <a:p>
            <a:pPr algn="just"/>
            <a:r>
              <a:rPr lang="en-US" sz="2400" dirty="0" smtClean="0">
                <a:latin typeface="Times New Roman" pitchFamily="18" charset="0"/>
                <a:cs typeface="Times New Roman" pitchFamily="18" charset="0"/>
              </a:rPr>
              <a:t>	</a:t>
            </a:r>
            <a:r>
              <a:rPr lang="kk-KZ" sz="2400" dirty="0" smtClean="0">
                <a:latin typeface="Times New Roman" pitchFamily="18" charset="0"/>
                <a:cs typeface="Times New Roman" pitchFamily="18" charset="0"/>
              </a:rPr>
              <a:t>- </a:t>
            </a:r>
            <a:r>
              <a:rPr lang="kk-KZ" sz="2400" dirty="0">
                <a:latin typeface="Times New Roman" pitchFamily="18" charset="0"/>
                <a:cs typeface="Times New Roman" pitchFamily="18" charset="0"/>
              </a:rPr>
              <a:t>трансформатордың орташа нүктесінен шығатын үш фазалы және көпірлі.</a:t>
            </a:r>
            <a:endParaRPr lang="ru-RU"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342743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43608" y="116632"/>
            <a:ext cx="7848872" cy="2800767"/>
          </a:xfrm>
          <a:prstGeom prst="rect">
            <a:avLst/>
          </a:prstGeom>
        </p:spPr>
        <p:txBody>
          <a:bodyPr wrap="square">
            <a:spAutoFit/>
          </a:bodyPr>
          <a:lstStyle/>
          <a:p>
            <a:pPr algn="just"/>
            <a:r>
              <a:rPr lang="kk-KZ" sz="2200" dirty="0">
                <a:latin typeface="Times New Roman" pitchFamily="18" charset="0"/>
                <a:cs typeface="Times New Roman" pitchFamily="18" charset="0"/>
              </a:rPr>
              <a:t>	Белсенді жүктемеге жұмыс істейтін бір мезгілді басқарылатын түзеткіштің қарапайым схемасының жұмысын қарайық.</a:t>
            </a:r>
          </a:p>
          <a:p>
            <a:pPr algn="just"/>
            <a:r>
              <a:rPr lang="en-US" sz="2200" dirty="0" smtClean="0">
                <a:latin typeface="Times New Roman" pitchFamily="18" charset="0"/>
                <a:cs typeface="Times New Roman" pitchFamily="18" charset="0"/>
              </a:rPr>
              <a:t>	VS </a:t>
            </a:r>
            <a:r>
              <a:rPr lang="kk-KZ" sz="2200" dirty="0">
                <a:latin typeface="Times New Roman" pitchFamily="18" charset="0"/>
                <a:cs typeface="Times New Roman" pitchFamily="18" charset="0"/>
              </a:rPr>
              <a:t>тиристорына қатысты оң жартылай толқынның тікелей полярлылығы болады, бірақ кәдімгі диодтан айырмашылығы тиристор басқарушы құрылғы - басқару блогынан оның басқарушы электродына басқару сигналын беру кезінде ғана қосылуы мүмкін</a:t>
            </a:r>
            <a:r>
              <a:rPr lang="kk-KZ" sz="2200" dirty="0" smtClean="0">
                <a:latin typeface="Times New Roman" pitchFamily="18" charset="0"/>
                <a:cs typeface="Times New Roman" pitchFamily="18" charset="0"/>
              </a:rPr>
              <a:t>.</a:t>
            </a:r>
            <a:endParaRPr lang="kk-KZ" sz="2200" dirty="0">
              <a:latin typeface="Times New Roman" pitchFamily="18" charset="0"/>
              <a:cs typeface="Times New Roman" pitchFamily="18"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139" t="49136" r="60972" b="30864"/>
          <a:stretch/>
        </p:blipFill>
        <p:spPr bwMode="auto">
          <a:xfrm>
            <a:off x="2123728" y="2922335"/>
            <a:ext cx="5256584" cy="3130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547664" y="6098229"/>
            <a:ext cx="6768752" cy="461665"/>
          </a:xfrm>
          <a:prstGeom prst="rect">
            <a:avLst/>
          </a:prstGeom>
        </p:spPr>
        <p:txBody>
          <a:bodyPr wrap="square">
            <a:spAutoFit/>
          </a:bodyPr>
          <a:lstStyle/>
          <a:p>
            <a:pPr algn="ctr"/>
            <a:r>
              <a:rPr lang="ru-RU" sz="2400" dirty="0" err="1">
                <a:latin typeface="Times New Roman" panose="02020603050405020304" pitchFamily="18" charset="0"/>
                <a:cs typeface="Times New Roman" panose="02020603050405020304" pitchFamily="18" charset="0"/>
              </a:rPr>
              <a:t>Бір</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пери</a:t>
            </a:r>
            <a:r>
              <a:rPr lang="ru-RU" sz="2400" dirty="0" err="1">
                <a:latin typeface="Times New Roman" panose="02020603050405020304" pitchFamily="18" charset="0"/>
                <a:cs typeface="Times New Roman" panose="02020603050405020304" pitchFamily="18" charset="0"/>
              </a:rPr>
              <a:t>о</a:t>
            </a:r>
            <a:r>
              <a:rPr lang="ru-RU" sz="2400" dirty="0" err="1" smtClean="0">
                <a:latin typeface="Times New Roman" panose="02020603050405020304" pitchFamily="18" charset="0"/>
                <a:cs typeface="Times New Roman" panose="02020603050405020304" pitchFamily="18" charset="0"/>
              </a:rPr>
              <a:t>дты</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басқарылатын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түзеткіштің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схемасы</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562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43608" y="116632"/>
            <a:ext cx="7848872" cy="2585323"/>
          </a:xfrm>
          <a:prstGeom prst="rect">
            <a:avLst/>
          </a:prstGeom>
        </p:spPr>
        <p:txBody>
          <a:bodyPr wrap="square">
            <a:spAutoFit/>
          </a:bodyPr>
          <a:lstStyle/>
          <a:p>
            <a:pPr algn="just"/>
            <a:r>
              <a:rPr lang="kk-KZ" sz="2200" dirty="0">
                <a:latin typeface="Times New Roman" pitchFamily="18" charset="0"/>
                <a:cs typeface="Times New Roman" pitchFamily="18" charset="0"/>
              </a:rPr>
              <a:t>	</a:t>
            </a:r>
            <a:r>
              <a:rPr lang="kk-KZ" sz="2000" dirty="0">
                <a:latin typeface="Times New Roman" pitchFamily="18" charset="0"/>
                <a:cs typeface="Times New Roman" pitchFamily="18" charset="0"/>
              </a:rPr>
              <a:t>Сигнал түскенге дейін тиристор жабық күйде болады және оның анодына катодқа қатысты оң әлеует қоса берілгеніне қарамастан токты өткізбейді.</a:t>
            </a:r>
          </a:p>
          <a:p>
            <a:pPr algn="just"/>
            <a:r>
              <a:rPr lang="kk-KZ" sz="2000" dirty="0">
                <a:latin typeface="Times New Roman" pitchFamily="18" charset="0"/>
                <a:cs typeface="Times New Roman" pitchFamily="18" charset="0"/>
              </a:rPr>
              <a:t>Басқарушы ток оң жартылай периодқа </a:t>
            </a:r>
            <a:r>
              <a:rPr lang="en-US" sz="2000" dirty="0">
                <a:latin typeface="Times New Roman" pitchFamily="18" charset="0"/>
                <a:cs typeface="Times New Roman" pitchFamily="18" charset="0"/>
              </a:rPr>
              <a:t>e (t) </a:t>
            </a:r>
            <a:r>
              <a:rPr lang="kk-KZ" sz="2000" dirty="0">
                <a:latin typeface="Times New Roman" pitchFamily="18" charset="0"/>
                <a:cs typeface="Times New Roman" pitchFamily="18" charset="0"/>
              </a:rPr>
              <a:t>тиристорды қосады; теріс жартылай кезеңге тиристор қосылмайды.</a:t>
            </a:r>
          </a:p>
          <a:p>
            <a:pPr algn="just"/>
            <a:r>
              <a:rPr lang="kk-KZ" sz="2000" dirty="0" smtClean="0">
                <a:latin typeface="Times New Roman" pitchFamily="18" charset="0"/>
                <a:cs typeface="Times New Roman" pitchFamily="18" charset="0"/>
              </a:rPr>
              <a:t>	Түзетілген </a:t>
            </a:r>
            <a:r>
              <a:rPr lang="kk-KZ" sz="2000" dirty="0">
                <a:latin typeface="Times New Roman" pitchFamily="18" charset="0"/>
                <a:cs typeface="Times New Roman" pitchFamily="18" charset="0"/>
              </a:rPr>
              <a:t>токтың (кернеудің) орташа және қолданыстағы мәні басқарушы токтың беру фазасының (</a:t>
            </a:r>
            <a:r>
              <a:rPr lang="kk-KZ" sz="2000" b="1" i="1" dirty="0">
                <a:latin typeface="Times New Roman" pitchFamily="18" charset="0"/>
                <a:cs typeface="Times New Roman" pitchFamily="18" charset="0"/>
              </a:rPr>
              <a:t>а</a:t>
            </a:r>
            <a:r>
              <a:rPr lang="kk-KZ" sz="2000" dirty="0">
                <a:latin typeface="Times New Roman" pitchFamily="18" charset="0"/>
                <a:cs typeface="Times New Roman" pitchFamily="18" charset="0"/>
              </a:rPr>
              <a:t> реттеу бұрышының) өзгеруі есебінен кең шектерде реттелуі мүмкін.</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67" t="47654" r="54097" b="22840"/>
          <a:stretch/>
        </p:blipFill>
        <p:spPr bwMode="auto">
          <a:xfrm>
            <a:off x="2566170" y="2780928"/>
            <a:ext cx="4731739"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043608" y="5949280"/>
            <a:ext cx="7776864" cy="830997"/>
          </a:xfrm>
          <a:prstGeom prst="rect">
            <a:avLst/>
          </a:prstGeom>
        </p:spPr>
        <p:txBody>
          <a:bodyPr wrap="square">
            <a:spAutoFit/>
          </a:bodyPr>
          <a:lstStyle/>
          <a:p>
            <a:pPr algn="ctr"/>
            <a:r>
              <a:rPr lang="ru-RU" sz="2400" dirty="0" err="1">
                <a:latin typeface="Times New Roman" panose="02020603050405020304" pitchFamily="18" charset="0"/>
                <a:cs typeface="Times New Roman" panose="02020603050405020304" pitchFamily="18" charset="0"/>
              </a:rPr>
              <a:t>Бір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периодты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басқарылатын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түзеткіштің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уақытша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диаграммалары</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638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rot="10800000" flipV="1">
            <a:off x="259928" y="261229"/>
            <a:ext cx="856895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r>
            <a:b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br>
            <a:r>
              <a:rPr kumimoji="0" lang="kk-KZ" sz="2400" b="1" i="0" u="none" strike="noStrike" cap="none" normalizeH="0" baseline="0" dirty="0" smtClean="0">
                <a:ln>
                  <a:noFill/>
                </a:ln>
                <a:solidFill>
                  <a:schemeClr val="tx1"/>
                </a:solidFill>
                <a:effectLst/>
                <a:latin typeface="Times New Roman" pitchFamily="18" charset="0"/>
                <a:cs typeface="Times New Roman" pitchFamily="18" charset="0"/>
              </a:rPr>
              <a:t>Айнымалы электрлі ток </a:t>
            </a:r>
            <a:r>
              <a:rPr kumimoji="0" lang="kk-KZ" sz="2400" b="0" i="0" u="none" strike="noStrike" cap="none" normalizeH="0" baseline="0" dirty="0" smtClean="0">
                <a:ln>
                  <a:noFill/>
                </a:ln>
                <a:solidFill>
                  <a:schemeClr val="tx1"/>
                </a:solidFill>
                <a:effectLst/>
                <a:latin typeface="Times New Roman" pitchFamily="18" charset="0"/>
                <a:cs typeface="Times New Roman" pitchFamily="18" charset="0"/>
              </a:rPr>
              <a:t>деп синусоидалық заңдылық бойынша өзінің</a:t>
            </a:r>
            <a:r>
              <a:rPr kumimoji="0" lang="kk-KZ" sz="2400" b="0" i="0" u="none" strike="noStrike" cap="none" normalizeH="0" dirty="0" smtClean="0">
                <a:ln>
                  <a:noFill/>
                </a:ln>
                <a:solidFill>
                  <a:schemeClr val="tx1"/>
                </a:solidFill>
                <a:effectLst/>
                <a:latin typeface="Times New Roman" pitchFamily="18" charset="0"/>
                <a:cs typeface="Times New Roman" pitchFamily="18" charset="0"/>
              </a:rPr>
              <a:t> амплитудасы мен полярлығын өзгертіп отыратын гармоникалық сигналды айтамыз. </a:t>
            </a:r>
            <a:endParaRPr kumimoji="0" lang="kk-KZ"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Times New Roman" pitchFamily="18" charset="0"/>
                <a:cs typeface="Times New Roman" pitchFamily="18" charset="0"/>
              </a:rPr>
              <a:t>  </a:t>
            </a:r>
          </a:p>
          <a:p>
            <a:pPr lvl="0" algn="just" eaLnBrk="0" fontAlgn="base" hangingPunct="0">
              <a:spcBef>
                <a:spcPct val="0"/>
              </a:spcBef>
              <a:spcAft>
                <a:spcPct val="0"/>
              </a:spcAft>
            </a:pPr>
            <a:r>
              <a:rPr lang="kk-KZ" sz="2400" dirty="0">
                <a:solidFill>
                  <a:srgbClr val="000000"/>
                </a:solidFill>
                <a:latin typeface="Times New Roman" pitchFamily="18" charset="0"/>
                <a:cs typeface="Times New Roman" pitchFamily="18" charset="0"/>
              </a:rPr>
              <a:t>Айнымалы электрлі </a:t>
            </a:r>
            <a:r>
              <a:rPr lang="kk-KZ" sz="2400" dirty="0" smtClean="0">
                <a:solidFill>
                  <a:srgbClr val="000000"/>
                </a:solidFill>
                <a:latin typeface="Times New Roman" pitchFamily="18" charset="0"/>
                <a:cs typeface="Times New Roman" pitchFamily="18" charset="0"/>
              </a:rPr>
              <a:t>токта шартты түрде оң және теріс жартылай периодтарды бөліп көрсетуге болады. </a:t>
            </a:r>
            <a:endParaRPr kumimoji="0" lang="en-US" sz="2400" b="0" i="0" u="none" strike="noStrike" cap="none" normalizeH="0" baseline="0" dirty="0" smtClean="0">
              <a:ln>
                <a:noFill/>
              </a:ln>
              <a:solidFill>
                <a:srgbClr val="000000"/>
              </a:solidFill>
              <a:effectLst/>
              <a:latin typeface="Times New Roman" pitchFamily="18" charset="0"/>
              <a:cs typeface="Times New Roman" pitchFamily="18" charset="0"/>
            </a:endParaRPr>
          </a:p>
        </p:txBody>
      </p:sp>
      <p:pic>
        <p:nvPicPr>
          <p:cNvPr id="5" name="Picture 2" descr="Переменное напря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4492164" cy="216024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492164" y="3717032"/>
            <a:ext cx="4369879" cy="1200329"/>
          </a:xfrm>
          <a:prstGeom prst="rect">
            <a:avLst/>
          </a:prstGeom>
        </p:spPr>
        <p:txBody>
          <a:bodyPr wrap="square">
            <a:spAutoFit/>
          </a:bodyPr>
          <a:lstStyle/>
          <a:p>
            <a:pPr lvl="0" algn="just" eaLnBrk="0" fontAlgn="base" hangingPunct="0">
              <a:spcBef>
                <a:spcPct val="0"/>
              </a:spcBef>
              <a:spcAft>
                <a:spcPct val="0"/>
              </a:spcAft>
            </a:pPr>
            <a:r>
              <a:rPr kumimoji="0" lang="kk-KZ" b="1" i="0" u="none" strike="noStrike" cap="none" normalizeH="0" baseline="0" dirty="0" smtClean="0">
                <a:ln>
                  <a:noFill/>
                </a:ln>
                <a:solidFill>
                  <a:srgbClr val="000000"/>
                </a:solidFill>
                <a:effectLst/>
                <a:latin typeface="Times New Roman" pitchFamily="18" charset="0"/>
                <a:cs typeface="Times New Roman" pitchFamily="18" charset="0"/>
              </a:rPr>
              <a:t>Оң жартылай период </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kk-KZ" b="0" i="0" u="none" strike="noStrike" cap="none" normalizeH="0" baseline="0" dirty="0" smtClean="0">
                <a:ln>
                  <a:noFill/>
                </a:ln>
                <a:solidFill>
                  <a:srgbClr val="000000"/>
                </a:solidFill>
                <a:effectLst/>
                <a:latin typeface="Times New Roman" pitchFamily="18" charset="0"/>
                <a:cs typeface="Times New Roman" pitchFamily="18" charset="0"/>
              </a:rPr>
              <a:t>оң жартылай период </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 </a:t>
            </a:r>
            <a:r>
              <a:rPr kumimoji="0" lang="kk-KZ" b="0" i="0" u="none" strike="noStrike" cap="none" normalizeH="0" baseline="0" dirty="0" smtClean="0">
                <a:ln>
                  <a:noFill/>
                </a:ln>
                <a:solidFill>
                  <a:srgbClr val="000000"/>
                </a:solidFill>
                <a:effectLst/>
                <a:latin typeface="Times New Roman" pitchFamily="18" charset="0"/>
                <a:cs typeface="Times New Roman" pitchFamily="18" charset="0"/>
              </a:rPr>
              <a:t>қызыл түсті</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ru-RU" b="0" i="0" u="none" strike="noStrike" cap="none" normalizeH="0" baseline="0" dirty="0" smtClean="0">
              <a:ln>
                <a:noFill/>
              </a:ln>
              <a:solidFill>
                <a:srgbClr val="000000"/>
              </a:solidFill>
              <a:effectLst/>
              <a:latin typeface="Times New Roman" pitchFamily="18" charset="0"/>
              <a:cs typeface="Times New Roman" pitchFamily="18" charset="0"/>
            </a:endParaRPr>
          </a:p>
          <a:p>
            <a:pPr algn="just" eaLnBrk="0" fontAlgn="base" hangingPunct="0">
              <a:spcBef>
                <a:spcPct val="0"/>
              </a:spcBef>
              <a:spcAft>
                <a:spcPct val="0"/>
              </a:spcAft>
            </a:pPr>
            <a:r>
              <a:rPr lang="kk-KZ" b="1" dirty="0" smtClean="0">
                <a:solidFill>
                  <a:srgbClr val="000000"/>
                </a:solidFill>
                <a:latin typeface="Times New Roman" pitchFamily="18" charset="0"/>
                <a:cs typeface="Times New Roman" pitchFamily="18" charset="0"/>
              </a:rPr>
              <a:t>Теріс жартылай </a:t>
            </a:r>
            <a:r>
              <a:rPr lang="kk-KZ" b="1" dirty="0">
                <a:solidFill>
                  <a:srgbClr val="000000"/>
                </a:solidFill>
                <a:latin typeface="Times New Roman" pitchFamily="18" charset="0"/>
                <a:cs typeface="Times New Roman" pitchFamily="18" charset="0"/>
              </a:rPr>
              <a:t>период </a:t>
            </a:r>
            <a:r>
              <a:rPr lang="en-US" dirty="0" smtClean="0">
                <a:solidFill>
                  <a:srgbClr val="000000"/>
                </a:solidFill>
                <a:latin typeface="Times New Roman" pitchFamily="18" charset="0"/>
                <a:cs typeface="Times New Roman" pitchFamily="18" charset="0"/>
              </a:rPr>
              <a:t>(</a:t>
            </a:r>
            <a:r>
              <a:rPr lang="kk-KZ" dirty="0" smtClean="0">
                <a:solidFill>
                  <a:srgbClr val="000000"/>
                </a:solidFill>
                <a:latin typeface="Times New Roman" pitchFamily="18" charset="0"/>
                <a:cs typeface="Times New Roman" pitchFamily="18" charset="0"/>
              </a:rPr>
              <a:t>теріс жартылай </a:t>
            </a:r>
            <a:r>
              <a:rPr lang="kk-KZ" dirty="0">
                <a:solidFill>
                  <a:srgbClr val="000000"/>
                </a:solidFill>
                <a:latin typeface="Times New Roman" pitchFamily="18" charset="0"/>
                <a:cs typeface="Times New Roman" pitchFamily="18" charset="0"/>
              </a:rPr>
              <a:t>период </a:t>
            </a:r>
            <a:r>
              <a:rPr lang="en-US" dirty="0">
                <a:solidFill>
                  <a:srgbClr val="000000"/>
                </a:solidFill>
                <a:latin typeface="Times New Roman" pitchFamily="18" charset="0"/>
                <a:cs typeface="Times New Roman" pitchFamily="18" charset="0"/>
              </a:rPr>
              <a:t> – </a:t>
            </a:r>
            <a:r>
              <a:rPr lang="kk-KZ" dirty="0" smtClean="0">
                <a:solidFill>
                  <a:srgbClr val="000000"/>
                </a:solidFill>
                <a:latin typeface="Times New Roman" pitchFamily="18" charset="0"/>
                <a:cs typeface="Times New Roman" pitchFamily="18" charset="0"/>
              </a:rPr>
              <a:t>көк түсті</a:t>
            </a:r>
            <a:r>
              <a:rPr lang="en-US" dirty="0" smtClean="0">
                <a:solidFill>
                  <a:srgbClr val="000000"/>
                </a:solidFill>
                <a:latin typeface="Times New Roman" pitchFamily="18" charset="0"/>
                <a:cs typeface="Times New Roman" pitchFamily="18" charset="0"/>
              </a:rPr>
              <a:t>)</a:t>
            </a:r>
            <a:endParaRPr lang="ru-RU"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54889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8" y="44624"/>
            <a:ext cx="7920880" cy="400110"/>
          </a:xfrm>
          <a:prstGeom prst="rect">
            <a:avLst/>
          </a:prstGeom>
          <a:solidFill>
            <a:schemeClr val="accent6">
              <a:lumMod val="20000"/>
              <a:lumOff val="80000"/>
            </a:schemeClr>
          </a:solidFill>
        </p:spPr>
        <p:txBody>
          <a:bodyPr wrap="square">
            <a:spAutoFit/>
          </a:bodyPr>
          <a:lstStyle/>
          <a:p>
            <a:pPr algn="ctr"/>
            <a:r>
              <a:rPr lang="ru-RU" sz="2000" b="1" dirty="0" err="1" smtClean="0">
                <a:solidFill>
                  <a:srgbClr val="FF0000"/>
                </a:solidFill>
                <a:latin typeface="Times New Roman" pitchFamily="18" charset="0"/>
                <a:cs typeface="Times New Roman" pitchFamily="18" charset="0"/>
              </a:rPr>
              <a:t>Жартылай</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өткізгішті</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түзеткіштердің</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жіктелуі</a:t>
            </a:r>
            <a:endParaRPr lang="ru-RU" sz="2000" b="1" dirty="0">
              <a:solidFill>
                <a:srgbClr val="FF0000"/>
              </a:solidFill>
            </a:endParaRPr>
          </a:p>
        </p:txBody>
      </p:sp>
      <p:sp>
        <p:nvSpPr>
          <p:cNvPr id="5" name="Прямоугольник 4"/>
          <p:cNvSpPr/>
          <p:nvPr/>
        </p:nvSpPr>
        <p:spPr>
          <a:xfrm>
            <a:off x="3203848" y="1188498"/>
            <a:ext cx="5544616" cy="923330"/>
          </a:xfrm>
          <a:prstGeom prst="rect">
            <a:avLst/>
          </a:prstGeom>
        </p:spPr>
        <p:txBody>
          <a:bodyPr wrap="square">
            <a:spAutoFit/>
          </a:bodyPr>
          <a:lstStyle/>
          <a:p>
            <a:pPr algn="just"/>
            <a:r>
              <a:rPr lang="ru-RU" dirty="0" smtClean="0">
                <a:latin typeface="Times New Roman" pitchFamily="18" charset="0"/>
                <a:cs typeface="Times New Roman" pitchFamily="18" charset="0"/>
              </a:rPr>
              <a:t>1) </a:t>
            </a:r>
            <a:r>
              <a:rPr lang="ru-RU" b="1" dirty="0" err="1" smtClean="0">
                <a:latin typeface="Times New Roman" pitchFamily="18" charset="0"/>
                <a:cs typeface="Times New Roman" pitchFamily="18" charset="0"/>
              </a:rPr>
              <a:t>Шығыс</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қуаты</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бойынша</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(аз </a:t>
            </a:r>
            <a:r>
              <a:rPr lang="ru-RU" dirty="0" err="1" smtClean="0">
                <a:latin typeface="Times New Roman" pitchFamily="18" charset="0"/>
                <a:cs typeface="Times New Roman" pitchFamily="18" charset="0"/>
              </a:rPr>
              <a:t>қуатты</a:t>
            </a:r>
            <a:r>
              <a:rPr lang="ru-RU" dirty="0" smtClean="0">
                <a:latin typeface="Times New Roman" pitchFamily="18" charset="0"/>
                <a:cs typeface="Times New Roman" pitchFamily="18" charset="0"/>
              </a:rPr>
              <a:t> - 600 Вт-</a:t>
            </a:r>
            <a:r>
              <a:rPr lang="ru-RU" dirty="0" err="1" smtClean="0">
                <a:latin typeface="Times New Roman" pitchFamily="18" charset="0"/>
                <a:cs typeface="Times New Roman" pitchFamily="18" charset="0"/>
              </a:rPr>
              <a:t>қа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дейін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орташа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қуатты</a:t>
            </a:r>
            <a:r>
              <a:rPr lang="ru-RU" dirty="0" smtClean="0">
                <a:latin typeface="Times New Roman" pitchFamily="18" charset="0"/>
                <a:cs typeface="Times New Roman" pitchFamily="18" charset="0"/>
              </a:rPr>
              <a:t> - 100 кВт-</a:t>
            </a:r>
            <a:r>
              <a:rPr lang="ru-RU" dirty="0" err="1" smtClean="0">
                <a:latin typeface="Times New Roman" pitchFamily="18" charset="0"/>
                <a:cs typeface="Times New Roman" pitchFamily="18" charset="0"/>
              </a:rPr>
              <a:t>қа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дейін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және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жоғары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қуатты</a:t>
            </a:r>
            <a:r>
              <a:rPr lang="ru-RU" dirty="0" smtClean="0">
                <a:latin typeface="Times New Roman" pitchFamily="18" charset="0"/>
                <a:cs typeface="Times New Roman" pitchFamily="18" charset="0"/>
              </a:rPr>
              <a:t> - 100 кВт-</a:t>
            </a:r>
            <a:r>
              <a:rPr lang="ru-RU" dirty="0" err="1" smtClean="0">
                <a:latin typeface="Times New Roman" pitchFamily="18" charset="0"/>
                <a:cs typeface="Times New Roman" pitchFamily="18" charset="0"/>
              </a:rPr>
              <a:t>тан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жоғары</a:t>
            </a:r>
            <a:r>
              <a:rPr lang="ru-RU" dirty="0" smtClean="0">
                <a:latin typeface="Times New Roman" pitchFamily="18" charset="0"/>
                <a:cs typeface="Times New Roman" pitchFamily="18" charset="0"/>
              </a:rPr>
              <a:t>);</a:t>
            </a:r>
          </a:p>
        </p:txBody>
      </p:sp>
      <p:pic>
        <p:nvPicPr>
          <p:cNvPr id="6" name="Рисунок 5"/>
          <p:cNvPicPr>
            <a:picLocks noChangeAspect="1"/>
          </p:cNvPicPr>
          <p:nvPr/>
        </p:nvPicPr>
        <p:blipFill rotWithShape="1">
          <a:blip r:embed="rId2"/>
          <a:srcRect l="6932" t="19215" r="8039" b="21741"/>
          <a:stretch/>
        </p:blipFill>
        <p:spPr>
          <a:xfrm>
            <a:off x="107504" y="1188498"/>
            <a:ext cx="2927331" cy="2032731"/>
          </a:xfrm>
          <a:prstGeom prst="rect">
            <a:avLst/>
          </a:prstGeom>
        </p:spPr>
      </p:pic>
      <p:pic>
        <p:nvPicPr>
          <p:cNvPr id="7" name="Рисунок 6"/>
          <p:cNvPicPr>
            <a:picLocks noChangeAspect="1"/>
          </p:cNvPicPr>
          <p:nvPr/>
        </p:nvPicPr>
        <p:blipFill>
          <a:blip r:embed="rId3"/>
          <a:stretch>
            <a:fillRect/>
          </a:stretch>
        </p:blipFill>
        <p:spPr>
          <a:xfrm>
            <a:off x="107504" y="3789040"/>
            <a:ext cx="2747592" cy="2003453"/>
          </a:xfrm>
          <a:prstGeom prst="rect">
            <a:avLst/>
          </a:prstGeom>
        </p:spPr>
      </p:pic>
      <p:sp>
        <p:nvSpPr>
          <p:cNvPr id="8" name="Прямоугольник 7"/>
          <p:cNvSpPr/>
          <p:nvPr/>
        </p:nvSpPr>
        <p:spPr>
          <a:xfrm>
            <a:off x="3275856" y="2348880"/>
            <a:ext cx="5472608" cy="646331"/>
          </a:xfrm>
          <a:prstGeom prst="rect">
            <a:avLst/>
          </a:prstGeom>
        </p:spPr>
        <p:txBody>
          <a:bodyPr wrap="square">
            <a:spAutoFit/>
          </a:bodyPr>
          <a:lstStyle/>
          <a:p>
            <a:pPr algn="just"/>
            <a:r>
              <a:rPr lang="ru-RU" dirty="0" smtClean="0">
                <a:latin typeface="Times New Roman" pitchFamily="18" charset="0"/>
                <a:cs typeface="Times New Roman" pitchFamily="18" charset="0"/>
              </a:rPr>
              <a:t>2) </a:t>
            </a:r>
            <a:r>
              <a:rPr lang="ru-RU" b="1" dirty="0" err="1" smtClean="0">
                <a:latin typeface="Times New Roman" pitchFamily="18" charset="0"/>
                <a:cs typeface="Times New Roman" pitchFamily="18" charset="0"/>
              </a:rPr>
              <a:t>Фазасының</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көздері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бойынша</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бірфазалы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көпфазалы</a:t>
            </a:r>
            <a:r>
              <a:rPr lang="ru-RU" dirty="0" smtClean="0">
                <a:latin typeface="Times New Roman" pitchFamily="18" charset="0"/>
                <a:cs typeface="Times New Roman" pitchFamily="18" charset="0"/>
              </a:rPr>
              <a:t>);</a:t>
            </a:r>
          </a:p>
        </p:txBody>
      </p:sp>
      <p:sp>
        <p:nvSpPr>
          <p:cNvPr id="9" name="Прямоугольник 8"/>
          <p:cNvSpPr/>
          <p:nvPr/>
        </p:nvSpPr>
        <p:spPr>
          <a:xfrm>
            <a:off x="3275856" y="3645024"/>
            <a:ext cx="5328592" cy="1754326"/>
          </a:xfrm>
          <a:prstGeom prst="rect">
            <a:avLst/>
          </a:prstGeom>
        </p:spPr>
        <p:txBody>
          <a:bodyPr wrap="square">
            <a:spAutoFit/>
          </a:bodyPr>
          <a:lstStyle/>
          <a:p>
            <a:pPr algn="just"/>
            <a:r>
              <a:rPr lang="ru-RU" dirty="0" smtClean="0">
                <a:latin typeface="Times New Roman" pitchFamily="18" charset="0"/>
                <a:cs typeface="Times New Roman" pitchFamily="18" charset="0"/>
              </a:rPr>
              <a:t>4) </a:t>
            </a:r>
            <a:r>
              <a:rPr lang="ru-RU" dirty="0" err="1" smtClean="0">
                <a:latin typeface="Times New Roman" pitchFamily="18" charset="0"/>
                <a:cs typeface="Times New Roman" pitchFamily="18" charset="0"/>
              </a:rPr>
              <a:t>Қоректендіретін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кернеуді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түзету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қисығы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бойынша</a:t>
            </a:r>
            <a:r>
              <a:rPr lang="ru-RU"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таңбалы</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импульстерінің</a:t>
            </a:r>
            <a:r>
              <a:rPr lang="ru-RU" b="1" dirty="0" smtClean="0">
                <a:latin typeface="Times New Roman" pitchFamily="18" charset="0"/>
                <a:cs typeface="Times New Roman" pitchFamily="18" charset="0"/>
              </a:rPr>
              <a:t> саны </a:t>
            </a:r>
            <a:r>
              <a:rPr lang="ru-RU" b="1" dirty="0" err="1" smtClean="0">
                <a:latin typeface="Times New Roman" pitchFamily="18" charset="0"/>
                <a:cs typeface="Times New Roman" pitchFamily="18" charset="0"/>
              </a:rPr>
              <a:t>бойынша</a:t>
            </a:r>
            <a:r>
              <a:rPr lang="ru-RU" dirty="0" smtClean="0">
                <a:latin typeface="Times New Roman" pitchFamily="18" charset="0"/>
                <a:cs typeface="Times New Roman" pitchFamily="18" charset="0"/>
              </a:rPr>
              <a:t>:</a:t>
            </a:r>
          </a:p>
          <a:p>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бір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жартылай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периодты</a:t>
            </a:r>
            <a:r>
              <a:rPr lang="ru-RU" dirty="0" smtClean="0">
                <a:latin typeface="Times New Roman" pitchFamily="18" charset="0"/>
                <a:cs typeface="Times New Roman" pitchFamily="18" charset="0"/>
              </a:rPr>
              <a:t>;</a:t>
            </a:r>
          </a:p>
          <a:p>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екі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жартылай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периодты</a:t>
            </a:r>
            <a:r>
              <a:rPr lang="ru-RU" dirty="0" smtClean="0">
                <a:latin typeface="Times New Roman" pitchFamily="18" charset="0"/>
                <a:cs typeface="Times New Roman" pitchFamily="18" charset="0"/>
              </a:rPr>
              <a:t>;</a:t>
            </a:r>
          </a:p>
          <a:p>
            <a:r>
              <a:rPr lang="ru-RU" dirty="0" smtClean="0">
                <a:latin typeface="Times New Roman" pitchFamily="18" charset="0"/>
                <a:cs typeface="Times New Roman" pitchFamily="18" charset="0"/>
              </a:rPr>
              <a:t>- m-</a:t>
            </a:r>
            <a:r>
              <a:rPr lang="ru-RU" dirty="0" err="1" smtClean="0">
                <a:latin typeface="Times New Roman" pitchFamily="18" charset="0"/>
                <a:cs typeface="Times New Roman" pitchFamily="18" charset="0"/>
              </a:rPr>
              <a:t>жартылай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периодты</a:t>
            </a:r>
            <a:r>
              <a:rPr lang="ru-RU"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1972862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444" t="17777" r="20318" b="14498"/>
          <a:stretch/>
        </p:blipFill>
        <p:spPr bwMode="auto">
          <a:xfrm>
            <a:off x="841673" y="444734"/>
            <a:ext cx="8136904" cy="514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043608" y="44624"/>
            <a:ext cx="7920880" cy="400110"/>
          </a:xfrm>
          <a:prstGeom prst="rect">
            <a:avLst/>
          </a:prstGeom>
          <a:solidFill>
            <a:schemeClr val="accent6">
              <a:lumMod val="20000"/>
              <a:lumOff val="80000"/>
            </a:schemeClr>
          </a:solidFill>
        </p:spPr>
        <p:txBody>
          <a:bodyPr wrap="square">
            <a:spAutoFit/>
          </a:bodyPr>
          <a:lstStyle/>
          <a:p>
            <a:pPr algn="ctr"/>
            <a:r>
              <a:rPr lang="ru-RU" sz="2000" b="1" dirty="0" err="1" smtClean="0">
                <a:solidFill>
                  <a:srgbClr val="FF0000"/>
                </a:solidFill>
                <a:latin typeface="Times New Roman" pitchFamily="18" charset="0"/>
                <a:cs typeface="Times New Roman" pitchFamily="18" charset="0"/>
              </a:rPr>
              <a:t>Тепловоздық</a:t>
            </a:r>
            <a:r>
              <a:rPr lang="ru-RU" sz="2000" b="1" dirty="0" smtClean="0">
                <a:solidFill>
                  <a:srgbClr val="FF0000"/>
                </a:solidFill>
                <a:latin typeface="Times New Roman" pitchFamily="18" charset="0"/>
                <a:cs typeface="Times New Roman" pitchFamily="18" charset="0"/>
              </a:rPr>
              <a:t> БВК-250У3 </a:t>
            </a:r>
            <a:r>
              <a:rPr lang="kk-KZ" sz="2000" b="1" dirty="0" smtClean="0">
                <a:solidFill>
                  <a:srgbClr val="FF0000"/>
                </a:solidFill>
                <a:latin typeface="Times New Roman" pitchFamily="18" charset="0"/>
                <a:cs typeface="Times New Roman" pitchFamily="18" charset="0"/>
              </a:rPr>
              <a:t>түзеткіштер блогы</a:t>
            </a:r>
            <a:endParaRPr lang="ru-RU" sz="2000" b="1" dirty="0">
              <a:solidFill>
                <a:srgbClr val="FF0000"/>
              </a:solidFill>
            </a:endParaRPr>
          </a:p>
        </p:txBody>
      </p:sp>
      <p:sp>
        <p:nvSpPr>
          <p:cNvPr id="4" name="TextBox 3"/>
          <p:cNvSpPr txBox="1"/>
          <p:nvPr/>
        </p:nvSpPr>
        <p:spPr>
          <a:xfrm>
            <a:off x="323528" y="5611909"/>
            <a:ext cx="8640960" cy="1138773"/>
          </a:xfrm>
          <a:prstGeom prst="rect">
            <a:avLst/>
          </a:prstGeom>
          <a:noFill/>
        </p:spPr>
        <p:txBody>
          <a:bodyPr wrap="square" rtlCol="0">
            <a:spAutoFit/>
          </a:bodyPr>
          <a:lstStyle/>
          <a:p>
            <a:pPr algn="ctr"/>
            <a:r>
              <a:rPr lang="kk-KZ" sz="1700" dirty="0" smtClean="0">
                <a:latin typeface="Times New Roman" pitchFamily="18" charset="0"/>
                <a:cs typeface="Times New Roman" pitchFamily="18" charset="0"/>
              </a:rPr>
              <a:t>1 – жабын; 2 – оқшаулағыш панель; 3 – К50-200 – 100 мкФ конденсатор; 4 – кронштейн; 5 – конденсатор шығысы; 6 – арнайы шайба; 7 – арнайы гайка; 8 – ВМ4 винті; 9 – серіппелі шайба; 10 – шығыс ұшы; 11 – шайба; 12 – М5 гайкасы; 13 – кассета; 14 – ВМ5 винті; 15 – ұшты ойық; 16 – жинақтағы панель; 17 – Д231А диоды; 18 – радиатор. </a:t>
            </a:r>
            <a:endParaRPr lang="ru-RU" sz="1700" dirty="0">
              <a:latin typeface="Times New Roman" pitchFamily="18" charset="0"/>
              <a:cs typeface="Times New Roman" pitchFamily="18" charset="0"/>
            </a:endParaRPr>
          </a:p>
        </p:txBody>
      </p:sp>
    </p:spTree>
    <p:extLst>
      <p:ext uri="{BB962C8B-B14F-4D97-AF65-F5344CB8AC3E}">
        <p14:creationId xmlns:p14="http://schemas.microsoft.com/office/powerpoint/2010/main" val="1617934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332656"/>
            <a:ext cx="8568952" cy="3170099"/>
          </a:xfrm>
          <a:prstGeom prst="rect">
            <a:avLst/>
          </a:prstGeom>
        </p:spPr>
        <p:txBody>
          <a:bodyPr wrap="square">
            <a:spAutoFit/>
          </a:bodyPr>
          <a:lstStyle/>
          <a:p>
            <a:pPr algn="ctr"/>
            <a:r>
              <a:rPr lang="ru-RU" sz="2800" b="1" dirty="0" err="1" smtClean="0">
                <a:solidFill>
                  <a:srgbClr val="FF0000"/>
                </a:solidFill>
                <a:latin typeface="Times New Roman" pitchFamily="18" charset="0"/>
                <a:cs typeface="Times New Roman" pitchFamily="18" charset="0"/>
              </a:rPr>
              <a:t>Түзеткіштердің</a:t>
            </a: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құрылымдық</a:t>
            </a: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сұлбасы</a:t>
            </a:r>
            <a:endParaRPr lang="ru-RU" sz="2800" b="1" dirty="0" smtClean="0">
              <a:solidFill>
                <a:srgbClr val="FF0000"/>
              </a:solidFill>
              <a:latin typeface="Times New Roman" pitchFamily="18" charset="0"/>
              <a:cs typeface="Times New Roman" pitchFamily="18" charset="0"/>
            </a:endParaRPr>
          </a:p>
          <a:p>
            <a:pPr algn="ctr"/>
            <a:endParaRPr lang="ru-RU" sz="2800" dirty="0">
              <a:latin typeface="Times New Roman" pitchFamily="18" charset="0"/>
              <a:cs typeface="Times New Roman" pitchFamily="18" charset="0"/>
            </a:endParaRPr>
          </a:p>
          <a:p>
            <a:r>
              <a:rPr lang="ru-RU"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Түзеткішті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өзінен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токты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және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кернеуді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өткізетін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біріктірілген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құрылымдық</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сұлба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ретінде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келтіруге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болады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оған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келесілер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кіреді</a:t>
            </a:r>
            <a:r>
              <a:rPr lang="ru-RU" dirty="0" smtClean="0">
                <a:latin typeface="Times New Roman" pitchFamily="18" charset="0"/>
                <a:cs typeface="Times New Roman" pitchFamily="18" charset="0"/>
              </a:rPr>
              <a:t>:</a:t>
            </a:r>
          </a:p>
          <a:p>
            <a:endParaRPr lang="ru-RU" dirty="0">
              <a:latin typeface="Times New Roman" pitchFamily="18" charset="0"/>
              <a:cs typeface="Times New Roman" pitchFamily="18" charset="0"/>
            </a:endParaRPr>
          </a:p>
          <a:p>
            <a:r>
              <a:rPr lang="en-US" i="1" dirty="0" smtClean="0">
                <a:latin typeface="Times New Roman" pitchFamily="18" charset="0"/>
                <a:cs typeface="Times New Roman" pitchFamily="18" charset="0"/>
              </a:rPr>
              <a:t>	- </a:t>
            </a:r>
            <a:r>
              <a:rPr lang="ru-RU" i="1" dirty="0" err="1" smtClean="0">
                <a:latin typeface="Times New Roman" pitchFamily="18" charset="0"/>
                <a:cs typeface="Times New Roman" pitchFamily="18" charset="0"/>
              </a:rPr>
              <a:t>күштік</a:t>
            </a:r>
            <a:r>
              <a:rPr lang="ru-RU" i="1" dirty="0" smtClean="0">
                <a:latin typeface="Times New Roman" pitchFamily="18" charset="0"/>
                <a:cs typeface="Times New Roman" pitchFamily="18" charset="0"/>
              </a:rPr>
              <a:t> </a:t>
            </a:r>
            <a:r>
              <a:rPr lang="ru-RU" i="1" dirty="0">
                <a:latin typeface="Times New Roman" pitchFamily="18" charset="0"/>
                <a:cs typeface="Times New Roman" pitchFamily="18" charset="0"/>
              </a:rPr>
              <a:t>трансформатор (СТ</a:t>
            </a:r>
            <a:r>
              <a:rPr lang="ru-RU" i="1"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en-US" i="1" dirty="0" smtClean="0">
                <a:latin typeface="Times New Roman" pitchFamily="18" charset="0"/>
                <a:cs typeface="Times New Roman" pitchFamily="18" charset="0"/>
              </a:rPr>
              <a:t>	- </a:t>
            </a:r>
            <a:r>
              <a:rPr lang="ru-RU" i="1" dirty="0" err="1" smtClean="0">
                <a:latin typeface="Times New Roman" pitchFamily="18" charset="0"/>
                <a:cs typeface="Times New Roman" pitchFamily="18" charset="0"/>
              </a:rPr>
              <a:t>вентильді</a:t>
            </a:r>
            <a:r>
              <a:rPr lang="ru-RU" i="1" dirty="0" smtClean="0">
                <a:latin typeface="Times New Roman" pitchFamily="18" charset="0"/>
                <a:cs typeface="Times New Roman" pitchFamily="18" charset="0"/>
              </a:rPr>
              <a:t> </a:t>
            </a:r>
            <a:r>
              <a:rPr lang="ru-RU" i="1" dirty="0">
                <a:latin typeface="Times New Roman" pitchFamily="18" charset="0"/>
                <a:cs typeface="Times New Roman" pitchFamily="18" charset="0"/>
              </a:rPr>
              <a:t>блок (ВБ</a:t>
            </a:r>
            <a:r>
              <a:rPr lang="ru-RU" i="1"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en-US" i="1" dirty="0" smtClean="0">
                <a:latin typeface="Times New Roman" pitchFamily="18" charset="0"/>
                <a:cs typeface="Times New Roman" pitchFamily="18" charset="0"/>
              </a:rPr>
              <a:t>	- </a:t>
            </a:r>
            <a:r>
              <a:rPr lang="ru-RU" i="1" dirty="0" err="1" smtClean="0">
                <a:latin typeface="Times New Roman" pitchFamily="18" charset="0"/>
                <a:cs typeface="Times New Roman" pitchFamily="18" charset="0"/>
              </a:rPr>
              <a:t>сүзгілеуші</a:t>
            </a:r>
            <a:r>
              <a:rPr lang="ru-RU" i="1" dirty="0" smtClean="0">
                <a:latin typeface="Times New Roman" pitchFamily="18" charset="0"/>
                <a:cs typeface="Times New Roman" pitchFamily="18" charset="0"/>
              </a:rPr>
              <a:t> </a:t>
            </a:r>
            <a:r>
              <a:rPr lang="ru-RU" i="1" dirty="0" err="1" smtClean="0">
                <a:latin typeface="Times New Roman" pitchFamily="18" charset="0"/>
                <a:cs typeface="Times New Roman" pitchFamily="18" charset="0"/>
              </a:rPr>
              <a:t>құрылғы</a:t>
            </a:r>
            <a:r>
              <a:rPr lang="ru-RU" i="1" dirty="0" smtClean="0">
                <a:latin typeface="Times New Roman" pitchFamily="18" charset="0"/>
                <a:cs typeface="Times New Roman" pitchFamily="18" charset="0"/>
              </a:rPr>
              <a:t>(ФУ)</a:t>
            </a:r>
            <a:endParaRPr lang="ru-RU" dirty="0">
              <a:latin typeface="Times New Roman" pitchFamily="18" charset="0"/>
              <a:cs typeface="Times New Roman" pitchFamily="18" charset="0"/>
            </a:endParaRPr>
          </a:p>
          <a:p>
            <a:pPr algn="just"/>
            <a:r>
              <a:rPr lang="en-US" i="1" dirty="0" smtClean="0">
                <a:latin typeface="Times New Roman" pitchFamily="18" charset="0"/>
                <a:cs typeface="Times New Roman" pitchFamily="18" charset="0"/>
              </a:rPr>
              <a:t>	- </a:t>
            </a:r>
            <a:r>
              <a:rPr lang="ru-RU" i="1" dirty="0" err="1" smtClean="0">
                <a:latin typeface="Times New Roman" pitchFamily="18" charset="0"/>
                <a:cs typeface="Times New Roman" pitchFamily="18" charset="0"/>
              </a:rPr>
              <a:t>жүктеме</a:t>
            </a:r>
            <a:r>
              <a:rPr lang="ru-RU" i="1" dirty="0" smtClean="0">
                <a:latin typeface="Times New Roman" pitchFamily="18" charset="0"/>
                <a:cs typeface="Times New Roman" pitchFamily="18" charset="0"/>
              </a:rPr>
              <a:t> </a:t>
            </a:r>
            <a:r>
              <a:rPr lang="ru-RU" i="1" dirty="0" err="1" smtClean="0">
                <a:latin typeface="Times New Roman" pitchFamily="18" charset="0"/>
                <a:cs typeface="Times New Roman" pitchFamily="18" charset="0"/>
              </a:rPr>
              <a:t>тізбегі</a:t>
            </a:r>
            <a:r>
              <a:rPr lang="ru-RU" i="1" dirty="0" smtClean="0">
                <a:latin typeface="Times New Roman" pitchFamily="18" charset="0"/>
                <a:cs typeface="Times New Roman" pitchFamily="18" charset="0"/>
              </a:rPr>
              <a:t> (Н</a:t>
            </a:r>
            <a:r>
              <a:rPr lang="ru-RU" i="1" dirty="0">
                <a:latin typeface="Times New Roman" pitchFamily="18" charset="0"/>
                <a:cs typeface="Times New Roman" pitchFamily="18" charset="0"/>
              </a:rPr>
              <a:t>), </a:t>
            </a:r>
            <a:r>
              <a:rPr lang="ru-RU" i="1" dirty="0" err="1" smtClean="0">
                <a:latin typeface="Times New Roman" pitchFamily="18" charset="0"/>
                <a:cs typeface="Times New Roman" pitchFamily="18" charset="0"/>
              </a:rPr>
              <a:t>оған</a:t>
            </a:r>
            <a:r>
              <a:rPr lang="ru-RU" i="1" dirty="0" smtClean="0">
                <a:latin typeface="Times New Roman" pitchFamily="18" charset="0"/>
                <a:cs typeface="Times New Roman" pitchFamily="18" charset="0"/>
              </a:rPr>
              <a:t> </a:t>
            </a:r>
            <a:r>
              <a:rPr lang="ru-RU" i="1" dirty="0" err="1" smtClean="0">
                <a:latin typeface="Times New Roman" pitchFamily="18" charset="0"/>
                <a:cs typeface="Times New Roman" pitchFamily="18" charset="0"/>
              </a:rPr>
              <a:t>кернеу</a:t>
            </a:r>
            <a:r>
              <a:rPr lang="ru-RU" i="1" dirty="0" smtClean="0">
                <a:latin typeface="Times New Roman" pitchFamily="18" charset="0"/>
                <a:cs typeface="Times New Roman" pitchFamily="18" charset="0"/>
              </a:rPr>
              <a:t> </a:t>
            </a:r>
            <a:r>
              <a:rPr lang="ru-RU" i="1" dirty="0" err="1" smtClean="0">
                <a:latin typeface="Times New Roman" pitchFamily="18" charset="0"/>
                <a:cs typeface="Times New Roman" pitchFamily="18" charset="0"/>
              </a:rPr>
              <a:t>тұрақтандырғышы</a:t>
            </a:r>
            <a:r>
              <a:rPr lang="ru-RU" i="1" dirty="0" smtClean="0">
                <a:latin typeface="Times New Roman" pitchFamily="18" charset="0"/>
                <a:cs typeface="Times New Roman" pitchFamily="18" charset="0"/>
              </a:rPr>
              <a:t> (стабилизатор) </a:t>
            </a:r>
            <a:r>
              <a:rPr lang="ru-RU" i="1" dirty="0" err="1" smtClean="0">
                <a:latin typeface="Times New Roman" pitchFamily="18" charset="0"/>
                <a:cs typeface="Times New Roman" pitchFamily="18" charset="0"/>
              </a:rPr>
              <a:t>кіреді</a:t>
            </a:r>
            <a:r>
              <a:rPr lang="ru-RU" i="1" dirty="0" smtClean="0">
                <a:latin typeface="Times New Roman" pitchFamily="18" charset="0"/>
                <a:cs typeface="Times New Roman" pitchFamily="18" charset="0"/>
              </a:rPr>
              <a:t> (</a:t>
            </a:r>
            <a:r>
              <a:rPr lang="ru-RU" i="1" dirty="0">
                <a:latin typeface="Times New Roman" pitchFamily="18" charset="0"/>
                <a:cs typeface="Times New Roman" pitchFamily="18" charset="0"/>
              </a:rPr>
              <a:t>СН</a:t>
            </a:r>
            <a:r>
              <a:rPr lang="ru-RU" i="1"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5" name="Picture 2" descr="http://files.emkelektron.webnode.com/200000771-90f4d92e8a/str_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92" y="3717032"/>
            <a:ext cx="8568952" cy="2139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18592" y="3933056"/>
            <a:ext cx="65300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600" dirty="0" smtClean="0">
                <a:solidFill>
                  <a:schemeClr val="tx1"/>
                </a:solidFill>
                <a:latin typeface="Times New Roman" pitchFamily="18" charset="0"/>
                <a:cs typeface="Times New Roman" pitchFamily="18" charset="0"/>
              </a:rPr>
              <a:t>Желі</a:t>
            </a:r>
            <a:endParaRPr lang="ru-RU" sz="1600" dirty="0">
              <a:solidFill>
                <a:schemeClr val="tx1"/>
              </a:solidFill>
              <a:latin typeface="Times New Roman" pitchFamily="18" charset="0"/>
              <a:cs typeface="Times New Roman" pitchFamily="18" charset="0"/>
            </a:endParaRPr>
          </a:p>
        </p:txBody>
      </p:sp>
      <p:sp>
        <p:nvSpPr>
          <p:cNvPr id="7" name="Прямоугольник 6"/>
          <p:cNvSpPr/>
          <p:nvPr/>
        </p:nvSpPr>
        <p:spPr>
          <a:xfrm>
            <a:off x="2555776" y="5085184"/>
            <a:ext cx="1224136" cy="72008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dirty="0" smtClean="0">
                <a:solidFill>
                  <a:schemeClr val="tx1"/>
                </a:solidFill>
                <a:latin typeface="Times New Roman" pitchFamily="18" charset="0"/>
                <a:cs typeface="Times New Roman" pitchFamily="18" charset="0"/>
              </a:rPr>
              <a:t>Бақылау және қорғау құрылғысы</a:t>
            </a:r>
            <a:endParaRPr lang="ru-RU" sz="1400" dirty="0">
              <a:solidFill>
                <a:schemeClr val="tx1"/>
              </a:solidFill>
              <a:latin typeface="Times New Roman" pitchFamily="18" charset="0"/>
              <a:cs typeface="Times New Roman" pitchFamily="18" charset="0"/>
            </a:endParaRPr>
          </a:p>
        </p:txBody>
      </p:sp>
      <p:sp>
        <p:nvSpPr>
          <p:cNvPr id="8" name="Прямоугольник 7"/>
          <p:cNvSpPr/>
          <p:nvPr/>
        </p:nvSpPr>
        <p:spPr>
          <a:xfrm>
            <a:off x="7740352" y="4509120"/>
            <a:ext cx="129614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600" dirty="0" smtClean="0">
                <a:solidFill>
                  <a:schemeClr val="tx1"/>
                </a:solidFill>
                <a:latin typeface="Times New Roman" pitchFamily="18" charset="0"/>
                <a:cs typeface="Times New Roman" pitchFamily="18" charset="0"/>
              </a:rPr>
              <a:t>Жүктемеге</a:t>
            </a:r>
            <a:endParaRPr lang="ru-RU" sz="1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624813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3" y="476672"/>
            <a:ext cx="8686624" cy="6001643"/>
          </a:xfrm>
          <a:prstGeom prst="rect">
            <a:avLst/>
          </a:prstGeom>
        </p:spPr>
        <p:txBody>
          <a:bodyPr wrap="square">
            <a:spAutoFit/>
          </a:bodyPr>
          <a:lstStyle/>
          <a:p>
            <a:pPr algn="ctr"/>
            <a:r>
              <a:rPr lang="ru-RU" sz="2800" b="1" dirty="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Сұлбадағы</a:t>
            </a: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элементтердің</a:t>
            </a: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тағайындалуы</a:t>
            </a:r>
            <a:endParaRPr lang="ru-RU" sz="2800" b="1" dirty="0">
              <a:solidFill>
                <a:srgbClr val="FF0000"/>
              </a:solidFill>
              <a:latin typeface="Times New Roman" pitchFamily="18" charset="0"/>
              <a:cs typeface="Times New Roman" pitchFamily="18" charset="0"/>
            </a:endParaRPr>
          </a:p>
          <a:p>
            <a:endParaRPr lang="ru-RU" sz="2000" i="1" dirty="0" smtClean="0">
              <a:latin typeface="Times New Roman" pitchFamily="18" charset="0"/>
              <a:cs typeface="Times New Roman" pitchFamily="18" charset="0"/>
            </a:endParaRPr>
          </a:p>
          <a:p>
            <a:pPr algn="just"/>
            <a:r>
              <a:rPr lang="ru-RU" sz="2000" i="1" dirty="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Күштік</a:t>
            </a:r>
            <a:r>
              <a:rPr lang="ru-RU" sz="2400" b="1" i="1" dirty="0" smtClean="0">
                <a:latin typeface="Times New Roman" pitchFamily="18" charset="0"/>
                <a:cs typeface="Times New Roman" pitchFamily="18" charset="0"/>
              </a:rPr>
              <a:t> трансформатор </a:t>
            </a:r>
            <a:r>
              <a:rPr lang="ru-RU" sz="2400" dirty="0" err="1" smtClean="0">
                <a:latin typeface="Times New Roman" pitchFamily="18" charset="0"/>
                <a:cs typeface="Times New Roman" pitchFamily="18" charset="0"/>
              </a:rPr>
              <a:t>түзеткіштің</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кіру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және</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шығу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кернеуін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сәйкестендіру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үшін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қызмет</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етеді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Олар</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әр</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түрлі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сұлбада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кездесуі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мүмкін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Трансформаторды</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екінші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орамы</a:t>
            </a:r>
            <a:r>
              <a:rPr lang="ru-RU" sz="2400" dirty="0" smtClean="0">
                <a:latin typeface="Times New Roman" pitchFamily="18" charset="0"/>
                <a:cs typeface="Times New Roman" pitchFamily="18" charset="0"/>
              </a:rPr>
              <a:t> (обмотка) </a:t>
            </a:r>
            <a:r>
              <a:rPr lang="ru-RU" sz="2400" dirty="0" err="1" smtClean="0">
                <a:latin typeface="Times New Roman" pitchFamily="18" charset="0"/>
                <a:cs typeface="Times New Roman" pitchFamily="18" charset="0"/>
              </a:rPr>
              <a:t>түзетілген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кернеудің</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шамасын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анықтайды</a:t>
            </a:r>
            <a:r>
              <a:rPr lang="ru-RU" sz="2400" dirty="0" smtClean="0">
                <a:latin typeface="Times New Roman" pitchFamily="18" charset="0"/>
                <a:cs typeface="Times New Roman" pitchFamily="18" charset="0"/>
              </a:rPr>
              <a:t>.</a:t>
            </a:r>
          </a:p>
          <a:p>
            <a:pPr algn="just"/>
            <a:r>
              <a:rPr lang="ru-RU" sz="2400" i="1" dirty="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Вентильді</a:t>
            </a:r>
            <a:r>
              <a:rPr lang="ru-RU" sz="2400" b="1" i="1" dirty="0" smtClean="0">
                <a:latin typeface="Times New Roman" pitchFamily="18" charset="0"/>
                <a:cs typeface="Times New Roman" pitchFamily="18" charset="0"/>
              </a:rPr>
              <a:t> блок</a:t>
            </a:r>
            <a:r>
              <a:rPr lang="ru-RU" sz="2400" dirty="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тұрақты</a:t>
            </a:r>
            <a:r>
              <a:rPr lang="ru-RU" sz="2400" dirty="0" smtClean="0">
                <a:latin typeface="Times New Roman" pitchFamily="18" charset="0"/>
                <a:cs typeface="Times New Roman" pitchFamily="18" charset="0"/>
              </a:rPr>
              <a:t> ток </a:t>
            </a:r>
            <a:r>
              <a:rPr lang="ru-RU" sz="2400" dirty="0" err="1" smtClean="0">
                <a:latin typeface="Times New Roman" pitchFamily="18" charset="0"/>
                <a:cs typeface="Times New Roman" pitchFamily="18" charset="0"/>
              </a:rPr>
              <a:t>тізбегіне</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трансформатордың</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сәйкес</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фазасының</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екіншілік</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кернеуді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қоса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отырып</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айнымалы</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токты</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түзетеді</a:t>
            </a:r>
            <a:r>
              <a:rPr lang="ru-RU" sz="2400" dirty="0" smtClean="0">
                <a:latin typeface="Times New Roman" pitchFamily="18" charset="0"/>
                <a:cs typeface="Times New Roman" pitchFamily="18" charset="0"/>
              </a:rPr>
              <a:t>. </a:t>
            </a:r>
            <a:r>
              <a:rPr lang="ru-RU" sz="2400" i="1" dirty="0">
                <a:latin typeface="Times New Roman" pitchFamily="18" charset="0"/>
                <a:cs typeface="Times New Roman" pitchFamily="18" charset="0"/>
              </a:rPr>
              <a:t> </a:t>
            </a:r>
            <a:endParaRPr lang="ru-RU" sz="2400" i="1" dirty="0" smtClean="0">
              <a:latin typeface="Times New Roman" pitchFamily="18" charset="0"/>
              <a:cs typeface="Times New Roman" pitchFamily="18" charset="0"/>
            </a:endParaRPr>
          </a:p>
          <a:p>
            <a:pPr algn="just"/>
            <a:r>
              <a:rPr lang="ru-RU" sz="2400" b="1" i="1" dirty="0" err="1" smtClean="0">
                <a:latin typeface="Times New Roman" pitchFamily="18" charset="0"/>
                <a:cs typeface="Times New Roman" pitchFamily="18" charset="0"/>
              </a:rPr>
              <a:t>Сүзгілеуші</a:t>
            </a:r>
            <a:r>
              <a:rPr lang="ru-RU" sz="2400" b="1" i="1" dirty="0" smtClean="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құрылғы</a:t>
            </a:r>
            <a:r>
              <a:rPr lang="ru-RU" sz="2400" dirty="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жүктеме</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тізбегіндегі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түзетілген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токтың</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қажетті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деңгейдегі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пульсациясын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қамтамасыз</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етеді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Сүзгілеуші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құрылғы</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ретінде</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тізбектей</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қосылатын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резисторлар</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немесе</a:t>
            </a:r>
            <a:r>
              <a:rPr lang="ru-RU" sz="2400" dirty="0" smtClean="0">
                <a:latin typeface="Times New Roman" pitchFamily="18" charset="0"/>
                <a:cs typeface="Times New Roman" pitchFamily="18" charset="0"/>
              </a:rPr>
              <a:t> параллель </a:t>
            </a:r>
            <a:r>
              <a:rPr lang="ru-RU" sz="2400" dirty="0" err="1" smtClean="0">
                <a:latin typeface="Times New Roman" pitchFamily="18" charset="0"/>
                <a:cs typeface="Times New Roman" pitchFamily="18" charset="0"/>
              </a:rPr>
              <a:t>қосылатын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конденсаторлар</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қолданылуы</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мүмкін</a:t>
            </a:r>
            <a:r>
              <a:rPr lang="ru-RU" sz="2400" dirty="0" smtClean="0">
                <a:latin typeface="Times New Roman" pitchFamily="18" charset="0"/>
                <a:cs typeface="Times New Roman" pitchFamily="18" charset="0"/>
              </a:rPr>
              <a:t>. </a:t>
            </a:r>
          </a:p>
          <a:p>
            <a:pPr algn="just"/>
            <a:r>
              <a:rPr lang="ru-RU" sz="2400" b="1" i="1" dirty="0" err="1" smtClean="0">
                <a:latin typeface="Times New Roman" pitchFamily="18" charset="0"/>
                <a:cs typeface="Times New Roman" pitchFamily="18" charset="0"/>
              </a:rPr>
              <a:t>Кернеу</a:t>
            </a:r>
            <a:r>
              <a:rPr lang="ru-RU" sz="2400" b="1" i="1" dirty="0" smtClean="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тұрақтандырғышы</a:t>
            </a:r>
            <a:r>
              <a:rPr lang="ru-RU" sz="2400" dirty="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сыртқы</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әсерлерді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бәсеңдету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үшін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қызмет</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етеді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мысалы</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қоректендіру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желісінің</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кернеуінің</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өзгеруін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жиілігінің</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және</a:t>
            </a:r>
            <a:r>
              <a:rPr lang="ru-RU" sz="2400" dirty="0" smtClean="0">
                <a:latin typeface="Times New Roman" pitchFamily="18" charset="0"/>
                <a:cs typeface="Times New Roman" pitchFamily="18" charset="0"/>
              </a:rPr>
              <a:t> т. б. </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1432039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2"/>
          <a:srcRect l="23176" t="17959" r="20606" b="10612"/>
          <a:stretch/>
        </p:blipFill>
        <p:spPr bwMode="auto">
          <a:xfrm>
            <a:off x="1691680" y="1286510"/>
            <a:ext cx="5999480" cy="4284980"/>
          </a:xfrm>
          <a:prstGeom prst="rect">
            <a:avLst/>
          </a:prstGeom>
          <a:ln>
            <a:noFill/>
          </a:ln>
          <a:extLst>
            <a:ext uri="{53640926-AAD7-44D8-BBD7-CCE9431645EC}">
              <a14:shadowObscured xmlns:a14="http://schemas.microsoft.com/office/drawing/2010/main"/>
            </a:ext>
          </a:extLst>
        </p:spPr>
      </p:pic>
      <p:sp>
        <p:nvSpPr>
          <p:cNvPr id="5" name="Прямоугольник 4"/>
          <p:cNvSpPr/>
          <p:nvPr/>
        </p:nvSpPr>
        <p:spPr>
          <a:xfrm>
            <a:off x="840014" y="188640"/>
            <a:ext cx="7702814" cy="461665"/>
          </a:xfrm>
          <a:prstGeom prst="rect">
            <a:avLst/>
          </a:prstGeom>
        </p:spPr>
        <p:txBody>
          <a:bodyPr wrap="none">
            <a:spAutoFit/>
          </a:bodyPr>
          <a:lstStyle/>
          <a:p>
            <a:pPr algn="ctr"/>
            <a:r>
              <a:rPr lang="ru-RU" sz="2400" b="1" dirty="0" err="1" smtClean="0">
                <a:solidFill>
                  <a:srgbClr val="FF0000"/>
                </a:solidFill>
                <a:latin typeface="Times New Roman" pitchFamily="18" charset="0"/>
                <a:cs typeface="Times New Roman" pitchFamily="18" charset="0"/>
              </a:rPr>
              <a:t>Инверторлар</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Заманауи</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локомотивтерде</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қолданылуы</a:t>
            </a:r>
            <a:endParaRPr lang="ru-RU"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06281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599" y="378993"/>
            <a:ext cx="7560839" cy="52322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76200">
            <a:solidFill>
              <a:schemeClr val="accent2">
                <a:lumMod val="75000"/>
              </a:schemeClr>
            </a:solidFill>
          </a:ln>
        </p:spPr>
        <p:txBody>
          <a:bodyPr wrap="square">
            <a:spAutoFit/>
          </a:bodyPr>
          <a:lstStyle/>
          <a:p>
            <a:pPr lvl="0" algn="ctr"/>
            <a:r>
              <a:rPr lang="ru-RU" sz="2800" b="1" dirty="0" err="1">
                <a:solidFill>
                  <a:srgbClr val="002060"/>
                </a:solidFill>
                <a:latin typeface="Georgia" panose="02040502050405020303" pitchFamily="18" charset="0"/>
              </a:rPr>
              <a:t>Инверторлардың</a:t>
            </a:r>
            <a:r>
              <a:rPr lang="ru-RU" sz="2800" b="1" dirty="0">
                <a:solidFill>
                  <a:srgbClr val="002060"/>
                </a:solidFill>
                <a:latin typeface="Georgia" panose="02040502050405020303" pitchFamily="18" charset="0"/>
              </a:rPr>
              <a:t> </a:t>
            </a:r>
            <a:r>
              <a:rPr lang="ru-RU" sz="2800" b="1" dirty="0" err="1">
                <a:solidFill>
                  <a:srgbClr val="002060"/>
                </a:solidFill>
                <a:latin typeface="Georgia" panose="02040502050405020303" pitchFamily="18" charset="0"/>
              </a:rPr>
              <a:t>тағайындалуы</a:t>
            </a:r>
            <a:endParaRPr lang="ru-RU" sz="2800" b="1" dirty="0">
              <a:solidFill>
                <a:srgbClr val="002060"/>
              </a:solidFill>
              <a:latin typeface="Arial Black" panose="020B0A04020102020204" pitchFamily="34" charset="0"/>
            </a:endParaRPr>
          </a:p>
        </p:txBody>
      </p:sp>
      <p:sp>
        <p:nvSpPr>
          <p:cNvPr id="5" name="Прямоугольник 4"/>
          <p:cNvSpPr/>
          <p:nvPr/>
        </p:nvSpPr>
        <p:spPr>
          <a:xfrm>
            <a:off x="447473" y="1588322"/>
            <a:ext cx="3185808" cy="1384995"/>
          </a:xfrm>
          <a:prstGeom prst="rect">
            <a:avLst/>
          </a:prstGeom>
          <a:solidFill>
            <a:schemeClr val="bg1"/>
          </a:solidFill>
          <a:ln w="57150">
            <a:solidFill>
              <a:schemeClr val="accent2">
                <a:lumMod val="50000"/>
              </a:schemeClr>
            </a:solidFill>
          </a:ln>
        </p:spPr>
        <p:txBody>
          <a:bodyPr wrap="square">
            <a:spAutoFit/>
          </a:bodyPr>
          <a:lstStyle/>
          <a:p>
            <a:pPr algn="ctr"/>
            <a:r>
              <a:rPr lang="ru-RU" sz="2100" b="1" dirty="0" err="1">
                <a:solidFill>
                  <a:schemeClr val="accent5">
                    <a:lumMod val="50000"/>
                  </a:schemeClr>
                </a:solidFill>
                <a:latin typeface="Times New Roman" panose="02020603050405020304" pitchFamily="18" charset="0"/>
                <a:ea typeface="Calibri" panose="020F0502020204030204" pitchFamily="34" charset="0"/>
              </a:rPr>
              <a:t>Тәжірибеде</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rgbClr val="C00000"/>
                </a:solidFill>
                <a:latin typeface="Times New Roman" panose="02020603050405020304" pitchFamily="18" charset="0"/>
                <a:ea typeface="Calibri" panose="020F0502020204030204" pitchFamily="34" charset="0"/>
              </a:rPr>
              <a:t>тұрақты</a:t>
            </a:r>
            <a:r>
              <a:rPr lang="ru-RU" sz="2100" b="1" dirty="0">
                <a:solidFill>
                  <a:srgbClr val="C00000"/>
                </a:solidFill>
                <a:latin typeface="Times New Roman" panose="02020603050405020304" pitchFamily="18" charset="0"/>
                <a:ea typeface="Calibri" panose="020F0502020204030204" pitchFamily="34" charset="0"/>
              </a:rPr>
              <a:t> </a:t>
            </a:r>
            <a:r>
              <a:rPr lang="ru-RU" sz="2100" b="1" dirty="0" err="1">
                <a:solidFill>
                  <a:srgbClr val="C00000"/>
                </a:solidFill>
                <a:latin typeface="Times New Roman" panose="02020603050405020304" pitchFamily="18" charset="0"/>
                <a:ea typeface="Calibri" panose="020F0502020204030204" pitchFamily="34" charset="0"/>
              </a:rPr>
              <a:t>токты</a:t>
            </a:r>
            <a:r>
              <a:rPr lang="ru-RU" sz="2100" b="1" dirty="0">
                <a:solidFill>
                  <a:srgbClr val="C00000"/>
                </a:solidFill>
                <a:latin typeface="Times New Roman" panose="02020603050405020304" pitchFamily="18" charset="0"/>
                <a:ea typeface="Calibri" panose="020F0502020204030204" pitchFamily="34" charset="0"/>
              </a:rPr>
              <a:t> </a:t>
            </a:r>
            <a:r>
              <a:rPr lang="ru-RU" sz="2100" b="1" dirty="0" err="1">
                <a:solidFill>
                  <a:srgbClr val="C00000"/>
                </a:solidFill>
                <a:latin typeface="Times New Roman" panose="02020603050405020304" pitchFamily="18" charset="0"/>
                <a:ea typeface="Calibri" panose="020F0502020204030204" pitchFamily="34" charset="0"/>
              </a:rPr>
              <a:t>айнымалы</a:t>
            </a:r>
            <a:r>
              <a:rPr lang="ru-RU" sz="2100" b="1" dirty="0">
                <a:solidFill>
                  <a:srgbClr val="C00000"/>
                </a:solidFill>
                <a:latin typeface="Times New Roman" panose="02020603050405020304" pitchFamily="18" charset="0"/>
                <a:ea typeface="Calibri" panose="020F0502020204030204" pitchFamily="34" charset="0"/>
              </a:rPr>
              <a:t> </a:t>
            </a:r>
            <a:r>
              <a:rPr lang="ru-RU" sz="2100" b="1" dirty="0" err="1">
                <a:solidFill>
                  <a:srgbClr val="C00000"/>
                </a:solidFill>
                <a:latin typeface="Times New Roman" panose="02020603050405020304" pitchFamily="18" charset="0"/>
                <a:ea typeface="Calibri" panose="020F0502020204030204" pitchFamily="34" charset="0"/>
              </a:rPr>
              <a:t>токқа</a:t>
            </a:r>
            <a:r>
              <a:rPr lang="ru-RU" sz="2100" b="1" dirty="0">
                <a:solidFill>
                  <a:srgbClr val="C00000"/>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түрлендіру</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міндеті</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жиі</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туындайды</a:t>
            </a:r>
            <a:endParaRPr lang="ru-RU" sz="2100" b="1" dirty="0">
              <a:solidFill>
                <a:schemeClr val="accent5">
                  <a:lumMod val="50000"/>
                </a:schemeClr>
              </a:solidFill>
              <a:latin typeface="Times New Roman" panose="02020603050405020304" pitchFamily="18" charset="0"/>
              <a:ea typeface="Calibri" panose="020F0502020204030204" pitchFamily="34" charset="0"/>
            </a:endParaRPr>
          </a:p>
        </p:txBody>
      </p:sp>
      <p:sp>
        <p:nvSpPr>
          <p:cNvPr id="6" name="Прямоугольник 5"/>
          <p:cNvSpPr/>
          <p:nvPr/>
        </p:nvSpPr>
        <p:spPr>
          <a:xfrm>
            <a:off x="5418786" y="1434433"/>
            <a:ext cx="3389028" cy="1708160"/>
          </a:xfrm>
          <a:prstGeom prst="rect">
            <a:avLst/>
          </a:prstGeom>
          <a:solidFill>
            <a:schemeClr val="bg1"/>
          </a:solidFill>
          <a:ln w="57150">
            <a:solidFill>
              <a:schemeClr val="accent2">
                <a:lumMod val="50000"/>
              </a:schemeClr>
            </a:solidFill>
          </a:ln>
        </p:spPr>
        <p:txBody>
          <a:bodyPr wrap="square">
            <a:spAutoFit/>
          </a:bodyPr>
          <a:lstStyle/>
          <a:p>
            <a:pPr algn="ctr"/>
            <a:r>
              <a:rPr lang="ru-RU" sz="2100" b="1" dirty="0" err="1">
                <a:solidFill>
                  <a:schemeClr val="accent5">
                    <a:lumMod val="50000"/>
                  </a:schemeClr>
                </a:solidFill>
                <a:latin typeface="Times New Roman" panose="02020603050405020304" pitchFamily="18" charset="0"/>
                <a:ea typeface="Calibri" panose="020F0502020204030204" pitchFamily="34" charset="0"/>
              </a:rPr>
              <a:t>Тұрақты</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токты</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айнымалы</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токқа</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түрлендіру</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процесі</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a:solidFill>
                  <a:srgbClr val="C00000"/>
                </a:solidFill>
                <a:latin typeface="Times New Roman" panose="02020603050405020304" pitchFamily="18" charset="0"/>
                <a:ea typeface="Calibri" panose="020F0502020204030204" pitchFamily="34" charset="0"/>
              </a:rPr>
              <a:t>ИНВЕРТИРЛЕУ</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атауын</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алды</a:t>
            </a:r>
            <a:r>
              <a:rPr lang="ru-RU" sz="2100" b="1" dirty="0">
                <a:solidFill>
                  <a:schemeClr val="accent5">
                    <a:lumMod val="50000"/>
                  </a:schemeClr>
                </a:solidFill>
                <a:latin typeface="Times New Roman" panose="02020603050405020304" pitchFamily="18" charset="0"/>
                <a:ea typeface="Calibri" panose="020F0502020204030204" pitchFamily="34" charset="0"/>
              </a:rPr>
              <a:t>.</a:t>
            </a:r>
            <a:endParaRPr lang="ru-RU" sz="2100" dirty="0"/>
          </a:p>
        </p:txBody>
      </p:sp>
      <p:sp>
        <p:nvSpPr>
          <p:cNvPr id="7" name="Прямоугольник 6"/>
          <p:cNvSpPr/>
          <p:nvPr/>
        </p:nvSpPr>
        <p:spPr>
          <a:xfrm>
            <a:off x="562184" y="3622527"/>
            <a:ext cx="3832731" cy="1061829"/>
          </a:xfrm>
          <a:prstGeom prst="rect">
            <a:avLst/>
          </a:prstGeom>
          <a:solidFill>
            <a:schemeClr val="bg1"/>
          </a:solidFill>
          <a:ln w="57150">
            <a:solidFill>
              <a:schemeClr val="accent2">
                <a:lumMod val="50000"/>
              </a:schemeClr>
            </a:solidFill>
          </a:ln>
        </p:spPr>
        <p:txBody>
          <a:bodyPr wrap="square">
            <a:spAutoFit/>
          </a:bodyPr>
          <a:lstStyle/>
          <a:p>
            <a:pPr lvl="0" algn="ctr"/>
            <a:r>
              <a:rPr lang="ru-RU" sz="2100" b="1" dirty="0" err="1" smtClean="0">
                <a:solidFill>
                  <a:schemeClr val="accent5">
                    <a:lumMod val="50000"/>
                  </a:schemeClr>
                </a:solidFill>
                <a:latin typeface="Times New Roman" panose="02020603050405020304" pitchFamily="18" charset="0"/>
                <a:ea typeface="Calibri" panose="020F0502020204030204" pitchFamily="34" charset="0"/>
              </a:rPr>
              <a:t>Тұрақты</a:t>
            </a:r>
            <a:r>
              <a:rPr lang="ru-RU" sz="2100" b="1" dirty="0" smtClean="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токты</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айнымалы</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токқа</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түрлендіру</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құрылғысы</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a:solidFill>
                  <a:srgbClr val="C00000"/>
                </a:solidFill>
                <a:latin typeface="Times New Roman" panose="02020603050405020304" pitchFamily="18" charset="0"/>
                <a:ea typeface="Calibri" panose="020F0502020204030204" pitchFamily="34" charset="0"/>
              </a:rPr>
              <a:t>ИНВЕРТОРЛАР</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деп</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аталады</a:t>
            </a:r>
            <a:endParaRPr lang="ru-RU" sz="2100" b="1" dirty="0">
              <a:solidFill>
                <a:srgbClr val="C00000"/>
              </a:solidFill>
            </a:endParaRPr>
          </a:p>
        </p:txBody>
      </p:sp>
      <p:sp>
        <p:nvSpPr>
          <p:cNvPr id="8" name="Прямоугольник 7"/>
          <p:cNvSpPr/>
          <p:nvPr/>
        </p:nvSpPr>
        <p:spPr>
          <a:xfrm>
            <a:off x="5076056" y="4503509"/>
            <a:ext cx="3592205" cy="1384995"/>
          </a:xfrm>
          <a:prstGeom prst="rect">
            <a:avLst/>
          </a:prstGeom>
          <a:solidFill>
            <a:schemeClr val="bg1"/>
          </a:solidFill>
          <a:ln w="57150">
            <a:solidFill>
              <a:schemeClr val="accent2">
                <a:lumMod val="50000"/>
              </a:schemeClr>
            </a:solidFill>
          </a:ln>
        </p:spPr>
        <p:txBody>
          <a:bodyPr wrap="square">
            <a:spAutoFit/>
          </a:bodyPr>
          <a:lstStyle/>
          <a:p>
            <a:pPr algn="ctr"/>
            <a:r>
              <a:rPr lang="ru-RU" sz="2100" b="1" dirty="0">
                <a:solidFill>
                  <a:srgbClr val="C00000"/>
                </a:solidFill>
                <a:latin typeface="Times New Roman" panose="02020603050405020304" pitchFamily="18" charset="0"/>
                <a:ea typeface="Calibri" panose="020F0502020204030204" pitchFamily="34" charset="0"/>
              </a:rPr>
              <a:t>"</a:t>
            </a:r>
            <a:r>
              <a:rPr lang="ru-RU" sz="2100" b="1" dirty="0" err="1">
                <a:solidFill>
                  <a:srgbClr val="C00000"/>
                </a:solidFill>
                <a:latin typeface="Times New Roman" panose="02020603050405020304" pitchFamily="18" charset="0"/>
                <a:ea typeface="Calibri" panose="020F0502020204030204" pitchFamily="34" charset="0"/>
              </a:rPr>
              <a:t>Инвертирлеу</a:t>
            </a:r>
            <a:r>
              <a:rPr lang="ru-RU" sz="2100" b="1" dirty="0">
                <a:solidFill>
                  <a:srgbClr val="C00000"/>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термині</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латын</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a:solidFill>
                  <a:schemeClr val="accent5">
                    <a:lumMod val="50000"/>
                  </a:schemeClr>
                </a:solidFill>
                <a:latin typeface="Times New Roman" panose="02020603050405020304" pitchFamily="18" charset="0"/>
                <a:ea typeface="Calibri" panose="020F0502020204030204" pitchFamily="34" charset="0"/>
              </a:rPr>
              <a:t>сөзінен</a:t>
            </a:r>
            <a:r>
              <a:rPr lang="ru-RU" sz="2100" b="1" dirty="0">
                <a:solidFill>
                  <a:schemeClr val="accent5">
                    <a:lumMod val="50000"/>
                  </a:schemeClr>
                </a:solidFill>
                <a:latin typeface="Times New Roman" panose="02020603050405020304" pitchFamily="18" charset="0"/>
                <a:ea typeface="Calibri" panose="020F0502020204030204" pitchFamily="34" charset="0"/>
              </a:rPr>
              <a:t> </a:t>
            </a:r>
            <a:r>
              <a:rPr lang="ru-RU" sz="2100" b="1" dirty="0" err="1" smtClean="0">
                <a:solidFill>
                  <a:schemeClr val="accent5">
                    <a:lumMod val="50000"/>
                  </a:schemeClr>
                </a:solidFill>
                <a:latin typeface="Times New Roman" panose="02020603050405020304" pitchFamily="18" charset="0"/>
                <a:ea typeface="Calibri" panose="020F0502020204030204" pitchFamily="34" charset="0"/>
              </a:rPr>
              <a:t>шыққан</a:t>
            </a:r>
            <a:r>
              <a:rPr lang="ru-RU" sz="2100" b="1" dirty="0" smtClean="0">
                <a:solidFill>
                  <a:schemeClr val="accent5">
                    <a:lumMod val="50000"/>
                  </a:schemeClr>
                </a:solidFill>
                <a:latin typeface="Times New Roman" panose="02020603050405020304" pitchFamily="18" charset="0"/>
                <a:ea typeface="Calibri" panose="020F0502020204030204" pitchFamily="34" charset="0"/>
              </a:rPr>
              <a:t> </a:t>
            </a:r>
            <a:r>
              <a:rPr lang="ru-RU" sz="2100" b="1" dirty="0" err="1" smtClean="0">
                <a:solidFill>
                  <a:schemeClr val="accent5">
                    <a:lumMod val="50000"/>
                  </a:schemeClr>
                </a:solidFill>
                <a:latin typeface="Times New Roman" panose="02020603050405020304" pitchFamily="18" charset="0"/>
                <a:ea typeface="Calibri" panose="020F0502020204030204" pitchFamily="34" charset="0"/>
              </a:rPr>
              <a:t>invercio</a:t>
            </a:r>
            <a:r>
              <a:rPr lang="ru-RU" sz="2100" b="1" dirty="0" smtClean="0">
                <a:solidFill>
                  <a:schemeClr val="accent5">
                    <a:lumMod val="50000"/>
                  </a:schemeClr>
                </a:solidFill>
                <a:latin typeface="Times New Roman" panose="02020603050405020304" pitchFamily="18" charset="0"/>
                <a:ea typeface="Calibri" panose="020F0502020204030204" pitchFamily="34" charset="0"/>
              </a:rPr>
              <a:t> </a:t>
            </a:r>
            <a:r>
              <a:rPr lang="ru-RU" sz="2100" b="1" dirty="0" smtClean="0">
                <a:solidFill>
                  <a:schemeClr val="accent5">
                    <a:lumMod val="50000"/>
                  </a:schemeClr>
                </a:solidFill>
                <a:effectLst/>
                <a:latin typeface="Times New Roman" panose="02020603050405020304" pitchFamily="18" charset="0"/>
                <a:ea typeface="Calibri" panose="020F0502020204030204" pitchFamily="34" charset="0"/>
              </a:rPr>
              <a:t>- </a:t>
            </a:r>
            <a:r>
              <a:rPr lang="ru-RU" sz="2100" b="1" dirty="0" err="1">
                <a:solidFill>
                  <a:srgbClr val="C00000"/>
                </a:solidFill>
                <a:latin typeface="Times New Roman" panose="02020603050405020304" pitchFamily="18" charset="0"/>
                <a:ea typeface="Calibri" panose="020F0502020204030204" pitchFamily="34" charset="0"/>
              </a:rPr>
              <a:t>аудару</a:t>
            </a:r>
            <a:r>
              <a:rPr lang="ru-RU" sz="2100" b="1" dirty="0">
                <a:solidFill>
                  <a:srgbClr val="C00000"/>
                </a:solidFill>
                <a:latin typeface="Times New Roman" panose="02020603050405020304" pitchFamily="18" charset="0"/>
                <a:ea typeface="Calibri" panose="020F0502020204030204" pitchFamily="34" charset="0"/>
              </a:rPr>
              <a:t>, </a:t>
            </a:r>
            <a:r>
              <a:rPr lang="ru-RU" sz="2100" b="1" dirty="0" err="1">
                <a:solidFill>
                  <a:srgbClr val="C00000"/>
                </a:solidFill>
                <a:latin typeface="Times New Roman" panose="02020603050405020304" pitchFamily="18" charset="0"/>
                <a:ea typeface="Calibri" panose="020F0502020204030204" pitchFamily="34" charset="0"/>
              </a:rPr>
              <a:t>қайта</a:t>
            </a:r>
            <a:r>
              <a:rPr lang="ru-RU" sz="2100" b="1" dirty="0">
                <a:solidFill>
                  <a:srgbClr val="C00000"/>
                </a:solidFill>
                <a:latin typeface="Times New Roman" panose="02020603050405020304" pitchFamily="18" charset="0"/>
                <a:ea typeface="Calibri" panose="020F0502020204030204" pitchFamily="34" charset="0"/>
              </a:rPr>
              <a:t> </a:t>
            </a:r>
            <a:r>
              <a:rPr lang="ru-RU" sz="2100" b="1" dirty="0" err="1" smtClean="0">
                <a:solidFill>
                  <a:srgbClr val="C00000"/>
                </a:solidFill>
                <a:latin typeface="Times New Roman" panose="02020603050405020304" pitchFamily="18" charset="0"/>
                <a:ea typeface="Calibri" panose="020F0502020204030204" pitchFamily="34" charset="0"/>
              </a:rPr>
              <a:t>айналдыру</a:t>
            </a:r>
            <a:r>
              <a:rPr lang="ru-RU" sz="2100" b="1" dirty="0" smtClean="0">
                <a:solidFill>
                  <a:srgbClr val="C00000"/>
                </a:solidFill>
                <a:latin typeface="Times New Roman" panose="02020603050405020304" pitchFamily="18" charset="0"/>
                <a:ea typeface="Calibri" panose="020F0502020204030204" pitchFamily="34" charset="0"/>
              </a:rPr>
              <a:t>.</a:t>
            </a:r>
            <a:endParaRPr lang="ru-RU" sz="2100" dirty="0"/>
          </a:p>
        </p:txBody>
      </p:sp>
      <p:sp>
        <p:nvSpPr>
          <p:cNvPr id="9" name="Стрелка вправо 8"/>
          <p:cNvSpPr/>
          <p:nvPr/>
        </p:nvSpPr>
        <p:spPr>
          <a:xfrm>
            <a:off x="3911958" y="1780680"/>
            <a:ext cx="1303987" cy="692498"/>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rot="4388141">
            <a:off x="5439359" y="2417545"/>
            <a:ext cx="484632" cy="2542258"/>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7679028" y="3171020"/>
            <a:ext cx="425003" cy="1332489"/>
          </a:xfrm>
          <a:prstGeom prst="downArrow">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09688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9672" y="116632"/>
            <a:ext cx="6408712" cy="584775"/>
          </a:xfrm>
          <a:prstGeom prst="rect">
            <a:avLst/>
          </a:prstGeom>
          <a:noFill/>
        </p:spPr>
        <p:txBody>
          <a:bodyPr wrap="square" rtlCol="0">
            <a:spAutoFit/>
          </a:bodyPr>
          <a:lstStyle/>
          <a:p>
            <a:pPr algn="ctr"/>
            <a:r>
              <a:rPr lang="kk-KZ" sz="3200" b="1" dirty="0" smtClean="0">
                <a:solidFill>
                  <a:srgbClr val="FF0000"/>
                </a:solidFill>
                <a:latin typeface="Times New Roman" pitchFamily="18" charset="0"/>
                <a:cs typeface="Times New Roman" pitchFamily="18" charset="0"/>
              </a:rPr>
              <a:t>Ұсынылатын әдебиет тізімі:</a:t>
            </a:r>
            <a:endParaRPr lang="ru-RU" sz="3200" b="1" dirty="0">
              <a:solidFill>
                <a:srgbClr val="FF0000"/>
              </a:solidFill>
              <a:latin typeface="Times New Roman" pitchFamily="18" charset="0"/>
              <a:cs typeface="Times New Roman" pitchFamily="18" charset="0"/>
            </a:endParaRPr>
          </a:p>
        </p:txBody>
      </p:sp>
      <p:sp>
        <p:nvSpPr>
          <p:cNvPr id="5" name="TextBox 4"/>
          <p:cNvSpPr txBox="1"/>
          <p:nvPr/>
        </p:nvSpPr>
        <p:spPr>
          <a:xfrm>
            <a:off x="1076028" y="889348"/>
            <a:ext cx="7672436" cy="6186309"/>
          </a:xfrm>
          <a:prstGeom prst="rect">
            <a:avLst/>
          </a:prstGeom>
          <a:noFill/>
        </p:spPr>
        <p:txBody>
          <a:bodyPr wrap="square" rtlCol="0">
            <a:spAutoFit/>
          </a:bodyPr>
          <a:lstStyle/>
          <a:p>
            <a:pPr algn="just"/>
            <a:r>
              <a:rPr lang="ru-RU" dirty="0" smtClean="0">
                <a:solidFill>
                  <a:schemeClr val="accent6">
                    <a:lumMod val="50000"/>
                  </a:schemeClr>
                </a:solidFill>
                <a:latin typeface="Times New Roman" pitchFamily="18" charset="0"/>
                <a:cs typeface="Times New Roman" pitchFamily="18" charset="0"/>
              </a:rPr>
              <a:t>	1.	"Локомотив </a:t>
            </a:r>
            <a:r>
              <a:rPr lang="ru-RU" dirty="0" err="1" smtClean="0">
                <a:solidFill>
                  <a:schemeClr val="accent6">
                    <a:lumMod val="50000"/>
                  </a:schemeClr>
                </a:solidFill>
                <a:latin typeface="Times New Roman" pitchFamily="18" charset="0"/>
                <a:cs typeface="Times New Roman" pitchFamily="18" charset="0"/>
              </a:rPr>
              <a:t>құрастыру</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зауыты</a:t>
            </a:r>
            <a:r>
              <a:rPr lang="ru-RU" dirty="0" smtClean="0">
                <a:solidFill>
                  <a:schemeClr val="accent6">
                    <a:lumMod val="50000"/>
                  </a:schemeClr>
                </a:solidFill>
                <a:latin typeface="Times New Roman" pitchFamily="18" charset="0"/>
                <a:cs typeface="Times New Roman" pitchFamily="18" charset="0"/>
              </a:rPr>
              <a:t>" АҚ </a:t>
            </a:r>
            <a:r>
              <a:rPr lang="ru-RU" dirty="0" err="1" smtClean="0">
                <a:solidFill>
                  <a:schemeClr val="accent6">
                    <a:lumMod val="50000"/>
                  </a:schemeClr>
                </a:solidFill>
                <a:latin typeface="Times New Roman" pitchFamily="18" charset="0"/>
                <a:cs typeface="Times New Roman" pitchFamily="18" charset="0"/>
              </a:rPr>
              <a:t>жасалған</a:t>
            </a:r>
            <a:r>
              <a:rPr lang="ru-RU" dirty="0" smtClean="0">
                <a:solidFill>
                  <a:schemeClr val="accent6">
                    <a:lumMod val="50000"/>
                  </a:schemeClr>
                </a:solidFill>
                <a:latin typeface="Times New Roman" pitchFamily="18" charset="0"/>
                <a:cs typeface="Times New Roman" pitchFamily="18" charset="0"/>
              </a:rPr>
              <a:t> ТЭ33А тепловозы. </a:t>
            </a:r>
            <a:r>
              <a:rPr lang="ru-RU" dirty="0" err="1" smtClean="0">
                <a:solidFill>
                  <a:schemeClr val="accent6">
                    <a:lumMod val="50000"/>
                  </a:schemeClr>
                </a:solidFill>
                <a:latin typeface="Times New Roman" pitchFamily="18" charset="0"/>
                <a:cs typeface="Times New Roman" pitchFamily="18" charset="0"/>
              </a:rPr>
              <a:t>Құрылғысы</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түйіндері</a:t>
            </a:r>
            <a:r>
              <a:rPr lang="ru-RU" dirty="0" smtClean="0">
                <a:solidFill>
                  <a:schemeClr val="accent6">
                    <a:lumMod val="50000"/>
                  </a:schemeClr>
                </a:solidFill>
                <a:latin typeface="Times New Roman" pitchFamily="18" charset="0"/>
                <a:cs typeface="Times New Roman" pitchFamily="18" charset="0"/>
              </a:rPr>
              <a:t> мен </a:t>
            </a:r>
            <a:r>
              <a:rPr lang="ru-RU" dirty="0" err="1" smtClean="0">
                <a:solidFill>
                  <a:schemeClr val="accent6">
                    <a:lumMod val="50000"/>
                  </a:schemeClr>
                </a:solidFill>
                <a:latin typeface="Times New Roman" pitchFamily="18" charset="0"/>
                <a:cs typeface="Times New Roman" pitchFamily="18" charset="0"/>
              </a:rPr>
              <a:t>агрегаттарының</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тағайындалуы</a:t>
            </a:r>
            <a:r>
              <a:rPr lang="ru-RU" dirty="0" smtClean="0">
                <a:solidFill>
                  <a:schemeClr val="accent6">
                    <a:lumMod val="50000"/>
                  </a:schemeClr>
                </a:solidFill>
                <a:latin typeface="Times New Roman" pitchFamily="18" charset="0"/>
                <a:cs typeface="Times New Roman" pitchFamily="18" charset="0"/>
              </a:rPr>
              <a:t>. – </a:t>
            </a:r>
            <a:r>
              <a:rPr lang="ru-RU" dirty="0" err="1" smtClean="0">
                <a:solidFill>
                  <a:schemeClr val="accent6">
                    <a:lumMod val="50000"/>
                  </a:schemeClr>
                </a:solidFill>
                <a:latin typeface="Times New Roman" pitchFamily="18" charset="0"/>
                <a:cs typeface="Times New Roman" pitchFamily="18" charset="0"/>
              </a:rPr>
              <a:t>Оқу</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құралы</a:t>
            </a:r>
            <a:r>
              <a:rPr lang="ru-RU" dirty="0" smtClean="0">
                <a:solidFill>
                  <a:schemeClr val="accent6">
                    <a:lumMod val="50000"/>
                  </a:schemeClr>
                </a:solidFill>
                <a:latin typeface="Times New Roman" pitchFamily="18" charset="0"/>
                <a:cs typeface="Times New Roman" pitchFamily="18" charset="0"/>
              </a:rPr>
              <a:t> / Абдуллаев С.С., </a:t>
            </a:r>
            <a:r>
              <a:rPr lang="ru-RU" dirty="0" err="1" smtClean="0">
                <a:solidFill>
                  <a:schemeClr val="accent6">
                    <a:lumMod val="50000"/>
                  </a:schemeClr>
                </a:solidFill>
                <a:latin typeface="Times New Roman" pitchFamily="18" charset="0"/>
                <a:cs typeface="Times New Roman" pitchFamily="18" charset="0"/>
              </a:rPr>
              <a:t>Бақыт</a:t>
            </a:r>
            <a:r>
              <a:rPr lang="ru-RU" dirty="0" smtClean="0">
                <a:solidFill>
                  <a:schemeClr val="accent6">
                    <a:lumMod val="50000"/>
                  </a:schemeClr>
                </a:solidFill>
                <a:latin typeface="Times New Roman" pitchFamily="18" charset="0"/>
                <a:cs typeface="Times New Roman" pitchFamily="18" charset="0"/>
              </a:rPr>
              <a:t> Ғ.Б. Алматы: </a:t>
            </a:r>
            <a:r>
              <a:rPr lang="ru-RU" dirty="0" err="1" smtClean="0">
                <a:solidFill>
                  <a:schemeClr val="accent6">
                    <a:lumMod val="50000"/>
                  </a:schemeClr>
                </a:solidFill>
                <a:latin typeface="Times New Roman" pitchFamily="18" charset="0"/>
                <a:cs typeface="Times New Roman" pitchFamily="18" charset="0"/>
              </a:rPr>
              <a:t>КазАТК</a:t>
            </a:r>
            <a:r>
              <a:rPr lang="ru-RU" dirty="0" smtClean="0">
                <a:solidFill>
                  <a:schemeClr val="accent6">
                    <a:lumMod val="50000"/>
                  </a:schemeClr>
                </a:solidFill>
                <a:latin typeface="Times New Roman" pitchFamily="18" charset="0"/>
                <a:cs typeface="Times New Roman" pitchFamily="18" charset="0"/>
              </a:rPr>
              <a:t>, 2015 ж.</a:t>
            </a:r>
          </a:p>
          <a:p>
            <a:pPr algn="just"/>
            <a:r>
              <a:rPr lang="ru-RU" dirty="0" smtClean="0">
                <a:solidFill>
                  <a:schemeClr val="accent6">
                    <a:lumMod val="50000"/>
                  </a:schemeClr>
                </a:solidFill>
                <a:latin typeface="Times New Roman" pitchFamily="18" charset="0"/>
                <a:cs typeface="Times New Roman" pitchFamily="18" charset="0"/>
              </a:rPr>
              <a:t>	2.	Теория электрических цепей. – Учебное пособие / </a:t>
            </a:r>
            <a:r>
              <a:rPr lang="ru-RU" dirty="0" err="1" smtClean="0">
                <a:solidFill>
                  <a:schemeClr val="accent6">
                    <a:lumMod val="50000"/>
                  </a:schemeClr>
                </a:solidFill>
                <a:latin typeface="Times New Roman" pitchFamily="18" charset="0"/>
                <a:cs typeface="Times New Roman" pitchFamily="18" charset="0"/>
              </a:rPr>
              <a:t>Батура</a:t>
            </a:r>
            <a:r>
              <a:rPr lang="ru-RU" dirty="0" smtClean="0">
                <a:solidFill>
                  <a:schemeClr val="accent6">
                    <a:lumMod val="50000"/>
                  </a:schemeClr>
                </a:solidFill>
                <a:latin typeface="Times New Roman" pitchFamily="18" charset="0"/>
                <a:cs typeface="Times New Roman" pitchFamily="18" charset="0"/>
              </a:rPr>
              <a:t> М.П. Кузнецов А.П. Минск: Высшая школа – 2015 г. – 609 с.</a:t>
            </a:r>
          </a:p>
          <a:p>
            <a:pPr algn="just"/>
            <a:r>
              <a:rPr lang="ru-RU" dirty="0" smtClean="0">
                <a:solidFill>
                  <a:schemeClr val="accent6">
                    <a:lumMod val="50000"/>
                  </a:schemeClr>
                </a:solidFill>
                <a:latin typeface="Times New Roman" pitchFamily="18" charset="0"/>
                <a:cs typeface="Times New Roman" pitchFamily="18" charset="0"/>
              </a:rPr>
              <a:t>	3.	Микропроцессорные системы автоматического регулирования электропередачи тепловозов. – Учебное пособие. / под ред. А.В. Грищенко. М.: Маршрут: 2008 ж.</a:t>
            </a:r>
          </a:p>
          <a:p>
            <a:pPr algn="just"/>
            <a:r>
              <a:rPr lang="ru-RU" dirty="0" smtClean="0">
                <a:solidFill>
                  <a:schemeClr val="accent6">
                    <a:lumMod val="50000"/>
                  </a:schemeClr>
                </a:solidFill>
                <a:latin typeface="Times New Roman" pitchFamily="18" charset="0"/>
                <a:cs typeface="Times New Roman" pitchFamily="18" charset="0"/>
              </a:rPr>
              <a:t>	4.	Схемы электрических цепей тепловозов ТЭП70, 2ТЭ116: учебное иллюстрированное пособие / В.В. Грачев, </a:t>
            </a:r>
            <a:r>
              <a:rPr lang="ru-RU" dirty="0" err="1" smtClean="0">
                <a:solidFill>
                  <a:schemeClr val="accent6">
                    <a:lumMod val="50000"/>
                  </a:schemeClr>
                </a:solidFill>
                <a:latin typeface="Times New Roman" pitchFamily="18" charset="0"/>
                <a:cs typeface="Times New Roman" pitchFamily="18" charset="0"/>
              </a:rPr>
              <a:t>Б.Н.Морошкин</a:t>
            </a:r>
            <a:r>
              <a:rPr lang="ru-RU" dirty="0" smtClean="0">
                <a:solidFill>
                  <a:schemeClr val="accent6">
                    <a:lumMod val="50000"/>
                  </a:schemeClr>
                </a:solidFill>
                <a:latin typeface="Times New Roman" pitchFamily="18" charset="0"/>
                <a:cs typeface="Times New Roman" pitchFamily="18" charset="0"/>
              </a:rPr>
              <a:t>.- М.: Маршрут, 2006.- 137 с.</a:t>
            </a:r>
          </a:p>
          <a:p>
            <a:pPr algn="just"/>
            <a:r>
              <a:rPr lang="ru-RU" dirty="0" smtClean="0">
                <a:solidFill>
                  <a:schemeClr val="accent6">
                    <a:lumMod val="50000"/>
                  </a:schemeClr>
                </a:solidFill>
                <a:latin typeface="Times New Roman" pitchFamily="18" charset="0"/>
                <a:cs typeface="Times New Roman" pitchFamily="18" charset="0"/>
              </a:rPr>
              <a:t>	5.	Схемы электрических цепей тепловозов 2ТЭ10УТ, 2М62У, 2М62: учебное иллюстрированное пособие / Д.Н. Курилкин, А.А. Кузнецов.- М.: Маршрут, 2006.- 76 с.</a:t>
            </a:r>
          </a:p>
          <a:p>
            <a:pPr algn="just"/>
            <a:r>
              <a:rPr lang="kk-KZ" dirty="0" smtClean="0">
                <a:solidFill>
                  <a:schemeClr val="accent6">
                    <a:lumMod val="50000"/>
                  </a:schemeClr>
                </a:solidFill>
                <a:latin typeface="Times New Roman" pitchFamily="18" charset="0"/>
                <a:cs typeface="Times New Roman" pitchFamily="18" charset="0"/>
              </a:rPr>
              <a:t>	6. </a:t>
            </a:r>
            <a:r>
              <a:rPr lang="ru-RU" dirty="0" smtClean="0">
                <a:solidFill>
                  <a:schemeClr val="accent6">
                    <a:lumMod val="50000"/>
                  </a:schemeClr>
                </a:solidFill>
                <a:latin typeface="Times New Roman" pitchFamily="18" charset="0"/>
                <a:cs typeface="Times New Roman" pitchFamily="18" charset="0"/>
              </a:rPr>
              <a:t>ГОСТ 24376-91. Инверторы полупроводниковые. Общие технические условия.</a:t>
            </a:r>
          </a:p>
          <a:p>
            <a:pPr algn="just"/>
            <a:r>
              <a:rPr lang="kk-KZ" dirty="0" smtClean="0">
                <a:solidFill>
                  <a:schemeClr val="accent6">
                    <a:lumMod val="50000"/>
                  </a:schemeClr>
                </a:solidFill>
                <a:latin typeface="Times New Roman" pitchFamily="18" charset="0"/>
                <a:cs typeface="Times New Roman" pitchFamily="18" charset="0"/>
              </a:rPr>
              <a:t>	7. </a:t>
            </a:r>
            <a:r>
              <a:rPr lang="ru-RU" dirty="0" smtClean="0">
                <a:solidFill>
                  <a:schemeClr val="accent6">
                    <a:lumMod val="50000"/>
                  </a:schemeClr>
                </a:solidFill>
                <a:latin typeface="Times New Roman" pitchFamily="18" charset="0"/>
                <a:cs typeface="Times New Roman" pitchFamily="18" charset="0"/>
              </a:rPr>
              <a:t>ГОСТ 18142.1-85. Выпрямители полупроводниковые мощностью свыше 5 кВт. Общие технические условия</a:t>
            </a:r>
            <a:endParaRPr lang="kk-KZ" dirty="0">
              <a:solidFill>
                <a:schemeClr val="accent6">
                  <a:lumMod val="50000"/>
                </a:schemeClr>
              </a:solidFill>
              <a:latin typeface="Times New Roman" pitchFamily="18" charset="0"/>
              <a:cs typeface="Times New Roman" pitchFamily="18" charset="0"/>
            </a:endParaRPr>
          </a:p>
          <a:p>
            <a:pPr algn="just"/>
            <a:r>
              <a:rPr lang="kk-KZ" dirty="0" smtClean="0">
                <a:solidFill>
                  <a:schemeClr val="accent6">
                    <a:lumMod val="50000"/>
                  </a:schemeClr>
                </a:solidFill>
                <a:latin typeface="Times New Roman" pitchFamily="18" charset="0"/>
                <a:cs typeface="Times New Roman" pitchFamily="18" charset="0"/>
              </a:rPr>
              <a:t>	8. </a:t>
            </a:r>
            <a:r>
              <a:rPr lang="ru-RU" dirty="0" smtClean="0">
                <a:solidFill>
                  <a:schemeClr val="accent6">
                    <a:lumMod val="50000"/>
                  </a:schemeClr>
                </a:solidFill>
                <a:latin typeface="Times New Roman" pitchFamily="18" charset="0"/>
                <a:cs typeface="Times New Roman" pitchFamily="18" charset="0"/>
              </a:rPr>
              <a:t>ГОСТ 12.2.007.11-75. Система стандартов безопасности труда. Преобразователи электроэнергии полупроводниковые. Требования безопасности.</a:t>
            </a:r>
          </a:p>
          <a:p>
            <a:pPr algn="just"/>
            <a:endParaRPr lang="ru-RU"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44662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188640"/>
            <a:ext cx="6912767" cy="1200329"/>
          </a:xfrm>
          <a:prstGeom prst="rect">
            <a:avLst/>
          </a:prstGeom>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ln w="76200">
            <a:solidFill>
              <a:schemeClr val="accent2">
                <a:lumMod val="75000"/>
              </a:schemeClr>
            </a:solidFill>
          </a:ln>
        </p:spPr>
        <p:txBody>
          <a:bodyPr wrap="square">
            <a:spAutoFit/>
          </a:bodyPr>
          <a:lstStyle/>
          <a:p>
            <a:pPr indent="449580" algn="ctr">
              <a:spcAft>
                <a:spcPts val="0"/>
              </a:spcAft>
            </a:pPr>
            <a:r>
              <a:rPr lang="ru-RU" sz="3600" b="1" dirty="0" err="1">
                <a:latin typeface="Georgia" panose="02040502050405020303" pitchFamily="18" charset="0"/>
                <a:ea typeface="Calibri" panose="020F0502020204030204" pitchFamily="34" charset="0"/>
                <a:cs typeface="Times New Roman" panose="02020603050405020304" pitchFamily="18" charset="0"/>
              </a:rPr>
              <a:t>Инверторларды</a:t>
            </a:r>
            <a:r>
              <a:rPr lang="ru-RU" sz="3600" b="1" dirty="0">
                <a:latin typeface="Georgia" panose="02040502050405020303" pitchFamily="18" charset="0"/>
                <a:ea typeface="Calibri" panose="020F0502020204030204" pitchFamily="34" charset="0"/>
                <a:cs typeface="Times New Roman" panose="02020603050405020304" pitchFamily="18" charset="0"/>
              </a:rPr>
              <a:t> </a:t>
            </a:r>
            <a:r>
              <a:rPr lang="ru-RU" sz="3600" b="1" dirty="0" err="1">
                <a:latin typeface="Georgia" panose="02040502050405020303" pitchFamily="18" charset="0"/>
                <a:ea typeface="Calibri" panose="020F0502020204030204" pitchFamily="34" charset="0"/>
                <a:cs typeface="Times New Roman" panose="02020603050405020304" pitchFamily="18" charset="0"/>
              </a:rPr>
              <a:t>қолдану</a:t>
            </a:r>
            <a:r>
              <a:rPr lang="ru-RU" sz="3600" b="1" dirty="0">
                <a:latin typeface="Georgia" panose="02040502050405020303" pitchFamily="18" charset="0"/>
                <a:ea typeface="Calibri" panose="020F0502020204030204" pitchFamily="34" charset="0"/>
                <a:cs typeface="Times New Roman" panose="02020603050405020304" pitchFamily="18" charset="0"/>
              </a:rPr>
              <a:t> </a:t>
            </a:r>
            <a:r>
              <a:rPr lang="ru-RU" sz="3600" b="1" dirty="0" err="1">
                <a:latin typeface="Georgia" panose="02040502050405020303" pitchFamily="18" charset="0"/>
                <a:ea typeface="Calibri" panose="020F0502020204030204" pitchFamily="34" charset="0"/>
                <a:cs typeface="Times New Roman" panose="02020603050405020304" pitchFamily="18" charset="0"/>
              </a:rPr>
              <a:t>қажеттілігі</a:t>
            </a:r>
            <a:endParaRPr lang="ru-RU" sz="3600" b="1" dirty="0" smtClean="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48535" y="2130297"/>
            <a:ext cx="2864797" cy="3000821"/>
          </a:xfrm>
          <a:prstGeom prst="rect">
            <a:avLst/>
          </a:prstGeom>
          <a:solidFill>
            <a:schemeClr val="bg1"/>
          </a:solidFill>
          <a:ln w="57150">
            <a:solidFill>
              <a:schemeClr val="accent2">
                <a:lumMod val="50000"/>
              </a:schemeClr>
            </a:solidFill>
          </a:ln>
        </p:spPr>
        <p:txBody>
          <a:bodyPr wrap="square">
            <a:spAutoFit/>
          </a:bodyPr>
          <a:lstStyle/>
          <a:p>
            <a:pPr algn="ctr">
              <a:spcAft>
                <a:spcPts val="0"/>
              </a:spcAft>
            </a:pPr>
            <a:r>
              <a:rPr lang="ru-RU" sz="21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Электр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энергиясының</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жалғыз</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көзі</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тұрақты</a:t>
            </a:r>
            <a:r>
              <a:rPr lang="ru-RU" sz="21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ток </a:t>
            </a:r>
            <a:r>
              <a:rPr lang="ru-RU" sz="21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көзі</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болғанда</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ал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кейбір</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қабылдағыштар</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электрмен</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қоректену</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үшін</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тек </a:t>
            </a:r>
            <a:r>
              <a:rPr lang="ru-RU" sz="21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айнымалы</a:t>
            </a:r>
            <a:r>
              <a:rPr lang="ru-RU" sz="21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токты</a:t>
            </a:r>
            <a:r>
              <a:rPr lang="ru-RU" sz="21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талап</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еткенде</a:t>
            </a:r>
            <a:endParaRPr lang="ru-RU" sz="21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3307644" y="2092197"/>
            <a:ext cx="2436779" cy="3647152"/>
          </a:xfrm>
          <a:prstGeom prst="rect">
            <a:avLst/>
          </a:prstGeom>
          <a:solidFill>
            <a:schemeClr val="bg1"/>
          </a:solidFill>
          <a:ln w="57150">
            <a:solidFill>
              <a:schemeClr val="accent2">
                <a:lumMod val="50000"/>
              </a:schemeClr>
            </a:solidFill>
          </a:ln>
        </p:spPr>
        <p:txBody>
          <a:bodyPr wrap="square">
            <a:spAutoFit/>
          </a:bodyPr>
          <a:lstStyle/>
          <a:p>
            <a:pPr algn="ct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Қажет</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болған</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жағдайда</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бір</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жиіліктегі</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айнымалы</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кернеуді</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екінші</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жиіліктегі</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ru-RU" sz="21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неғұрлым</a:t>
            </a:r>
            <a:r>
              <a:rPr lang="ru-RU" sz="21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жоғары</a:t>
            </a:r>
            <a:r>
              <a:rPr lang="ru-RU" sz="21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21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ru-RU" sz="2100" b="1" dirty="0" err="1"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айнымалы</a:t>
            </a:r>
            <a:r>
              <a:rPr lang="ru-RU" sz="21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кернеуге</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түрлендіру</a:t>
            </a:r>
            <a:endParaRPr lang="ru-RU" sz="21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59915" y="2060848"/>
            <a:ext cx="2947687" cy="3323987"/>
          </a:xfrm>
          <a:prstGeom prst="rect">
            <a:avLst/>
          </a:prstGeom>
          <a:solidFill>
            <a:schemeClr val="bg1"/>
          </a:solidFill>
          <a:ln w="57150">
            <a:solidFill>
              <a:schemeClr val="accent2">
                <a:lumMod val="50000"/>
              </a:schemeClr>
            </a:solidFill>
          </a:ln>
        </p:spPr>
        <p:txBody>
          <a:bodyPr wrap="square">
            <a:spAutoFit/>
          </a:bodyPr>
          <a:lstStyle/>
          <a:p>
            <a:pPr algn="ctr">
              <a:spcAft>
                <a:spcPts val="0"/>
              </a:spcAft>
            </a:pPr>
            <a:r>
              <a:rPr lang="ru-RU" sz="2100" b="1" dirty="0"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Қажет</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болған</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жағдайда</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оны </a:t>
            </a:r>
            <a:r>
              <a:rPr lang="ru-RU" sz="21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жоғары</a:t>
            </a:r>
            <a:r>
              <a:rPr lang="ru-RU" sz="21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жиіліктегі</a:t>
            </a:r>
            <a:r>
              <a:rPr lang="ru-RU" sz="21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айнымалы</a:t>
            </a:r>
            <a:r>
              <a:rPr lang="ru-RU" sz="21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кернеуге</a:t>
            </a:r>
            <a:r>
              <a:rPr lang="ru-RU" sz="21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түрлендіру</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жолымен</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түзетілген</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кернеудің</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сапасын</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жоғарылату</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кейіннен</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оны пульсация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коэффициентін</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азайту</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үшін</a:t>
            </a:r>
            <a:r>
              <a:rPr lang="ru-RU" sz="21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1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түзету</a:t>
            </a:r>
            <a:endParaRPr lang="ru-RU" sz="21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5755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72" y="548680"/>
            <a:ext cx="8997757"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24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899592" y="188640"/>
            <a:ext cx="7886700" cy="1325563"/>
          </a:xfrm>
        </p:spPr>
        <p:txBody>
          <a:bodyPr/>
          <a:lstStyle/>
          <a:p>
            <a:pPr algn="ctr"/>
            <a:r>
              <a:rPr lang="ru-RU" b="1" dirty="0" err="1" smtClean="0">
                <a:solidFill>
                  <a:srgbClr val="FF0000"/>
                </a:solidFill>
                <a:latin typeface="Times New Roman" pitchFamily="18" charset="0"/>
                <a:cs typeface="Times New Roman" pitchFamily="18" charset="0"/>
              </a:rPr>
              <a:t>Инверторлардың</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қажеттілігі</a:t>
            </a:r>
            <a:endParaRPr lang="ru-RU" b="1" dirty="0">
              <a:solidFill>
                <a:srgbClr val="FF0000"/>
              </a:solidFill>
              <a:latin typeface="Times New Roman" pitchFamily="18" charset="0"/>
              <a:cs typeface="Times New Roman" pitchFamily="18" charset="0"/>
            </a:endParaRPr>
          </a:p>
        </p:txBody>
      </p:sp>
      <p:sp>
        <p:nvSpPr>
          <p:cNvPr id="4" name="Объект 2"/>
          <p:cNvSpPr>
            <a:spLocks noGrp="1"/>
          </p:cNvSpPr>
          <p:nvPr>
            <p:ph idx="1"/>
          </p:nvPr>
        </p:nvSpPr>
        <p:spPr>
          <a:xfrm>
            <a:off x="628650" y="1457979"/>
            <a:ext cx="8119814" cy="4351338"/>
          </a:xfrm>
        </p:spPr>
        <p:txBody>
          <a:bodyPr>
            <a:normAutofit fontScale="92500" lnSpcReduction="20000"/>
          </a:bodyPr>
          <a:lstStyle/>
          <a:p>
            <a:pPr marL="0" indent="0" algn="just">
              <a:buNone/>
            </a:pPr>
            <a:r>
              <a:rPr lang="ru-RU" dirty="0" err="1" smtClean="0">
                <a:latin typeface="Times New Roman" pitchFamily="18" charset="0"/>
                <a:cs typeface="Times New Roman" pitchFamily="18" charset="0"/>
              </a:rPr>
              <a:t>Оларды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қолдану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келесі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жағдайларда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туындайды</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algn="just"/>
            <a:r>
              <a:rPr lang="ru-RU" dirty="0" err="1" smtClean="0">
                <a:latin typeface="Times New Roman" pitchFamily="18" charset="0"/>
                <a:cs typeface="Times New Roman" pitchFamily="18" charset="0"/>
              </a:rPr>
              <a:t>егер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жалғыз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электр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эенергиясының</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көзі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химиялық</a:t>
            </a:r>
            <a:r>
              <a:rPr lang="ru-RU" dirty="0" smtClean="0">
                <a:latin typeface="Times New Roman" pitchFamily="18" charset="0"/>
                <a:cs typeface="Times New Roman" pitchFamily="18" charset="0"/>
              </a:rPr>
              <a:t> ток </a:t>
            </a:r>
            <a:r>
              <a:rPr lang="ru-RU" dirty="0" err="1" smtClean="0">
                <a:latin typeface="Times New Roman" pitchFamily="18" charset="0"/>
                <a:cs typeface="Times New Roman" pitchFamily="18" charset="0"/>
              </a:rPr>
              <a:t>көзі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болса</a:t>
            </a:r>
            <a:r>
              <a:rPr lang="ru-RU" dirty="0" smtClean="0">
                <a:latin typeface="Times New Roman" pitchFamily="18" charset="0"/>
                <a:cs typeface="Times New Roman" pitchFamily="18" charset="0"/>
              </a:rPr>
              <a:t>, ал </a:t>
            </a:r>
            <a:r>
              <a:rPr lang="ru-RU" dirty="0" err="1" smtClean="0">
                <a:latin typeface="Times New Roman" pitchFamily="18" charset="0"/>
                <a:cs typeface="Times New Roman" pitchFamily="18" charset="0"/>
              </a:rPr>
              <a:t>кейбір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қабылдағыштар</a:t>
            </a:r>
            <a:r>
              <a:rPr lang="ru-RU" dirty="0" smtClean="0">
                <a:latin typeface="Times New Roman" pitchFamily="18" charset="0"/>
                <a:cs typeface="Times New Roman" pitchFamily="18" charset="0"/>
              </a:rPr>
              <a:t> тек </a:t>
            </a:r>
            <a:r>
              <a:rPr lang="ru-RU" dirty="0" err="1" smtClean="0">
                <a:latin typeface="Times New Roman" pitchFamily="18" charset="0"/>
                <a:cs typeface="Times New Roman" pitchFamily="18" charset="0"/>
              </a:rPr>
              <a:t>айнымылы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токты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болса</a:t>
            </a:r>
            <a:r>
              <a:rPr lang="ru-RU" dirty="0" smtClean="0">
                <a:latin typeface="Times New Roman" pitchFamily="18" charset="0"/>
                <a:cs typeface="Times New Roman" pitchFamily="18" charset="0"/>
              </a:rPr>
              <a:t>; </a:t>
            </a:r>
          </a:p>
          <a:p>
            <a:pPr algn="just"/>
            <a:r>
              <a:rPr lang="ru-RU" dirty="0" err="1" smtClean="0">
                <a:latin typeface="Times New Roman" pitchFamily="18" charset="0"/>
                <a:cs typeface="Times New Roman" pitchFamily="18" charset="0"/>
              </a:rPr>
              <a:t>бір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жиіліктегі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айнымалы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кернеуді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басқа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жиіліктегі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жоғарылау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айнымалы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кернеуге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түрлендіру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кезінде</a:t>
            </a:r>
            <a:r>
              <a:rPr lang="ru-RU" dirty="0" smtClean="0">
                <a:latin typeface="Times New Roman" pitchFamily="18" charset="0"/>
                <a:cs typeface="Times New Roman" pitchFamily="18" charset="0"/>
              </a:rPr>
              <a:t>; </a:t>
            </a:r>
          </a:p>
          <a:p>
            <a:pPr algn="just"/>
            <a:r>
              <a:rPr lang="ru-RU" dirty="0" err="1" smtClean="0">
                <a:latin typeface="Times New Roman" pitchFamily="18" charset="0"/>
                <a:cs typeface="Times New Roman" pitchFamily="18" charset="0"/>
              </a:rPr>
              <a:t>түзетілген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кернеудің</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сапасын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жоғарылатып</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өндірістік</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жиіліктегі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кернеуге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түрлендіру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үшін</a:t>
            </a: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435155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339752" y="332656"/>
            <a:ext cx="5097165" cy="584775"/>
          </a:xfrm>
          <a:prstGeom prst="rect">
            <a:avLst/>
          </a:prstGeom>
        </p:spPr>
        <p:txBody>
          <a:bodyPr wrap="none">
            <a:spAutoFit/>
          </a:bodyPr>
          <a:lstStyle/>
          <a:p>
            <a:r>
              <a:rPr lang="ru-RU" sz="32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Инверторлардың</a:t>
            </a:r>
            <a:r>
              <a:rPr lang="ru-RU"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2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жіктелуі</a:t>
            </a:r>
            <a:endParaRPr lang="ru-RU" sz="32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Объект 2"/>
          <p:cNvSpPr>
            <a:spLocks noGrp="1"/>
          </p:cNvSpPr>
          <p:nvPr>
            <p:ph idx="1"/>
          </p:nvPr>
        </p:nvSpPr>
        <p:spPr>
          <a:xfrm>
            <a:off x="971600" y="1124744"/>
            <a:ext cx="7920880" cy="4351338"/>
          </a:xfrm>
        </p:spPr>
        <p:txBody>
          <a:bodyPr>
            <a:normAutofit fontScale="92500" lnSpcReduction="10000"/>
          </a:bodyPr>
          <a:lstStyle/>
          <a:p>
            <a:pPr marL="0" indent="0" algn="just">
              <a:buNone/>
            </a:pPr>
            <a:endParaRPr lang="ru-RU" sz="2800" dirty="0">
              <a:latin typeface="Times New Roman" pitchFamily="18" charset="0"/>
              <a:cs typeface="Times New Roman" pitchFamily="18" charset="0"/>
            </a:endParaRPr>
          </a:p>
          <a:p>
            <a:pPr algn="just"/>
            <a:r>
              <a:rPr lang="ru-RU" sz="2800" dirty="0" err="1" smtClean="0">
                <a:latin typeface="Times New Roman" pitchFamily="18" charset="0"/>
                <a:cs typeface="Times New Roman" pitchFamily="18" charset="0"/>
              </a:rPr>
              <a:t>шығу</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кернеуі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периодындағы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қарама-қарсы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полярлы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импульстерінің</a:t>
            </a:r>
            <a:r>
              <a:rPr lang="ru-RU" sz="2800" dirty="0" smtClean="0">
                <a:latin typeface="Times New Roman" pitchFamily="18" charset="0"/>
                <a:cs typeface="Times New Roman" pitchFamily="18" charset="0"/>
              </a:rPr>
              <a:t> саны </a:t>
            </a:r>
            <a:r>
              <a:rPr lang="ru-RU" sz="2800" dirty="0" err="1" smtClean="0">
                <a:latin typeface="Times New Roman" pitchFamily="18" charset="0"/>
                <a:cs typeface="Times New Roman" pitchFamily="18" charset="0"/>
              </a:rPr>
              <a:t>бойынша</a:t>
            </a:r>
            <a:r>
              <a:rPr lang="ru-RU" sz="2800" dirty="0" smtClean="0">
                <a:latin typeface="Times New Roman" pitchFamily="18" charset="0"/>
                <a:cs typeface="Times New Roman" pitchFamily="18" charset="0"/>
              </a:rPr>
              <a:t>;</a:t>
            </a:r>
            <a:endParaRPr lang="ru-RU" sz="2800" dirty="0">
              <a:latin typeface="Times New Roman" pitchFamily="18" charset="0"/>
              <a:cs typeface="Times New Roman" pitchFamily="18" charset="0"/>
            </a:endParaRPr>
          </a:p>
          <a:p>
            <a:pPr algn="just"/>
            <a:r>
              <a:rPr lang="ru-RU" sz="2800" dirty="0" err="1" smtClean="0">
                <a:latin typeface="Times New Roman" pitchFamily="18" charset="0"/>
                <a:cs typeface="Times New Roman" pitchFamily="18" charset="0"/>
              </a:rPr>
              <a:t>түрлендіру</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сұлбасы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бойынша</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инвертирлеу</a:t>
            </a:r>
            <a:r>
              <a:rPr lang="ru-RU" sz="2800" dirty="0" smtClean="0">
                <a:latin typeface="Times New Roman" pitchFamily="18" charset="0"/>
                <a:cs typeface="Times New Roman" pitchFamily="18" charset="0"/>
              </a:rPr>
              <a:t>);</a:t>
            </a:r>
            <a:endParaRPr lang="ru-RU" sz="2800" dirty="0">
              <a:latin typeface="Times New Roman" pitchFamily="18" charset="0"/>
              <a:cs typeface="Times New Roman" pitchFamily="18" charset="0"/>
            </a:endParaRPr>
          </a:p>
          <a:p>
            <a:pPr algn="just"/>
            <a:r>
              <a:rPr lang="ru-RU" sz="2800" dirty="0" err="1" smtClean="0">
                <a:latin typeface="Times New Roman" pitchFamily="18" charset="0"/>
                <a:cs typeface="Times New Roman" pitchFamily="18" charset="0"/>
              </a:rPr>
              <a:t>трансформатордың</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екінші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орамы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фазаларының</a:t>
            </a:r>
            <a:r>
              <a:rPr lang="ru-RU" sz="2800" dirty="0" smtClean="0">
                <a:latin typeface="Times New Roman" pitchFamily="18" charset="0"/>
                <a:cs typeface="Times New Roman" pitchFamily="18" charset="0"/>
              </a:rPr>
              <a:t> саны </a:t>
            </a:r>
            <a:r>
              <a:rPr lang="ru-RU" sz="2800" dirty="0" err="1" smtClean="0">
                <a:latin typeface="Times New Roman" pitchFamily="18" charset="0"/>
                <a:cs typeface="Times New Roman" pitchFamily="18" charset="0"/>
              </a:rPr>
              <a:t>бойынша</a:t>
            </a:r>
            <a:r>
              <a:rPr lang="ru-RU" sz="2800" dirty="0" smtClean="0">
                <a:latin typeface="Times New Roman" pitchFamily="18" charset="0"/>
                <a:cs typeface="Times New Roman" pitchFamily="18" charset="0"/>
              </a:rPr>
              <a:t>;</a:t>
            </a:r>
            <a:endParaRPr lang="ru-RU" sz="2800" dirty="0">
              <a:latin typeface="Times New Roman" pitchFamily="18" charset="0"/>
              <a:cs typeface="Times New Roman" pitchFamily="18" charset="0"/>
            </a:endParaRPr>
          </a:p>
          <a:p>
            <a:pPr algn="just"/>
            <a:r>
              <a:rPr lang="ru-RU" sz="2800" dirty="0" err="1" smtClean="0">
                <a:latin typeface="Times New Roman" pitchFamily="18" charset="0"/>
                <a:cs typeface="Times New Roman" pitchFamily="18" charset="0"/>
              </a:rPr>
              <a:t>қоданатын</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ауыстырып</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қосқыш</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вентильді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құрылғылардың</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түрлері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бойынша</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кілттер</a:t>
            </a:r>
            <a:r>
              <a:rPr lang="ru-RU" sz="2800" dirty="0" smtClean="0">
                <a:latin typeface="Times New Roman" pitchFamily="18" charset="0"/>
                <a:cs typeface="Times New Roman" pitchFamily="18" charset="0"/>
              </a:rPr>
              <a:t>);</a:t>
            </a:r>
            <a:endParaRPr lang="ru-RU" sz="2800" dirty="0">
              <a:latin typeface="Times New Roman" pitchFamily="18" charset="0"/>
              <a:cs typeface="Times New Roman" pitchFamily="18" charset="0"/>
            </a:endParaRPr>
          </a:p>
          <a:p>
            <a:pPr algn="just"/>
            <a:r>
              <a:rPr lang="ru-RU" sz="2800" dirty="0" err="1" smtClean="0">
                <a:latin typeface="Times New Roman" pitchFamily="18" charset="0"/>
                <a:cs typeface="Times New Roman" pitchFamily="18" charset="0"/>
              </a:rPr>
              <a:t>басқару</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тәсілі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немесе</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ауыстырып</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қосқыш</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құрылғылардың</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коммутациясы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бойынша</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1856224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27584" y="1628800"/>
            <a:ext cx="8316416" cy="3539430"/>
          </a:xfrm>
          <a:prstGeom prst="rect">
            <a:avLst/>
          </a:prstGeom>
        </p:spPr>
        <p:txBody>
          <a:bodyPr wrap="square">
            <a:spAutoFit/>
          </a:bodyPr>
          <a:lstStyle/>
          <a:p>
            <a:pPr algn="just"/>
            <a:r>
              <a:rPr lang="ru-RU" sz="3200" b="1" dirty="0" err="1" smtClean="0">
                <a:latin typeface="Times New Roman" pitchFamily="18" charset="0"/>
                <a:cs typeface="Times New Roman" pitchFamily="18" charset="0"/>
              </a:rPr>
              <a:t>Инвертирлеу</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сұлбасы</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бойынша</a:t>
            </a:r>
            <a:r>
              <a:rPr lang="ru-RU" sz="3200" b="1" dirty="0" smtClean="0">
                <a:latin typeface="Times New Roman" pitchFamily="18" charset="0"/>
                <a:cs typeface="Times New Roman" pitchFamily="18" charset="0"/>
              </a:rPr>
              <a:t>:</a:t>
            </a:r>
          </a:p>
          <a:p>
            <a:pPr algn="just"/>
            <a:endParaRPr lang="ru-RU" sz="3200" dirty="0">
              <a:latin typeface="Times New Roman" pitchFamily="18" charset="0"/>
              <a:cs typeface="Times New Roman" pitchFamily="18" charset="0"/>
            </a:endParaRPr>
          </a:p>
          <a:p>
            <a:pPr algn="just"/>
            <a:r>
              <a:rPr lang="ru-RU" sz="3200" dirty="0">
                <a:latin typeface="Times New Roman" pitchFamily="18" charset="0"/>
                <a:cs typeface="Times New Roman" pitchFamily="18" charset="0"/>
              </a:rPr>
              <a:t>- </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бір</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фазалы</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бір</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тактілі</a:t>
            </a:r>
            <a:endParaRPr lang="ru-RU" sz="3200" dirty="0">
              <a:latin typeface="Times New Roman" pitchFamily="18" charset="0"/>
              <a:cs typeface="Times New Roman" pitchFamily="18" charset="0"/>
            </a:endParaRPr>
          </a:p>
          <a:p>
            <a:pPr algn="just"/>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бір</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фазалы</a:t>
            </a:r>
            <a:r>
              <a:rPr lang="ru-RU" sz="3200" dirty="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екі</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тактілі</a:t>
            </a:r>
            <a:endParaRPr lang="ru-RU" sz="3200" dirty="0">
              <a:latin typeface="Times New Roman" pitchFamily="18" charset="0"/>
              <a:cs typeface="Times New Roman" pitchFamily="18" charset="0"/>
            </a:endParaRPr>
          </a:p>
          <a:p>
            <a:pPr algn="just"/>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бір</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фазалы</a:t>
            </a:r>
            <a:r>
              <a:rPr lang="ru-RU" sz="3200" dirty="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көпірлі</a:t>
            </a:r>
            <a:endParaRPr lang="ru-RU" sz="3200" dirty="0">
              <a:latin typeface="Times New Roman" pitchFamily="18" charset="0"/>
              <a:cs typeface="Times New Roman" pitchFamily="18" charset="0"/>
            </a:endParaRPr>
          </a:p>
          <a:p>
            <a:pPr algn="just"/>
            <a:r>
              <a:rPr lang="ru-RU" sz="3200" dirty="0">
                <a:latin typeface="Times New Roman" pitchFamily="18" charset="0"/>
                <a:cs typeface="Times New Roman" pitchFamily="18" charset="0"/>
              </a:rPr>
              <a:t>- </a:t>
            </a:r>
            <a:r>
              <a:rPr lang="ru-RU" sz="3200" dirty="0" err="1" smtClean="0">
                <a:latin typeface="Times New Roman" pitchFamily="18" charset="0"/>
                <a:cs typeface="Times New Roman" pitchFamily="18" charset="0"/>
              </a:rPr>
              <a:t>үш</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фазалы</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нөлдік</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шығысы</a:t>
            </a:r>
            <a:r>
              <a:rPr lang="ru-RU" sz="3200" dirty="0" smtClean="0">
                <a:latin typeface="Times New Roman" pitchFamily="18" charset="0"/>
                <a:cs typeface="Times New Roman" pitchFamily="18" charset="0"/>
              </a:rPr>
              <a:t> бар </a:t>
            </a:r>
            <a:r>
              <a:rPr lang="ru-RU" sz="3200" dirty="0" err="1" smtClean="0">
                <a:latin typeface="Times New Roman" pitchFamily="18" charset="0"/>
                <a:cs typeface="Times New Roman" pitchFamily="18" charset="0"/>
              </a:rPr>
              <a:t>бір</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тактілі</a:t>
            </a:r>
            <a:endParaRPr lang="ru-RU" sz="3200" dirty="0">
              <a:latin typeface="Times New Roman" pitchFamily="18" charset="0"/>
              <a:cs typeface="Times New Roman" pitchFamily="18" charset="0"/>
            </a:endParaRPr>
          </a:p>
          <a:p>
            <a:pPr algn="just"/>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үш</a:t>
            </a:r>
            <a:r>
              <a:rPr lang="ru-RU" sz="3200" dirty="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фазалы</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көпірлі</a:t>
            </a:r>
            <a:endParaRPr lang="ru-RU" sz="3200" dirty="0">
              <a:latin typeface="Times New Roman" pitchFamily="18" charset="0"/>
              <a:cs typeface="Times New Roman" pitchFamily="18" charset="0"/>
            </a:endParaRPr>
          </a:p>
        </p:txBody>
      </p:sp>
    </p:spTree>
    <p:extLst>
      <p:ext uri="{BB962C8B-B14F-4D97-AF65-F5344CB8AC3E}">
        <p14:creationId xmlns:p14="http://schemas.microsoft.com/office/powerpoint/2010/main" val="2426484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31640" y="1245869"/>
            <a:ext cx="7272808" cy="2677656"/>
          </a:xfrm>
          <a:prstGeom prst="rect">
            <a:avLst/>
          </a:prstGeom>
        </p:spPr>
        <p:txBody>
          <a:bodyPr wrap="square">
            <a:spAutoFit/>
          </a:bodyPr>
          <a:lstStyle/>
          <a:p>
            <a:pPr algn="just"/>
            <a:r>
              <a:rPr lang="ru-RU" sz="2800" b="1" i="1" dirty="0" err="1" smtClean="0">
                <a:latin typeface="Times New Roman" pitchFamily="18" charset="0"/>
                <a:cs typeface="Times New Roman" pitchFamily="18" charset="0"/>
              </a:rPr>
              <a:t>Трансформатордың</a:t>
            </a:r>
            <a:r>
              <a:rPr lang="ru-RU" sz="2800" b="1" i="1" dirty="0" smtClean="0">
                <a:latin typeface="Times New Roman" pitchFamily="18" charset="0"/>
                <a:cs typeface="Times New Roman" pitchFamily="18" charset="0"/>
              </a:rPr>
              <a:t> </a:t>
            </a:r>
            <a:r>
              <a:rPr lang="ru-RU" sz="2800" b="1" i="1" dirty="0" err="1" smtClean="0">
                <a:latin typeface="Times New Roman" pitchFamily="18" charset="0"/>
                <a:cs typeface="Times New Roman" pitchFamily="18" charset="0"/>
              </a:rPr>
              <a:t>екінші</a:t>
            </a:r>
            <a:r>
              <a:rPr lang="ru-RU" sz="2800" b="1" i="1" dirty="0" smtClean="0">
                <a:latin typeface="Times New Roman" pitchFamily="18" charset="0"/>
                <a:cs typeface="Times New Roman" pitchFamily="18" charset="0"/>
              </a:rPr>
              <a:t> </a:t>
            </a:r>
            <a:r>
              <a:rPr lang="ru-RU" sz="2800" b="1" i="1" dirty="0" err="1" smtClean="0">
                <a:latin typeface="Times New Roman" pitchFamily="18" charset="0"/>
                <a:cs typeface="Times New Roman" pitchFamily="18" charset="0"/>
              </a:rPr>
              <a:t>орамының</a:t>
            </a:r>
            <a:r>
              <a:rPr lang="ru-RU" sz="2800" b="1" i="1" dirty="0" smtClean="0">
                <a:latin typeface="Times New Roman" pitchFamily="18" charset="0"/>
                <a:cs typeface="Times New Roman" pitchFamily="18" charset="0"/>
              </a:rPr>
              <a:t> </a:t>
            </a:r>
            <a:r>
              <a:rPr lang="ru-RU" sz="2800" b="1" i="1" dirty="0" err="1" smtClean="0">
                <a:latin typeface="Times New Roman" pitchFamily="18" charset="0"/>
                <a:cs typeface="Times New Roman" pitchFamily="18" charset="0"/>
              </a:rPr>
              <a:t>фазалар</a:t>
            </a:r>
            <a:r>
              <a:rPr lang="ru-RU" sz="2800" b="1" i="1" dirty="0" smtClean="0">
                <a:latin typeface="Times New Roman" pitchFamily="18" charset="0"/>
                <a:cs typeface="Times New Roman" pitchFamily="18" charset="0"/>
              </a:rPr>
              <a:t> саны </a:t>
            </a:r>
            <a:r>
              <a:rPr lang="ru-RU" sz="2800" b="1" i="1" dirty="0" err="1" smtClean="0">
                <a:latin typeface="Times New Roman" pitchFamily="18" charset="0"/>
                <a:cs typeface="Times New Roman" pitchFamily="18" charset="0"/>
              </a:rPr>
              <a:t>бойынша</a:t>
            </a:r>
            <a:r>
              <a:rPr lang="ru-RU" sz="2800" b="1" i="1" dirty="0" smtClean="0">
                <a:latin typeface="Times New Roman" pitchFamily="18" charset="0"/>
                <a:cs typeface="Times New Roman" pitchFamily="18" charset="0"/>
              </a:rPr>
              <a:t> </a:t>
            </a:r>
            <a:r>
              <a:rPr lang="ru-RU" sz="2800" b="1" i="1" dirty="0" err="1" smtClean="0">
                <a:latin typeface="Times New Roman" pitchFamily="18" charset="0"/>
                <a:cs typeface="Times New Roman" pitchFamily="18" charset="0"/>
              </a:rPr>
              <a:t>бөлінеді</a:t>
            </a:r>
            <a:r>
              <a:rPr lang="ru-RU" sz="2800" b="1" i="1" dirty="0" smtClean="0">
                <a:latin typeface="Times New Roman" pitchFamily="18" charset="0"/>
                <a:cs typeface="Times New Roman" pitchFamily="18" charset="0"/>
              </a:rPr>
              <a:t>:</a:t>
            </a:r>
            <a:endParaRPr lang="ru-RU" sz="2800" b="1" dirty="0" smtClean="0">
              <a:latin typeface="Times New Roman" pitchFamily="18" charset="0"/>
              <a:cs typeface="Times New Roman" pitchFamily="18" charset="0"/>
            </a:endParaRPr>
          </a:p>
          <a:p>
            <a:pPr algn="just"/>
            <a:endParaRPr lang="ru-RU" sz="2800" dirty="0">
              <a:latin typeface="Times New Roman" pitchFamily="18" charset="0"/>
              <a:cs typeface="Times New Roman" pitchFamily="18" charset="0"/>
            </a:endParaRPr>
          </a:p>
          <a:p>
            <a:pPr algn="just"/>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Бір</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фазалы</a:t>
            </a:r>
            <a:r>
              <a:rPr lang="ru-RU" sz="2800" dirty="0" smtClean="0">
                <a:latin typeface="Times New Roman" pitchFamily="18" charset="0"/>
                <a:cs typeface="Times New Roman" pitchFamily="18" charset="0"/>
              </a:rPr>
              <a:t>, </a:t>
            </a:r>
            <a:endParaRPr lang="ru-RU" sz="2800" dirty="0">
              <a:latin typeface="Times New Roman" pitchFamily="18" charset="0"/>
              <a:cs typeface="Times New Roman" pitchFamily="18" charset="0"/>
            </a:endParaRPr>
          </a:p>
          <a:p>
            <a:pPr algn="just"/>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Екі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фазалы</a:t>
            </a:r>
            <a:r>
              <a:rPr lang="ru-RU" sz="2800" dirty="0" smtClean="0">
                <a:latin typeface="Times New Roman" pitchFamily="18" charset="0"/>
                <a:cs typeface="Times New Roman" pitchFamily="18" charset="0"/>
              </a:rPr>
              <a:t>,</a:t>
            </a:r>
            <a:endParaRPr lang="ru-RU" sz="2800" dirty="0">
              <a:latin typeface="Times New Roman" pitchFamily="18" charset="0"/>
              <a:cs typeface="Times New Roman" pitchFamily="18" charset="0"/>
            </a:endParaRPr>
          </a:p>
          <a:p>
            <a:pPr algn="just"/>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Үш</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фазалы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инверторлар</a:t>
            </a:r>
            <a:r>
              <a:rPr lang="ru-RU" sz="2800" dirty="0" smtClean="0">
                <a:latin typeface="Times New Roman" pitchFamily="18" charset="0"/>
                <a:cs typeface="Times New Roman" pitchFamily="18" charset="0"/>
              </a:rPr>
              <a:t>.</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586712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971600" y="692696"/>
            <a:ext cx="7920880" cy="5400600"/>
          </a:xfrm>
        </p:spPr>
        <p:txBody>
          <a:bodyPr>
            <a:noAutofit/>
          </a:bodyPr>
          <a:lstStyle/>
          <a:p>
            <a:pPr marL="82296" indent="0" algn="just">
              <a:buNone/>
            </a:pPr>
            <a:r>
              <a:rPr lang="ru-RU" sz="2800" b="1" dirty="0" err="1" smtClean="0">
                <a:latin typeface="Times New Roman" pitchFamily="18" charset="0"/>
                <a:cs typeface="Times New Roman" pitchFamily="18" charset="0"/>
              </a:rPr>
              <a:t>Қоданатын</a:t>
            </a:r>
            <a:r>
              <a:rPr lang="ru-RU" sz="2800" b="1" dirty="0" smtClean="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ауыстырып</a:t>
            </a:r>
            <a:r>
              <a:rPr lang="ru-RU" sz="2800" b="1" dirty="0" smtClean="0">
                <a:latin typeface="Times New Roman" pitchFamily="18" charset="0"/>
                <a:cs typeface="Times New Roman" pitchFamily="18" charset="0"/>
              </a:rPr>
              <a:t> </a:t>
            </a:r>
            <a:r>
              <a:rPr lang="ru-RU" sz="2800" b="1" dirty="0" err="1">
                <a:latin typeface="Times New Roman" pitchFamily="18" charset="0"/>
                <a:cs typeface="Times New Roman" pitchFamily="18" charset="0"/>
              </a:rPr>
              <a:t>қосқыш</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вентильді</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құрылғылардың</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түрлері</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бойынша</a:t>
            </a:r>
            <a:r>
              <a:rPr lang="ru-RU" sz="2800" b="1" dirty="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бөлінеді</a:t>
            </a:r>
            <a:r>
              <a:rPr lang="ru-RU" sz="2800" b="1" dirty="0" smtClean="0">
                <a:latin typeface="Times New Roman" pitchFamily="18" charset="0"/>
                <a:cs typeface="Times New Roman" pitchFamily="18" charset="0"/>
              </a:rPr>
              <a:t>:</a:t>
            </a:r>
          </a:p>
          <a:p>
            <a:pPr algn="just"/>
            <a:r>
              <a:rPr lang="ru-RU" sz="2800" dirty="0" smtClean="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транзисторлы</a:t>
            </a:r>
            <a:r>
              <a:rPr lang="ru-RU" sz="2800" b="1" dirty="0" smtClean="0">
                <a:latin typeface="Times New Roman" pitchFamily="18" charset="0"/>
                <a:cs typeface="Times New Roman" pitchFamily="18" charset="0"/>
              </a:rPr>
              <a:t>,</a:t>
            </a:r>
          </a:p>
          <a:p>
            <a:pPr algn="just"/>
            <a:r>
              <a:rPr lang="ru-RU" sz="2800" b="1" dirty="0" err="1" smtClean="0">
                <a:latin typeface="Times New Roman" pitchFamily="18" charset="0"/>
                <a:cs typeface="Times New Roman" pitchFamily="18" charset="0"/>
              </a:rPr>
              <a:t>Тиристорлы</a:t>
            </a:r>
            <a:r>
              <a:rPr lang="ru-RU" sz="2800" b="1" dirty="0" smtClean="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инверторлар</a:t>
            </a:r>
            <a:r>
              <a:rPr lang="ru-RU" sz="2800" b="1" dirty="0" smtClean="0">
                <a:latin typeface="Times New Roman" pitchFamily="18" charset="0"/>
                <a:cs typeface="Times New Roman" pitchFamily="18" charset="0"/>
              </a:rPr>
              <a:t>. </a:t>
            </a:r>
            <a:endParaRPr lang="ru-RU" sz="2800" b="1" dirty="0">
              <a:latin typeface="Times New Roman" pitchFamily="18" charset="0"/>
              <a:cs typeface="Times New Roman" pitchFamily="18" charset="0"/>
            </a:endParaRPr>
          </a:p>
          <a:p>
            <a:pPr algn="just"/>
            <a:r>
              <a:rPr lang="ru-RU" sz="2800" dirty="0" err="1" smtClean="0">
                <a:latin typeface="Times New Roman" pitchFamily="18" charset="0"/>
                <a:cs typeface="Times New Roman" pitchFamily="18" charset="0"/>
              </a:rPr>
              <a:t>Транзисторлы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инверторлар</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шығыс</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қуаты</a:t>
            </a:r>
            <a:r>
              <a:rPr lang="ru-RU" sz="2800" dirty="0">
                <a:latin typeface="Times New Roman" pitchFamily="18" charset="0"/>
                <a:cs typeface="Times New Roman" pitchFamily="18" charset="0"/>
              </a:rPr>
              <a:t> 20...50 </a:t>
            </a:r>
            <a:r>
              <a:rPr lang="ru-RU" sz="2800" dirty="0" smtClean="0">
                <a:latin typeface="Times New Roman" pitchFamily="18" charset="0"/>
                <a:cs typeface="Times New Roman" pitchFamily="18" charset="0"/>
              </a:rPr>
              <a:t>Вт-</a:t>
            </a:r>
            <a:r>
              <a:rPr lang="ru-RU" sz="2800" dirty="0" err="1" smtClean="0">
                <a:latin typeface="Times New Roman" pitchFamily="18" charset="0"/>
                <a:cs typeface="Times New Roman" pitchFamily="18" charset="0"/>
              </a:rPr>
              <a:t>тан</a:t>
            </a:r>
            <a:r>
              <a:rPr lang="ru-RU" sz="2800" dirty="0" smtClean="0">
                <a:latin typeface="Times New Roman" pitchFamily="18" charset="0"/>
                <a:cs typeface="Times New Roman" pitchFamily="18" charset="0"/>
              </a:rPr>
              <a:t> 1000 Вт-</a:t>
            </a:r>
            <a:r>
              <a:rPr lang="ru-RU" sz="2800" dirty="0" err="1" smtClean="0">
                <a:latin typeface="Times New Roman" pitchFamily="18" charset="0"/>
                <a:cs typeface="Times New Roman" pitchFamily="18" charset="0"/>
              </a:rPr>
              <a:t>қа</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дейінгі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қуатты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алу</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үшін</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қолданады</a:t>
            </a:r>
            <a:r>
              <a:rPr lang="ru-RU" sz="2800" dirty="0" smtClean="0">
                <a:latin typeface="Times New Roman" pitchFamily="18" charset="0"/>
                <a:cs typeface="Times New Roman" pitchFamily="18" charset="0"/>
              </a:rPr>
              <a:t>. </a:t>
            </a:r>
          </a:p>
          <a:p>
            <a:pPr algn="just"/>
            <a:r>
              <a:rPr lang="ru-RU" sz="2800" dirty="0" err="1" smtClean="0">
                <a:latin typeface="Times New Roman" pitchFamily="18" charset="0"/>
                <a:cs typeface="Times New Roman" pitchFamily="18" charset="0"/>
              </a:rPr>
              <a:t>Шығыс</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қуаты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өте</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жоғары</a:t>
            </a:r>
            <a:r>
              <a:rPr lang="ru-RU" sz="2800" dirty="0" smtClean="0">
                <a:latin typeface="Times New Roman" pitchFamily="18" charset="0"/>
                <a:cs typeface="Times New Roman" pitchFamily="18" charset="0"/>
              </a:rPr>
              <a:t> (1-ден 100 кВт-</a:t>
            </a:r>
            <a:r>
              <a:rPr lang="ru-RU" sz="2800" dirty="0" err="1" smtClean="0">
                <a:latin typeface="Times New Roman" pitchFamily="18" charset="0"/>
                <a:cs typeface="Times New Roman" pitchFamily="18" charset="0"/>
              </a:rPr>
              <a:t>қа</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дейін</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және</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одан</a:t>
            </a:r>
            <a:r>
              <a:rPr lang="ru-RU" sz="2800" dirty="0" smtClean="0">
                <a:latin typeface="Times New Roman" pitchFamily="18" charset="0"/>
                <a:cs typeface="Times New Roman" pitchFamily="18" charset="0"/>
              </a:rPr>
              <a:t> да </a:t>
            </a:r>
            <a:r>
              <a:rPr lang="ru-RU" sz="2800" dirty="0" err="1" smtClean="0">
                <a:latin typeface="Times New Roman" pitchFamily="18" charset="0"/>
                <a:cs typeface="Times New Roman" pitchFamily="18" charset="0"/>
              </a:rPr>
              <a:t>жоғары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әсіресе</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бірінші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кернеуі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өте</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жоғары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болған</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жағдайда</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тиристорлы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инверторлар</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қолданылады</a:t>
            </a:r>
            <a:r>
              <a:rPr lang="ru-RU" sz="2800" dirty="0" smtClean="0">
                <a:latin typeface="Times New Roman" pitchFamily="18" charset="0"/>
                <a:cs typeface="Times New Roman" pitchFamily="18" charset="0"/>
              </a:rPr>
              <a:t>. </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3471114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971600" y="548680"/>
            <a:ext cx="7920880" cy="5544616"/>
          </a:xfrm>
        </p:spPr>
        <p:txBody>
          <a:bodyPr>
            <a:normAutofit/>
          </a:bodyPr>
          <a:lstStyle/>
          <a:p>
            <a:pPr marL="82296" indent="0" algn="just">
              <a:buNone/>
            </a:pPr>
            <a:r>
              <a:rPr lang="ru-RU" b="1" i="1" dirty="0" err="1" smtClean="0">
                <a:latin typeface="Times New Roman" pitchFamily="18" charset="0"/>
                <a:cs typeface="Times New Roman" pitchFamily="18" charset="0"/>
              </a:rPr>
              <a:t>Басқару</a:t>
            </a:r>
            <a:r>
              <a:rPr lang="ru-RU" b="1" i="1" dirty="0" smtClean="0">
                <a:latin typeface="Times New Roman" pitchFamily="18" charset="0"/>
                <a:cs typeface="Times New Roman" pitchFamily="18" charset="0"/>
              </a:rPr>
              <a:t> </a:t>
            </a:r>
            <a:r>
              <a:rPr lang="ru-RU" b="1" i="1" dirty="0" err="1">
                <a:latin typeface="Times New Roman" pitchFamily="18" charset="0"/>
                <a:cs typeface="Times New Roman" pitchFamily="18" charset="0"/>
              </a:rPr>
              <a:t>тәсілі</a:t>
            </a:r>
            <a:r>
              <a:rPr lang="ru-RU" b="1" i="1" dirty="0">
                <a:latin typeface="Times New Roman" pitchFamily="18" charset="0"/>
                <a:cs typeface="Times New Roman" pitchFamily="18" charset="0"/>
              </a:rPr>
              <a:t> </a:t>
            </a:r>
            <a:r>
              <a:rPr lang="ru-RU" b="1" i="1" dirty="0" err="1">
                <a:latin typeface="Times New Roman" pitchFamily="18" charset="0"/>
                <a:cs typeface="Times New Roman" pitchFamily="18" charset="0"/>
              </a:rPr>
              <a:t>немесе</a:t>
            </a:r>
            <a:r>
              <a:rPr lang="ru-RU" b="1" i="1" dirty="0">
                <a:latin typeface="Times New Roman" pitchFamily="18" charset="0"/>
                <a:cs typeface="Times New Roman" pitchFamily="18" charset="0"/>
              </a:rPr>
              <a:t> </a:t>
            </a:r>
            <a:r>
              <a:rPr lang="ru-RU" b="1" i="1" dirty="0" err="1">
                <a:latin typeface="Times New Roman" pitchFamily="18" charset="0"/>
                <a:cs typeface="Times New Roman" pitchFamily="18" charset="0"/>
              </a:rPr>
              <a:t>ауыстырып</a:t>
            </a:r>
            <a:r>
              <a:rPr lang="ru-RU" b="1" i="1" dirty="0">
                <a:latin typeface="Times New Roman" pitchFamily="18" charset="0"/>
                <a:cs typeface="Times New Roman" pitchFamily="18" charset="0"/>
              </a:rPr>
              <a:t> </a:t>
            </a:r>
            <a:r>
              <a:rPr lang="ru-RU" b="1" i="1" dirty="0" err="1">
                <a:latin typeface="Times New Roman" pitchFamily="18" charset="0"/>
                <a:cs typeface="Times New Roman" pitchFamily="18" charset="0"/>
              </a:rPr>
              <a:t>қосқыш</a:t>
            </a:r>
            <a:r>
              <a:rPr lang="ru-RU" b="1" i="1" dirty="0">
                <a:latin typeface="Times New Roman" pitchFamily="18" charset="0"/>
                <a:cs typeface="Times New Roman" pitchFamily="18" charset="0"/>
              </a:rPr>
              <a:t> </a:t>
            </a:r>
            <a:r>
              <a:rPr lang="ru-RU" b="1" i="1" dirty="0" err="1">
                <a:latin typeface="Times New Roman" pitchFamily="18" charset="0"/>
                <a:cs typeface="Times New Roman" pitchFamily="18" charset="0"/>
              </a:rPr>
              <a:t>құрылғылардың</a:t>
            </a:r>
            <a:r>
              <a:rPr lang="ru-RU" b="1" i="1" dirty="0">
                <a:latin typeface="Times New Roman" pitchFamily="18" charset="0"/>
                <a:cs typeface="Times New Roman" pitchFamily="18" charset="0"/>
              </a:rPr>
              <a:t> </a:t>
            </a:r>
            <a:r>
              <a:rPr lang="ru-RU" b="1" i="1" dirty="0" err="1">
                <a:latin typeface="Times New Roman" pitchFamily="18" charset="0"/>
                <a:cs typeface="Times New Roman" pitchFamily="18" charset="0"/>
              </a:rPr>
              <a:t>коммутациясы</a:t>
            </a:r>
            <a:r>
              <a:rPr lang="ru-RU" b="1" i="1" dirty="0">
                <a:latin typeface="Times New Roman" pitchFamily="18" charset="0"/>
                <a:cs typeface="Times New Roman" pitchFamily="18" charset="0"/>
              </a:rPr>
              <a:t> </a:t>
            </a:r>
            <a:r>
              <a:rPr lang="ru-RU" b="1" i="1" dirty="0" err="1" smtClean="0">
                <a:latin typeface="Times New Roman" pitchFamily="18" charset="0"/>
                <a:cs typeface="Times New Roman" pitchFamily="18" charset="0"/>
              </a:rPr>
              <a:t>бойынша</a:t>
            </a:r>
            <a:r>
              <a:rPr lang="ru-RU" b="1" i="1" dirty="0" smtClean="0">
                <a:latin typeface="Times New Roman" pitchFamily="18" charset="0"/>
                <a:cs typeface="Times New Roman" pitchFamily="18" charset="0"/>
              </a:rPr>
              <a:t> 2 </a:t>
            </a:r>
            <a:r>
              <a:rPr lang="ru-RU" b="1" i="1" dirty="0" err="1" smtClean="0">
                <a:latin typeface="Times New Roman" pitchFamily="18" charset="0"/>
                <a:cs typeface="Times New Roman" pitchFamily="18" charset="0"/>
              </a:rPr>
              <a:t>негізгі</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түрдегі</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инверторлар</a:t>
            </a:r>
            <a:r>
              <a:rPr lang="ru-RU" b="1" dirty="0" smtClean="0">
                <a:latin typeface="Times New Roman" pitchFamily="18" charset="0"/>
                <a:cs typeface="Times New Roman" pitchFamily="18" charset="0"/>
              </a:rPr>
              <a:t>:</a:t>
            </a:r>
          </a:p>
          <a:p>
            <a:pPr marL="82296" indent="0" algn="just">
              <a:buNone/>
            </a:pPr>
            <a:endParaRPr lang="ru-RU" b="1" dirty="0">
              <a:latin typeface="Times New Roman" pitchFamily="18" charset="0"/>
              <a:cs typeface="Times New Roman" pitchFamily="18" charset="0"/>
            </a:endParaRPr>
          </a:p>
          <a:p>
            <a:pPr algn="just"/>
            <a:r>
              <a:rPr lang="ru-RU" dirty="0" err="1" smtClean="0">
                <a:latin typeface="Times New Roman" pitchFamily="18" charset="0"/>
                <a:cs typeface="Times New Roman" pitchFamily="18" charset="0"/>
              </a:rPr>
              <a:t>Өздігінен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қозатын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инверторлар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немесе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автономды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инверторлар</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algn="just"/>
            <a:r>
              <a:rPr lang="ru-RU" dirty="0" err="1" smtClean="0">
                <a:latin typeface="Times New Roman" pitchFamily="18" charset="0"/>
                <a:cs typeface="Times New Roman" pitchFamily="18" charset="0"/>
              </a:rPr>
              <a:t>Тәуелсіз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қозу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инверторлары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желі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жетегіндегі</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algn="just"/>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075279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332656"/>
            <a:ext cx="8712968" cy="2246769"/>
          </a:xfrm>
          <a:prstGeom prst="rect">
            <a:avLst/>
          </a:prstGeom>
        </p:spPr>
        <p:txBody>
          <a:bodyPr wrap="square">
            <a:spAutoFit/>
          </a:bodyPr>
          <a:lstStyle/>
          <a:p>
            <a:pPr algn="just"/>
            <a:r>
              <a:rPr lang="kk-KZ" sz="2000" dirty="0" smtClean="0">
                <a:latin typeface="Times New Roman" pitchFamily="18" charset="0"/>
                <a:cs typeface="Times New Roman" pitchFamily="18" charset="0"/>
              </a:rPr>
              <a:t>	Инвертор симметриалы </a:t>
            </a:r>
            <a:r>
              <a:rPr lang="kk-KZ" sz="2000" dirty="0">
                <a:latin typeface="Times New Roman" pitchFamily="18" charset="0"/>
                <a:cs typeface="Times New Roman" pitchFamily="18" charset="0"/>
              </a:rPr>
              <a:t>үш фазалы ток жасау үшін арналған. Жиілік пен кернеді жоспарлы реттеуді жүзеге асырады. Кернеуді беру жиілікті беруден тәуелсіз және U/f = const тәртібінде іске асырыла алады.</a:t>
            </a:r>
            <a:endParaRPr lang="ru-RU" sz="2000" dirty="0">
              <a:latin typeface="Times New Roman" pitchFamily="18" charset="0"/>
              <a:cs typeface="Times New Roman" pitchFamily="18" charset="0"/>
            </a:endParaRPr>
          </a:p>
          <a:p>
            <a:pPr algn="just"/>
            <a:r>
              <a:rPr lang="kk-KZ" sz="2000" dirty="0" smtClean="0">
                <a:latin typeface="Times New Roman" pitchFamily="18" charset="0"/>
                <a:cs typeface="Times New Roman" pitchFamily="18" charset="0"/>
              </a:rPr>
              <a:t>С	татикалық </a:t>
            </a:r>
            <a:r>
              <a:rPr lang="kk-KZ" sz="2000" dirty="0">
                <a:latin typeface="Times New Roman" pitchFamily="18" charset="0"/>
                <a:cs typeface="Times New Roman" pitchFamily="18" charset="0"/>
              </a:rPr>
              <a:t>инвертор өзіне тұрақты кернеу көзін, тұрақты ток кернеуінің сүзгісін (энергияны сақтау), екі күштік ауыстырғышын және басқарушы электрониканы (ауыстырып қосқыштардың ашылуын және жабылуын тізбектей басқаратын) қосады.</a:t>
            </a:r>
            <a:endParaRPr lang="ru-RU" sz="2000" dirty="0">
              <a:latin typeface="Times New Roman" pitchFamily="18" charset="0"/>
              <a:cs typeface="Times New Roman" pitchFamily="18" charset="0"/>
            </a:endParaRPr>
          </a:p>
        </p:txBody>
      </p:sp>
      <p:pic>
        <p:nvPicPr>
          <p:cNvPr id="5" name="Объект 3" descr="Инверторы напряжения"/>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2780928"/>
            <a:ext cx="6588224" cy="3231303"/>
          </a:xfrm>
          <a:prstGeom prst="rect">
            <a:avLst/>
          </a:prstGeom>
          <a:noFill/>
          <a:ln>
            <a:noFill/>
          </a:ln>
        </p:spPr>
      </p:pic>
      <p:sp>
        <p:nvSpPr>
          <p:cNvPr id="6" name="Прямоугольник 5"/>
          <p:cNvSpPr/>
          <p:nvPr/>
        </p:nvSpPr>
        <p:spPr>
          <a:xfrm>
            <a:off x="2999391" y="6328119"/>
            <a:ext cx="3018647" cy="369332"/>
          </a:xfrm>
          <a:prstGeom prst="rect">
            <a:avLst/>
          </a:prstGeom>
        </p:spPr>
        <p:txBody>
          <a:bodyPr wrap="none">
            <a:spAutoFit/>
          </a:bodyPr>
          <a:lstStyle/>
          <a:p>
            <a:r>
              <a:rPr lang="kk-KZ" dirty="0" smtClean="0">
                <a:latin typeface="Times New Roman" pitchFamily="18" charset="0"/>
                <a:cs typeface="Times New Roman" pitchFamily="18" charset="0"/>
              </a:rPr>
              <a:t>Инверторлардың жалпы түрі</a:t>
            </a:r>
            <a:endParaRPr lang="ru-RU" dirty="0"/>
          </a:p>
        </p:txBody>
      </p:sp>
    </p:spTree>
    <p:extLst>
      <p:ext uri="{BB962C8B-B14F-4D97-AF65-F5344CB8AC3E}">
        <p14:creationId xmlns:p14="http://schemas.microsoft.com/office/powerpoint/2010/main" val="1835278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159023"/>
            <a:ext cx="8424936" cy="461665"/>
          </a:xfrm>
          <a:prstGeom prst="rect">
            <a:avLst/>
          </a:prstGeom>
        </p:spPr>
        <p:txBody>
          <a:bodyPr wrap="square">
            <a:spAutoFit/>
          </a:bodyPr>
          <a:lstStyle/>
          <a:p>
            <a:pPr algn="ctr"/>
            <a:r>
              <a:rPr lang="kk-KZ" sz="2400" b="1" dirty="0">
                <a:solidFill>
                  <a:srgbClr val="FF0000"/>
                </a:solidFill>
                <a:latin typeface="Times New Roman" pitchFamily="18" charset="0"/>
                <a:cs typeface="Times New Roman" pitchFamily="18" charset="0"/>
              </a:rPr>
              <a:t>Тартым инверторының </a:t>
            </a:r>
            <a:r>
              <a:rPr lang="kk-KZ" sz="2400" b="1" dirty="0" smtClean="0">
                <a:solidFill>
                  <a:srgbClr val="FF0000"/>
                </a:solidFill>
                <a:latin typeface="Times New Roman" pitchFamily="18" charset="0"/>
                <a:cs typeface="Times New Roman" pitchFamily="18" charset="0"/>
              </a:rPr>
              <a:t>локомтивтегі принциптік </a:t>
            </a:r>
            <a:r>
              <a:rPr lang="kk-KZ" sz="2400" b="1" dirty="0">
                <a:solidFill>
                  <a:srgbClr val="FF0000"/>
                </a:solidFill>
                <a:latin typeface="Times New Roman" pitchFamily="18" charset="0"/>
                <a:cs typeface="Times New Roman" pitchFamily="18" charset="0"/>
              </a:rPr>
              <a:t>сұлбасы </a:t>
            </a:r>
            <a:endParaRPr lang="ru-RU" sz="2400" b="1" dirty="0">
              <a:solidFill>
                <a:srgbClr val="FF0000"/>
              </a:solidFill>
              <a:latin typeface="Times New Roman" pitchFamily="18" charset="0"/>
              <a:cs typeface="Times New Roman"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 name="Объект 5"/>
          <p:cNvGraphicFramePr>
            <a:graphicFrameLocks noChangeAspect="1"/>
          </p:cNvGraphicFramePr>
          <p:nvPr>
            <p:extLst>
              <p:ext uri="{D42A27DB-BD31-4B8C-83A1-F6EECF244321}">
                <p14:modId xmlns:p14="http://schemas.microsoft.com/office/powerpoint/2010/main" val="4248281959"/>
              </p:ext>
            </p:extLst>
          </p:nvPr>
        </p:nvGraphicFramePr>
        <p:xfrm>
          <a:off x="251520" y="836712"/>
          <a:ext cx="5102943" cy="2520280"/>
        </p:xfrm>
        <a:graphic>
          <a:graphicData uri="http://schemas.openxmlformats.org/presentationml/2006/ole">
            <mc:AlternateContent xmlns:mc="http://schemas.openxmlformats.org/markup-compatibility/2006">
              <mc:Choice xmlns:v="urn:schemas-microsoft-com:vml" Requires="v">
                <p:oleObj spid="_x0000_s3117" name="Visio" r:id="rId3" imgW="3897208" imgH="1924560" progId="Visio.Drawing.11">
                  <p:embed/>
                </p:oleObj>
              </mc:Choice>
              <mc:Fallback>
                <p:oleObj name="Visio" r:id="rId3" imgW="3897208" imgH="192456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36712"/>
                        <a:ext cx="5102943" cy="2520280"/>
                      </a:xfrm>
                      <a:prstGeom prst="rect">
                        <a:avLst/>
                      </a:prstGeom>
                      <a:noFill/>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ext uri="{D42A27DB-BD31-4B8C-83A1-F6EECF244321}">
                <p14:modId xmlns:p14="http://schemas.microsoft.com/office/powerpoint/2010/main" val="1590173707"/>
              </p:ext>
            </p:extLst>
          </p:nvPr>
        </p:nvGraphicFramePr>
        <p:xfrm>
          <a:off x="4067944" y="3501008"/>
          <a:ext cx="4536504" cy="2937736"/>
        </p:xfrm>
        <a:graphic>
          <a:graphicData uri="http://schemas.openxmlformats.org/presentationml/2006/ole">
            <mc:AlternateContent xmlns:mc="http://schemas.openxmlformats.org/markup-compatibility/2006">
              <mc:Choice xmlns:v="urn:schemas-microsoft-com:vml" Requires="v">
                <p:oleObj spid="_x0000_s3118" name="Visio" r:id="rId5" imgW="2160253" imgH="1408860" progId="Visio.Drawing.11">
                  <p:embed/>
                </p:oleObj>
              </mc:Choice>
              <mc:Fallback>
                <p:oleObj name="Visio" r:id="rId5" imgW="2160253" imgH="1408860" progId="Visio.Drawing.11">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4" y="3501008"/>
                        <a:ext cx="4536504" cy="2937736"/>
                      </a:xfrm>
                      <a:prstGeom prst="rect">
                        <a:avLst/>
                      </a:prstGeom>
                      <a:noFill/>
                    </p:spPr>
                  </p:pic>
                </p:oleObj>
              </mc:Fallback>
            </mc:AlternateContent>
          </a:graphicData>
        </a:graphic>
      </p:graphicFrame>
    </p:spTree>
    <p:extLst>
      <p:ext uri="{BB962C8B-B14F-4D97-AF65-F5344CB8AC3E}">
        <p14:creationId xmlns:p14="http://schemas.microsoft.com/office/powerpoint/2010/main" val="1637398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67768" y="244679"/>
            <a:ext cx="7920880" cy="523220"/>
          </a:xfrm>
          <a:prstGeom prst="rect">
            <a:avLst/>
          </a:prstGeom>
          <a:solidFill>
            <a:schemeClr val="bg1"/>
          </a:solidFill>
        </p:spPr>
        <p:txBody>
          <a:bodyPr wrap="square">
            <a:spAutoFit/>
          </a:bodyPr>
          <a:lstStyle/>
          <a:p>
            <a:pPr algn="ctr"/>
            <a:r>
              <a:rPr lang="ru-RU" sz="2800" b="1" dirty="0">
                <a:solidFill>
                  <a:srgbClr val="002060"/>
                </a:solidFill>
                <a:latin typeface="Times New Roman" pitchFamily="18" charset="0"/>
                <a:cs typeface="Times New Roman" pitchFamily="18" charset="0"/>
              </a:rPr>
              <a:t>ОДЦЭ-5000/25Б </a:t>
            </a:r>
            <a:r>
              <a:rPr lang="ru-RU" sz="2800" b="1" dirty="0" err="1">
                <a:solidFill>
                  <a:srgbClr val="002060"/>
                </a:solidFill>
                <a:latin typeface="Times New Roman" pitchFamily="18" charset="0"/>
                <a:cs typeface="Times New Roman" pitchFamily="18" charset="0"/>
              </a:rPr>
              <a:t>тартым</a:t>
            </a:r>
            <a:r>
              <a:rPr lang="ru-RU" sz="2800" b="1" dirty="0">
                <a:solidFill>
                  <a:srgbClr val="002060"/>
                </a:solidFill>
                <a:latin typeface="Times New Roman" pitchFamily="18" charset="0"/>
                <a:cs typeface="Times New Roman" pitchFamily="18" charset="0"/>
              </a:rPr>
              <a:t> трансформаторы</a:t>
            </a:r>
            <a:endParaRPr lang="ru-RU" sz="2800" b="1" dirty="0">
              <a:solidFill>
                <a:srgbClr val="00206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12776"/>
            <a:ext cx="45720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679504" y="1268760"/>
            <a:ext cx="4338116" cy="5355312"/>
          </a:xfrm>
          <a:prstGeom prst="rect">
            <a:avLst/>
          </a:prstGeom>
        </p:spPr>
        <p:txBody>
          <a:bodyPr wrap="square">
            <a:spAutoFit/>
          </a:bodyPr>
          <a:lstStyle/>
          <a:p>
            <a:pPr algn="just"/>
            <a:r>
              <a:rPr lang="kk-KZ" dirty="0">
                <a:latin typeface="Times New Roman" panose="02020603050405020304" pitchFamily="18" charset="0"/>
                <a:cs typeface="Times New Roman" panose="02020603050405020304" pitchFamily="18" charset="0"/>
              </a:rPr>
              <a:t>1-электрлі сорғы; 2-қатыру құрылғысы; 3-таратқыш; 4-қысқыш; 5-иін-камера; 6-май деңгейін көрсеткіш; 7-жермен тұйықтау бөбешігі; 8-тірек стақаны; 9-салқындатқыш; 10-белсенді бөлігі; 11-сыртқы өткізгіштер; 12-ярмолық арқалық; 13-ауаны жою тығыны; 14-төсеме; 15-ауаны жою винті; 16-бекіту винті; 17-қақпағы; 18-бұрама; 19-вентиль; 20-тірек арқалығы; 21-шыбық; 22-төсеме; 23-ауа енгізге арналған тығын; 24-майды толықтырып отыруға арналған тығын; 25-тірек сұқпасы; 26-бәсеңдеткіш; 27-жеке қажеттілік орамасының ендірмесі; 28-тартым орамының ендірмесі; 29-желілік орам ендірмесі; 30-фартук; 31-манометрлік термометр термобаллонына арналған қалта; 32-май сынамасын алуға арналған кран</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900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07704" y="256380"/>
            <a:ext cx="6072624" cy="461665"/>
          </a:xfrm>
          <a:prstGeom prst="rect">
            <a:avLst/>
          </a:prstGeom>
        </p:spPr>
        <p:txBody>
          <a:bodyPr wrap="none">
            <a:spAutoFit/>
          </a:bodyPr>
          <a:lstStyle/>
          <a:p>
            <a:r>
              <a:rPr lang="ru-RU" sz="2400" b="1" dirty="0" err="1" smtClean="0">
                <a:solidFill>
                  <a:srgbClr val="FF0000"/>
                </a:solidFill>
                <a:latin typeface="Times New Roman" pitchFamily="18" charset="0"/>
                <a:cs typeface="Times New Roman" pitchFamily="18" charset="0"/>
              </a:rPr>
              <a:t>Инверторлардың</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тәжірибеде</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қолданылуы</a:t>
            </a:r>
            <a:endParaRPr lang="ru-RU" sz="2400" b="1" dirty="0">
              <a:solidFill>
                <a:srgbClr val="FF0000"/>
              </a:solidFill>
              <a:latin typeface="Times New Roman" pitchFamily="18" charset="0"/>
              <a:cs typeface="Times New Roman" pitchFamily="18" charset="0"/>
            </a:endParaRPr>
          </a:p>
        </p:txBody>
      </p:sp>
      <p:pic>
        <p:nvPicPr>
          <p:cNvPr id="5" name="Объект 3" descr="https://electric-220.ru/_nw/0/89714674.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8458" y="980728"/>
            <a:ext cx="5602944" cy="4536504"/>
          </a:xfrm>
          <a:prstGeom prst="rect">
            <a:avLst/>
          </a:prstGeom>
          <a:noFill/>
          <a:ln>
            <a:noFill/>
          </a:ln>
        </p:spPr>
      </p:pic>
      <p:sp>
        <p:nvSpPr>
          <p:cNvPr id="2" name="TextBox 1"/>
          <p:cNvSpPr txBox="1"/>
          <p:nvPr/>
        </p:nvSpPr>
        <p:spPr>
          <a:xfrm>
            <a:off x="5724128" y="836712"/>
            <a:ext cx="1800200" cy="276999"/>
          </a:xfrm>
          <a:prstGeom prst="rect">
            <a:avLst/>
          </a:prstGeom>
          <a:solidFill>
            <a:schemeClr val="bg1"/>
          </a:solidFill>
          <a:ln>
            <a:solidFill>
              <a:schemeClr val="bg1"/>
            </a:solidFill>
          </a:ln>
        </p:spPr>
        <p:txBody>
          <a:bodyPr wrap="square" rtlCol="0">
            <a:spAutoFit/>
          </a:bodyPr>
          <a:lstStyle/>
          <a:p>
            <a:pPr algn="ctr"/>
            <a:r>
              <a:rPr lang="kk-KZ" sz="1200" b="1" i="1" dirty="0" smtClean="0">
                <a:latin typeface="Times New Roman" panose="02020603050405020304" pitchFamily="18" charset="0"/>
                <a:cs typeface="Times New Roman" panose="02020603050405020304" pitchFamily="18" charset="0"/>
              </a:rPr>
              <a:t>Аккумуляторлар </a:t>
            </a:r>
            <a:endParaRPr lang="ru-RU" sz="1200" b="1" i="1" dirty="0">
              <a:latin typeface="Times New Roman" panose="02020603050405020304" pitchFamily="18" charset="0"/>
              <a:cs typeface="Times New Roman" panose="02020603050405020304" pitchFamily="18" charset="0"/>
            </a:endParaRPr>
          </a:p>
        </p:txBody>
      </p:sp>
      <p:sp>
        <p:nvSpPr>
          <p:cNvPr id="6" name="TextBox 5"/>
          <p:cNvSpPr txBox="1"/>
          <p:nvPr/>
        </p:nvSpPr>
        <p:spPr>
          <a:xfrm rot="16200000">
            <a:off x="2298232" y="2462409"/>
            <a:ext cx="1800200" cy="276999"/>
          </a:xfrm>
          <a:prstGeom prst="rect">
            <a:avLst/>
          </a:prstGeom>
          <a:solidFill>
            <a:schemeClr val="bg1"/>
          </a:solidFill>
          <a:ln>
            <a:solidFill>
              <a:schemeClr val="bg1"/>
            </a:solidFill>
          </a:ln>
        </p:spPr>
        <p:txBody>
          <a:bodyPr wrap="square" rtlCol="0">
            <a:spAutoFit/>
          </a:bodyPr>
          <a:lstStyle/>
          <a:p>
            <a:pPr algn="ctr"/>
            <a:endParaRPr lang="ru-RU" sz="1200" b="1"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835696" y="5085184"/>
            <a:ext cx="1800200" cy="276999"/>
          </a:xfrm>
          <a:prstGeom prst="rect">
            <a:avLst/>
          </a:prstGeom>
          <a:solidFill>
            <a:schemeClr val="bg1"/>
          </a:solidFill>
          <a:ln>
            <a:solidFill>
              <a:schemeClr val="bg1"/>
            </a:solidFill>
          </a:ln>
        </p:spPr>
        <p:txBody>
          <a:bodyPr wrap="square" rtlCol="0">
            <a:spAutoFit/>
          </a:bodyPr>
          <a:lstStyle/>
          <a:p>
            <a:pPr algn="ctr"/>
            <a:r>
              <a:rPr lang="kk-KZ" sz="1200" b="1" i="1" dirty="0" smtClean="0">
                <a:latin typeface="Times New Roman" panose="02020603050405020304" pitchFamily="18" charset="0"/>
                <a:cs typeface="Times New Roman" panose="02020603050405020304" pitchFamily="18" charset="0"/>
              </a:rPr>
              <a:t>Тұтынушылар</a:t>
            </a:r>
            <a:endParaRPr lang="ru-RU" sz="1200" b="1" i="1" dirty="0">
              <a:latin typeface="Times New Roman" panose="02020603050405020304" pitchFamily="18" charset="0"/>
              <a:cs typeface="Times New Roman" panose="02020603050405020304" pitchFamily="18" charset="0"/>
            </a:endParaRPr>
          </a:p>
        </p:txBody>
      </p:sp>
      <p:sp>
        <p:nvSpPr>
          <p:cNvPr id="8" name="TextBox 7"/>
          <p:cNvSpPr txBox="1"/>
          <p:nvPr/>
        </p:nvSpPr>
        <p:spPr>
          <a:xfrm rot="16200000">
            <a:off x="1218112" y="3614536"/>
            <a:ext cx="1800200" cy="276999"/>
          </a:xfrm>
          <a:prstGeom prst="rect">
            <a:avLst/>
          </a:prstGeom>
          <a:solidFill>
            <a:schemeClr val="bg1"/>
          </a:solidFill>
          <a:ln>
            <a:solidFill>
              <a:schemeClr val="bg1"/>
            </a:solidFill>
          </a:ln>
        </p:spPr>
        <p:txBody>
          <a:bodyPr wrap="square" rtlCol="0">
            <a:spAutoFit/>
          </a:bodyPr>
          <a:lstStyle/>
          <a:p>
            <a:pPr algn="ctr"/>
            <a:r>
              <a:rPr lang="kk-KZ" sz="1200" b="1" i="1" dirty="0" smtClean="0">
                <a:latin typeface="Times New Roman" panose="02020603050405020304" pitchFamily="18" charset="0"/>
                <a:cs typeface="Times New Roman" panose="02020603050405020304" pitchFamily="18" charset="0"/>
              </a:rPr>
              <a:t>Желілік өткізгіштер</a:t>
            </a:r>
            <a:endParaRPr lang="ru-RU" sz="1200" b="1"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843808" y="4653136"/>
            <a:ext cx="576064" cy="169277"/>
          </a:xfrm>
          <a:prstGeom prst="rect">
            <a:avLst/>
          </a:prstGeom>
          <a:solidFill>
            <a:schemeClr val="bg1"/>
          </a:solidFill>
          <a:ln>
            <a:solidFill>
              <a:schemeClr val="bg1"/>
            </a:solidFill>
          </a:ln>
        </p:spPr>
        <p:txBody>
          <a:bodyPr wrap="square" rtlCol="0">
            <a:spAutoFit/>
          </a:bodyPr>
          <a:lstStyle/>
          <a:p>
            <a:pPr algn="ctr"/>
            <a:endParaRPr lang="ru-RU" sz="500" b="1"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635896" y="5229200"/>
            <a:ext cx="2016224" cy="276999"/>
          </a:xfrm>
          <a:prstGeom prst="rect">
            <a:avLst/>
          </a:prstGeom>
          <a:solidFill>
            <a:schemeClr val="bg1"/>
          </a:solidFill>
          <a:ln>
            <a:solidFill>
              <a:schemeClr val="bg1"/>
            </a:solidFill>
          </a:ln>
        </p:spPr>
        <p:txBody>
          <a:bodyPr wrap="square" rtlCol="0">
            <a:spAutoFit/>
          </a:bodyPr>
          <a:lstStyle/>
          <a:p>
            <a:pPr algn="ctr"/>
            <a:endParaRPr lang="ru-RU" sz="1200" b="1"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660232" y="4460775"/>
            <a:ext cx="720080" cy="400110"/>
          </a:xfrm>
          <a:prstGeom prst="rect">
            <a:avLst/>
          </a:prstGeom>
          <a:solidFill>
            <a:srgbClr val="00B0F0"/>
          </a:solidFill>
          <a:ln>
            <a:solidFill>
              <a:schemeClr val="bg1"/>
            </a:solidFill>
          </a:ln>
        </p:spPr>
        <p:txBody>
          <a:bodyPr wrap="square" rtlCol="0">
            <a:spAutoFit/>
          </a:bodyPr>
          <a:lstStyle/>
          <a:p>
            <a:pPr algn="ctr"/>
            <a:r>
              <a:rPr lang="kk-KZ" sz="1000" b="1" i="1" dirty="0" smtClean="0">
                <a:latin typeface="Times New Roman" panose="02020603050405020304" pitchFamily="18" charset="0"/>
                <a:cs typeface="Times New Roman" panose="02020603050405020304" pitchFamily="18" charset="0"/>
              </a:rPr>
              <a:t>Жылыту қазаны</a:t>
            </a:r>
            <a:endParaRPr lang="ru-RU" sz="1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258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9632" y="287070"/>
            <a:ext cx="7416824" cy="523220"/>
          </a:xfrm>
          <a:prstGeom prst="rect">
            <a:avLst/>
          </a:prstGeom>
        </p:spPr>
        <p:txBody>
          <a:bodyPr wrap="square">
            <a:spAutoFit/>
          </a:bodyPr>
          <a:lstStyle/>
          <a:p>
            <a:pPr algn="ctr"/>
            <a:r>
              <a:rPr lang="ru-RU" sz="2800" b="1" dirty="0" err="1" smtClean="0">
                <a:solidFill>
                  <a:srgbClr val="FF0000"/>
                </a:solidFill>
                <a:latin typeface="Times New Roman" pitchFamily="18" charset="0"/>
                <a:cs typeface="Times New Roman" pitchFamily="18" charset="0"/>
              </a:rPr>
              <a:t>Түрлендіргіштерді</a:t>
            </a: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сынаудың</a:t>
            </a: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жалпы</a:t>
            </a: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әдістері</a:t>
            </a:r>
            <a:endParaRPr lang="ru-RU" sz="2800" b="1" dirty="0">
              <a:solidFill>
                <a:srgbClr val="FF0000"/>
              </a:solidFill>
              <a:latin typeface="Times New Roman" pitchFamily="18" charset="0"/>
              <a:cs typeface="Times New Roman" pitchFamily="18" charset="0"/>
            </a:endParaRPr>
          </a:p>
        </p:txBody>
      </p:sp>
      <p:sp>
        <p:nvSpPr>
          <p:cNvPr id="5" name="Прямоугольник 4"/>
          <p:cNvSpPr/>
          <p:nvPr/>
        </p:nvSpPr>
        <p:spPr>
          <a:xfrm>
            <a:off x="683568" y="980728"/>
            <a:ext cx="8136904" cy="4401205"/>
          </a:xfrm>
          <a:prstGeom prst="rect">
            <a:avLst/>
          </a:prstGeom>
        </p:spPr>
        <p:txBody>
          <a:bodyPr wrap="square">
            <a:spAutoFit/>
          </a:bodyPr>
          <a:lstStyle/>
          <a:p>
            <a:pPr marL="285750" indent="-285750" algn="just">
              <a:buFontTx/>
              <a:buChar char="-"/>
            </a:pPr>
            <a:r>
              <a:rPr lang="kk-KZ" sz="2800" dirty="0" smtClean="0">
                <a:latin typeface="Times New Roman" pitchFamily="18" charset="0"/>
                <a:cs typeface="Times New Roman" pitchFamily="18" charset="0"/>
              </a:rPr>
              <a:t>Оқшаулағыштың электр кедергісін өлшеу;</a:t>
            </a:r>
            <a:endParaRPr lang="ru-RU" sz="2800" dirty="0" smtClean="0">
              <a:latin typeface="Times New Roman" pitchFamily="18" charset="0"/>
              <a:cs typeface="Times New Roman" pitchFamily="18" charset="0"/>
            </a:endParaRPr>
          </a:p>
          <a:p>
            <a:pPr marL="285750" indent="-285750" algn="just">
              <a:buFontTx/>
              <a:buChar char="-"/>
            </a:pPr>
            <a:r>
              <a:rPr lang="ru-RU" sz="2800" dirty="0" err="1" smtClean="0">
                <a:latin typeface="Times New Roman" pitchFamily="18" charset="0"/>
                <a:cs typeface="Times New Roman" pitchFamily="18" charset="0"/>
              </a:rPr>
              <a:t>Оқшаулағыштың</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электрлік</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беріктігін</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сынау</a:t>
            </a:r>
            <a:r>
              <a:rPr lang="ru-RU" sz="2800" dirty="0" smtClean="0">
                <a:latin typeface="Times New Roman" pitchFamily="18" charset="0"/>
                <a:cs typeface="Times New Roman" pitchFamily="18" charset="0"/>
              </a:rPr>
              <a:t> ;</a:t>
            </a:r>
          </a:p>
          <a:p>
            <a:pPr marL="285750" indent="-285750" algn="just">
              <a:buFontTx/>
              <a:buChar char="-"/>
            </a:pPr>
            <a:r>
              <a:rPr lang="ru-RU" sz="2800" dirty="0" err="1" smtClean="0">
                <a:latin typeface="Times New Roman" pitchFamily="18" charset="0"/>
                <a:cs typeface="Times New Roman" pitchFamily="18" charset="0"/>
              </a:rPr>
              <a:t>Қол</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жетімді</a:t>
            </a:r>
            <a:r>
              <a:rPr lang="ru-RU" sz="2800" dirty="0" smtClean="0">
                <a:latin typeface="Times New Roman" pitchFamily="18" charset="0"/>
                <a:cs typeface="Times New Roman" pitchFamily="18" charset="0"/>
              </a:rPr>
              <a:t> металл </a:t>
            </a:r>
            <a:r>
              <a:rPr lang="ru-RU" sz="2800" dirty="0" err="1" smtClean="0">
                <a:latin typeface="Times New Roman" pitchFamily="18" charset="0"/>
                <a:cs typeface="Times New Roman" pitchFamily="18" charset="0"/>
              </a:rPr>
              <a:t>бөліктерінің</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жерге</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тұйықталуының</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электр</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кедергісін</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өлшеу</a:t>
            </a:r>
            <a:r>
              <a:rPr lang="ru-RU" sz="2800" dirty="0" smtClean="0">
                <a:latin typeface="Times New Roman" pitchFamily="18" charset="0"/>
                <a:cs typeface="Times New Roman" pitchFamily="18" charset="0"/>
              </a:rPr>
              <a:t> ;</a:t>
            </a:r>
          </a:p>
          <a:p>
            <a:pPr marL="285750" indent="-285750" algn="just">
              <a:buFontTx/>
              <a:buChar char="-"/>
            </a:pPr>
            <a:r>
              <a:rPr lang="ru-RU" sz="2800" dirty="0" err="1" smtClean="0">
                <a:latin typeface="Times New Roman" pitchFamily="18" charset="0"/>
                <a:cs typeface="Times New Roman" pitchFamily="18" charset="0"/>
              </a:rPr>
              <a:t>Түрлендіргіштің</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жұмыс</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істеу</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қабілетін</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тексеру</a:t>
            </a:r>
            <a:r>
              <a:rPr lang="ru-RU" sz="2800" dirty="0" smtClean="0">
                <a:latin typeface="Times New Roman" pitchFamily="18" charset="0"/>
                <a:cs typeface="Times New Roman" pitchFamily="18" charset="0"/>
              </a:rPr>
              <a:t>;</a:t>
            </a:r>
          </a:p>
          <a:p>
            <a:pPr marL="285750" indent="-285750" algn="just">
              <a:buFontTx/>
              <a:buChar char="-"/>
            </a:pPr>
            <a:r>
              <a:rPr lang="kk-KZ" sz="2800" dirty="0" smtClean="0">
                <a:latin typeface="Times New Roman" pitchFamily="18" charset="0"/>
                <a:cs typeface="Times New Roman" pitchFamily="18" charset="0"/>
              </a:rPr>
              <a:t>Қызуға сынау;</a:t>
            </a:r>
          </a:p>
          <a:p>
            <a:pPr marL="285750" indent="-285750" algn="just">
              <a:buFontTx/>
              <a:buChar char="-"/>
            </a:pPr>
            <a:r>
              <a:rPr lang="kk-KZ" sz="2800" dirty="0" smtClean="0">
                <a:latin typeface="Times New Roman" pitchFamily="18" charset="0"/>
                <a:cs typeface="Times New Roman" pitchFamily="18" charset="0"/>
              </a:rPr>
              <a:t>Жоғары кернеудің түрлендіргішке қысқа уақытқа әсерін сынау; </a:t>
            </a:r>
          </a:p>
          <a:p>
            <a:pPr marL="285750" indent="-285750" algn="just">
              <a:buFontTx/>
              <a:buChar char="-"/>
            </a:pPr>
            <a:r>
              <a:rPr lang="kk-KZ" sz="2800" dirty="0" smtClean="0">
                <a:latin typeface="Times New Roman" pitchFamily="18" charset="0"/>
                <a:cs typeface="Times New Roman" pitchFamily="18" charset="0"/>
              </a:rPr>
              <a:t>Түрлендіргіштің ішкі қысқа тұйықталуларға тұрақтылығын сынау.</a:t>
            </a:r>
            <a:endParaRPr lang="ru-RU"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893930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9499"/>
            <a:ext cx="9144000" cy="553998"/>
          </a:xfrm>
          <a:prstGeom prst="rect">
            <a:avLst/>
          </a:prstGeom>
          <a:noFill/>
        </p:spPr>
        <p:txBody>
          <a:bodyPr wrap="square" rtlCol="0">
            <a:spAutoFit/>
          </a:bodyPr>
          <a:lstStyle/>
          <a:p>
            <a:pPr algn="ctr"/>
            <a:r>
              <a:rPr lang="kk-KZ"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Студенттердің өздік жұмысына (СӨЖ) тапсырма:</a:t>
            </a:r>
            <a:endParaRPr lang="ru-RU"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076028" y="1124744"/>
            <a:ext cx="7672436" cy="3908762"/>
          </a:xfrm>
          <a:prstGeom prst="rect">
            <a:avLst/>
          </a:prstGeom>
          <a:noFill/>
        </p:spPr>
        <p:txBody>
          <a:bodyPr wrap="square" rtlCol="0">
            <a:spAutoFit/>
          </a:bodyPr>
          <a:lstStyle/>
          <a:p>
            <a:pPr algn="just"/>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Әр</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түрлі</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қуат</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берілістері</a:t>
            </a:r>
            <a:r>
              <a:rPr lang="ru-RU" sz="2400" b="1" dirty="0" smtClean="0">
                <a:solidFill>
                  <a:schemeClr val="accent6">
                    <a:lumMod val="75000"/>
                  </a:schemeClr>
                </a:solidFill>
                <a:latin typeface="Times New Roman" pitchFamily="18" charset="0"/>
                <a:cs typeface="Times New Roman" pitchFamily="18" charset="0"/>
              </a:rPr>
              <a:t> бар </a:t>
            </a:r>
            <a:r>
              <a:rPr lang="ru-RU" sz="2400" b="1" dirty="0" err="1" smtClean="0">
                <a:solidFill>
                  <a:schemeClr val="accent6">
                    <a:lumMod val="75000"/>
                  </a:schemeClr>
                </a:solidFill>
                <a:latin typeface="Times New Roman" pitchFamily="18" charset="0"/>
                <a:cs typeface="Times New Roman" pitchFamily="18" charset="0"/>
              </a:rPr>
              <a:t>тепловоздардың</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электрлі</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тежеу</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кезіндегі</a:t>
            </a:r>
            <a:r>
              <a:rPr lang="ru-RU" sz="2400" b="1" dirty="0" smtClean="0">
                <a:solidFill>
                  <a:schemeClr val="accent6">
                    <a:lumMod val="75000"/>
                  </a:schemeClr>
                </a:solidFill>
                <a:latin typeface="Times New Roman" pitchFamily="18" charset="0"/>
                <a:cs typeface="Times New Roman" pitchFamily="18" charset="0"/>
              </a:rPr>
              <a:t> ТЭҚ </a:t>
            </a:r>
            <a:r>
              <a:rPr lang="ru-RU" sz="2400" b="1" dirty="0" err="1" smtClean="0">
                <a:solidFill>
                  <a:schemeClr val="accent6">
                    <a:lumMod val="75000"/>
                  </a:schemeClr>
                </a:solidFill>
                <a:latin typeface="Times New Roman" pitchFamily="18" charset="0"/>
                <a:cs typeface="Times New Roman" pitchFamily="18" charset="0"/>
              </a:rPr>
              <a:t>басқару</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жүйесінің</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принципиалды</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сұлбалары</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тақырыбында</a:t>
            </a:r>
            <a:r>
              <a:rPr lang="ru-RU" sz="2400" b="1" dirty="0" smtClean="0">
                <a:solidFill>
                  <a:schemeClr val="accent6">
                    <a:lumMod val="75000"/>
                  </a:schemeClr>
                </a:solidFill>
                <a:latin typeface="Times New Roman" pitchFamily="18" charset="0"/>
                <a:cs typeface="Times New Roman" pitchFamily="18" charset="0"/>
              </a:rPr>
              <a:t> реферат </a:t>
            </a:r>
            <a:r>
              <a:rPr lang="ru-RU" sz="2400" b="1" dirty="0" err="1" smtClean="0">
                <a:solidFill>
                  <a:schemeClr val="accent6">
                    <a:lumMod val="75000"/>
                  </a:schemeClr>
                </a:solidFill>
                <a:latin typeface="Times New Roman" pitchFamily="18" charset="0"/>
                <a:cs typeface="Times New Roman" pitchFamily="18" charset="0"/>
              </a:rPr>
              <a:t>әзірлеу</a:t>
            </a:r>
            <a:r>
              <a:rPr lang="ru-RU" sz="2400" b="1" dirty="0" smtClean="0">
                <a:solidFill>
                  <a:schemeClr val="accent6">
                    <a:lumMod val="75000"/>
                  </a:schemeClr>
                </a:solidFill>
                <a:latin typeface="Times New Roman" pitchFamily="18" charset="0"/>
                <a:cs typeface="Times New Roman" pitchFamily="18" charset="0"/>
              </a:rPr>
              <a:t>.</a:t>
            </a:r>
          </a:p>
          <a:p>
            <a:pPr algn="just"/>
            <a:endParaRPr lang="kk-KZ" sz="2400" dirty="0">
              <a:solidFill>
                <a:schemeClr val="accent6">
                  <a:lumMod val="50000"/>
                </a:schemeClr>
              </a:solidFill>
              <a:latin typeface="Times New Roman" pitchFamily="18" charset="0"/>
              <a:cs typeface="Times New Roman" pitchFamily="18" charset="0"/>
            </a:endParaRPr>
          </a:p>
          <a:p>
            <a:pPr algn="ctr"/>
            <a:r>
              <a:rPr lang="kk-KZ"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СӨЖ-ға әдістемелік ұсыныстар</a:t>
            </a:r>
          </a:p>
          <a:p>
            <a:pPr algn="ctr"/>
            <a:endParaRPr lang="kk-KZ" sz="2800" b="1" dirty="0" smtClean="0">
              <a:solidFill>
                <a:srgbClr val="FF0000"/>
              </a:solidFill>
              <a:latin typeface="Times New Roman" pitchFamily="18" charset="0"/>
              <a:cs typeface="Times New Roman" pitchFamily="18" charset="0"/>
            </a:endParaRPr>
          </a:p>
          <a:p>
            <a:pPr algn="just"/>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Тепловоздардың</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қозғалыс</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жылдамдығы</a:t>
            </a:r>
            <a:r>
              <a:rPr lang="ru-RU" sz="2400" b="1" dirty="0" smtClean="0">
                <a:solidFill>
                  <a:schemeClr val="accent6">
                    <a:lumMod val="75000"/>
                  </a:schemeClr>
                </a:solidFill>
                <a:latin typeface="Times New Roman" pitchFamily="18" charset="0"/>
                <a:cs typeface="Times New Roman" pitchFamily="18" charset="0"/>
              </a:rPr>
              <a:t> мен </a:t>
            </a:r>
            <a:r>
              <a:rPr lang="ru-RU" sz="2400" b="1" dirty="0" err="1" smtClean="0">
                <a:solidFill>
                  <a:schemeClr val="accent6">
                    <a:lumMod val="75000"/>
                  </a:schemeClr>
                </a:solidFill>
                <a:latin typeface="Times New Roman" pitchFamily="18" charset="0"/>
                <a:cs typeface="Times New Roman" pitchFamily="18" charset="0"/>
              </a:rPr>
              <a:t>тежеу</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күштерін</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реттеу</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тәсілдері</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тақырыбы</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бойынша</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құжаттарды</a:t>
            </a:r>
            <a:r>
              <a:rPr lang="ru-RU" sz="2400" b="1" dirty="0" smtClean="0">
                <a:solidFill>
                  <a:schemeClr val="accent6">
                    <a:lumMod val="75000"/>
                  </a:schemeClr>
                </a:solidFill>
                <a:latin typeface="Times New Roman" pitchFamily="18" charset="0"/>
                <a:cs typeface="Times New Roman" pitchFamily="18" charset="0"/>
              </a:rPr>
              <a:t> </a:t>
            </a:r>
            <a:r>
              <a:rPr lang="ru-RU" sz="2400" b="1" dirty="0" err="1" smtClean="0">
                <a:solidFill>
                  <a:schemeClr val="accent6">
                    <a:lumMod val="75000"/>
                  </a:schemeClr>
                </a:solidFill>
                <a:latin typeface="Times New Roman" pitchFamily="18" charset="0"/>
                <a:cs typeface="Times New Roman" pitchFamily="18" charset="0"/>
              </a:rPr>
              <a:t>игеру</a:t>
            </a:r>
            <a:r>
              <a:rPr lang="ru-RU" sz="2400" b="1" dirty="0" smtClean="0">
                <a:solidFill>
                  <a:schemeClr val="accent6">
                    <a:lumMod val="75000"/>
                  </a:schemeClr>
                </a:solidFill>
                <a:latin typeface="Times New Roman" pitchFamily="18" charset="0"/>
                <a:cs typeface="Times New Roman" pitchFamily="18" charset="0"/>
              </a:rPr>
              <a:t> </a:t>
            </a:r>
            <a:endParaRPr lang="ru-RU" sz="2400"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469264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9499"/>
            <a:ext cx="9144000" cy="553998"/>
          </a:xfrm>
          <a:prstGeom prst="rect">
            <a:avLst/>
          </a:prstGeom>
          <a:noFill/>
        </p:spPr>
        <p:txBody>
          <a:bodyPr wrap="square" rtlCol="0">
            <a:spAutoFit/>
          </a:bodyPr>
          <a:lstStyle/>
          <a:p>
            <a:pPr algn="ctr"/>
            <a:r>
              <a:rPr lang="kk-KZ"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Дәріс бойынша бақылау сұрақтары:</a:t>
            </a:r>
            <a:endParaRPr lang="ru-RU"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076028" y="1124744"/>
            <a:ext cx="7672436" cy="5262979"/>
          </a:xfrm>
          <a:prstGeom prst="rect">
            <a:avLst/>
          </a:prstGeom>
          <a:noFill/>
        </p:spPr>
        <p:txBody>
          <a:bodyPr wrap="square" rtlCol="0">
            <a:spAutoFit/>
          </a:bodyPr>
          <a:lstStyle/>
          <a:p>
            <a:pPr algn="just"/>
            <a:r>
              <a:rPr lang="ru-RU" sz="2400" dirty="0" smtClean="0">
                <a:solidFill>
                  <a:schemeClr val="accent6">
                    <a:lumMod val="75000"/>
                  </a:schemeClr>
                </a:solidFill>
                <a:latin typeface="Times New Roman" pitchFamily="18" charset="0"/>
                <a:cs typeface="Times New Roman" pitchFamily="18" charset="0"/>
              </a:rPr>
              <a:t>	1. </a:t>
            </a:r>
            <a:r>
              <a:rPr lang="ru-RU" sz="2400" dirty="0" err="1" smtClean="0">
                <a:solidFill>
                  <a:schemeClr val="accent6">
                    <a:lumMod val="75000"/>
                  </a:schemeClr>
                </a:solidFill>
                <a:latin typeface="Times New Roman" pitchFamily="18" charset="0"/>
                <a:cs typeface="Times New Roman" pitchFamily="18" charset="0"/>
              </a:rPr>
              <a:t>Локомотивтік</a:t>
            </a:r>
            <a:r>
              <a:rPr lang="ru-RU" sz="2400" dirty="0" smtClean="0">
                <a:solidFill>
                  <a:schemeClr val="accent6">
                    <a:lumMod val="75000"/>
                  </a:schemeClr>
                </a:solidFill>
                <a:latin typeface="Times New Roman" pitchFamily="18" charset="0"/>
                <a:cs typeface="Times New Roman" pitchFamily="18" charset="0"/>
              </a:rPr>
              <a:t> </a:t>
            </a:r>
            <a:r>
              <a:rPr lang="ru-RU" sz="2400" dirty="0" err="1" smtClean="0">
                <a:solidFill>
                  <a:schemeClr val="accent6">
                    <a:lumMod val="75000"/>
                  </a:schemeClr>
                </a:solidFill>
                <a:latin typeface="Times New Roman" pitchFamily="18" charset="0"/>
                <a:cs typeface="Times New Roman" pitchFamily="18" charset="0"/>
              </a:rPr>
              <a:t>түзеткіштердің</a:t>
            </a:r>
            <a:r>
              <a:rPr lang="ru-RU" sz="2400" dirty="0" smtClean="0">
                <a:solidFill>
                  <a:schemeClr val="accent6">
                    <a:lumMod val="75000"/>
                  </a:schemeClr>
                </a:solidFill>
                <a:latin typeface="Times New Roman" pitchFamily="18" charset="0"/>
                <a:cs typeface="Times New Roman" pitchFamily="18" charset="0"/>
              </a:rPr>
              <a:t> </a:t>
            </a:r>
            <a:r>
              <a:rPr lang="ru-RU" sz="2400" dirty="0" err="1" smtClean="0">
                <a:solidFill>
                  <a:schemeClr val="accent6">
                    <a:lumMod val="75000"/>
                  </a:schemeClr>
                </a:solidFill>
                <a:latin typeface="Times New Roman" pitchFamily="18" charset="0"/>
                <a:cs typeface="Times New Roman" pitchFamily="18" charset="0"/>
              </a:rPr>
              <a:t>тағайындалуы</a:t>
            </a:r>
            <a:r>
              <a:rPr lang="ru-RU" sz="2400" dirty="0" smtClean="0">
                <a:solidFill>
                  <a:schemeClr val="accent6">
                    <a:lumMod val="75000"/>
                  </a:schemeClr>
                </a:solidFill>
                <a:latin typeface="Times New Roman" pitchFamily="18" charset="0"/>
                <a:cs typeface="Times New Roman" pitchFamily="18" charset="0"/>
              </a:rPr>
              <a:t>.</a:t>
            </a:r>
          </a:p>
          <a:p>
            <a:pPr algn="just"/>
            <a:r>
              <a:rPr lang="kk-KZ" sz="2400" dirty="0">
                <a:solidFill>
                  <a:schemeClr val="accent6">
                    <a:lumMod val="75000"/>
                  </a:schemeClr>
                </a:solidFill>
                <a:latin typeface="Times New Roman" pitchFamily="18" charset="0"/>
                <a:cs typeface="Times New Roman" pitchFamily="18" charset="0"/>
              </a:rPr>
              <a:t>	</a:t>
            </a:r>
            <a:r>
              <a:rPr lang="kk-KZ" sz="2400" dirty="0" smtClean="0">
                <a:solidFill>
                  <a:schemeClr val="accent6">
                    <a:lumMod val="75000"/>
                  </a:schemeClr>
                </a:solidFill>
                <a:latin typeface="Times New Roman" pitchFamily="18" charset="0"/>
                <a:cs typeface="Times New Roman" pitchFamily="18" charset="0"/>
              </a:rPr>
              <a:t>2. Түзеткіштердің жұмыс істеу принципі.</a:t>
            </a:r>
          </a:p>
          <a:p>
            <a:pPr algn="just"/>
            <a:r>
              <a:rPr lang="kk-KZ" sz="2400" dirty="0">
                <a:solidFill>
                  <a:schemeClr val="accent6">
                    <a:lumMod val="75000"/>
                  </a:schemeClr>
                </a:solidFill>
                <a:latin typeface="Times New Roman" pitchFamily="18" charset="0"/>
                <a:cs typeface="Times New Roman" pitchFamily="18" charset="0"/>
              </a:rPr>
              <a:t>	</a:t>
            </a:r>
            <a:r>
              <a:rPr lang="kk-KZ" sz="2400" dirty="0" smtClean="0">
                <a:solidFill>
                  <a:schemeClr val="accent6">
                    <a:lumMod val="75000"/>
                  </a:schemeClr>
                </a:solidFill>
                <a:latin typeface="Times New Roman" pitchFamily="18" charset="0"/>
                <a:cs typeface="Times New Roman" pitchFamily="18" charset="0"/>
              </a:rPr>
              <a:t>3. Түзеткіштердің электрлі берілісте орналасу сұлбасы.</a:t>
            </a:r>
          </a:p>
          <a:p>
            <a:pPr algn="just"/>
            <a:r>
              <a:rPr lang="kk-KZ" sz="2400" dirty="0">
                <a:solidFill>
                  <a:schemeClr val="accent6">
                    <a:lumMod val="75000"/>
                  </a:schemeClr>
                </a:solidFill>
                <a:latin typeface="Times New Roman" pitchFamily="18" charset="0"/>
                <a:cs typeface="Times New Roman" pitchFamily="18" charset="0"/>
              </a:rPr>
              <a:t>	</a:t>
            </a:r>
            <a:r>
              <a:rPr lang="kk-KZ" sz="2400" dirty="0" smtClean="0">
                <a:solidFill>
                  <a:schemeClr val="accent6">
                    <a:lumMod val="75000"/>
                  </a:schemeClr>
                </a:solidFill>
                <a:latin typeface="Times New Roman" pitchFamily="18" charset="0"/>
                <a:cs typeface="Times New Roman" pitchFamily="18" charset="0"/>
              </a:rPr>
              <a:t>4. Түзеткіштердің жіктелуі.</a:t>
            </a:r>
          </a:p>
          <a:p>
            <a:pPr algn="just"/>
            <a:r>
              <a:rPr lang="kk-KZ" sz="2400" dirty="0" smtClean="0">
                <a:solidFill>
                  <a:schemeClr val="accent6">
                    <a:lumMod val="75000"/>
                  </a:schemeClr>
                </a:solidFill>
                <a:latin typeface="Times New Roman" pitchFamily="18" charset="0"/>
                <a:cs typeface="Times New Roman" pitchFamily="18" charset="0"/>
              </a:rPr>
              <a:t>	5. </a:t>
            </a:r>
            <a:r>
              <a:rPr lang="ru-RU" sz="2400" dirty="0" err="1" smtClean="0">
                <a:solidFill>
                  <a:schemeClr val="accent6">
                    <a:lumMod val="50000"/>
                  </a:schemeClr>
                </a:solidFill>
                <a:latin typeface="Times New Roman" pitchFamily="18" charset="0"/>
                <a:cs typeface="Times New Roman" pitchFamily="18" charset="0"/>
              </a:rPr>
              <a:t>Инверторлардың</a:t>
            </a:r>
            <a:r>
              <a:rPr lang="ru-RU" sz="2400" dirty="0" smtClean="0">
                <a:solidFill>
                  <a:schemeClr val="accent6">
                    <a:lumMod val="50000"/>
                  </a:schemeClr>
                </a:solidFill>
                <a:latin typeface="Times New Roman" pitchFamily="18" charset="0"/>
                <a:cs typeface="Times New Roman" pitchFamily="18" charset="0"/>
              </a:rPr>
              <a:t> </a:t>
            </a:r>
            <a:r>
              <a:rPr lang="ru-RU" sz="2400" dirty="0" err="1" smtClean="0">
                <a:solidFill>
                  <a:schemeClr val="accent6">
                    <a:lumMod val="50000"/>
                  </a:schemeClr>
                </a:solidFill>
                <a:latin typeface="Times New Roman" pitchFamily="18" charset="0"/>
                <a:cs typeface="Times New Roman" pitchFamily="18" charset="0"/>
              </a:rPr>
              <a:t>тепловоздарда</a:t>
            </a:r>
            <a:r>
              <a:rPr lang="ru-RU" sz="2400" dirty="0" smtClean="0">
                <a:solidFill>
                  <a:schemeClr val="accent6">
                    <a:lumMod val="50000"/>
                  </a:schemeClr>
                </a:solidFill>
                <a:latin typeface="Times New Roman" pitchFamily="18" charset="0"/>
                <a:cs typeface="Times New Roman" pitchFamily="18" charset="0"/>
              </a:rPr>
              <a:t> </a:t>
            </a:r>
            <a:r>
              <a:rPr lang="ru-RU" sz="2400" dirty="0" err="1" smtClean="0">
                <a:solidFill>
                  <a:schemeClr val="accent6">
                    <a:lumMod val="50000"/>
                  </a:schemeClr>
                </a:solidFill>
                <a:latin typeface="Times New Roman" pitchFamily="18" charset="0"/>
                <a:cs typeface="Times New Roman" pitchFamily="18" charset="0"/>
              </a:rPr>
              <a:t>қолданылуы</a:t>
            </a:r>
            <a:r>
              <a:rPr lang="ru-RU" sz="2400" dirty="0" smtClean="0">
                <a:solidFill>
                  <a:schemeClr val="accent6">
                    <a:lumMod val="50000"/>
                  </a:schemeClr>
                </a:solidFill>
                <a:latin typeface="Times New Roman" pitchFamily="18" charset="0"/>
                <a:cs typeface="Times New Roman" pitchFamily="18" charset="0"/>
              </a:rPr>
              <a:t>.</a:t>
            </a:r>
          </a:p>
          <a:p>
            <a:pPr algn="just"/>
            <a:r>
              <a:rPr lang="kk-KZ" sz="2400" dirty="0">
                <a:solidFill>
                  <a:schemeClr val="accent6">
                    <a:lumMod val="50000"/>
                  </a:schemeClr>
                </a:solidFill>
                <a:latin typeface="Times New Roman" pitchFamily="18" charset="0"/>
                <a:cs typeface="Times New Roman" pitchFamily="18" charset="0"/>
              </a:rPr>
              <a:t>	</a:t>
            </a:r>
            <a:r>
              <a:rPr lang="kk-KZ" sz="2400" dirty="0" smtClean="0">
                <a:solidFill>
                  <a:schemeClr val="accent6">
                    <a:lumMod val="50000"/>
                  </a:schemeClr>
                </a:solidFill>
                <a:latin typeface="Times New Roman" pitchFamily="18" charset="0"/>
                <a:cs typeface="Times New Roman" pitchFamily="18" charset="0"/>
              </a:rPr>
              <a:t>6. </a:t>
            </a:r>
            <a:r>
              <a:rPr lang="ru-RU" sz="2400" dirty="0" err="1" smtClean="0">
                <a:solidFill>
                  <a:schemeClr val="accent6">
                    <a:lumMod val="50000"/>
                  </a:schemeClr>
                </a:solidFill>
                <a:latin typeface="Times New Roman" pitchFamily="18" charset="0"/>
                <a:cs typeface="Times New Roman" pitchFamily="18" charset="0"/>
              </a:rPr>
              <a:t>Инверторлардың</a:t>
            </a:r>
            <a:r>
              <a:rPr lang="ru-RU" sz="2400" dirty="0" smtClean="0">
                <a:solidFill>
                  <a:schemeClr val="accent6">
                    <a:lumMod val="50000"/>
                  </a:schemeClr>
                </a:solidFill>
                <a:latin typeface="Times New Roman" pitchFamily="18" charset="0"/>
                <a:cs typeface="Times New Roman" pitchFamily="18" charset="0"/>
              </a:rPr>
              <a:t> </a:t>
            </a:r>
            <a:r>
              <a:rPr lang="ru-RU" sz="2400" dirty="0" err="1" smtClean="0">
                <a:solidFill>
                  <a:schemeClr val="accent6">
                    <a:lumMod val="50000"/>
                  </a:schemeClr>
                </a:solidFill>
                <a:latin typeface="Times New Roman" pitchFamily="18" charset="0"/>
                <a:cs typeface="Times New Roman" pitchFamily="18" charset="0"/>
              </a:rPr>
              <a:t>жұмыс</a:t>
            </a:r>
            <a:r>
              <a:rPr lang="ru-RU" sz="2400" dirty="0" smtClean="0">
                <a:solidFill>
                  <a:schemeClr val="accent6">
                    <a:lumMod val="50000"/>
                  </a:schemeClr>
                </a:solidFill>
                <a:latin typeface="Times New Roman" pitchFamily="18" charset="0"/>
                <a:cs typeface="Times New Roman" pitchFamily="18" charset="0"/>
              </a:rPr>
              <a:t> </a:t>
            </a:r>
            <a:r>
              <a:rPr lang="ru-RU" sz="2400" dirty="0" err="1" smtClean="0">
                <a:solidFill>
                  <a:schemeClr val="accent6">
                    <a:lumMod val="50000"/>
                  </a:schemeClr>
                </a:solidFill>
                <a:latin typeface="Times New Roman" pitchFamily="18" charset="0"/>
                <a:cs typeface="Times New Roman" pitchFamily="18" charset="0"/>
              </a:rPr>
              <a:t>істеу</a:t>
            </a:r>
            <a:r>
              <a:rPr lang="ru-RU" sz="2400" dirty="0" smtClean="0">
                <a:solidFill>
                  <a:schemeClr val="accent6">
                    <a:lumMod val="50000"/>
                  </a:schemeClr>
                </a:solidFill>
                <a:latin typeface="Times New Roman" pitchFamily="18" charset="0"/>
                <a:cs typeface="Times New Roman" pitchFamily="18" charset="0"/>
              </a:rPr>
              <a:t> </a:t>
            </a:r>
            <a:r>
              <a:rPr lang="ru-RU" sz="2400" dirty="0" err="1" smtClean="0">
                <a:solidFill>
                  <a:schemeClr val="accent6">
                    <a:lumMod val="50000"/>
                  </a:schemeClr>
                </a:solidFill>
                <a:latin typeface="Times New Roman" pitchFamily="18" charset="0"/>
                <a:cs typeface="Times New Roman" pitchFamily="18" charset="0"/>
              </a:rPr>
              <a:t>принципі</a:t>
            </a:r>
            <a:r>
              <a:rPr lang="ru-RU" sz="2400" dirty="0" smtClean="0">
                <a:solidFill>
                  <a:schemeClr val="accent6">
                    <a:lumMod val="50000"/>
                  </a:schemeClr>
                </a:solidFill>
                <a:latin typeface="Times New Roman" pitchFamily="18" charset="0"/>
                <a:cs typeface="Times New Roman" pitchFamily="18" charset="0"/>
              </a:rPr>
              <a:t>.</a:t>
            </a:r>
          </a:p>
          <a:p>
            <a:pPr algn="just"/>
            <a:r>
              <a:rPr lang="kk-KZ" sz="2400" dirty="0">
                <a:solidFill>
                  <a:schemeClr val="accent6">
                    <a:lumMod val="50000"/>
                  </a:schemeClr>
                </a:solidFill>
                <a:latin typeface="Times New Roman" pitchFamily="18" charset="0"/>
                <a:cs typeface="Times New Roman" pitchFamily="18" charset="0"/>
              </a:rPr>
              <a:t>	</a:t>
            </a:r>
            <a:r>
              <a:rPr lang="kk-KZ" sz="2400" dirty="0" smtClean="0">
                <a:solidFill>
                  <a:schemeClr val="accent6">
                    <a:lumMod val="50000"/>
                  </a:schemeClr>
                </a:solidFill>
                <a:latin typeface="Times New Roman" pitchFamily="18" charset="0"/>
                <a:cs typeface="Times New Roman" pitchFamily="18" charset="0"/>
              </a:rPr>
              <a:t>7. </a:t>
            </a:r>
            <a:r>
              <a:rPr lang="ru-RU" sz="2400" dirty="0" err="1" smtClean="0">
                <a:solidFill>
                  <a:schemeClr val="accent6">
                    <a:lumMod val="50000"/>
                  </a:schemeClr>
                </a:solidFill>
                <a:latin typeface="Times New Roman" pitchFamily="18" charset="0"/>
                <a:cs typeface="Times New Roman" pitchFamily="18" charset="0"/>
              </a:rPr>
              <a:t>Инверторлардың</a:t>
            </a:r>
            <a:r>
              <a:rPr lang="ru-RU" sz="2400" dirty="0" smtClean="0">
                <a:solidFill>
                  <a:schemeClr val="accent6">
                    <a:lumMod val="50000"/>
                  </a:schemeClr>
                </a:solidFill>
                <a:latin typeface="Times New Roman" pitchFamily="18" charset="0"/>
                <a:cs typeface="Times New Roman" pitchFamily="18" charset="0"/>
              </a:rPr>
              <a:t> </a:t>
            </a:r>
            <a:r>
              <a:rPr lang="ru-RU" sz="2400" dirty="0" err="1" smtClean="0">
                <a:solidFill>
                  <a:schemeClr val="accent6">
                    <a:lumMod val="50000"/>
                  </a:schemeClr>
                </a:solidFill>
                <a:latin typeface="Times New Roman" pitchFamily="18" charset="0"/>
                <a:cs typeface="Times New Roman" pitchFamily="18" charset="0"/>
              </a:rPr>
              <a:t>жіктелуі</a:t>
            </a:r>
            <a:r>
              <a:rPr lang="ru-RU" sz="2400" dirty="0">
                <a:solidFill>
                  <a:schemeClr val="accent6">
                    <a:lumMod val="50000"/>
                  </a:schemeClr>
                </a:solidFill>
                <a:latin typeface="Times New Roman" pitchFamily="18" charset="0"/>
                <a:cs typeface="Times New Roman" pitchFamily="18" charset="0"/>
              </a:rPr>
              <a:t> </a:t>
            </a:r>
            <a:r>
              <a:rPr lang="ru-RU" sz="2400" dirty="0" err="1" smtClean="0">
                <a:solidFill>
                  <a:schemeClr val="accent6">
                    <a:lumMod val="50000"/>
                  </a:schemeClr>
                </a:solidFill>
                <a:latin typeface="Times New Roman" pitchFamily="18" charset="0"/>
                <a:cs typeface="Times New Roman" pitchFamily="18" charset="0"/>
              </a:rPr>
              <a:t>және</a:t>
            </a:r>
            <a:r>
              <a:rPr lang="ru-RU" sz="2400" dirty="0" smtClean="0">
                <a:solidFill>
                  <a:schemeClr val="accent6">
                    <a:lumMod val="50000"/>
                  </a:schemeClr>
                </a:solidFill>
                <a:latin typeface="Times New Roman" pitchFamily="18" charset="0"/>
                <a:cs typeface="Times New Roman" pitchFamily="18" charset="0"/>
              </a:rPr>
              <a:t> </a:t>
            </a:r>
            <a:r>
              <a:rPr lang="ru-RU" sz="2400" dirty="0" err="1" smtClean="0">
                <a:solidFill>
                  <a:schemeClr val="accent6">
                    <a:lumMod val="50000"/>
                  </a:schemeClr>
                </a:solidFill>
                <a:latin typeface="Times New Roman" pitchFamily="18" charset="0"/>
                <a:cs typeface="Times New Roman" pitchFamily="18" charset="0"/>
              </a:rPr>
              <a:t>түрлері</a:t>
            </a:r>
            <a:r>
              <a:rPr lang="ru-RU" sz="2400" dirty="0" smtClean="0">
                <a:solidFill>
                  <a:schemeClr val="accent6">
                    <a:lumMod val="50000"/>
                  </a:schemeClr>
                </a:solidFill>
                <a:latin typeface="Times New Roman" pitchFamily="18" charset="0"/>
                <a:cs typeface="Times New Roman" pitchFamily="18" charset="0"/>
              </a:rPr>
              <a:t>.</a:t>
            </a:r>
          </a:p>
          <a:p>
            <a:pPr algn="just"/>
            <a:r>
              <a:rPr lang="kk-KZ" sz="2400" dirty="0">
                <a:solidFill>
                  <a:schemeClr val="accent6">
                    <a:lumMod val="50000"/>
                  </a:schemeClr>
                </a:solidFill>
                <a:latin typeface="Times New Roman" pitchFamily="18" charset="0"/>
                <a:cs typeface="Times New Roman" pitchFamily="18" charset="0"/>
              </a:rPr>
              <a:t>	</a:t>
            </a:r>
            <a:r>
              <a:rPr lang="kk-KZ" sz="2400" dirty="0" smtClean="0">
                <a:solidFill>
                  <a:schemeClr val="accent6">
                    <a:lumMod val="50000"/>
                  </a:schemeClr>
                </a:solidFill>
                <a:latin typeface="Times New Roman" pitchFamily="18" charset="0"/>
                <a:cs typeface="Times New Roman" pitchFamily="18" charset="0"/>
              </a:rPr>
              <a:t>8. </a:t>
            </a:r>
            <a:r>
              <a:rPr lang="ru-RU" sz="2400" dirty="0" err="1" smtClean="0">
                <a:solidFill>
                  <a:schemeClr val="accent6">
                    <a:lumMod val="50000"/>
                  </a:schemeClr>
                </a:solidFill>
                <a:latin typeface="Times New Roman" pitchFamily="18" charset="0"/>
                <a:cs typeface="Times New Roman" pitchFamily="18" charset="0"/>
              </a:rPr>
              <a:t>Тепловоздарда</a:t>
            </a:r>
            <a:r>
              <a:rPr lang="ru-RU" sz="2400" dirty="0" smtClean="0">
                <a:solidFill>
                  <a:schemeClr val="accent6">
                    <a:lumMod val="50000"/>
                  </a:schemeClr>
                </a:solidFill>
                <a:latin typeface="Times New Roman" pitchFamily="18" charset="0"/>
                <a:cs typeface="Times New Roman" pitchFamily="18" charset="0"/>
              </a:rPr>
              <a:t> </a:t>
            </a:r>
            <a:r>
              <a:rPr lang="ru-RU" sz="2400" dirty="0" err="1" smtClean="0">
                <a:solidFill>
                  <a:schemeClr val="accent6">
                    <a:lumMod val="50000"/>
                  </a:schemeClr>
                </a:solidFill>
                <a:latin typeface="Times New Roman" pitchFamily="18" charset="0"/>
                <a:cs typeface="Times New Roman" pitchFamily="18" charset="0"/>
              </a:rPr>
              <a:t>қолданылатын</a:t>
            </a:r>
            <a:r>
              <a:rPr lang="ru-RU" sz="2400" dirty="0" smtClean="0">
                <a:solidFill>
                  <a:schemeClr val="accent6">
                    <a:lumMod val="50000"/>
                  </a:schemeClr>
                </a:solidFill>
                <a:latin typeface="Times New Roman" pitchFamily="18" charset="0"/>
                <a:cs typeface="Times New Roman" pitchFamily="18" charset="0"/>
              </a:rPr>
              <a:t> </a:t>
            </a:r>
            <a:r>
              <a:rPr lang="ru-RU" sz="2400" dirty="0" err="1" smtClean="0">
                <a:solidFill>
                  <a:schemeClr val="accent6">
                    <a:lumMod val="50000"/>
                  </a:schemeClr>
                </a:solidFill>
                <a:latin typeface="Times New Roman" pitchFamily="18" charset="0"/>
                <a:cs typeface="Times New Roman" pitchFamily="18" charset="0"/>
              </a:rPr>
              <a:t>түзеткіштер</a:t>
            </a:r>
            <a:r>
              <a:rPr lang="ru-RU" sz="2400" dirty="0" smtClean="0">
                <a:solidFill>
                  <a:schemeClr val="accent6">
                    <a:lumMod val="50000"/>
                  </a:schemeClr>
                </a:solidFill>
                <a:latin typeface="Times New Roman" pitchFamily="18" charset="0"/>
                <a:cs typeface="Times New Roman" pitchFamily="18" charset="0"/>
              </a:rPr>
              <a:t> мен  </a:t>
            </a:r>
            <a:r>
              <a:rPr lang="ru-RU" sz="2400" dirty="0" err="1" smtClean="0">
                <a:solidFill>
                  <a:schemeClr val="accent6">
                    <a:lumMod val="50000"/>
                  </a:schemeClr>
                </a:solidFill>
                <a:latin typeface="Times New Roman" pitchFamily="18" charset="0"/>
                <a:cs typeface="Times New Roman" pitchFamily="18" charset="0"/>
              </a:rPr>
              <a:t>инверторлардың</a:t>
            </a:r>
            <a:r>
              <a:rPr lang="ru-RU" sz="2400" dirty="0" smtClean="0">
                <a:solidFill>
                  <a:schemeClr val="accent6">
                    <a:lumMod val="50000"/>
                  </a:schemeClr>
                </a:solidFill>
                <a:latin typeface="Times New Roman" pitchFamily="18" charset="0"/>
                <a:cs typeface="Times New Roman" pitchFamily="18" charset="0"/>
              </a:rPr>
              <a:t> </a:t>
            </a:r>
            <a:r>
              <a:rPr lang="ru-RU" sz="2400" dirty="0" err="1" smtClean="0">
                <a:solidFill>
                  <a:schemeClr val="accent6">
                    <a:lumMod val="50000"/>
                  </a:schemeClr>
                </a:solidFill>
                <a:latin typeface="Times New Roman" pitchFamily="18" charset="0"/>
                <a:cs typeface="Times New Roman" pitchFamily="18" charset="0"/>
              </a:rPr>
              <a:t>сұлбалары</a:t>
            </a:r>
            <a:r>
              <a:rPr lang="ru-RU" sz="2400" dirty="0" smtClean="0">
                <a:solidFill>
                  <a:schemeClr val="accent6">
                    <a:lumMod val="50000"/>
                  </a:schemeClr>
                </a:solidFill>
                <a:latin typeface="Times New Roman" pitchFamily="18" charset="0"/>
                <a:cs typeface="Times New Roman" pitchFamily="18" charset="0"/>
              </a:rPr>
              <a:t>.</a:t>
            </a:r>
          </a:p>
          <a:p>
            <a:pPr algn="just"/>
            <a:r>
              <a:rPr lang="kk-KZ" sz="2400" dirty="0">
                <a:solidFill>
                  <a:schemeClr val="accent6">
                    <a:lumMod val="50000"/>
                  </a:schemeClr>
                </a:solidFill>
                <a:latin typeface="Times New Roman" pitchFamily="18" charset="0"/>
                <a:cs typeface="Times New Roman" pitchFamily="18" charset="0"/>
              </a:rPr>
              <a:t>	</a:t>
            </a:r>
            <a:r>
              <a:rPr lang="kk-KZ" sz="2400" dirty="0" smtClean="0">
                <a:solidFill>
                  <a:schemeClr val="accent6">
                    <a:lumMod val="50000"/>
                  </a:schemeClr>
                </a:solidFill>
                <a:latin typeface="Times New Roman" pitchFamily="18" charset="0"/>
                <a:cs typeface="Times New Roman" pitchFamily="18" charset="0"/>
              </a:rPr>
              <a:t>9. Локомотив түрлендіргіштерін сынаудың заманауи әдістері.</a:t>
            </a:r>
          </a:p>
          <a:p>
            <a:pPr algn="just"/>
            <a:r>
              <a:rPr lang="kk-KZ" sz="2400" dirty="0">
                <a:solidFill>
                  <a:schemeClr val="accent6">
                    <a:lumMod val="50000"/>
                  </a:schemeClr>
                </a:solidFill>
                <a:latin typeface="Times New Roman" pitchFamily="18" charset="0"/>
                <a:cs typeface="Times New Roman" pitchFamily="18" charset="0"/>
              </a:rPr>
              <a:t>	</a:t>
            </a:r>
            <a:r>
              <a:rPr lang="kk-KZ" sz="2400" dirty="0" smtClean="0">
                <a:solidFill>
                  <a:schemeClr val="accent6">
                    <a:lumMod val="50000"/>
                  </a:schemeClr>
                </a:solidFill>
                <a:latin typeface="Times New Roman" pitchFamily="18" charset="0"/>
                <a:cs typeface="Times New Roman" pitchFamily="18" charset="0"/>
              </a:rPr>
              <a:t>10. Локомотивтерге арналған түрлендіргіштердің даму перспективасы.</a:t>
            </a:r>
            <a:endParaRPr lang="ru-RU" sz="2400" dirty="0" smtClean="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067992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67768" y="244679"/>
            <a:ext cx="7920880" cy="523220"/>
          </a:xfrm>
          <a:prstGeom prst="rect">
            <a:avLst/>
          </a:prstGeom>
          <a:solidFill>
            <a:schemeClr val="bg1"/>
          </a:solidFill>
        </p:spPr>
        <p:txBody>
          <a:bodyPr wrap="square">
            <a:spAutoFit/>
          </a:bodyPr>
          <a:lstStyle/>
          <a:p>
            <a:pPr algn="ctr"/>
            <a:r>
              <a:rPr lang="ru-RU" sz="2800" b="1" dirty="0">
                <a:solidFill>
                  <a:srgbClr val="002060"/>
                </a:solidFill>
                <a:latin typeface="Times New Roman" pitchFamily="18" charset="0"/>
                <a:cs typeface="Times New Roman" pitchFamily="18" charset="0"/>
              </a:rPr>
              <a:t>ОДЦЭ-5000/25Б </a:t>
            </a:r>
            <a:r>
              <a:rPr lang="ru-RU" sz="2800" b="1" dirty="0" err="1">
                <a:solidFill>
                  <a:srgbClr val="002060"/>
                </a:solidFill>
                <a:latin typeface="Times New Roman" pitchFamily="18" charset="0"/>
                <a:cs typeface="Times New Roman" pitchFamily="18" charset="0"/>
              </a:rPr>
              <a:t>тартым</a:t>
            </a:r>
            <a:r>
              <a:rPr lang="ru-RU" sz="2800" b="1" dirty="0">
                <a:solidFill>
                  <a:srgbClr val="002060"/>
                </a:solidFill>
                <a:latin typeface="Times New Roman" pitchFamily="18" charset="0"/>
                <a:cs typeface="Times New Roman" pitchFamily="18" charset="0"/>
              </a:rPr>
              <a:t> трансформаторы</a:t>
            </a:r>
            <a:endParaRPr lang="ru-RU" sz="2800" b="1" dirty="0">
              <a:solidFill>
                <a:srgbClr val="002060"/>
              </a:solidFill>
            </a:endParaRPr>
          </a:p>
        </p:txBody>
      </p:sp>
      <p:sp>
        <p:nvSpPr>
          <p:cNvPr id="5" name="Прямоугольник 4"/>
          <p:cNvSpPr/>
          <p:nvPr/>
        </p:nvSpPr>
        <p:spPr>
          <a:xfrm>
            <a:off x="1067768" y="1268760"/>
            <a:ext cx="7752704" cy="4401205"/>
          </a:xfrm>
          <a:prstGeom prst="rect">
            <a:avLst/>
          </a:prstGeom>
        </p:spPr>
        <p:txBody>
          <a:bodyPr wrap="square">
            <a:spAutoFit/>
          </a:bodyPr>
          <a:lstStyle/>
          <a:p>
            <a:pPr algn="just"/>
            <a:r>
              <a:rPr lang="kk-KZ" sz="2800" dirty="0" smtClean="0">
                <a:solidFill>
                  <a:srgbClr val="002060"/>
                </a:solidFill>
                <a:latin typeface="Times New Roman"/>
                <a:ea typeface="Times New Roman"/>
              </a:rPr>
              <a:t>	ВЛ80 </a:t>
            </a:r>
            <a:r>
              <a:rPr lang="kk-KZ" sz="2800" dirty="0">
                <a:solidFill>
                  <a:srgbClr val="002060"/>
                </a:solidFill>
                <a:latin typeface="Times New Roman"/>
                <a:ea typeface="Times New Roman"/>
              </a:rPr>
              <a:t>электровозында тартым трансформатор орнында өзекті трансформатор қолданылады, оның орамдары шоғырланып орналасқан. ОДЦЭ-5000/25Б тартым трансформаторының белгіленуі: </a:t>
            </a:r>
            <a:r>
              <a:rPr lang="kk-KZ" sz="2800" b="1" dirty="0">
                <a:solidFill>
                  <a:srgbClr val="FF0000"/>
                </a:solidFill>
                <a:latin typeface="Times New Roman"/>
                <a:ea typeface="Times New Roman"/>
              </a:rPr>
              <a:t>О</a:t>
            </a:r>
            <a:r>
              <a:rPr lang="kk-KZ" sz="2800" dirty="0">
                <a:solidFill>
                  <a:srgbClr val="002060"/>
                </a:solidFill>
                <a:latin typeface="Times New Roman"/>
                <a:ea typeface="Times New Roman"/>
              </a:rPr>
              <a:t> – бір фазалы (однофазный); </a:t>
            </a:r>
            <a:r>
              <a:rPr lang="kk-KZ" sz="2800" b="1" dirty="0">
                <a:solidFill>
                  <a:srgbClr val="FF0000"/>
                </a:solidFill>
                <a:latin typeface="Times New Roman"/>
                <a:ea typeface="Times New Roman"/>
              </a:rPr>
              <a:t>Д</a:t>
            </a:r>
            <a:r>
              <a:rPr lang="kk-KZ" sz="2800" dirty="0">
                <a:solidFill>
                  <a:srgbClr val="002060"/>
                </a:solidFill>
                <a:latin typeface="Times New Roman"/>
                <a:ea typeface="Times New Roman"/>
              </a:rPr>
              <a:t> – ауалық үрлеумен (с воздушным дутьём); </a:t>
            </a:r>
            <a:r>
              <a:rPr lang="kk-KZ" sz="2800" b="1" dirty="0">
                <a:solidFill>
                  <a:srgbClr val="FF0000"/>
                </a:solidFill>
                <a:latin typeface="Times New Roman"/>
                <a:ea typeface="Times New Roman"/>
              </a:rPr>
              <a:t>Ц</a:t>
            </a:r>
            <a:r>
              <a:rPr lang="kk-KZ" sz="2800" dirty="0">
                <a:solidFill>
                  <a:srgbClr val="002060"/>
                </a:solidFill>
                <a:latin typeface="Times New Roman"/>
                <a:ea typeface="Times New Roman"/>
              </a:rPr>
              <a:t> – циркуляциялық (циркуляция); </a:t>
            </a:r>
            <a:r>
              <a:rPr lang="kk-KZ" sz="2800" b="1" dirty="0">
                <a:solidFill>
                  <a:srgbClr val="FF0000"/>
                </a:solidFill>
                <a:latin typeface="Times New Roman"/>
                <a:ea typeface="Times New Roman"/>
              </a:rPr>
              <a:t>Э</a:t>
            </a:r>
            <a:r>
              <a:rPr lang="kk-KZ" sz="2800" dirty="0">
                <a:solidFill>
                  <a:srgbClr val="002060"/>
                </a:solidFill>
                <a:latin typeface="Times New Roman"/>
                <a:ea typeface="Times New Roman"/>
              </a:rPr>
              <a:t> – электровоздық (электровозный); </a:t>
            </a:r>
            <a:r>
              <a:rPr lang="kk-KZ" sz="2800" b="1" dirty="0">
                <a:solidFill>
                  <a:srgbClr val="FF0000"/>
                </a:solidFill>
                <a:latin typeface="Times New Roman"/>
                <a:ea typeface="Times New Roman"/>
              </a:rPr>
              <a:t>5000 </a:t>
            </a:r>
            <a:r>
              <a:rPr lang="kk-KZ" sz="2800" dirty="0">
                <a:solidFill>
                  <a:srgbClr val="002060"/>
                </a:solidFill>
                <a:latin typeface="Times New Roman"/>
                <a:ea typeface="Times New Roman"/>
              </a:rPr>
              <a:t>– қуаты (мощность) кВт; </a:t>
            </a:r>
            <a:r>
              <a:rPr lang="kk-KZ" sz="2800" b="1" dirty="0">
                <a:solidFill>
                  <a:srgbClr val="FF0000"/>
                </a:solidFill>
                <a:latin typeface="Times New Roman"/>
                <a:ea typeface="Times New Roman"/>
              </a:rPr>
              <a:t>25 </a:t>
            </a:r>
            <a:r>
              <a:rPr lang="kk-KZ" sz="2800" dirty="0">
                <a:solidFill>
                  <a:srgbClr val="002060"/>
                </a:solidFill>
                <a:latin typeface="Times New Roman"/>
                <a:ea typeface="Times New Roman"/>
              </a:rPr>
              <a:t>– номиналды кернеуі кВ; </a:t>
            </a:r>
            <a:r>
              <a:rPr lang="kk-KZ" sz="2800" b="1" dirty="0">
                <a:solidFill>
                  <a:srgbClr val="FF0000"/>
                </a:solidFill>
                <a:latin typeface="Times New Roman"/>
                <a:ea typeface="Times New Roman"/>
              </a:rPr>
              <a:t>Б</a:t>
            </a:r>
            <a:r>
              <a:rPr lang="kk-KZ" sz="2800" dirty="0">
                <a:solidFill>
                  <a:srgbClr val="002060"/>
                </a:solidFill>
                <a:latin typeface="Times New Roman"/>
                <a:ea typeface="Times New Roman"/>
              </a:rPr>
              <a:t> – модификациясы.</a:t>
            </a:r>
            <a:endParaRPr lang="ru-RU" sz="2800" dirty="0">
              <a:solidFill>
                <a:srgbClr val="002060"/>
              </a:solidFill>
            </a:endParaRPr>
          </a:p>
        </p:txBody>
      </p:sp>
    </p:spTree>
    <p:extLst>
      <p:ext uri="{BB962C8B-B14F-4D97-AF65-F5344CB8AC3E}">
        <p14:creationId xmlns:p14="http://schemas.microsoft.com/office/powerpoint/2010/main" val="2747457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244679"/>
            <a:ext cx="8449096" cy="461665"/>
          </a:xfrm>
          <a:prstGeom prst="rect">
            <a:avLst/>
          </a:prstGeom>
          <a:solidFill>
            <a:schemeClr val="bg1"/>
          </a:solidFill>
        </p:spPr>
        <p:txBody>
          <a:bodyPr wrap="square">
            <a:spAutoFit/>
          </a:bodyPr>
          <a:lstStyle/>
          <a:p>
            <a:pPr algn="ctr"/>
            <a:r>
              <a:rPr lang="ru-RU" sz="2400" b="1" dirty="0">
                <a:solidFill>
                  <a:srgbClr val="002060"/>
                </a:solidFill>
                <a:latin typeface="Times New Roman" pitchFamily="18" charset="0"/>
                <a:cs typeface="Times New Roman" pitchFamily="18" charset="0"/>
              </a:rPr>
              <a:t>ОДЦЭ-5000/25Б </a:t>
            </a:r>
            <a:r>
              <a:rPr lang="ru-RU" sz="2400" b="1" dirty="0" err="1">
                <a:solidFill>
                  <a:srgbClr val="002060"/>
                </a:solidFill>
                <a:latin typeface="Times New Roman" pitchFamily="18" charset="0"/>
                <a:cs typeface="Times New Roman" pitchFamily="18" charset="0"/>
              </a:rPr>
              <a:t>тартым</a:t>
            </a:r>
            <a:r>
              <a:rPr lang="ru-RU" sz="2400" b="1" dirty="0">
                <a:solidFill>
                  <a:srgbClr val="00206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трансформаторы</a:t>
            </a:r>
            <a:r>
              <a:rPr lang="kk-KZ" sz="2400" b="1" dirty="0" smtClean="0">
                <a:solidFill>
                  <a:srgbClr val="002060"/>
                </a:solidFill>
                <a:latin typeface="Times New Roman" pitchFamily="18" charset="0"/>
                <a:cs typeface="Times New Roman" pitchFamily="18" charset="0"/>
              </a:rPr>
              <a:t>ның сипаттамасы</a:t>
            </a:r>
            <a:endParaRPr lang="ru-RU" sz="2400" b="1" dirty="0">
              <a:solidFill>
                <a:srgbClr val="00206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552925656"/>
              </p:ext>
            </p:extLst>
          </p:nvPr>
        </p:nvGraphicFramePr>
        <p:xfrm>
          <a:off x="1043608" y="735112"/>
          <a:ext cx="7734404" cy="6096000"/>
        </p:xfrm>
        <a:graphic>
          <a:graphicData uri="http://schemas.openxmlformats.org/drawingml/2006/table">
            <a:tbl>
              <a:tblPr firstRow="1" firstCol="1" bandRow="1"/>
              <a:tblGrid>
                <a:gridCol w="6616099">
                  <a:extLst>
                    <a:ext uri="{9D8B030D-6E8A-4147-A177-3AD203B41FA5}">
                      <a16:colId xmlns:a16="http://schemas.microsoft.com/office/drawing/2014/main" val="20000"/>
                    </a:ext>
                  </a:extLst>
                </a:gridCol>
                <a:gridCol w="1118305">
                  <a:extLst>
                    <a:ext uri="{9D8B030D-6E8A-4147-A177-3AD203B41FA5}">
                      <a16:colId xmlns:a16="http://schemas.microsoft.com/office/drawing/2014/main" val="20001"/>
                    </a:ext>
                  </a:extLst>
                </a:gridCol>
              </a:tblGrid>
              <a:tr h="0">
                <a:tc>
                  <a:txBody>
                    <a:bodyPr/>
                    <a:lstStyle/>
                    <a:p>
                      <a:pPr algn="l">
                        <a:spcAft>
                          <a:spcPts val="0"/>
                        </a:spcAft>
                      </a:pPr>
                      <a:r>
                        <a:rPr lang="kk-KZ" sz="2000" dirty="0">
                          <a:solidFill>
                            <a:srgbClr val="002060"/>
                          </a:solidFill>
                          <a:effectLst/>
                          <a:latin typeface="Times New Roman"/>
                          <a:ea typeface="Times New Roman"/>
                          <a:cs typeface="Times New Roman"/>
                        </a:rPr>
                        <a:t>Желілік орамның номиналды қуаты, кВт</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kk-KZ" sz="2000">
                          <a:solidFill>
                            <a:srgbClr val="002060"/>
                          </a:solidFill>
                          <a:effectLst/>
                          <a:latin typeface="Times New Roman"/>
                          <a:ea typeface="Times New Roman"/>
                          <a:cs typeface="Times New Roman"/>
                        </a:rPr>
                        <a:t>4485</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l">
                        <a:spcAft>
                          <a:spcPts val="0"/>
                        </a:spcAft>
                      </a:pPr>
                      <a:r>
                        <a:rPr lang="kk-KZ" sz="2000" dirty="0">
                          <a:solidFill>
                            <a:srgbClr val="002060"/>
                          </a:solidFill>
                          <a:effectLst/>
                          <a:latin typeface="Times New Roman"/>
                          <a:ea typeface="Times New Roman"/>
                          <a:cs typeface="Times New Roman"/>
                        </a:rPr>
                        <a:t>Желілік орамның номиналды кернеуі, В</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kk-KZ" sz="2000">
                          <a:solidFill>
                            <a:srgbClr val="002060"/>
                          </a:solidFill>
                          <a:effectLst/>
                          <a:latin typeface="Times New Roman"/>
                          <a:ea typeface="Times New Roman"/>
                          <a:cs typeface="Times New Roman"/>
                        </a:rPr>
                        <a:t>25000</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l">
                        <a:spcAft>
                          <a:spcPts val="0"/>
                        </a:spcAft>
                      </a:pPr>
                      <a:r>
                        <a:rPr lang="ru-RU" sz="2000" dirty="0" err="1">
                          <a:solidFill>
                            <a:srgbClr val="002060"/>
                          </a:solidFill>
                          <a:effectLst/>
                          <a:latin typeface="Times New Roman"/>
                          <a:ea typeface="Times New Roman"/>
                          <a:cs typeface="Times New Roman"/>
                        </a:rPr>
                        <a:t>Тартым</a:t>
                      </a:r>
                      <a:r>
                        <a:rPr lang="ru-RU" sz="2000" dirty="0">
                          <a:solidFill>
                            <a:srgbClr val="002060"/>
                          </a:solidFill>
                          <a:effectLst/>
                          <a:latin typeface="Times New Roman"/>
                          <a:ea typeface="Times New Roman"/>
                          <a:cs typeface="Times New Roman"/>
                        </a:rPr>
                        <a:t> </a:t>
                      </a:r>
                      <a:r>
                        <a:rPr lang="ru-RU" sz="2000" dirty="0" err="1">
                          <a:solidFill>
                            <a:srgbClr val="002060"/>
                          </a:solidFill>
                          <a:effectLst/>
                          <a:latin typeface="Times New Roman"/>
                          <a:ea typeface="Times New Roman"/>
                          <a:cs typeface="Times New Roman"/>
                        </a:rPr>
                        <a:t>орамның</a:t>
                      </a:r>
                      <a:r>
                        <a:rPr lang="ru-RU" sz="2000" dirty="0">
                          <a:solidFill>
                            <a:srgbClr val="002060"/>
                          </a:solidFill>
                          <a:effectLst/>
                          <a:latin typeface="Times New Roman"/>
                          <a:ea typeface="Times New Roman"/>
                          <a:cs typeface="Times New Roman"/>
                        </a:rPr>
                        <a:t> </a:t>
                      </a:r>
                      <a:r>
                        <a:rPr lang="ru-RU" sz="2000" dirty="0" err="1">
                          <a:solidFill>
                            <a:srgbClr val="002060"/>
                          </a:solidFill>
                          <a:effectLst/>
                          <a:latin typeface="Times New Roman"/>
                          <a:ea typeface="Times New Roman"/>
                          <a:cs typeface="Times New Roman"/>
                        </a:rPr>
                        <a:t>тогы</a:t>
                      </a:r>
                      <a:r>
                        <a:rPr lang="ru-RU" sz="2000" dirty="0">
                          <a:solidFill>
                            <a:srgbClr val="002060"/>
                          </a:solidFill>
                          <a:effectLst/>
                          <a:latin typeface="Times New Roman"/>
                          <a:ea typeface="Times New Roman"/>
                          <a:cs typeface="Times New Roman"/>
                        </a:rPr>
                        <a:t>, А:</a:t>
                      </a:r>
                      <a:endParaRPr lang="ru-RU" sz="2000" dirty="0">
                        <a:solidFill>
                          <a:srgbClr val="002060"/>
                        </a:solidFill>
                        <a:effectLst/>
                        <a:latin typeface="Times New Roman"/>
                        <a:ea typeface="Calibri"/>
                        <a:cs typeface="Times New Roman"/>
                      </a:endParaRPr>
                    </a:p>
                    <a:p>
                      <a:pPr algn="l">
                        <a:spcAft>
                          <a:spcPts val="0"/>
                        </a:spcAft>
                      </a:pPr>
                      <a:r>
                        <a:rPr lang="kk-KZ" sz="2000" dirty="0">
                          <a:solidFill>
                            <a:srgbClr val="002060"/>
                          </a:solidFill>
                          <a:effectLst/>
                          <a:latin typeface="Times New Roman"/>
                          <a:ea typeface="Times New Roman"/>
                          <a:cs typeface="Times New Roman"/>
                        </a:rPr>
                        <a:t>н</a:t>
                      </a:r>
                      <a:r>
                        <a:rPr lang="ru-RU" sz="2000" dirty="0" err="1">
                          <a:solidFill>
                            <a:srgbClr val="002060"/>
                          </a:solidFill>
                          <a:effectLst/>
                          <a:latin typeface="Times New Roman"/>
                          <a:ea typeface="Times New Roman"/>
                          <a:cs typeface="Times New Roman"/>
                        </a:rPr>
                        <a:t>оминалды</a:t>
                      </a:r>
                      <a:endParaRPr lang="ru-RU" sz="2000" dirty="0">
                        <a:solidFill>
                          <a:srgbClr val="002060"/>
                        </a:solidFill>
                        <a:effectLst/>
                        <a:latin typeface="Times New Roman"/>
                        <a:ea typeface="Calibri"/>
                        <a:cs typeface="Times New Roman"/>
                      </a:endParaRPr>
                    </a:p>
                    <a:p>
                      <a:pPr algn="l">
                        <a:spcAft>
                          <a:spcPts val="0"/>
                        </a:spcAft>
                      </a:pPr>
                      <a:r>
                        <a:rPr lang="kk-KZ" sz="2000" dirty="0">
                          <a:solidFill>
                            <a:srgbClr val="002060"/>
                          </a:solidFill>
                          <a:effectLst/>
                          <a:latin typeface="Times New Roman"/>
                          <a:ea typeface="Times New Roman"/>
                          <a:cs typeface="Times New Roman"/>
                        </a:rPr>
                        <a:t>с</a:t>
                      </a:r>
                      <a:r>
                        <a:rPr lang="ru-RU" sz="2000" dirty="0" err="1">
                          <a:solidFill>
                            <a:srgbClr val="002060"/>
                          </a:solidFill>
                          <a:effectLst/>
                          <a:latin typeface="Times New Roman"/>
                          <a:ea typeface="Times New Roman"/>
                          <a:cs typeface="Times New Roman"/>
                        </a:rPr>
                        <a:t>ағаттық</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kk-KZ" sz="2000">
                          <a:solidFill>
                            <a:srgbClr val="002060"/>
                          </a:solidFill>
                          <a:effectLst/>
                          <a:latin typeface="Times New Roman"/>
                          <a:ea typeface="Times New Roman"/>
                          <a:cs typeface="Times New Roman"/>
                        </a:rPr>
                        <a:t> </a:t>
                      </a:r>
                      <a:endParaRPr lang="ru-RU" sz="2000">
                        <a:solidFill>
                          <a:srgbClr val="002060"/>
                        </a:solidFill>
                        <a:effectLst/>
                        <a:latin typeface="Times New Roman"/>
                        <a:ea typeface="Calibri"/>
                        <a:cs typeface="Times New Roman"/>
                      </a:endParaRPr>
                    </a:p>
                    <a:p>
                      <a:pPr algn="r">
                        <a:spcAft>
                          <a:spcPts val="0"/>
                        </a:spcAft>
                      </a:pPr>
                      <a:r>
                        <a:rPr lang="ru-RU" sz="2000">
                          <a:solidFill>
                            <a:srgbClr val="002060"/>
                          </a:solidFill>
                          <a:effectLst/>
                          <a:latin typeface="Times New Roman"/>
                          <a:ea typeface="Times New Roman"/>
                          <a:cs typeface="Times New Roman"/>
                        </a:rPr>
                        <a:t>1750</a:t>
                      </a:r>
                      <a:endParaRPr lang="ru-RU" sz="2000">
                        <a:solidFill>
                          <a:srgbClr val="002060"/>
                        </a:solidFill>
                        <a:effectLst/>
                        <a:latin typeface="Times New Roman"/>
                        <a:ea typeface="Calibri"/>
                        <a:cs typeface="Times New Roman"/>
                      </a:endParaRPr>
                    </a:p>
                    <a:p>
                      <a:pPr algn="r">
                        <a:spcAft>
                          <a:spcPts val="0"/>
                        </a:spcAft>
                      </a:pPr>
                      <a:r>
                        <a:rPr lang="ru-RU" sz="2000">
                          <a:solidFill>
                            <a:srgbClr val="002060"/>
                          </a:solidFill>
                          <a:effectLst/>
                          <a:latin typeface="Times New Roman"/>
                          <a:ea typeface="Times New Roman"/>
                          <a:cs typeface="Times New Roman"/>
                        </a:rPr>
                        <a:t>1840</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l">
                        <a:spcAft>
                          <a:spcPts val="0"/>
                        </a:spcAft>
                      </a:pPr>
                      <a:r>
                        <a:rPr lang="ru-RU" sz="2000" dirty="0">
                          <a:solidFill>
                            <a:srgbClr val="002060"/>
                          </a:solidFill>
                          <a:effectLst/>
                          <a:latin typeface="Times New Roman"/>
                          <a:ea typeface="Times New Roman"/>
                          <a:cs typeface="Times New Roman"/>
                        </a:rPr>
                        <a:t>Бос </a:t>
                      </a:r>
                      <a:r>
                        <a:rPr lang="ru-RU" sz="2000" dirty="0" err="1">
                          <a:solidFill>
                            <a:srgbClr val="002060"/>
                          </a:solidFill>
                          <a:effectLst/>
                          <a:latin typeface="Times New Roman"/>
                          <a:ea typeface="Times New Roman"/>
                          <a:cs typeface="Times New Roman"/>
                        </a:rPr>
                        <a:t>жүрістің</a:t>
                      </a:r>
                      <a:r>
                        <a:rPr lang="ru-RU" sz="2000" dirty="0">
                          <a:solidFill>
                            <a:srgbClr val="002060"/>
                          </a:solidFill>
                          <a:effectLst/>
                          <a:latin typeface="Times New Roman"/>
                          <a:ea typeface="Times New Roman"/>
                          <a:cs typeface="Times New Roman"/>
                        </a:rPr>
                        <a:t> </a:t>
                      </a:r>
                      <a:r>
                        <a:rPr lang="ru-RU" sz="2000" dirty="0" err="1">
                          <a:solidFill>
                            <a:srgbClr val="002060"/>
                          </a:solidFill>
                          <a:effectLst/>
                          <a:latin typeface="Times New Roman"/>
                          <a:ea typeface="Times New Roman"/>
                          <a:cs typeface="Times New Roman"/>
                        </a:rPr>
                        <a:t>кернеуі</a:t>
                      </a:r>
                      <a:r>
                        <a:rPr lang="kk-KZ" sz="2000" dirty="0">
                          <a:solidFill>
                            <a:srgbClr val="002060"/>
                          </a:solidFill>
                          <a:effectLst/>
                          <a:latin typeface="Times New Roman"/>
                          <a:ea typeface="Times New Roman"/>
                          <a:cs typeface="Times New Roman"/>
                        </a:rPr>
                        <a:t>, </a:t>
                      </a:r>
                      <a:r>
                        <a:rPr lang="ru-RU" sz="2000" dirty="0">
                          <a:solidFill>
                            <a:srgbClr val="002060"/>
                          </a:solidFill>
                          <a:effectLst/>
                          <a:latin typeface="Times New Roman"/>
                          <a:ea typeface="Times New Roman"/>
                          <a:cs typeface="Times New Roman"/>
                        </a:rPr>
                        <a:t>В:</a:t>
                      </a:r>
                      <a:endParaRPr lang="ru-RU" sz="2000" dirty="0">
                        <a:solidFill>
                          <a:srgbClr val="002060"/>
                        </a:solidFill>
                        <a:effectLst/>
                        <a:latin typeface="Times New Roman"/>
                        <a:ea typeface="Calibri"/>
                        <a:cs typeface="Times New Roman"/>
                      </a:endParaRPr>
                    </a:p>
                    <a:p>
                      <a:pPr algn="l">
                        <a:spcAft>
                          <a:spcPts val="0"/>
                        </a:spcAft>
                      </a:pPr>
                      <a:r>
                        <a:rPr lang="ru-RU" sz="2000" dirty="0" err="1">
                          <a:solidFill>
                            <a:srgbClr val="002060"/>
                          </a:solidFill>
                          <a:effectLst/>
                          <a:latin typeface="Times New Roman"/>
                          <a:ea typeface="Times New Roman"/>
                          <a:cs typeface="Times New Roman"/>
                        </a:rPr>
                        <a:t>тартым</a:t>
                      </a:r>
                      <a:r>
                        <a:rPr lang="ru-RU" sz="2000" dirty="0">
                          <a:solidFill>
                            <a:srgbClr val="002060"/>
                          </a:solidFill>
                          <a:effectLst/>
                          <a:latin typeface="Times New Roman"/>
                          <a:ea typeface="Times New Roman"/>
                          <a:cs typeface="Times New Roman"/>
                        </a:rPr>
                        <a:t> </a:t>
                      </a:r>
                      <a:r>
                        <a:rPr lang="ru-RU" sz="2000" dirty="0" err="1">
                          <a:solidFill>
                            <a:srgbClr val="002060"/>
                          </a:solidFill>
                          <a:effectLst/>
                          <a:latin typeface="Times New Roman"/>
                          <a:ea typeface="Times New Roman"/>
                          <a:cs typeface="Times New Roman"/>
                        </a:rPr>
                        <a:t>орамның</a:t>
                      </a:r>
                      <a:r>
                        <a:rPr lang="ru-RU" sz="2000" dirty="0">
                          <a:solidFill>
                            <a:srgbClr val="002060"/>
                          </a:solidFill>
                          <a:effectLst/>
                          <a:latin typeface="Times New Roman"/>
                          <a:ea typeface="Times New Roman"/>
                          <a:cs typeface="Times New Roman"/>
                        </a:rPr>
                        <a:t> а1 -01 (а2-02)</a:t>
                      </a:r>
                      <a:r>
                        <a:rPr lang="kk-KZ" sz="2000" dirty="0">
                          <a:solidFill>
                            <a:srgbClr val="002060"/>
                          </a:solidFill>
                          <a:effectLst/>
                          <a:latin typeface="Times New Roman"/>
                          <a:ea typeface="Times New Roman"/>
                          <a:cs typeface="Times New Roman"/>
                        </a:rPr>
                        <a:t> ендірмелерінде</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kk-KZ" sz="2000">
                          <a:solidFill>
                            <a:srgbClr val="002060"/>
                          </a:solidFill>
                          <a:effectLst/>
                          <a:latin typeface="Times New Roman"/>
                          <a:ea typeface="Times New Roman"/>
                          <a:cs typeface="Times New Roman"/>
                        </a:rPr>
                        <a:t> </a:t>
                      </a:r>
                      <a:endParaRPr lang="ru-RU" sz="2000">
                        <a:solidFill>
                          <a:srgbClr val="002060"/>
                        </a:solidFill>
                        <a:effectLst/>
                        <a:latin typeface="Times New Roman"/>
                        <a:ea typeface="Calibri"/>
                        <a:cs typeface="Times New Roman"/>
                      </a:endParaRPr>
                    </a:p>
                    <a:p>
                      <a:pPr algn="r">
                        <a:spcAft>
                          <a:spcPts val="0"/>
                        </a:spcAft>
                      </a:pPr>
                      <a:r>
                        <a:rPr lang="kk-KZ" sz="2000">
                          <a:solidFill>
                            <a:srgbClr val="002060"/>
                          </a:solidFill>
                          <a:effectLst/>
                          <a:latin typeface="Times New Roman"/>
                          <a:ea typeface="Times New Roman"/>
                          <a:cs typeface="Times New Roman"/>
                        </a:rPr>
                        <a:t>1218</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l">
                        <a:spcAft>
                          <a:spcPts val="0"/>
                        </a:spcAft>
                      </a:pPr>
                      <a:r>
                        <a:rPr lang="kk-KZ" sz="2000" dirty="0">
                          <a:solidFill>
                            <a:srgbClr val="002060"/>
                          </a:solidFill>
                          <a:effectLst/>
                          <a:latin typeface="Times New Roman"/>
                          <a:ea typeface="Times New Roman"/>
                          <a:cs typeface="Times New Roman"/>
                        </a:rPr>
                        <a:t>Жеке қажеттілік орамындағы ендірмелерде:</a:t>
                      </a:r>
                      <a:endParaRPr lang="ru-RU" sz="2000" dirty="0">
                        <a:solidFill>
                          <a:srgbClr val="002060"/>
                        </a:solidFill>
                        <a:effectLst/>
                        <a:latin typeface="Times New Roman"/>
                        <a:ea typeface="Calibri"/>
                        <a:cs typeface="Times New Roman"/>
                      </a:endParaRPr>
                    </a:p>
                    <a:p>
                      <a:pPr algn="l">
                        <a:spcAft>
                          <a:spcPts val="0"/>
                        </a:spcAft>
                      </a:pPr>
                      <a:r>
                        <a:rPr lang="ru-RU" sz="2000" dirty="0">
                          <a:solidFill>
                            <a:srgbClr val="002060"/>
                          </a:solidFill>
                          <a:effectLst/>
                          <a:latin typeface="Times New Roman"/>
                          <a:ea typeface="Times New Roman"/>
                          <a:cs typeface="Times New Roman"/>
                        </a:rPr>
                        <a:t>а5-</a:t>
                      </a:r>
                      <a:r>
                        <a:rPr lang="kk-KZ" sz="2000" dirty="0">
                          <a:solidFill>
                            <a:srgbClr val="002060"/>
                          </a:solidFill>
                          <a:effectLst/>
                          <a:latin typeface="Times New Roman"/>
                          <a:ea typeface="Times New Roman"/>
                          <a:cs typeface="Times New Roman"/>
                        </a:rPr>
                        <a:t>х</a:t>
                      </a:r>
                      <a:endParaRPr lang="ru-RU" sz="2000" dirty="0">
                        <a:solidFill>
                          <a:srgbClr val="002060"/>
                        </a:solidFill>
                        <a:effectLst/>
                        <a:latin typeface="Times New Roman"/>
                        <a:ea typeface="Calibri"/>
                        <a:cs typeface="Times New Roman"/>
                      </a:endParaRPr>
                    </a:p>
                    <a:p>
                      <a:pPr algn="l">
                        <a:spcAft>
                          <a:spcPts val="0"/>
                        </a:spcAft>
                      </a:pPr>
                      <a:r>
                        <a:rPr lang="ru-RU" sz="2000" dirty="0">
                          <a:solidFill>
                            <a:srgbClr val="002060"/>
                          </a:solidFill>
                          <a:effectLst/>
                          <a:latin typeface="Times New Roman"/>
                          <a:ea typeface="Times New Roman"/>
                          <a:cs typeface="Times New Roman"/>
                        </a:rPr>
                        <a:t>а4-х</a:t>
                      </a:r>
                      <a:endParaRPr lang="ru-RU" sz="2000" dirty="0">
                        <a:solidFill>
                          <a:srgbClr val="002060"/>
                        </a:solidFill>
                        <a:effectLst/>
                        <a:latin typeface="Times New Roman"/>
                        <a:ea typeface="Calibri"/>
                        <a:cs typeface="Times New Roman"/>
                      </a:endParaRPr>
                    </a:p>
                    <a:p>
                      <a:pPr algn="l">
                        <a:spcAft>
                          <a:spcPts val="0"/>
                        </a:spcAft>
                      </a:pPr>
                      <a:r>
                        <a:rPr lang="ru-RU" sz="2000" dirty="0">
                          <a:solidFill>
                            <a:srgbClr val="002060"/>
                          </a:solidFill>
                          <a:effectLst/>
                          <a:latin typeface="Times New Roman"/>
                          <a:ea typeface="Times New Roman"/>
                          <a:cs typeface="Times New Roman"/>
                        </a:rPr>
                        <a:t>а</a:t>
                      </a:r>
                      <a:r>
                        <a:rPr lang="kk-KZ" sz="2000" dirty="0">
                          <a:solidFill>
                            <a:srgbClr val="002060"/>
                          </a:solidFill>
                          <a:effectLst/>
                          <a:latin typeface="Times New Roman"/>
                          <a:ea typeface="Times New Roman"/>
                          <a:cs typeface="Times New Roman"/>
                        </a:rPr>
                        <a:t>3</a:t>
                      </a:r>
                      <a:r>
                        <a:rPr lang="ru-RU" sz="2000" dirty="0">
                          <a:solidFill>
                            <a:srgbClr val="002060"/>
                          </a:solidFill>
                          <a:effectLst/>
                          <a:latin typeface="Times New Roman"/>
                          <a:ea typeface="Times New Roman"/>
                          <a:cs typeface="Times New Roman"/>
                        </a:rPr>
                        <a:t>-х</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kk-KZ" sz="2000">
                          <a:solidFill>
                            <a:srgbClr val="002060"/>
                          </a:solidFill>
                          <a:effectLst/>
                          <a:latin typeface="Times New Roman"/>
                          <a:ea typeface="Times New Roman"/>
                          <a:cs typeface="Times New Roman"/>
                        </a:rPr>
                        <a:t> </a:t>
                      </a:r>
                      <a:endParaRPr lang="ru-RU" sz="2000">
                        <a:solidFill>
                          <a:srgbClr val="002060"/>
                        </a:solidFill>
                        <a:effectLst/>
                        <a:latin typeface="Times New Roman"/>
                        <a:ea typeface="Calibri"/>
                        <a:cs typeface="Times New Roman"/>
                      </a:endParaRPr>
                    </a:p>
                    <a:p>
                      <a:pPr algn="r">
                        <a:spcAft>
                          <a:spcPts val="0"/>
                        </a:spcAft>
                      </a:pPr>
                      <a:r>
                        <a:rPr lang="kk-KZ" sz="2000">
                          <a:solidFill>
                            <a:srgbClr val="002060"/>
                          </a:solidFill>
                          <a:effectLst/>
                          <a:latin typeface="Times New Roman"/>
                          <a:ea typeface="Times New Roman"/>
                          <a:cs typeface="Times New Roman"/>
                        </a:rPr>
                        <a:t>232</a:t>
                      </a:r>
                      <a:endParaRPr lang="ru-RU" sz="2000">
                        <a:solidFill>
                          <a:srgbClr val="002060"/>
                        </a:solidFill>
                        <a:effectLst/>
                        <a:latin typeface="Times New Roman"/>
                        <a:ea typeface="Calibri"/>
                        <a:cs typeface="Times New Roman"/>
                      </a:endParaRPr>
                    </a:p>
                    <a:p>
                      <a:pPr algn="r">
                        <a:spcAft>
                          <a:spcPts val="0"/>
                        </a:spcAft>
                      </a:pPr>
                      <a:r>
                        <a:rPr lang="kk-KZ" sz="2000">
                          <a:solidFill>
                            <a:srgbClr val="002060"/>
                          </a:solidFill>
                          <a:effectLst/>
                          <a:latin typeface="Times New Roman"/>
                          <a:ea typeface="Times New Roman"/>
                          <a:cs typeface="Times New Roman"/>
                        </a:rPr>
                        <a:t>406</a:t>
                      </a:r>
                      <a:endParaRPr lang="ru-RU" sz="2000">
                        <a:solidFill>
                          <a:srgbClr val="002060"/>
                        </a:solidFill>
                        <a:effectLst/>
                        <a:latin typeface="Times New Roman"/>
                        <a:ea typeface="Calibri"/>
                        <a:cs typeface="Times New Roman"/>
                      </a:endParaRPr>
                    </a:p>
                    <a:p>
                      <a:pPr algn="r">
                        <a:spcAft>
                          <a:spcPts val="0"/>
                        </a:spcAft>
                      </a:pPr>
                      <a:r>
                        <a:rPr lang="kk-KZ" sz="2000">
                          <a:solidFill>
                            <a:srgbClr val="002060"/>
                          </a:solidFill>
                          <a:effectLst/>
                          <a:latin typeface="Times New Roman"/>
                          <a:ea typeface="Times New Roman"/>
                          <a:cs typeface="Times New Roman"/>
                        </a:rPr>
                        <a:t>638</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l">
                        <a:spcAft>
                          <a:spcPts val="0"/>
                        </a:spcAft>
                      </a:pPr>
                      <a:r>
                        <a:rPr lang="kk-KZ" sz="2000" dirty="0">
                          <a:solidFill>
                            <a:srgbClr val="002060"/>
                          </a:solidFill>
                          <a:effectLst/>
                          <a:latin typeface="Times New Roman"/>
                          <a:ea typeface="Times New Roman"/>
                          <a:cs typeface="Times New Roman"/>
                        </a:rPr>
                        <a:t>Жеке қажеттілік орамындағы номиналды ток, А</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kk-KZ" sz="2000">
                          <a:solidFill>
                            <a:srgbClr val="002060"/>
                          </a:solidFill>
                          <a:effectLst/>
                          <a:latin typeface="Times New Roman"/>
                          <a:ea typeface="Times New Roman"/>
                          <a:cs typeface="Times New Roman"/>
                        </a:rPr>
                        <a:t>550</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l">
                        <a:spcAft>
                          <a:spcPts val="0"/>
                        </a:spcAft>
                      </a:pPr>
                      <a:r>
                        <a:rPr lang="kk-KZ" sz="2000" dirty="0">
                          <a:solidFill>
                            <a:srgbClr val="002060"/>
                          </a:solidFill>
                          <a:effectLst/>
                          <a:latin typeface="Times New Roman"/>
                          <a:ea typeface="Times New Roman"/>
                          <a:cs typeface="Times New Roman"/>
                        </a:rPr>
                        <a:t>Сұлба бойынша жұмыс істеп тұрғанда резервтеу тогы, А</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kk-KZ" sz="2000">
                          <a:solidFill>
                            <a:srgbClr val="002060"/>
                          </a:solidFill>
                          <a:effectLst/>
                          <a:latin typeface="Times New Roman"/>
                          <a:ea typeface="Times New Roman"/>
                          <a:cs typeface="Times New Roman"/>
                        </a:rPr>
                        <a:t>1000</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l">
                        <a:spcAft>
                          <a:spcPts val="0"/>
                        </a:spcAft>
                      </a:pPr>
                      <a:r>
                        <a:rPr lang="kk-KZ" sz="2000" dirty="0">
                          <a:solidFill>
                            <a:srgbClr val="002060"/>
                          </a:solidFill>
                          <a:effectLst/>
                          <a:latin typeface="Times New Roman"/>
                          <a:ea typeface="Times New Roman"/>
                          <a:cs typeface="Times New Roman"/>
                        </a:rPr>
                        <a:t>Жеке қажеттілік орамындағы номиналды қуат, кВт</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kk-KZ" sz="2000">
                          <a:solidFill>
                            <a:srgbClr val="002060"/>
                          </a:solidFill>
                          <a:effectLst/>
                          <a:latin typeface="Times New Roman"/>
                          <a:ea typeface="Times New Roman"/>
                          <a:cs typeface="Times New Roman"/>
                        </a:rPr>
                        <a:t>225</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gn="l">
                        <a:spcAft>
                          <a:spcPts val="0"/>
                        </a:spcAft>
                      </a:pPr>
                      <a:r>
                        <a:rPr lang="ru-RU" sz="2000" dirty="0" err="1">
                          <a:solidFill>
                            <a:srgbClr val="002060"/>
                          </a:solidFill>
                          <a:effectLst/>
                          <a:latin typeface="Times New Roman"/>
                          <a:ea typeface="Times New Roman"/>
                          <a:cs typeface="Times New Roman"/>
                        </a:rPr>
                        <a:t>Жалпы</a:t>
                      </a:r>
                      <a:r>
                        <a:rPr lang="ru-RU" sz="2000" dirty="0">
                          <a:solidFill>
                            <a:srgbClr val="002060"/>
                          </a:solidFill>
                          <a:effectLst/>
                          <a:latin typeface="Times New Roman"/>
                          <a:ea typeface="Times New Roman"/>
                          <a:cs typeface="Times New Roman"/>
                        </a:rPr>
                        <a:t> </a:t>
                      </a:r>
                      <a:r>
                        <a:rPr lang="ru-RU" sz="2000" dirty="0" err="1">
                          <a:solidFill>
                            <a:srgbClr val="002060"/>
                          </a:solidFill>
                          <a:effectLst/>
                          <a:latin typeface="Times New Roman"/>
                          <a:ea typeface="Times New Roman"/>
                          <a:cs typeface="Times New Roman"/>
                        </a:rPr>
                        <a:t>электр</a:t>
                      </a:r>
                      <a:r>
                        <a:rPr lang="kk-KZ" sz="2000" dirty="0">
                          <a:solidFill>
                            <a:srgbClr val="002060"/>
                          </a:solidFill>
                          <a:effectLst/>
                          <a:latin typeface="Times New Roman"/>
                          <a:ea typeface="Times New Roman"/>
                          <a:cs typeface="Times New Roman"/>
                        </a:rPr>
                        <a:t>лік</a:t>
                      </a:r>
                      <a:r>
                        <a:rPr lang="ru-RU" sz="2000" dirty="0">
                          <a:solidFill>
                            <a:srgbClr val="002060"/>
                          </a:solidFill>
                          <a:effectLst/>
                          <a:latin typeface="Times New Roman"/>
                          <a:ea typeface="Times New Roman"/>
                          <a:cs typeface="Times New Roman"/>
                        </a:rPr>
                        <a:t> </a:t>
                      </a:r>
                      <a:r>
                        <a:rPr lang="ru-RU" sz="2000" dirty="0" err="1">
                          <a:solidFill>
                            <a:srgbClr val="002060"/>
                          </a:solidFill>
                          <a:effectLst/>
                          <a:latin typeface="Times New Roman"/>
                          <a:ea typeface="Times New Roman"/>
                          <a:cs typeface="Times New Roman"/>
                        </a:rPr>
                        <a:t>шығындауы</a:t>
                      </a:r>
                      <a:r>
                        <a:rPr lang="ru-RU" sz="2000" dirty="0">
                          <a:solidFill>
                            <a:srgbClr val="002060"/>
                          </a:solidFill>
                          <a:effectLst/>
                          <a:latin typeface="Times New Roman"/>
                          <a:ea typeface="Times New Roman"/>
                          <a:cs typeface="Times New Roman"/>
                        </a:rPr>
                        <a:t>, кВт</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kk-KZ" sz="2000">
                          <a:solidFill>
                            <a:srgbClr val="002060"/>
                          </a:solidFill>
                          <a:effectLst/>
                          <a:latin typeface="Times New Roman"/>
                          <a:ea typeface="Times New Roman"/>
                          <a:cs typeface="Times New Roman"/>
                        </a:rPr>
                        <a:t>83</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gn="l">
                        <a:spcAft>
                          <a:spcPts val="0"/>
                        </a:spcAft>
                      </a:pPr>
                      <a:r>
                        <a:rPr lang="ru-RU" sz="2000" dirty="0">
                          <a:solidFill>
                            <a:srgbClr val="002060"/>
                          </a:solidFill>
                          <a:effectLst/>
                          <a:latin typeface="Times New Roman"/>
                          <a:ea typeface="Times New Roman"/>
                          <a:cs typeface="Times New Roman"/>
                        </a:rPr>
                        <a:t>ПӘК, % </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ru-RU" sz="2000">
                          <a:solidFill>
                            <a:srgbClr val="002060"/>
                          </a:solidFill>
                          <a:effectLst/>
                          <a:latin typeface="Times New Roman"/>
                          <a:ea typeface="Times New Roman"/>
                          <a:cs typeface="Times New Roman"/>
                        </a:rPr>
                        <a:t>98</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algn="l">
                        <a:spcAft>
                          <a:spcPts val="0"/>
                        </a:spcAft>
                      </a:pPr>
                      <a:r>
                        <a:rPr lang="ru-RU" sz="2000" dirty="0" err="1">
                          <a:solidFill>
                            <a:srgbClr val="002060"/>
                          </a:solidFill>
                          <a:effectLst/>
                          <a:latin typeface="Times New Roman"/>
                          <a:ea typeface="Times New Roman"/>
                          <a:cs typeface="Times New Roman"/>
                        </a:rPr>
                        <a:t>Суыту</a:t>
                      </a:r>
                      <a:r>
                        <a:rPr lang="ru-RU" sz="2000" dirty="0">
                          <a:solidFill>
                            <a:srgbClr val="002060"/>
                          </a:solidFill>
                          <a:effectLst/>
                          <a:latin typeface="Times New Roman"/>
                          <a:ea typeface="Times New Roman"/>
                          <a:cs typeface="Times New Roman"/>
                        </a:rPr>
                        <a:t> </a:t>
                      </a:r>
                      <a:r>
                        <a:rPr lang="ru-RU" sz="2000" dirty="0" err="1">
                          <a:solidFill>
                            <a:srgbClr val="002060"/>
                          </a:solidFill>
                          <a:effectLst/>
                          <a:latin typeface="Times New Roman"/>
                          <a:ea typeface="Times New Roman"/>
                          <a:cs typeface="Times New Roman"/>
                        </a:rPr>
                        <a:t>ауасының</a:t>
                      </a:r>
                      <a:r>
                        <a:rPr lang="ru-RU" sz="2000" dirty="0">
                          <a:solidFill>
                            <a:srgbClr val="002060"/>
                          </a:solidFill>
                          <a:effectLst/>
                          <a:latin typeface="Times New Roman"/>
                          <a:ea typeface="Times New Roman"/>
                          <a:cs typeface="Times New Roman"/>
                        </a:rPr>
                        <a:t> </a:t>
                      </a:r>
                      <a:r>
                        <a:rPr lang="ru-RU" sz="2000" dirty="0" err="1">
                          <a:solidFill>
                            <a:srgbClr val="002060"/>
                          </a:solidFill>
                          <a:effectLst/>
                          <a:latin typeface="Times New Roman"/>
                          <a:ea typeface="Times New Roman"/>
                          <a:cs typeface="Times New Roman"/>
                        </a:rPr>
                        <a:t>шығыны</a:t>
                      </a:r>
                      <a:r>
                        <a:rPr lang="ru-RU" sz="2000" dirty="0">
                          <a:solidFill>
                            <a:srgbClr val="002060"/>
                          </a:solidFill>
                          <a:effectLst/>
                          <a:latin typeface="Times New Roman"/>
                          <a:ea typeface="Times New Roman"/>
                          <a:cs typeface="Times New Roman"/>
                        </a:rPr>
                        <a:t>, м</a:t>
                      </a:r>
                      <a:r>
                        <a:rPr lang="ru-RU" sz="2000" baseline="30000" dirty="0">
                          <a:solidFill>
                            <a:srgbClr val="002060"/>
                          </a:solidFill>
                          <a:effectLst/>
                          <a:latin typeface="Times New Roman"/>
                          <a:ea typeface="Times New Roman"/>
                          <a:cs typeface="Times New Roman"/>
                        </a:rPr>
                        <a:t>3</a:t>
                      </a:r>
                      <a:r>
                        <a:rPr lang="ru-RU" sz="2000" dirty="0">
                          <a:solidFill>
                            <a:srgbClr val="002060"/>
                          </a:solidFill>
                          <a:effectLst/>
                          <a:latin typeface="Times New Roman"/>
                          <a:ea typeface="Times New Roman"/>
                          <a:cs typeface="Times New Roman"/>
                        </a:rPr>
                        <a:t>/с</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kk-KZ" sz="2000" dirty="0">
                          <a:solidFill>
                            <a:srgbClr val="002060"/>
                          </a:solidFill>
                          <a:effectLst/>
                          <a:latin typeface="Times New Roman"/>
                          <a:ea typeface="Times New Roman"/>
                          <a:cs typeface="Times New Roman"/>
                        </a:rPr>
                        <a:t>5,5</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gn="l">
                        <a:spcAft>
                          <a:spcPts val="0"/>
                        </a:spcAft>
                      </a:pPr>
                      <a:r>
                        <a:rPr lang="ru-RU" sz="2000">
                          <a:solidFill>
                            <a:srgbClr val="002060"/>
                          </a:solidFill>
                          <a:effectLst/>
                          <a:latin typeface="Times New Roman"/>
                          <a:ea typeface="Times New Roman"/>
                          <a:cs typeface="Times New Roman"/>
                        </a:rPr>
                        <a:t>Масса</a:t>
                      </a:r>
                      <a:r>
                        <a:rPr lang="kk-KZ" sz="2000">
                          <a:solidFill>
                            <a:srgbClr val="002060"/>
                          </a:solidFill>
                          <a:effectLst/>
                          <a:latin typeface="Times New Roman"/>
                          <a:ea typeface="Times New Roman"/>
                          <a:cs typeface="Times New Roman"/>
                        </a:rPr>
                        <a:t>сы</a:t>
                      </a:r>
                      <a:r>
                        <a:rPr lang="ru-RU" sz="2000">
                          <a:solidFill>
                            <a:srgbClr val="002060"/>
                          </a:solidFill>
                          <a:effectLst/>
                          <a:latin typeface="Times New Roman"/>
                          <a:ea typeface="Times New Roman"/>
                          <a:cs typeface="Times New Roman"/>
                        </a:rPr>
                        <a:t>, кг</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ru-RU" sz="2000" dirty="0">
                          <a:solidFill>
                            <a:srgbClr val="002060"/>
                          </a:solidFill>
                          <a:effectLst/>
                          <a:latin typeface="Times New Roman"/>
                          <a:ea typeface="Times New Roman"/>
                          <a:cs typeface="Times New Roman"/>
                        </a:rPr>
                        <a:t>8000</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0">
                <a:tc>
                  <a:txBody>
                    <a:bodyPr/>
                    <a:lstStyle/>
                    <a:p>
                      <a:pPr algn="l">
                        <a:spcAft>
                          <a:spcPts val="0"/>
                        </a:spcAft>
                      </a:pPr>
                      <a:r>
                        <a:rPr lang="ru-RU" sz="2000">
                          <a:solidFill>
                            <a:srgbClr val="002060"/>
                          </a:solidFill>
                          <a:effectLst/>
                          <a:latin typeface="Times New Roman"/>
                          <a:ea typeface="Times New Roman"/>
                          <a:cs typeface="Times New Roman"/>
                        </a:rPr>
                        <a:t>Габаритті өлшемі, мм</a:t>
                      </a:r>
                      <a:endParaRPr lang="ru-RU" sz="200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ru-RU" sz="2000" dirty="0">
                          <a:solidFill>
                            <a:srgbClr val="002060"/>
                          </a:solidFill>
                          <a:effectLst/>
                          <a:latin typeface="Times New Roman"/>
                          <a:ea typeface="Times New Roman"/>
                          <a:cs typeface="Times New Roman"/>
                        </a:rPr>
                        <a:t>2000x2600x2760</a:t>
                      </a:r>
                      <a:endParaRPr lang="ru-RU" sz="2000" dirty="0">
                        <a:solidFill>
                          <a:srgbClr val="002060"/>
                        </a:solidFill>
                        <a:effectLst/>
                        <a:latin typeface="Times New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047043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244679"/>
            <a:ext cx="8449096" cy="461665"/>
          </a:xfrm>
          <a:prstGeom prst="rect">
            <a:avLst/>
          </a:prstGeom>
          <a:solidFill>
            <a:schemeClr val="bg1"/>
          </a:solidFill>
        </p:spPr>
        <p:txBody>
          <a:bodyPr wrap="square">
            <a:spAutoFit/>
          </a:bodyPr>
          <a:lstStyle/>
          <a:p>
            <a:pPr algn="ctr"/>
            <a:r>
              <a:rPr lang="ru-RU" sz="2400" b="1" dirty="0">
                <a:solidFill>
                  <a:srgbClr val="002060"/>
                </a:solidFill>
                <a:latin typeface="Times New Roman" pitchFamily="18" charset="0"/>
                <a:cs typeface="Times New Roman" pitchFamily="18" charset="0"/>
              </a:rPr>
              <a:t>ОДЦЭ-5000/25Б </a:t>
            </a:r>
            <a:r>
              <a:rPr lang="ru-RU" sz="2400" b="1" dirty="0" err="1">
                <a:solidFill>
                  <a:srgbClr val="002060"/>
                </a:solidFill>
                <a:latin typeface="Times New Roman" pitchFamily="18" charset="0"/>
                <a:cs typeface="Times New Roman" pitchFamily="18" charset="0"/>
              </a:rPr>
              <a:t>тартым</a:t>
            </a:r>
            <a:r>
              <a:rPr lang="ru-RU" sz="2400" b="1" dirty="0">
                <a:solidFill>
                  <a:srgbClr val="00206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трансформаторы</a:t>
            </a:r>
            <a:r>
              <a:rPr lang="kk-KZ" sz="2400" b="1" dirty="0" smtClean="0">
                <a:solidFill>
                  <a:srgbClr val="002060"/>
                </a:solidFill>
                <a:latin typeface="Times New Roman" pitchFamily="18" charset="0"/>
                <a:cs typeface="Times New Roman" pitchFamily="18" charset="0"/>
              </a:rPr>
              <a:t>ның түрі</a:t>
            </a:r>
            <a:endParaRPr lang="ru-RU" sz="2400" b="1" dirty="0">
              <a:solidFill>
                <a:srgbClr val="002060"/>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ext uri="{D42A27DB-BD31-4B8C-83A1-F6EECF244321}">
                <p14:modId xmlns:p14="http://schemas.microsoft.com/office/powerpoint/2010/main" val="3536619430"/>
              </p:ext>
            </p:extLst>
          </p:nvPr>
        </p:nvGraphicFramePr>
        <p:xfrm>
          <a:off x="1475656" y="1340768"/>
          <a:ext cx="6912768" cy="4139623"/>
        </p:xfrm>
        <a:graphic>
          <a:graphicData uri="http://schemas.openxmlformats.org/presentationml/2006/ole">
            <mc:AlternateContent xmlns:mc="http://schemas.openxmlformats.org/markup-compatibility/2006">
              <mc:Choice xmlns:v="urn:schemas-microsoft-com:vml" Requires="v">
                <p:oleObj spid="_x0000_s7175" name="Visio" r:id="rId3" imgW="14338927" imgH="8578980" progId="Visio.Drawing.11">
                  <p:embed/>
                </p:oleObj>
              </mc:Choice>
              <mc:Fallback>
                <p:oleObj name="Visio" r:id="rId3" imgW="14338927" imgH="857898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340768"/>
                        <a:ext cx="6912768" cy="4139623"/>
                      </a:xfrm>
                      <a:prstGeom prst="rect">
                        <a:avLst/>
                      </a:prstGeom>
                      <a:noFill/>
                    </p:spPr>
                  </p:pic>
                </p:oleObj>
              </mc:Fallback>
            </mc:AlternateContent>
          </a:graphicData>
        </a:graphic>
      </p:graphicFrame>
    </p:spTree>
    <p:extLst>
      <p:ext uri="{BB962C8B-B14F-4D97-AF65-F5344CB8AC3E}">
        <p14:creationId xmlns:p14="http://schemas.microsoft.com/office/powerpoint/2010/main" val="3385452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244679"/>
            <a:ext cx="8449096" cy="461665"/>
          </a:xfrm>
          <a:prstGeom prst="rect">
            <a:avLst/>
          </a:prstGeom>
          <a:solidFill>
            <a:schemeClr val="bg1"/>
          </a:solidFill>
        </p:spPr>
        <p:txBody>
          <a:bodyPr wrap="square">
            <a:spAutoFit/>
          </a:bodyPr>
          <a:lstStyle/>
          <a:p>
            <a:pPr algn="ctr"/>
            <a:r>
              <a:rPr lang="en-US" sz="2400" b="1" dirty="0">
                <a:solidFill>
                  <a:srgbClr val="002060"/>
                </a:solidFill>
                <a:latin typeface="Times New Roman" pitchFamily="18" charset="0"/>
                <a:cs typeface="Times New Roman" pitchFamily="18" charset="0"/>
              </a:rPr>
              <a:t>KZ8A </a:t>
            </a:r>
            <a:r>
              <a:rPr lang="ru-RU" sz="2400" b="1" dirty="0" err="1">
                <a:solidFill>
                  <a:srgbClr val="002060"/>
                </a:solidFill>
                <a:latin typeface="Times New Roman" pitchFamily="18" charset="0"/>
                <a:cs typeface="Times New Roman" pitchFamily="18" charset="0"/>
              </a:rPr>
              <a:t>электровозының</a:t>
            </a:r>
            <a:r>
              <a:rPr lang="ru-RU" sz="2400" b="1" dirty="0">
                <a:solidFill>
                  <a:srgbClr val="002060"/>
                </a:solidFill>
                <a:latin typeface="Times New Roman" pitchFamily="18" charset="0"/>
                <a:cs typeface="Times New Roman" pitchFamily="18" charset="0"/>
              </a:rPr>
              <a:t> </a:t>
            </a:r>
            <a:r>
              <a:rPr lang="ru-RU" sz="2400" b="1" dirty="0" err="1">
                <a:solidFill>
                  <a:srgbClr val="002060"/>
                </a:solidFill>
                <a:latin typeface="Times New Roman" pitchFamily="18" charset="0"/>
                <a:cs typeface="Times New Roman" pitchFamily="18" charset="0"/>
              </a:rPr>
              <a:t>тартым</a:t>
            </a:r>
            <a:r>
              <a:rPr lang="ru-RU" sz="2400" b="1" dirty="0">
                <a:solidFill>
                  <a:srgbClr val="002060"/>
                </a:solidFill>
                <a:latin typeface="Times New Roman" pitchFamily="18" charset="0"/>
                <a:cs typeface="Times New Roman" pitchFamily="18" charset="0"/>
              </a:rPr>
              <a:t> трансформаторы</a:t>
            </a:r>
            <a:endParaRPr lang="ru-RU" sz="2400" b="1" dirty="0">
              <a:solidFill>
                <a:srgbClr val="002060"/>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6" name="Рисунок 5"/>
          <p:cNvPicPr/>
          <p:nvPr/>
        </p:nvPicPr>
        <p:blipFill>
          <a:blip r:embed="rId2" cstate="print">
            <a:extLst>
              <a:ext uri="{28A0092B-C50C-407E-A947-70E740481C1C}">
                <a14:useLocalDpi xmlns:a14="http://schemas.microsoft.com/office/drawing/2010/main" val="0"/>
              </a:ext>
            </a:extLst>
          </a:blip>
          <a:srcRect t="4829" b="4128"/>
          <a:stretch>
            <a:fillRect/>
          </a:stretch>
        </p:blipFill>
        <p:spPr bwMode="auto">
          <a:xfrm>
            <a:off x="505520" y="1196752"/>
            <a:ext cx="4258580" cy="4176464"/>
          </a:xfrm>
          <a:prstGeom prst="rect">
            <a:avLst/>
          </a:prstGeom>
          <a:noFill/>
          <a:ln>
            <a:noFill/>
          </a:ln>
        </p:spPr>
      </p:pic>
      <p:sp>
        <p:nvSpPr>
          <p:cNvPr id="7" name="Прямоугольник 6"/>
          <p:cNvSpPr/>
          <p:nvPr/>
        </p:nvSpPr>
        <p:spPr>
          <a:xfrm>
            <a:off x="5148064" y="1628800"/>
            <a:ext cx="3840584" cy="3139321"/>
          </a:xfrm>
          <a:prstGeom prst="rect">
            <a:avLst/>
          </a:prstGeom>
        </p:spPr>
        <p:txBody>
          <a:bodyPr wrap="square">
            <a:spAutoFit/>
          </a:bodyPr>
          <a:lstStyle/>
          <a:p>
            <a:pPr algn="just"/>
            <a:r>
              <a:rPr lang="kk-KZ" dirty="0">
                <a:latin typeface="Times New Roman"/>
                <a:ea typeface="Times New Roman"/>
              </a:rPr>
              <a:t>1-жылу алмастырғыштың тығыздауыш төсемесі; 2-артық қысымның клапаны; </a:t>
            </a:r>
            <a:br>
              <a:rPr lang="kk-KZ" dirty="0">
                <a:latin typeface="Times New Roman"/>
                <a:ea typeface="Times New Roman"/>
              </a:rPr>
            </a:br>
            <a:r>
              <a:rPr lang="kk-KZ" dirty="0">
                <a:latin typeface="Times New Roman"/>
                <a:ea typeface="Times New Roman"/>
              </a:rPr>
              <a:t>3-жоғары вольтты жалғағыш; 4-тез жалғағыш  қосқыш  (розетка); 5-муфта; 6-майдың айналу датчигі; 7-компенсатор; 8-оң жақ айналу сорғысы; 9-құю/төгуге арналған бекіту дөңгелек краны; 10-компенсатор; 11-сол  жақ айналу сорғысы; 12-төлқұжат тақтасы.</a:t>
            </a:r>
            <a:endParaRPr lang="ru-RU" dirty="0"/>
          </a:p>
        </p:txBody>
      </p:sp>
    </p:spTree>
    <p:extLst>
      <p:ext uri="{BB962C8B-B14F-4D97-AF65-F5344CB8AC3E}">
        <p14:creationId xmlns:p14="http://schemas.microsoft.com/office/powerpoint/2010/main" val="3016137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244679"/>
            <a:ext cx="8449096" cy="461665"/>
          </a:xfrm>
          <a:prstGeom prst="rect">
            <a:avLst/>
          </a:prstGeom>
          <a:solidFill>
            <a:schemeClr val="bg1"/>
          </a:solidFill>
        </p:spPr>
        <p:txBody>
          <a:bodyPr wrap="square">
            <a:spAutoFit/>
          </a:bodyPr>
          <a:lstStyle/>
          <a:p>
            <a:pPr algn="ctr"/>
            <a:r>
              <a:rPr lang="ru-RU" sz="2400" b="1" dirty="0">
                <a:solidFill>
                  <a:srgbClr val="002060"/>
                </a:solidFill>
                <a:latin typeface="Times New Roman" pitchFamily="18" charset="0"/>
                <a:cs typeface="Times New Roman" pitchFamily="18" charset="0"/>
              </a:rPr>
              <a:t>РС-53 </a:t>
            </a:r>
            <a:r>
              <a:rPr lang="ru-RU" sz="2400" b="1" dirty="0" err="1">
                <a:solidFill>
                  <a:srgbClr val="002060"/>
                </a:solidFill>
                <a:latin typeface="Times New Roman" pitchFamily="18" charset="0"/>
                <a:cs typeface="Times New Roman" pitchFamily="18" charset="0"/>
              </a:rPr>
              <a:t>тегістеу</a:t>
            </a:r>
            <a:r>
              <a:rPr lang="ru-RU" sz="2400" b="1" dirty="0">
                <a:solidFill>
                  <a:srgbClr val="002060"/>
                </a:solidFill>
                <a:latin typeface="Times New Roman" pitchFamily="18" charset="0"/>
                <a:cs typeface="Times New Roman" pitchFamily="18" charset="0"/>
              </a:rPr>
              <a:t> реакторы</a:t>
            </a:r>
            <a:endParaRPr lang="ru-RU" sz="2400" b="1" dirty="0">
              <a:solidFill>
                <a:srgbClr val="002060"/>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Прямоугольник 4"/>
          <p:cNvSpPr/>
          <p:nvPr/>
        </p:nvSpPr>
        <p:spPr>
          <a:xfrm>
            <a:off x="1043608" y="908720"/>
            <a:ext cx="7945040" cy="646331"/>
          </a:xfrm>
          <a:prstGeom prst="rect">
            <a:avLst/>
          </a:prstGeom>
        </p:spPr>
        <p:txBody>
          <a:bodyPr wrap="square">
            <a:spAutoFit/>
          </a:bodyPr>
          <a:lstStyle/>
          <a:p>
            <a:pPr algn="just"/>
            <a:r>
              <a:rPr lang="kk-KZ" b="1" dirty="0" smtClean="0">
                <a:solidFill>
                  <a:srgbClr val="FF0000"/>
                </a:solidFill>
                <a:latin typeface="Times New Roman"/>
                <a:ea typeface="Times New Roman"/>
              </a:rPr>
              <a:t>	РС-53 </a:t>
            </a:r>
            <a:r>
              <a:rPr lang="kk-KZ" b="1" dirty="0">
                <a:solidFill>
                  <a:srgbClr val="FF0000"/>
                </a:solidFill>
                <a:latin typeface="Times New Roman"/>
                <a:ea typeface="Times New Roman"/>
              </a:rPr>
              <a:t>реакторы </a:t>
            </a:r>
            <a:r>
              <a:rPr lang="kk-KZ" dirty="0" smtClean="0">
                <a:solidFill>
                  <a:srgbClr val="002060"/>
                </a:solidFill>
                <a:latin typeface="Times New Roman"/>
                <a:ea typeface="Times New Roman"/>
              </a:rPr>
              <a:t>тартым </a:t>
            </a:r>
            <a:r>
              <a:rPr lang="kk-KZ" dirty="0">
                <a:solidFill>
                  <a:srgbClr val="002060"/>
                </a:solidFill>
                <a:latin typeface="Times New Roman"/>
                <a:ea typeface="Times New Roman"/>
              </a:rPr>
              <a:t>қозғалтқыштың тізбектеріндегі түзелген тогының пульсациялығын тегістеу үшін арналған.</a:t>
            </a:r>
            <a:endParaRPr lang="ru-RU" dirty="0">
              <a:solidFill>
                <a:srgbClr val="002060"/>
              </a:solidFill>
            </a:endParaRPr>
          </a:p>
        </p:txBody>
      </p:sp>
      <p:pic>
        <p:nvPicPr>
          <p:cNvPr id="12" name="Рисунок 11"/>
          <p:cNvPicPr/>
          <p:nvPr/>
        </p:nvPicPr>
        <p:blipFill>
          <a:blip r:embed="rId2">
            <a:extLst>
              <a:ext uri="{28A0092B-C50C-407E-A947-70E740481C1C}">
                <a14:useLocalDpi xmlns:a14="http://schemas.microsoft.com/office/drawing/2010/main" val="0"/>
              </a:ext>
            </a:extLst>
          </a:blip>
          <a:srcRect l="21837" t="24799" r="23033" b="35283"/>
          <a:stretch>
            <a:fillRect/>
          </a:stretch>
        </p:blipFill>
        <p:spPr bwMode="auto">
          <a:xfrm>
            <a:off x="1515146" y="1555051"/>
            <a:ext cx="7001961" cy="2848779"/>
          </a:xfrm>
          <a:prstGeom prst="rect">
            <a:avLst/>
          </a:prstGeom>
          <a:noFill/>
          <a:ln>
            <a:noFill/>
          </a:ln>
        </p:spPr>
      </p:pic>
      <p:sp>
        <p:nvSpPr>
          <p:cNvPr id="14" name="Прямоугольник 13"/>
          <p:cNvSpPr/>
          <p:nvPr/>
        </p:nvSpPr>
        <p:spPr>
          <a:xfrm>
            <a:off x="1187624" y="4403830"/>
            <a:ext cx="7801024" cy="2308324"/>
          </a:xfrm>
          <a:prstGeom prst="rect">
            <a:avLst/>
          </a:prstGeom>
        </p:spPr>
        <p:txBody>
          <a:bodyPr wrap="square">
            <a:spAutoFit/>
          </a:bodyPr>
          <a:lstStyle/>
          <a:p>
            <a:pPr marL="8890" indent="441325" algn="just">
              <a:spcAft>
                <a:spcPts val="0"/>
              </a:spcAft>
              <a:tabLst>
                <a:tab pos="2475230" algn="l"/>
                <a:tab pos="6028690" algn="r"/>
              </a:tabLst>
            </a:pPr>
            <a:r>
              <a:rPr lang="kk-KZ" dirty="0">
                <a:solidFill>
                  <a:srgbClr val="002060"/>
                </a:solidFill>
                <a:latin typeface="Times New Roman"/>
                <a:ea typeface="Times New Roman"/>
                <a:cs typeface="Times New Roman"/>
              </a:rPr>
              <a:t>Реактор (7.4-сурет) магнитсымы  2  бар орамадан 1, екі гетинаксталған бүйірлерден 3, реактордың суығанын жақсартатын кептерден 4,6, тартатын бұрамасұкпалардан 5, орнататын бұрыштамалардан 7 құрылады. Орау ШММ4х65 мм мыс шинасынан жасалған, олар қабырғаға саңылауы 4 мм орамдармен оралған; ораулы 	оқшаулары электрониттен </a:t>
            </a:r>
            <a:r>
              <a:rPr lang="kk-KZ" dirty="0" smtClean="0">
                <a:solidFill>
                  <a:srgbClr val="002060"/>
                </a:solidFill>
                <a:latin typeface="Times New Roman"/>
                <a:ea typeface="Times New Roman"/>
                <a:cs typeface="Times New Roman"/>
              </a:rPr>
              <a:t> </a:t>
            </a:r>
            <a:r>
              <a:rPr lang="kk-KZ" dirty="0" smtClean="0">
                <a:solidFill>
                  <a:srgbClr val="002060"/>
                </a:solidFill>
                <a:latin typeface="Times New Roman"/>
                <a:ea typeface="Times New Roman"/>
              </a:rPr>
              <a:t>жасалған </a:t>
            </a:r>
            <a:r>
              <a:rPr lang="kk-KZ" dirty="0">
                <a:solidFill>
                  <a:srgbClr val="002060"/>
                </a:solidFill>
                <a:latin typeface="Times New Roman"/>
                <a:ea typeface="Times New Roman"/>
              </a:rPr>
              <a:t>және оның салқындауын жақсарту үшін орудың 1/3 биіктігінде орналасқан. Орауды магнит сыммен бірге осьті бағытта нығыздайды және электр-оқшаулау лагымен вакуум-қысумен нығыздайды одан кейін пісіреді.</a:t>
            </a:r>
            <a:endParaRPr lang="ru-RU" dirty="0">
              <a:solidFill>
                <a:srgbClr val="002060"/>
              </a:solidFill>
            </a:endParaRPr>
          </a:p>
        </p:txBody>
      </p:sp>
    </p:spTree>
    <p:extLst>
      <p:ext uri="{BB962C8B-B14F-4D97-AF65-F5344CB8AC3E}">
        <p14:creationId xmlns:p14="http://schemas.microsoft.com/office/powerpoint/2010/main" val="16871158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625</TotalTime>
  <Words>2578</Words>
  <Application>Microsoft Office PowerPoint</Application>
  <PresentationFormat>Экран (4:3)</PresentationFormat>
  <Paragraphs>271</Paragraphs>
  <Slides>43</Slides>
  <Notes>1</Notes>
  <HiddenSlides>0</HiddenSlides>
  <MMClips>0</MMClips>
  <ScaleCrop>false</ScaleCrop>
  <HeadingPairs>
    <vt:vector size="8" baseType="variant">
      <vt:variant>
        <vt:lpstr>Использованные шрифты</vt:lpstr>
      </vt:variant>
      <vt:variant>
        <vt:i4>9</vt:i4>
      </vt:variant>
      <vt:variant>
        <vt:lpstr>Тема</vt:lpstr>
      </vt:variant>
      <vt:variant>
        <vt:i4>2</vt:i4>
      </vt:variant>
      <vt:variant>
        <vt:lpstr>Внедренные серверы OLE</vt:lpstr>
      </vt:variant>
      <vt:variant>
        <vt:i4>1</vt:i4>
      </vt:variant>
      <vt:variant>
        <vt:lpstr>Заголовки слайдов</vt:lpstr>
      </vt:variant>
      <vt:variant>
        <vt:i4>43</vt:i4>
      </vt:variant>
    </vt:vector>
  </HeadingPairs>
  <TitlesOfParts>
    <vt:vector size="55" baseType="lpstr">
      <vt:lpstr>Arial</vt:lpstr>
      <vt:lpstr>Arial Black</vt:lpstr>
      <vt:lpstr>Calibri</vt:lpstr>
      <vt:lpstr>Corbel</vt:lpstr>
      <vt:lpstr>Georgia</vt:lpstr>
      <vt:lpstr>Gill Sans MT</vt:lpstr>
      <vt:lpstr>Times New Roman</vt:lpstr>
      <vt:lpstr>Verdana</vt:lpstr>
      <vt:lpstr>Wingdings 2</vt:lpstr>
      <vt:lpstr>Солнцестояние</vt:lpstr>
      <vt:lpstr>Тема Office</vt:lpstr>
      <vt:lpstr>Visio</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Инверторлардың қажеттілігі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Seidulla Abdullayev</cp:lastModifiedBy>
  <cp:revision>34</cp:revision>
  <dcterms:created xsi:type="dcterms:W3CDTF">2020-03-09T16:05:12Z</dcterms:created>
  <dcterms:modified xsi:type="dcterms:W3CDTF">2025-08-27T10:57:00Z</dcterms:modified>
</cp:coreProperties>
</file>