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40" r:id="rId2"/>
    <p:sldId id="339" r:id="rId3"/>
    <p:sldId id="256" r:id="rId4"/>
    <p:sldId id="263" r:id="rId5"/>
    <p:sldId id="262" r:id="rId6"/>
    <p:sldId id="264" r:id="rId7"/>
    <p:sldId id="265" r:id="rId8"/>
    <p:sldId id="268" r:id="rId9"/>
    <p:sldId id="257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дмин" initials="а" lastIdx="1" clrIdx="0">
    <p:extLst>
      <p:ext uri="{19B8F6BF-5375-455C-9EA6-DF929625EA0E}">
        <p15:presenceInfo xmlns:p15="http://schemas.microsoft.com/office/powerpoint/2012/main" userId="админ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2678"/>
    <a:srgbClr val="008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101" d="100"/>
          <a:sy n="101" d="100"/>
        </p:scale>
        <p:origin x="123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19T19:26:49.094" idx="1">
    <p:pos x="5760" y="0"/>
    <p:text/>
    <p:extLst>
      <p:ext uri="{C676402C-5697-4E1C-873F-D02D1690AC5C}">
        <p15:threadingInfo xmlns:p15="http://schemas.microsoft.com/office/powerpoint/2012/main" timeZoneBias="-3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82BAD6-5E16-4C10-9B2E-6581C6E73C0C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D5E7FC-7788-4FEE-9BB8-B1959E33B7E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669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811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325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812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3864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43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8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866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4923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84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2791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241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BAE1A-5247-4A34-9181-09F1919AC41A}" type="datetimeFigureOut">
              <a:rPr lang="ru-RU" smtClean="0"/>
              <a:t>19.01.2022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48DFB-2F6C-4D8C-9215-E86B9113B68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7071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comments" Target="../comments/commen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-3448"/>
            <a:ext cx="9144000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445795"/>
            <a:ext cx="4019413" cy="91164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" y="1242697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endParaRPr lang="ru-RU" altLang="ru-RU" sz="1200" dirty="0">
              <a:solidFill>
                <a:schemeClr val="bg1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8C3C293-7E4A-46B3-9077-0E98B08800C1}"/>
              </a:ext>
            </a:extLst>
          </p:cNvPr>
          <p:cNvSpPr txBox="1"/>
          <p:nvPr/>
        </p:nvSpPr>
        <p:spPr>
          <a:xfrm>
            <a:off x="611560" y="3698794"/>
            <a:ext cx="82089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bg1"/>
                </a:solidFill>
              </a:rPr>
              <a:t>Введение в </a:t>
            </a:r>
            <a:r>
              <a:rPr lang="ru-RU" dirty="0" err="1">
                <a:solidFill>
                  <a:schemeClr val="bg1"/>
                </a:solidFill>
              </a:rPr>
              <a:t>экономику:макроэкономика</a:t>
            </a:r>
            <a:r>
              <a:rPr lang="ru-RU" dirty="0">
                <a:solidFill>
                  <a:schemeClr val="bg1"/>
                </a:solidFill>
              </a:rPr>
              <a:t> Тлеужанова </a:t>
            </a:r>
            <a:r>
              <a:rPr lang="ru-RU" dirty="0" err="1">
                <a:solidFill>
                  <a:schemeClr val="bg1"/>
                </a:solidFill>
              </a:rPr>
              <a:t>Манатжан</a:t>
            </a:r>
            <a:r>
              <a:rPr lang="ru-RU" dirty="0">
                <a:solidFill>
                  <a:schemeClr val="bg1"/>
                </a:solidFill>
              </a:rPr>
              <a:t> </a:t>
            </a:r>
            <a:r>
              <a:rPr lang="ru-RU" dirty="0" err="1">
                <a:solidFill>
                  <a:schemeClr val="bg1"/>
                </a:solidFill>
              </a:rPr>
              <a:t>Ашимкуловна</a:t>
            </a:r>
            <a:r>
              <a:rPr lang="ru-RU" dirty="0">
                <a:solidFill>
                  <a:schemeClr val="bg1"/>
                </a:solidFill>
              </a:rPr>
              <a:t>. Кандидат экономических наук, </a:t>
            </a:r>
            <a:r>
              <a:rPr lang="ru-RU" dirty="0" err="1">
                <a:solidFill>
                  <a:schemeClr val="bg1"/>
                </a:solidFill>
              </a:rPr>
              <a:t>ассоцированный</a:t>
            </a:r>
            <a:r>
              <a:rPr lang="ru-RU" dirty="0">
                <a:solidFill>
                  <a:schemeClr val="bg1"/>
                </a:solidFill>
              </a:rPr>
              <a:t> профессор</a:t>
            </a:r>
          </a:p>
        </p:txBody>
      </p:sp>
    </p:spTree>
    <p:extLst>
      <p:ext uri="{BB962C8B-B14F-4D97-AF65-F5344CB8AC3E}">
        <p14:creationId xmlns:p14="http://schemas.microsoft.com/office/powerpoint/2010/main" val="10314041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029DF5-BD87-4A14-9FF4-F72EE9199340}"/>
              </a:ext>
            </a:extLst>
          </p:cNvPr>
          <p:cNvSpPr/>
          <p:nvPr/>
        </p:nvSpPr>
        <p:spPr>
          <a:xfrm>
            <a:off x="4397112" y="3244334"/>
            <a:ext cx="239168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900" dirty="0"/>
              <a:t> </a:t>
            </a:r>
            <a:endParaRPr lang="ru-RU" sz="1900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E230473-1EB8-449A-8E5D-B146086B1D90}"/>
              </a:ext>
            </a:extLst>
          </p:cNvPr>
          <p:cNvSpPr/>
          <p:nvPr/>
        </p:nvSpPr>
        <p:spPr>
          <a:xfrm>
            <a:off x="539552" y="764704"/>
            <a:ext cx="8064896" cy="84812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85000"/>
              </a:lnSpc>
              <a:spcBef>
                <a:spcPct val="0"/>
              </a:spcBef>
            </a:pPr>
            <a:r>
              <a:rPr lang="ru-RU" sz="19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Макроэкономические модели 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— это формализованное (графическое или алгебраическое) описание экономических процессов и явлений с целью выявления основных взаимосвязей между ними.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97BF97D5-BD0A-4E3B-BC56-81460CF1D677}"/>
              </a:ext>
            </a:extLst>
          </p:cNvPr>
          <p:cNvSpPr/>
          <p:nvPr/>
        </p:nvSpPr>
        <p:spPr>
          <a:xfrm>
            <a:off x="539552" y="1612831"/>
            <a:ext cx="8064896" cy="188817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85000"/>
              </a:lnSpc>
              <a:spcBef>
                <a:spcPct val="0"/>
              </a:spcBef>
            </a:pP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Модели включают два вида переменных: </a:t>
            </a:r>
            <a:r>
              <a:rPr lang="ru-RU" sz="1900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экзогенные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 и </a:t>
            </a:r>
            <a:r>
              <a:rPr lang="ru-RU" sz="1900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эндогенные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.</a:t>
            </a:r>
          </a:p>
          <a:p>
            <a:pPr marL="357188" indent="-357188" algn="just">
              <a:lnSpc>
                <a:spcPct val="85000"/>
              </a:lnSpc>
              <a:spcBef>
                <a:spcPct val="0"/>
              </a:spcBef>
            </a:pPr>
            <a:r>
              <a:rPr lang="ru-RU" sz="19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Экзогенные переменные 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— это переменные, задающиеся извне, значение которых формируется вне модели. Экзогенные переменные являются в модели независимыми величинами, а их изменение называется автономным изменением.</a:t>
            </a:r>
          </a:p>
          <a:p>
            <a:pPr marL="357188" indent="-357188" algn="just">
              <a:lnSpc>
                <a:spcPct val="85000"/>
              </a:lnSpc>
              <a:spcBef>
                <a:spcPct val="0"/>
              </a:spcBef>
            </a:pPr>
            <a:r>
              <a:rPr lang="ru-RU" sz="19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Эндогенные переменные 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— это переменные, значение которых формируется внутри модели. Это зависимые переменные.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BD0DAA43-6FDE-4745-9870-B1F1AD4BF29C}"/>
              </a:ext>
            </a:extLst>
          </p:cNvPr>
          <p:cNvSpPr/>
          <p:nvPr/>
        </p:nvSpPr>
        <p:spPr>
          <a:xfrm>
            <a:off x="539552" y="3501008"/>
            <a:ext cx="8064896" cy="302433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357188" indent="-357188" algn="just">
              <a:lnSpc>
                <a:spcPct val="85000"/>
              </a:lnSpc>
              <a:spcBef>
                <a:spcPct val="0"/>
              </a:spcBef>
            </a:pPr>
            <a:r>
              <a:rPr lang="ru-RU" sz="19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Поток 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19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flow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) — это показатель, характеризующий количество за определенный период времени (в макроэкономике, как правило, за год). К показателям потоков относятся: совокупный выпуск, совокупный доход, потребление, инвестиции, дефицит (профицит) государственного бюджета, экспорт и др., так как они рассчитываются за год. Все показатели, отображенные в модели кругооборота, являются потоками (неслучайно она называется моделью круговых потоков).</a:t>
            </a:r>
          </a:p>
          <a:p>
            <a:pPr marL="357188" indent="-357188" algn="just">
              <a:lnSpc>
                <a:spcPct val="85000"/>
              </a:lnSpc>
              <a:spcBef>
                <a:spcPct val="0"/>
              </a:spcBef>
            </a:pPr>
            <a:r>
              <a:rPr lang="ru-RU" sz="19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Запас 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19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stock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) — это показатель, характеризующий количество на определенный момент, на определенную дату (например, 1 января 2002 г.). К показателям запасов относятся: национальное богатство, личное богатство, </a:t>
            </a:r>
            <a:r>
              <a:rPr lang="ru-RU" sz="19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запac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 капитала, количество безработных, производственный потенциал, государственный долг и др.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9B328AC-EFB8-48C7-B5BE-2FF17A0C0181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236296" y="142398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3814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7CD9C8B0-DF59-44FA-86D8-562DBFC66341}"/>
              </a:ext>
            </a:extLst>
          </p:cNvPr>
          <p:cNvGrpSpPr/>
          <p:nvPr/>
        </p:nvGrpSpPr>
        <p:grpSpPr>
          <a:xfrm>
            <a:off x="827584" y="908720"/>
            <a:ext cx="7632848" cy="5724309"/>
            <a:chOff x="1331640" y="1268760"/>
            <a:chExt cx="6480720" cy="5243793"/>
          </a:xfrm>
        </p:grpSpPr>
        <p:sp>
          <p:nvSpPr>
            <p:cNvPr id="4" name="Равнобедренный треугольник 3">
              <a:extLst>
                <a:ext uri="{FF2B5EF4-FFF2-40B4-BE49-F238E27FC236}">
                  <a16:creationId xmlns:a16="http://schemas.microsoft.com/office/drawing/2014/main" id="{8C0BD851-6355-4456-83EC-FBD853E64E2D}"/>
                </a:ext>
              </a:extLst>
            </p:cNvPr>
            <p:cNvSpPr/>
            <p:nvPr/>
          </p:nvSpPr>
          <p:spPr>
            <a:xfrm flipV="1">
              <a:off x="2727811" y="2204864"/>
              <a:ext cx="3688378" cy="2520280"/>
            </a:xfrm>
            <a:prstGeom prst="triangl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sz="1400" i="1">
                <a:solidFill>
                  <a:srgbClr val="062678"/>
                </a:solidFill>
                <a:latin typeface="+mj-lt"/>
                <a:ea typeface="+mj-ea"/>
                <a:cs typeface="+mj-cs"/>
              </a:endParaRPr>
            </a:p>
          </p:txBody>
        </p:sp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04528CCA-C45B-4DF5-8D29-9D14A0DBC286}"/>
                </a:ext>
              </a:extLst>
            </p:cNvPr>
            <p:cNvSpPr/>
            <p:nvPr/>
          </p:nvSpPr>
          <p:spPr>
            <a:xfrm>
              <a:off x="1331640" y="1268760"/>
              <a:ext cx="6480720" cy="936104"/>
            </a:xfrm>
            <a:prstGeom prst="rect">
              <a:avLst/>
            </a:prstGeom>
            <a:ln w="50800" cmpd="thickThin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Макроэкономика </a:t>
              </a:r>
              <a:r>
                <a:rPr lang="ru-RU" dirty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— часть экономической теории, изучающая закономерности функционирования и тенденции развития  экономики страны в целом</a:t>
              </a:r>
            </a:p>
          </p:txBody>
        </p:sp>
        <p:sp>
          <p:nvSpPr>
            <p:cNvPr id="6" name="Прямоугольник: скругленные углы 47">
              <a:extLst>
                <a:ext uri="{FF2B5EF4-FFF2-40B4-BE49-F238E27FC236}">
                  <a16:creationId xmlns:a16="http://schemas.microsoft.com/office/drawing/2014/main" id="{91B3A54B-B901-41CA-9E50-C1327018BD60}"/>
                </a:ext>
              </a:extLst>
            </p:cNvPr>
            <p:cNvSpPr/>
            <p:nvPr/>
          </p:nvSpPr>
          <p:spPr>
            <a:xfrm>
              <a:off x="2123728" y="2636912"/>
              <a:ext cx="4896544" cy="389383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целостная национальная экономика</a:t>
              </a:r>
            </a:p>
          </p:txBody>
        </p:sp>
        <p:sp>
          <p:nvSpPr>
            <p:cNvPr id="7" name="Прямоугольник: скругленные углы 48">
              <a:extLst>
                <a:ext uri="{FF2B5EF4-FFF2-40B4-BE49-F238E27FC236}">
                  <a16:creationId xmlns:a16="http://schemas.microsoft.com/office/drawing/2014/main" id="{D218EC73-693B-4198-B9F6-80B5093F2C9C}"/>
                </a:ext>
              </a:extLst>
            </p:cNvPr>
            <p:cNvSpPr/>
            <p:nvPr/>
          </p:nvSpPr>
          <p:spPr>
            <a:xfrm>
              <a:off x="2123728" y="3429000"/>
              <a:ext cx="4896544" cy="1196483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</a:rPr>
                <a:t>экономический рост и высокая занятость</a:t>
              </a:r>
              <a:endParaRPr lang="en-US" dirty="0">
                <a:solidFill>
                  <a:srgbClr val="062678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</a:rPr>
                <a:t>стабильный уровень цен и валютный курс</a:t>
              </a:r>
              <a:endParaRPr lang="en-US" dirty="0">
                <a:solidFill>
                  <a:srgbClr val="062678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</a:rPr>
                <a:t>сбалансированный бюджет</a:t>
              </a:r>
              <a:endParaRPr lang="en-US" dirty="0">
                <a:solidFill>
                  <a:srgbClr val="062678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</a:rPr>
                <a:t>уравновешенный торговый баланс</a:t>
              </a:r>
            </a:p>
          </p:txBody>
        </p:sp>
        <p:sp>
          <p:nvSpPr>
            <p:cNvPr id="8" name="Прямоугольник 7">
              <a:extLst>
                <a:ext uri="{FF2B5EF4-FFF2-40B4-BE49-F238E27FC236}">
                  <a16:creationId xmlns:a16="http://schemas.microsoft.com/office/drawing/2014/main" id="{8DD2F464-0727-48AF-A6D0-5184C63FADD7}"/>
                </a:ext>
              </a:extLst>
            </p:cNvPr>
            <p:cNvSpPr/>
            <p:nvPr/>
          </p:nvSpPr>
          <p:spPr>
            <a:xfrm>
              <a:off x="2555777" y="4783649"/>
              <a:ext cx="4032446" cy="1728904"/>
            </a:xfrm>
            <a:prstGeom prst="rect">
              <a:avLst/>
            </a:prstGeom>
            <a:ln w="50800" cmpd="thickThin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инструменты макроэкономики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фискальная политика</a:t>
              </a:r>
              <a:r>
                <a:rPr lang="ru-RU" dirty="0">
                  <a:solidFill>
                    <a:srgbClr val="062678"/>
                  </a:solidFill>
                </a:rPr>
                <a:t> </a:t>
              </a:r>
              <a:endParaRPr lang="en-US" dirty="0">
                <a:solidFill>
                  <a:srgbClr val="062678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</a:rPr>
                <a:t>денежная политика</a:t>
              </a:r>
              <a:endParaRPr lang="ru-RU" dirty="0">
                <a:solidFill>
                  <a:srgbClr val="062678"/>
                </a:solidFill>
                <a:latin typeface="+mj-lt"/>
                <a:ea typeface="+mj-ea"/>
                <a:cs typeface="+mj-cs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налоговая политика </a:t>
              </a:r>
              <a:endParaRPr lang="en-US" dirty="0">
                <a:solidFill>
                  <a:srgbClr val="062678"/>
                </a:solidFill>
                <a:latin typeface="+mj-lt"/>
                <a:ea typeface="+mj-ea"/>
                <a:cs typeface="+mj-cs"/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политика регулирования доходов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ru-RU" dirty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внешнеэкономическая политика</a:t>
              </a:r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1DE647FD-43E3-4D01-AECC-DF44C7983A9A}"/>
                </a:ext>
              </a:extLst>
            </p:cNvPr>
            <p:cNvSpPr/>
            <p:nvPr/>
          </p:nvSpPr>
          <p:spPr>
            <a:xfrm>
              <a:off x="3367440" y="2241440"/>
              <a:ext cx="240912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b="1" i="1" dirty="0">
                  <a:solidFill>
                    <a:srgbClr val="062678"/>
                  </a:solidFill>
                </a:rPr>
                <a:t>объект исследования</a:t>
              </a:r>
            </a:p>
          </p:txBody>
        </p:sp>
        <p:sp>
          <p:nvSpPr>
            <p:cNvPr id="10" name="Прямоугольник 9">
              <a:extLst>
                <a:ext uri="{FF2B5EF4-FFF2-40B4-BE49-F238E27FC236}">
                  <a16:creationId xmlns:a16="http://schemas.microsoft.com/office/drawing/2014/main" id="{4B9DC17B-9AC1-4D53-A00B-CBE5EF37CEF9}"/>
                </a:ext>
              </a:extLst>
            </p:cNvPr>
            <p:cNvSpPr/>
            <p:nvPr/>
          </p:nvSpPr>
          <p:spPr>
            <a:xfrm>
              <a:off x="4234824" y="3048391"/>
              <a:ext cx="67435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b="1" i="1" dirty="0">
                  <a:solidFill>
                    <a:srgbClr val="062678"/>
                  </a:solidFill>
                </a:rPr>
                <a:t>цели</a:t>
              </a:r>
            </a:p>
          </p:txBody>
        </p:sp>
      </p:grp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7314" y="277525"/>
            <a:ext cx="5346655" cy="640135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E7F286CF-45B5-4528-A423-4344981678FE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236296" y="142398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086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97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662" y="2395666"/>
            <a:ext cx="4019413" cy="911642"/>
          </a:xfrm>
          <a:prstGeom prst="rect">
            <a:avLst/>
          </a:prstGeom>
        </p:spPr>
      </p:pic>
      <p:sp>
        <p:nvSpPr>
          <p:cNvPr id="8" name="Подзаголовок 2"/>
          <p:cNvSpPr txBox="1">
            <a:spLocks/>
          </p:cNvSpPr>
          <p:nvPr/>
        </p:nvSpPr>
        <p:spPr>
          <a:xfrm>
            <a:off x="1" y="1242697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НАО «Казахский национальный исследовательский технический университет</a:t>
            </a:r>
            <a:r>
              <a:rPr lang="en-US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 </a:t>
            </a: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имени К.И. </a:t>
            </a:r>
            <a:r>
              <a:rPr lang="ru-RU" altLang="ru-RU" sz="1200" dirty="0" err="1">
                <a:solidFill>
                  <a:schemeClr val="bg1"/>
                </a:solidFill>
                <a:latin typeface="+mj-lt"/>
                <a:cs typeface="Times New Roman" pitchFamily="18" charset="0"/>
              </a:rPr>
              <a:t>Сатпаева</a:t>
            </a: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»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56469" y="4507905"/>
            <a:ext cx="540179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100" dirty="0">
                <a:solidFill>
                  <a:schemeClr val="bg1"/>
                </a:solidFill>
              </a:rPr>
              <a:t>Предмет и метод макроэкономики</a:t>
            </a:r>
            <a:r>
              <a:rPr lang="en-US" sz="2100" dirty="0">
                <a:solidFill>
                  <a:schemeClr val="bg1"/>
                </a:solidFill>
              </a:rPr>
              <a:t>.</a:t>
            </a:r>
            <a:r>
              <a:rPr lang="ru-RU" sz="2100" dirty="0">
                <a:solidFill>
                  <a:schemeClr val="bg1"/>
                </a:solidFill>
              </a:rPr>
              <a:t> национальная экономика и метод её измерения  </a:t>
            </a:r>
            <a:endParaRPr lang="en-US" sz="2100" dirty="0">
              <a:solidFill>
                <a:schemeClr val="bg1"/>
              </a:solidFill>
            </a:endParaRPr>
          </a:p>
        </p:txBody>
      </p:sp>
      <p:sp>
        <p:nvSpPr>
          <p:cNvPr id="9" name="Подзаголовок 2"/>
          <p:cNvSpPr txBox="1">
            <a:spLocks/>
          </p:cNvSpPr>
          <p:nvPr/>
        </p:nvSpPr>
        <p:spPr>
          <a:xfrm>
            <a:off x="1" y="1536371"/>
            <a:ext cx="9143999" cy="28281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 typeface="Wingdings 2" pitchFamily="18" charset="2"/>
              <a:buNone/>
            </a:pPr>
            <a:r>
              <a:rPr lang="ru-RU" altLang="ru-RU" sz="1200" dirty="0">
                <a:solidFill>
                  <a:schemeClr val="bg1"/>
                </a:solidFill>
                <a:latin typeface="+mj-lt"/>
                <a:cs typeface="Times New Roman" pitchFamily="18" charset="0"/>
              </a:rPr>
              <a:t>ИНСТИТУТ ДИСТАНЦИОННОГО ОБРАЗОВАНИЯ И ПРОФЕССИОНАЛЬНОГО РАЗВИТИЯ</a:t>
            </a:r>
          </a:p>
        </p:txBody>
      </p:sp>
    </p:spTree>
    <p:extLst>
      <p:ext uri="{BB962C8B-B14F-4D97-AF65-F5344CB8AC3E}">
        <p14:creationId xmlns:p14="http://schemas.microsoft.com/office/powerpoint/2010/main" val="24334284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397112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9814890-9115-44C1-86B1-D7DB96FB6536}"/>
              </a:ext>
            </a:extLst>
          </p:cNvPr>
          <p:cNvSpPr/>
          <p:nvPr/>
        </p:nvSpPr>
        <p:spPr>
          <a:xfrm>
            <a:off x="539552" y="1484784"/>
            <a:ext cx="8064896" cy="490289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357188" indent="-357188" algn="just">
              <a:lnSpc>
                <a:spcPct val="114000"/>
              </a:lnSpc>
              <a:spcBef>
                <a:spcPct val="0"/>
              </a:spcBef>
            </a:pPr>
            <a:r>
              <a:rPr lang="ru-RU" sz="28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Макроэкономика </a:t>
            </a:r>
            <a:r>
              <a:rPr lang="ru-RU" sz="28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— это наука, которая изучает закономерности функционирования экономики в целом, исследует взаимодействие экономических агентов и экономических рынков друг с другом, при этом экономика рассматривается как сложная, иерархически организованная система, как совокупность экономических процессов и явлений и их показателей.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6ED7092-5344-4A64-ABFB-85A8839135F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236296" y="142398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811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397112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9814890-9115-44C1-86B1-D7DB96FB6536}"/>
              </a:ext>
            </a:extLst>
          </p:cNvPr>
          <p:cNvSpPr/>
          <p:nvPr/>
        </p:nvSpPr>
        <p:spPr>
          <a:xfrm>
            <a:off x="539552" y="764704"/>
            <a:ext cx="8064896" cy="338437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spcBef>
                <a:spcPct val="0"/>
              </a:spcBef>
            </a:pPr>
            <a:r>
              <a:rPr lang="ru-RU" sz="2100" b="1" i="1" dirty="0">
                <a:solidFill>
                  <a:srgbClr val="062678"/>
                </a:solidFill>
                <a:ea typeface="+mj-ea"/>
                <a:cs typeface="+mj-cs"/>
              </a:rPr>
              <a:t>Основными проблемами</a:t>
            </a:r>
            <a:r>
              <a:rPr lang="ru-RU" sz="2100" dirty="0">
                <a:solidFill>
                  <a:srgbClr val="062678"/>
                </a:solidFill>
                <a:ea typeface="+mj-ea"/>
                <a:cs typeface="+mj-cs"/>
              </a:rPr>
              <a:t>, которые изучает макроэкономика, являются:</a:t>
            </a:r>
          </a:p>
          <a:p>
            <a:pPr marL="447675" indent="-265113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rgbClr val="062678"/>
                </a:solidFill>
                <a:ea typeface="+mj-ea"/>
                <a:cs typeface="+mj-cs"/>
              </a:rPr>
              <a:t>экономический рост, его факторы и темпы;</a:t>
            </a:r>
          </a:p>
          <a:p>
            <a:pPr marL="447675" indent="-265113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rgbClr val="062678"/>
                </a:solidFill>
                <a:ea typeface="+mj-ea"/>
                <a:cs typeface="+mj-cs"/>
              </a:rPr>
              <a:t>экономический цикл и его причины;</a:t>
            </a:r>
          </a:p>
          <a:p>
            <a:pPr marL="447675" indent="-265113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rgbClr val="062678"/>
                </a:solidFill>
                <a:ea typeface="+mj-ea"/>
                <a:cs typeface="+mj-cs"/>
              </a:rPr>
              <a:t>занятость и безработица;</a:t>
            </a:r>
          </a:p>
          <a:p>
            <a:pPr marL="447675" indent="-265113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rgbClr val="062678"/>
                </a:solidFill>
                <a:ea typeface="+mj-ea"/>
                <a:cs typeface="+mj-cs"/>
              </a:rPr>
              <a:t>общий уровень цен и инфляция;</a:t>
            </a:r>
          </a:p>
          <a:p>
            <a:pPr marL="447675" indent="-265113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rgbClr val="062678"/>
                </a:solidFill>
                <a:ea typeface="+mj-ea"/>
                <a:cs typeface="+mj-cs"/>
              </a:rPr>
              <a:t>уровень ставки процента и денежное обращение;</a:t>
            </a:r>
          </a:p>
          <a:p>
            <a:pPr marL="447675" indent="-265113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rgbClr val="062678"/>
                </a:solidFill>
                <a:ea typeface="+mj-ea"/>
                <a:cs typeface="+mj-cs"/>
              </a:rPr>
              <a:t>состояние государственного бюджета и финансирование бюджетного дефицита;</a:t>
            </a:r>
          </a:p>
          <a:p>
            <a:pPr marL="447675" indent="-265113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rgbClr val="062678"/>
                </a:solidFill>
                <a:ea typeface="+mj-ea"/>
                <a:cs typeface="+mj-cs"/>
              </a:rPr>
              <a:t>состояние платежного баланса и валютный курс.</a:t>
            </a:r>
            <a:endParaRPr lang="en-US" sz="2100" dirty="0">
              <a:solidFill>
                <a:srgbClr val="062678"/>
              </a:solidFill>
              <a:ea typeface="+mj-ea"/>
              <a:cs typeface="+mj-cs"/>
            </a:endParaRPr>
          </a:p>
          <a:p>
            <a:pPr marL="447675" indent="-265113" algn="just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ru-RU" sz="2100" dirty="0">
              <a:solidFill>
                <a:srgbClr val="062678"/>
              </a:solidFill>
              <a:ea typeface="+mj-ea"/>
              <a:cs typeface="+mj-c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3742646-E5E8-4578-8619-86495B9C7A4D}"/>
              </a:ext>
            </a:extLst>
          </p:cNvPr>
          <p:cNvSpPr/>
          <p:nvPr/>
        </p:nvSpPr>
        <p:spPr>
          <a:xfrm>
            <a:off x="539552" y="4221088"/>
            <a:ext cx="8064896" cy="23544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ru-RU" sz="2100" b="1" i="1" dirty="0">
                <a:solidFill>
                  <a:srgbClr val="062678"/>
                </a:solidFill>
              </a:rPr>
              <a:t>Важность</a:t>
            </a:r>
            <a:r>
              <a:rPr lang="ru-RU" sz="2100" b="1" dirty="0">
                <a:solidFill>
                  <a:srgbClr val="062678"/>
                </a:solidFill>
              </a:rPr>
              <a:t> </a:t>
            </a:r>
            <a:r>
              <a:rPr lang="ru-RU" sz="2100" b="1" i="1" dirty="0">
                <a:solidFill>
                  <a:srgbClr val="062678"/>
                </a:solidFill>
              </a:rPr>
              <a:t>изучения</a:t>
            </a:r>
            <a:r>
              <a:rPr lang="ru-RU" sz="2100" b="1" dirty="0">
                <a:solidFill>
                  <a:srgbClr val="062678"/>
                </a:solidFill>
              </a:rPr>
              <a:t> </a:t>
            </a:r>
            <a:r>
              <a:rPr lang="ru-RU" sz="2100" dirty="0">
                <a:solidFill>
                  <a:srgbClr val="062678"/>
                </a:solidFill>
              </a:rPr>
              <a:t>макроэкономики заключается в том, что:</a:t>
            </a:r>
          </a:p>
          <a:p>
            <a:pPr marL="447675" indent="-265113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rgbClr val="062678"/>
                </a:solidFill>
              </a:rPr>
              <a:t>она не просто описывает макроэкономические явления и процессы, но выявляет их закономерности и зависимости между ними, исследует причинно-следственные связи в экономике;</a:t>
            </a:r>
          </a:p>
          <a:p>
            <a:pPr marL="447675" indent="-265113" algn="just"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100" dirty="0">
                <a:solidFill>
                  <a:srgbClr val="062678"/>
                </a:solidFill>
              </a:rPr>
              <a:t>знание макроэкономических зависимостей и связей позволяет оценить существующую в экономике ситуацию и показать, что нужно сделать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16EA5E3-C8A5-4DA9-8582-2805C21C18C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236296" y="99750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487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397112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9814890-9115-44C1-86B1-D7DB96FB6536}"/>
              </a:ext>
            </a:extLst>
          </p:cNvPr>
          <p:cNvSpPr/>
          <p:nvPr/>
        </p:nvSpPr>
        <p:spPr>
          <a:xfrm>
            <a:off x="539552" y="1052736"/>
            <a:ext cx="8064896" cy="53349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4000"/>
              </a:lnSpc>
              <a:spcBef>
                <a:spcPct val="0"/>
              </a:spcBef>
            </a:pPr>
            <a:r>
              <a:rPr lang="ru-RU" sz="26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Агрегирование </a:t>
            </a:r>
            <a:r>
              <a:rPr lang="ru-RU" sz="26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представляет собой объединение отдельных элементов в одно целое, в агрегат, в совокупность. Оно основано на </a:t>
            </a:r>
            <a:r>
              <a:rPr lang="ru-RU" sz="2600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абстрагировании</a:t>
            </a:r>
            <a:r>
              <a:rPr lang="ru-RU" sz="26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— отвлечении от несущественных для целей исследования черт и факторов. </a:t>
            </a:r>
          </a:p>
          <a:p>
            <a:pPr algn="just">
              <a:lnSpc>
                <a:spcPct val="114000"/>
              </a:lnSpc>
              <a:spcBef>
                <a:spcPts val="1200"/>
              </a:spcBef>
            </a:pPr>
            <a:r>
              <a:rPr lang="ru-RU" sz="26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Агрегирование позволяет выделить: </a:t>
            </a:r>
          </a:p>
          <a:p>
            <a:pPr marL="265113" indent="-265113" algn="just">
              <a:lnSpc>
                <a:spcPct val="114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макроэкономических агентов;</a:t>
            </a:r>
          </a:p>
          <a:p>
            <a:pPr marL="265113" indent="-265113" algn="just">
              <a:lnSpc>
                <a:spcPct val="114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макроэкономические рынки; </a:t>
            </a:r>
          </a:p>
          <a:p>
            <a:pPr marL="265113" indent="-265113" algn="just">
              <a:lnSpc>
                <a:spcPct val="114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макроэкономические взаимосвязи; </a:t>
            </a:r>
          </a:p>
          <a:p>
            <a:pPr marL="265113" indent="-265113" algn="just">
              <a:lnSpc>
                <a:spcPct val="114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6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макроэкономические показатели.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6C0FFBE-E513-4737-B9AD-A07288FC62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236296" y="142398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92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397112" y="3244334"/>
            <a:ext cx="239168" cy="3847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900" dirty="0"/>
              <a:t> </a:t>
            </a:r>
            <a:endParaRPr lang="ru-RU" sz="1900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9814890-9115-44C1-86B1-D7DB96FB6536}"/>
              </a:ext>
            </a:extLst>
          </p:cNvPr>
          <p:cNvSpPr/>
          <p:nvPr/>
        </p:nvSpPr>
        <p:spPr>
          <a:xfrm>
            <a:off x="539552" y="836712"/>
            <a:ext cx="8064896" cy="109608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4000"/>
              </a:lnSpc>
              <a:spcBef>
                <a:spcPct val="0"/>
              </a:spcBef>
            </a:pPr>
            <a:r>
              <a:rPr lang="ru-RU" sz="19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Домохозяйства 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19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households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) — это совокупный, рационально действующий макроэкономический агент, цель экономической деятельности которого состоит в максимизации полезности.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7CA3E8AE-B9D2-48D0-AEA9-8FEAB22823F8}"/>
              </a:ext>
            </a:extLst>
          </p:cNvPr>
          <p:cNvSpPr/>
          <p:nvPr/>
        </p:nvSpPr>
        <p:spPr>
          <a:xfrm>
            <a:off x="539552" y="1932802"/>
            <a:ext cx="8064896" cy="10960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4000"/>
              </a:lnSpc>
              <a:spcBef>
                <a:spcPct val="0"/>
              </a:spcBef>
            </a:pPr>
            <a:r>
              <a:rPr lang="ru-RU" sz="19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Фирмы 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19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business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19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firms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) — это совокупный, рационально действующий макроэкономический агент, целью экономической деятельности которого выступает максимизация прибыли. 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681A965-5439-4088-92E8-043FBDA2B09C}"/>
              </a:ext>
            </a:extLst>
          </p:cNvPr>
          <p:cNvSpPr/>
          <p:nvPr/>
        </p:nvSpPr>
        <p:spPr>
          <a:xfrm>
            <a:off x="539552" y="3028892"/>
            <a:ext cx="8064896" cy="24163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4000"/>
              </a:lnSpc>
              <a:spcBef>
                <a:spcPct val="0"/>
              </a:spcBef>
            </a:pPr>
            <a:r>
              <a:rPr lang="ru-RU" sz="19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Государство 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19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government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) — это рационально действующий макроэкономический агент, представленный совокупностью государственных учреждений и организаций, обладающих политическим и юридическим правом воздействовать на ход экономических процессов, регулировать экономику. Основная задача государства в рыночной экономике состоит в устранении провалов рынка (</a:t>
            </a:r>
            <a:r>
              <a:rPr lang="ru-RU" sz="19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market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19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failures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) и максимизации общественного благосостояния (</a:t>
            </a:r>
            <a:r>
              <a:rPr lang="ru-RU" sz="19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social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19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welfare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).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5A753BF-5B79-40EE-AB12-EF812B496B95}"/>
              </a:ext>
            </a:extLst>
          </p:cNvPr>
          <p:cNvSpPr/>
          <p:nvPr/>
        </p:nvSpPr>
        <p:spPr>
          <a:xfrm>
            <a:off x="539552" y="5445224"/>
            <a:ext cx="8064896" cy="10960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4000"/>
              </a:lnSpc>
              <a:spcBef>
                <a:spcPct val="0"/>
              </a:spcBef>
            </a:pPr>
            <a:r>
              <a:rPr lang="ru-RU" sz="19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Иностранный сектор 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19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foreign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19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sector</a:t>
            </a:r>
            <a:r>
              <a:rPr lang="ru-RU" sz="19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) — это совокупный рационально действующий макроэкономический агент, объединяющий все остальные страны мира, с которыми данная страна взаимодействует.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0B169F2-AF20-4C1D-98FE-866BE245AC8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236296" y="142398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880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4397112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9814890-9115-44C1-86B1-D7DB96FB6536}"/>
              </a:ext>
            </a:extLst>
          </p:cNvPr>
          <p:cNvSpPr/>
          <p:nvPr/>
        </p:nvSpPr>
        <p:spPr>
          <a:xfrm>
            <a:off x="539552" y="805354"/>
            <a:ext cx="8064896" cy="262364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4000"/>
              </a:lnSpc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Агрегирование рынков дает возможность выделить четыре макроэкономических рынка:</a:t>
            </a:r>
          </a:p>
          <a:p>
            <a:pPr marL="265113" indent="-265113" algn="just">
              <a:lnSpc>
                <a:spcPct val="114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рынок товаров и услуг;</a:t>
            </a:r>
          </a:p>
          <a:p>
            <a:pPr marL="265113" indent="-265113" algn="just">
              <a:lnSpc>
                <a:spcPct val="114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финансовый рынок (рынок финансовых активов);</a:t>
            </a:r>
          </a:p>
          <a:p>
            <a:pPr marL="265113" indent="-265113" algn="just">
              <a:lnSpc>
                <a:spcPct val="114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рынок экономических ресурсов;</a:t>
            </a:r>
          </a:p>
          <a:p>
            <a:pPr marL="265113" indent="-265113" algn="just">
              <a:lnSpc>
                <a:spcPct val="114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валютный рынок.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061EB315-3CD3-4B90-BC33-BC6A3BE3F12B}"/>
              </a:ext>
            </a:extLst>
          </p:cNvPr>
          <p:cNvSpPr/>
          <p:nvPr/>
        </p:nvSpPr>
        <p:spPr>
          <a:xfrm>
            <a:off x="539552" y="3437943"/>
            <a:ext cx="8064896" cy="301539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just">
              <a:lnSpc>
                <a:spcPct val="114000"/>
              </a:lnSpc>
              <a:spcBef>
                <a:spcPct val="0"/>
              </a:spcBef>
            </a:pPr>
            <a:r>
              <a:rPr lang="ru-RU" sz="2400" b="1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Финансовый рынок </a:t>
            </a: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24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financial</a:t>
            </a: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assets</a:t>
            </a: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market</a:t>
            </a: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) — это рынок, на котором предъявляется спрос и обеспечивается предложение финансовых активов. Он включает:</a:t>
            </a:r>
          </a:p>
          <a:p>
            <a:pPr marL="357188" algn="just">
              <a:lnSpc>
                <a:spcPct val="114000"/>
              </a:lnSpc>
              <a:spcBef>
                <a:spcPct val="0"/>
              </a:spcBef>
            </a:pPr>
            <a:r>
              <a:rPr lang="ru-RU" sz="2400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денежный рынок </a:t>
            </a: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24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money</a:t>
            </a: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market</a:t>
            </a: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) — рынок денежных финансовых активов; </a:t>
            </a:r>
          </a:p>
          <a:p>
            <a:pPr marL="357188" algn="just">
              <a:lnSpc>
                <a:spcPct val="114000"/>
              </a:lnSpc>
              <a:spcBef>
                <a:spcPct val="0"/>
              </a:spcBef>
            </a:pPr>
            <a:r>
              <a:rPr lang="ru-RU" sz="2400" i="1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рынок ценных бумаг </a:t>
            </a: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(</a:t>
            </a:r>
            <a:r>
              <a:rPr lang="ru-RU" sz="24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bonds</a:t>
            </a: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400" dirty="0" err="1">
                <a:solidFill>
                  <a:srgbClr val="062678"/>
                </a:solidFill>
                <a:latin typeface="+mj-lt"/>
                <a:ea typeface="+mj-ea"/>
                <a:cs typeface="+mj-cs"/>
              </a:rPr>
              <a:t>market</a:t>
            </a: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) — рынок неденежных финансовых активов.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DAA6494C-76A5-4F1C-8A00-469A418F0E27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236296" y="142398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626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0C1BCC4A-3C7A-4219-9A7A-67A70ECF3CDC}"/>
              </a:ext>
            </a:extLst>
          </p:cNvPr>
          <p:cNvSpPr/>
          <p:nvPr/>
        </p:nvSpPr>
        <p:spPr>
          <a:xfrm>
            <a:off x="539552" y="764704"/>
            <a:ext cx="8064896" cy="50405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Кругооборот доходов и продуктов в обществе</a:t>
            </a: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0E41C31E-7A6C-4C14-8E78-952E2C68156E}"/>
              </a:ext>
            </a:extLst>
          </p:cNvPr>
          <p:cNvGrpSpPr/>
          <p:nvPr/>
        </p:nvGrpSpPr>
        <p:grpSpPr>
          <a:xfrm>
            <a:off x="539552" y="1628800"/>
            <a:ext cx="8064896" cy="4579709"/>
            <a:chOff x="539552" y="1628800"/>
            <a:chExt cx="8064896" cy="4579709"/>
          </a:xfrm>
        </p:grpSpPr>
        <p:sp>
          <p:nvSpPr>
            <p:cNvPr id="4" name="Прямоугольник: скругленные углы 47">
              <a:extLst>
                <a:ext uri="{FF2B5EF4-FFF2-40B4-BE49-F238E27FC236}">
                  <a16:creationId xmlns:a16="http://schemas.microsoft.com/office/drawing/2014/main" id="{91B3A54B-B901-41CA-9E50-C1327018BD60}"/>
                </a:ext>
              </a:extLst>
            </p:cNvPr>
            <p:cNvSpPr/>
            <p:nvPr/>
          </p:nvSpPr>
          <p:spPr>
            <a:xfrm>
              <a:off x="3563888" y="1628800"/>
              <a:ext cx="2016224" cy="767139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62678"/>
                  </a:solidFill>
                </a:rPr>
                <a:t>рынок</a:t>
              </a:r>
            </a:p>
            <a:p>
              <a:pPr algn="ctr"/>
              <a:r>
                <a:rPr lang="ru-RU" sz="2000" b="1" dirty="0">
                  <a:solidFill>
                    <a:srgbClr val="062678"/>
                  </a:solidFill>
                </a:rPr>
                <a:t>ресурсов</a:t>
              </a:r>
            </a:p>
          </p:txBody>
        </p:sp>
        <p:sp>
          <p:nvSpPr>
            <p:cNvPr id="5" name="Прямоугольник 4">
              <a:extLst>
                <a:ext uri="{FF2B5EF4-FFF2-40B4-BE49-F238E27FC236}">
                  <a16:creationId xmlns:a16="http://schemas.microsoft.com/office/drawing/2014/main" id="{1DE647FD-43E3-4D01-AECC-DF44C7983A9A}"/>
                </a:ext>
              </a:extLst>
            </p:cNvPr>
            <p:cNvSpPr/>
            <p:nvPr/>
          </p:nvSpPr>
          <p:spPr>
            <a:xfrm rot="19380000">
              <a:off x="1779358" y="2378004"/>
              <a:ext cx="1158843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издержки</a:t>
              </a:r>
            </a:p>
          </p:txBody>
        </p:sp>
        <p:sp>
          <p:nvSpPr>
            <p:cNvPr id="6" name="Прямоугольник 5">
              <a:extLst>
                <a:ext uri="{FF2B5EF4-FFF2-40B4-BE49-F238E27FC236}">
                  <a16:creationId xmlns:a16="http://schemas.microsoft.com/office/drawing/2014/main" id="{4B9DC17B-9AC1-4D53-A00B-CBE5EF37CEF9}"/>
                </a:ext>
              </a:extLst>
            </p:cNvPr>
            <p:cNvSpPr/>
            <p:nvPr/>
          </p:nvSpPr>
          <p:spPr>
            <a:xfrm rot="-2220000">
              <a:off x="2261615" y="2761469"/>
              <a:ext cx="997388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ресурсы</a:t>
              </a:r>
            </a:p>
          </p:txBody>
        </p:sp>
        <p:sp>
          <p:nvSpPr>
            <p:cNvPr id="7" name="Прямоугольник: скругленные углы 10">
              <a:extLst>
                <a:ext uri="{FF2B5EF4-FFF2-40B4-BE49-F238E27FC236}">
                  <a16:creationId xmlns:a16="http://schemas.microsoft.com/office/drawing/2014/main" id="{6DC7D152-9528-4637-A5A2-C4A43EB51CB1}"/>
                </a:ext>
              </a:extLst>
            </p:cNvPr>
            <p:cNvSpPr/>
            <p:nvPr/>
          </p:nvSpPr>
          <p:spPr>
            <a:xfrm>
              <a:off x="3563888" y="3535085"/>
              <a:ext cx="2016224" cy="767139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62678"/>
                  </a:solidFill>
                </a:rPr>
                <a:t>правительство</a:t>
              </a:r>
            </a:p>
          </p:txBody>
        </p:sp>
        <p:sp>
          <p:nvSpPr>
            <p:cNvPr id="8" name="Прямоугольник: скругленные углы 11">
              <a:extLst>
                <a:ext uri="{FF2B5EF4-FFF2-40B4-BE49-F238E27FC236}">
                  <a16:creationId xmlns:a16="http://schemas.microsoft.com/office/drawing/2014/main" id="{8514CD0F-E3F3-403B-9ABD-D7AA1E5C3DD6}"/>
                </a:ext>
              </a:extLst>
            </p:cNvPr>
            <p:cNvSpPr/>
            <p:nvPr/>
          </p:nvSpPr>
          <p:spPr>
            <a:xfrm>
              <a:off x="3563888" y="5441370"/>
              <a:ext cx="2016224" cy="767139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62678"/>
                  </a:solidFill>
                </a:rPr>
                <a:t>рынок</a:t>
              </a:r>
            </a:p>
            <a:p>
              <a:pPr algn="ctr"/>
              <a:r>
                <a:rPr lang="ru-RU" sz="2000" b="1" dirty="0">
                  <a:solidFill>
                    <a:srgbClr val="062678"/>
                  </a:solidFill>
                </a:rPr>
                <a:t>товаров и услуг</a:t>
              </a:r>
            </a:p>
          </p:txBody>
        </p:sp>
        <p:sp>
          <p:nvSpPr>
            <p:cNvPr id="9" name="Прямоугольник: скругленные углы 14">
              <a:extLst>
                <a:ext uri="{FF2B5EF4-FFF2-40B4-BE49-F238E27FC236}">
                  <a16:creationId xmlns:a16="http://schemas.microsoft.com/office/drawing/2014/main" id="{E0EA4732-265B-4077-A50D-0D886C88E56E}"/>
                </a:ext>
              </a:extLst>
            </p:cNvPr>
            <p:cNvSpPr/>
            <p:nvPr/>
          </p:nvSpPr>
          <p:spPr>
            <a:xfrm>
              <a:off x="6588224" y="3524116"/>
              <a:ext cx="2016224" cy="767139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62678"/>
                  </a:solidFill>
                </a:rPr>
                <a:t>домохозяйства</a:t>
              </a:r>
            </a:p>
          </p:txBody>
        </p:sp>
        <p:sp>
          <p:nvSpPr>
            <p:cNvPr id="10" name="Прямоугольник: скругленные углы 17">
              <a:extLst>
                <a:ext uri="{FF2B5EF4-FFF2-40B4-BE49-F238E27FC236}">
                  <a16:creationId xmlns:a16="http://schemas.microsoft.com/office/drawing/2014/main" id="{4CF4A501-E78A-40A4-911A-8A6F80DF2666}"/>
                </a:ext>
              </a:extLst>
            </p:cNvPr>
            <p:cNvSpPr/>
            <p:nvPr/>
          </p:nvSpPr>
          <p:spPr>
            <a:xfrm>
              <a:off x="539552" y="3535084"/>
              <a:ext cx="2016224" cy="767139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62678"/>
                  </a:solidFill>
                </a:rPr>
                <a:t>фирмы</a:t>
              </a:r>
            </a:p>
          </p:txBody>
        </p:sp>
        <p:cxnSp>
          <p:nvCxnSpPr>
            <p:cNvPr id="11" name="Прямая со стрелкой 10">
              <a:extLst>
                <a:ext uri="{FF2B5EF4-FFF2-40B4-BE49-F238E27FC236}">
                  <a16:creationId xmlns:a16="http://schemas.microsoft.com/office/drawing/2014/main" id="{4179AA53-FBB8-43CC-9377-928A45049D7C}"/>
                </a:ext>
              </a:extLst>
            </p:cNvPr>
            <p:cNvCxnSpPr>
              <a:stCxn id="4" idx="1"/>
              <a:endCxn id="10" idx="0"/>
            </p:cNvCxnSpPr>
            <p:nvPr/>
          </p:nvCxnSpPr>
          <p:spPr>
            <a:xfrm flipH="1">
              <a:off x="1547664" y="2012370"/>
              <a:ext cx="2016224" cy="1522714"/>
            </a:xfrm>
            <a:prstGeom prst="straightConnector1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>
              <a:extLst>
                <a:ext uri="{FF2B5EF4-FFF2-40B4-BE49-F238E27FC236}">
                  <a16:creationId xmlns:a16="http://schemas.microsoft.com/office/drawing/2014/main" id="{4CB02FD4-D3B8-44F4-9949-A128160A31D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331640" y="1844824"/>
              <a:ext cx="2232248" cy="1690260"/>
            </a:xfrm>
            <a:prstGeom prst="straightConnector1">
              <a:avLst/>
            </a:prstGeom>
            <a:ln w="19050"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>
              <a:extLst>
                <a:ext uri="{FF2B5EF4-FFF2-40B4-BE49-F238E27FC236}">
                  <a16:creationId xmlns:a16="http://schemas.microsoft.com/office/drawing/2014/main" id="{8ED10B3C-089E-42B8-A22F-0A7DF4383B56}"/>
                </a:ext>
              </a:extLst>
            </p:cNvPr>
            <p:cNvCxnSpPr>
              <a:cxnSpLocks/>
              <a:stCxn id="9" idx="2"/>
              <a:endCxn id="8" idx="3"/>
            </p:cNvCxnSpPr>
            <p:nvPr/>
          </p:nvCxnSpPr>
          <p:spPr>
            <a:xfrm flipH="1">
              <a:off x="5580112" y="4291255"/>
              <a:ext cx="2016224" cy="1533685"/>
            </a:xfrm>
            <a:prstGeom prst="straightConnector1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>
              <a:extLst>
                <a:ext uri="{FF2B5EF4-FFF2-40B4-BE49-F238E27FC236}">
                  <a16:creationId xmlns:a16="http://schemas.microsoft.com/office/drawing/2014/main" id="{CA8A7981-CF5B-4B8A-951B-3C9145D8348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80112" y="4291255"/>
              <a:ext cx="1800200" cy="1369994"/>
            </a:xfrm>
            <a:prstGeom prst="straightConnector1">
              <a:avLst/>
            </a:prstGeom>
            <a:ln w="19050"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>
              <a:extLst>
                <a:ext uri="{FF2B5EF4-FFF2-40B4-BE49-F238E27FC236}">
                  <a16:creationId xmlns:a16="http://schemas.microsoft.com/office/drawing/2014/main" id="{E377A836-E1C5-4E0D-9A10-57DDE8C8AD4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331640" y="4291255"/>
              <a:ext cx="2232248" cy="1658025"/>
            </a:xfrm>
            <a:prstGeom prst="straightConnector1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>
              <a:extLst>
                <a:ext uri="{FF2B5EF4-FFF2-40B4-BE49-F238E27FC236}">
                  <a16:creationId xmlns:a16="http://schemas.microsoft.com/office/drawing/2014/main" id="{435ED648-8CD6-4064-ADBC-04FB2036FAB9}"/>
                </a:ext>
              </a:extLst>
            </p:cNvPr>
            <p:cNvCxnSpPr>
              <a:cxnSpLocks/>
              <a:stCxn id="10" idx="2"/>
              <a:endCxn id="8" idx="1"/>
            </p:cNvCxnSpPr>
            <p:nvPr/>
          </p:nvCxnSpPr>
          <p:spPr>
            <a:xfrm>
              <a:off x="1547664" y="4302223"/>
              <a:ext cx="2016224" cy="1522717"/>
            </a:xfrm>
            <a:prstGeom prst="straightConnector1">
              <a:avLst/>
            </a:prstGeom>
            <a:ln w="19050"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>
              <a:extLst>
                <a:ext uri="{FF2B5EF4-FFF2-40B4-BE49-F238E27FC236}">
                  <a16:creationId xmlns:a16="http://schemas.microsoft.com/office/drawing/2014/main" id="{5D3729E5-06DA-4A40-9A59-CAEDFE662149}"/>
                </a:ext>
              </a:extLst>
            </p:cNvPr>
            <p:cNvCxnSpPr>
              <a:cxnSpLocks/>
              <a:stCxn id="9" idx="0"/>
              <a:endCxn id="4" idx="3"/>
            </p:cNvCxnSpPr>
            <p:nvPr/>
          </p:nvCxnSpPr>
          <p:spPr>
            <a:xfrm flipH="1" flipV="1">
              <a:off x="5580112" y="2012370"/>
              <a:ext cx="2016224" cy="1511746"/>
            </a:xfrm>
            <a:prstGeom prst="straightConnector1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>
              <a:extLst>
                <a:ext uri="{FF2B5EF4-FFF2-40B4-BE49-F238E27FC236}">
                  <a16:creationId xmlns:a16="http://schemas.microsoft.com/office/drawing/2014/main" id="{950A2508-D396-4904-9101-4090D1453EA2}"/>
                </a:ext>
              </a:extLst>
            </p:cNvPr>
            <p:cNvCxnSpPr>
              <a:cxnSpLocks/>
            </p:cNvCxnSpPr>
            <p:nvPr/>
          </p:nvCxnSpPr>
          <p:spPr>
            <a:xfrm>
              <a:off x="5580112" y="1844824"/>
              <a:ext cx="2232248" cy="1679292"/>
            </a:xfrm>
            <a:prstGeom prst="straightConnector1">
              <a:avLst/>
            </a:prstGeom>
            <a:ln w="19050"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 стрелкой 18">
              <a:extLst>
                <a:ext uri="{FF2B5EF4-FFF2-40B4-BE49-F238E27FC236}">
                  <a16:creationId xmlns:a16="http://schemas.microsoft.com/office/drawing/2014/main" id="{C98D57FC-0874-4A28-8BA8-6069D7361D1E}"/>
                </a:ext>
              </a:extLst>
            </p:cNvPr>
            <p:cNvCxnSpPr>
              <a:cxnSpLocks/>
            </p:cNvCxnSpPr>
            <p:nvPr/>
          </p:nvCxnSpPr>
          <p:spPr>
            <a:xfrm>
              <a:off x="4499992" y="2395939"/>
              <a:ext cx="0" cy="1139146"/>
            </a:xfrm>
            <a:prstGeom prst="straightConnector1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 стрелкой 19">
              <a:extLst>
                <a:ext uri="{FF2B5EF4-FFF2-40B4-BE49-F238E27FC236}">
                  <a16:creationId xmlns:a16="http://schemas.microsoft.com/office/drawing/2014/main" id="{A3BB3F70-A728-4D03-855E-150CDEC785B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44008" y="2395939"/>
              <a:ext cx="0" cy="1139146"/>
            </a:xfrm>
            <a:prstGeom prst="straightConnector1">
              <a:avLst/>
            </a:prstGeom>
            <a:ln w="19050"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 стрелкой 20">
              <a:extLst>
                <a:ext uri="{FF2B5EF4-FFF2-40B4-BE49-F238E27FC236}">
                  <a16:creationId xmlns:a16="http://schemas.microsoft.com/office/drawing/2014/main" id="{EAEFC3DA-6DEF-4EE3-BFEF-A74D8330BEE4}"/>
                </a:ext>
              </a:extLst>
            </p:cNvPr>
            <p:cNvCxnSpPr>
              <a:cxnSpLocks/>
            </p:cNvCxnSpPr>
            <p:nvPr/>
          </p:nvCxnSpPr>
          <p:spPr>
            <a:xfrm>
              <a:off x="4499992" y="4306078"/>
              <a:ext cx="0" cy="1139146"/>
            </a:xfrm>
            <a:prstGeom prst="straightConnector1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Прямая со стрелкой 21">
              <a:extLst>
                <a:ext uri="{FF2B5EF4-FFF2-40B4-BE49-F238E27FC236}">
                  <a16:creationId xmlns:a16="http://schemas.microsoft.com/office/drawing/2014/main" id="{2C72F42A-969B-41FF-A4C0-C82C34E09B8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644008" y="4306078"/>
              <a:ext cx="0" cy="1139146"/>
            </a:xfrm>
            <a:prstGeom prst="straightConnector1">
              <a:avLst/>
            </a:prstGeom>
            <a:ln w="19050"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 стрелкой 22">
              <a:extLst>
                <a:ext uri="{FF2B5EF4-FFF2-40B4-BE49-F238E27FC236}">
                  <a16:creationId xmlns:a16="http://schemas.microsoft.com/office/drawing/2014/main" id="{851ED166-F01F-44D0-8FA5-5FE0D68E070E}"/>
                </a:ext>
              </a:extLst>
            </p:cNvPr>
            <p:cNvCxnSpPr>
              <a:cxnSpLocks/>
            </p:cNvCxnSpPr>
            <p:nvPr/>
          </p:nvCxnSpPr>
          <p:spPr>
            <a:xfrm>
              <a:off x="2555776" y="3856399"/>
              <a:ext cx="1008112" cy="1"/>
            </a:xfrm>
            <a:prstGeom prst="straightConnector1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 стрелкой 23">
              <a:extLst>
                <a:ext uri="{FF2B5EF4-FFF2-40B4-BE49-F238E27FC236}">
                  <a16:creationId xmlns:a16="http://schemas.microsoft.com/office/drawing/2014/main" id="{536B2A6D-3218-4202-9A85-F9BE91C7603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555776" y="3986013"/>
              <a:ext cx="1008112" cy="1"/>
            </a:xfrm>
            <a:prstGeom prst="straightConnector1">
              <a:avLst/>
            </a:prstGeom>
            <a:ln w="19050"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 стрелкой 24">
              <a:extLst>
                <a:ext uri="{FF2B5EF4-FFF2-40B4-BE49-F238E27FC236}">
                  <a16:creationId xmlns:a16="http://schemas.microsoft.com/office/drawing/2014/main" id="{329B386E-1887-4580-AB46-C7FE1AF7B6D8}"/>
                </a:ext>
              </a:extLst>
            </p:cNvPr>
            <p:cNvCxnSpPr>
              <a:cxnSpLocks/>
            </p:cNvCxnSpPr>
            <p:nvPr/>
          </p:nvCxnSpPr>
          <p:spPr>
            <a:xfrm>
              <a:off x="5580112" y="3856398"/>
              <a:ext cx="1008112" cy="1"/>
            </a:xfrm>
            <a:prstGeom prst="straightConnector1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 стрелкой 25">
              <a:extLst>
                <a:ext uri="{FF2B5EF4-FFF2-40B4-BE49-F238E27FC236}">
                  <a16:creationId xmlns:a16="http://schemas.microsoft.com/office/drawing/2014/main" id="{39DE797A-28F2-4F82-9FB6-E3EEE167EC0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80112" y="3986012"/>
              <a:ext cx="1008112" cy="1"/>
            </a:xfrm>
            <a:prstGeom prst="straightConnector1">
              <a:avLst/>
            </a:prstGeom>
            <a:ln w="19050">
              <a:prstDash val="dash"/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CE297274-6B63-4091-ADA0-AA91CFA4B711}"/>
                </a:ext>
              </a:extLst>
            </p:cNvPr>
            <p:cNvSpPr/>
            <p:nvPr/>
          </p:nvSpPr>
          <p:spPr>
            <a:xfrm rot="19380000">
              <a:off x="5769319" y="4565797"/>
              <a:ext cx="1068562" cy="485064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товары и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услуги</a:t>
              </a:r>
            </a:p>
          </p:txBody>
        </p:sp>
        <p:sp>
          <p:nvSpPr>
            <p:cNvPr id="28" name="Прямоугольник 27">
              <a:extLst>
                <a:ext uri="{FF2B5EF4-FFF2-40B4-BE49-F238E27FC236}">
                  <a16:creationId xmlns:a16="http://schemas.microsoft.com/office/drawing/2014/main" id="{3FEB1D03-1E3F-43FC-9D06-2202BBED3EED}"/>
                </a:ext>
              </a:extLst>
            </p:cNvPr>
            <p:cNvSpPr/>
            <p:nvPr/>
          </p:nvSpPr>
          <p:spPr>
            <a:xfrm rot="-2220000">
              <a:off x="5820354" y="5039341"/>
              <a:ext cx="1924373" cy="485064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потребительские 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расходы</a:t>
              </a:r>
            </a:p>
          </p:txBody>
        </p:sp>
        <p:sp>
          <p:nvSpPr>
            <p:cNvPr id="29" name="Прямоугольник 28">
              <a:extLst>
                <a:ext uri="{FF2B5EF4-FFF2-40B4-BE49-F238E27FC236}">
                  <a16:creationId xmlns:a16="http://schemas.microsoft.com/office/drawing/2014/main" id="{0F57BAF5-5B7B-4472-A059-A555DF95B536}"/>
                </a:ext>
              </a:extLst>
            </p:cNvPr>
            <p:cNvSpPr/>
            <p:nvPr/>
          </p:nvSpPr>
          <p:spPr>
            <a:xfrm rot="2220000">
              <a:off x="5718588" y="2349522"/>
              <a:ext cx="2004330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денежные доходы</a:t>
              </a:r>
            </a:p>
          </p:txBody>
        </p:sp>
        <p:sp>
          <p:nvSpPr>
            <p:cNvPr id="30" name="Прямоугольник 29">
              <a:extLst>
                <a:ext uri="{FF2B5EF4-FFF2-40B4-BE49-F238E27FC236}">
                  <a16:creationId xmlns:a16="http://schemas.microsoft.com/office/drawing/2014/main" id="{A5555A1B-461A-4033-8A3B-2DB651265F8B}"/>
                </a:ext>
              </a:extLst>
            </p:cNvPr>
            <p:cNvSpPr/>
            <p:nvPr/>
          </p:nvSpPr>
          <p:spPr>
            <a:xfrm rot="2220000">
              <a:off x="5387469" y="2509061"/>
              <a:ext cx="1532150" cy="590349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факторы </a:t>
              </a:r>
            </a:p>
            <a:p>
              <a:pPr algn="ctr"/>
              <a:r>
                <a:rPr lang="ru-RU" dirty="0">
                  <a:solidFill>
                    <a:srgbClr val="062678"/>
                  </a:solidFill>
                </a:rPr>
                <a:t>производства</a:t>
              </a:r>
            </a:p>
          </p:txBody>
        </p:sp>
        <p:sp>
          <p:nvSpPr>
            <p:cNvPr id="31" name="Прямоугольник 30">
              <a:extLst>
                <a:ext uri="{FF2B5EF4-FFF2-40B4-BE49-F238E27FC236}">
                  <a16:creationId xmlns:a16="http://schemas.microsoft.com/office/drawing/2014/main" id="{DA8D4F9B-CFBC-4C72-897B-0B361AE7135D}"/>
                </a:ext>
              </a:extLst>
            </p:cNvPr>
            <p:cNvSpPr/>
            <p:nvPr/>
          </p:nvSpPr>
          <p:spPr>
            <a:xfrm rot="2220000">
              <a:off x="2168919" y="4660665"/>
              <a:ext cx="1068562" cy="485064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товары и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услуги</a:t>
              </a:r>
            </a:p>
          </p:txBody>
        </p:sp>
        <p:sp>
          <p:nvSpPr>
            <p:cNvPr id="32" name="Прямоугольник 31">
              <a:extLst>
                <a:ext uri="{FF2B5EF4-FFF2-40B4-BE49-F238E27FC236}">
                  <a16:creationId xmlns:a16="http://schemas.microsoft.com/office/drawing/2014/main" id="{B86F50EA-D268-4A8F-82B5-347C0A4ABA1A}"/>
                </a:ext>
              </a:extLst>
            </p:cNvPr>
            <p:cNvSpPr/>
            <p:nvPr/>
          </p:nvSpPr>
          <p:spPr>
            <a:xfrm rot="2220000">
              <a:off x="1285007" y="5079325"/>
              <a:ext cx="2067169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выручка от продаж</a:t>
              </a:r>
            </a:p>
          </p:txBody>
        </p:sp>
        <p:sp>
          <p:nvSpPr>
            <p:cNvPr id="33" name="Прямоугольник 32">
              <a:extLst>
                <a:ext uri="{FF2B5EF4-FFF2-40B4-BE49-F238E27FC236}">
                  <a16:creationId xmlns:a16="http://schemas.microsoft.com/office/drawing/2014/main" id="{9DECC87D-FF46-407E-8904-F2B7137A553B}"/>
                </a:ext>
              </a:extLst>
            </p:cNvPr>
            <p:cNvSpPr/>
            <p:nvPr/>
          </p:nvSpPr>
          <p:spPr>
            <a:xfrm>
              <a:off x="3451363" y="2681491"/>
              <a:ext cx="997388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ресурсы</a:t>
              </a:r>
            </a:p>
          </p:txBody>
        </p:sp>
        <p:sp>
          <p:nvSpPr>
            <p:cNvPr id="34" name="Прямоугольник 33">
              <a:extLst>
                <a:ext uri="{FF2B5EF4-FFF2-40B4-BE49-F238E27FC236}">
                  <a16:creationId xmlns:a16="http://schemas.microsoft.com/office/drawing/2014/main" id="{43BA401A-97E3-424A-ACF0-2990D047AC66}"/>
                </a:ext>
              </a:extLst>
            </p:cNvPr>
            <p:cNvSpPr/>
            <p:nvPr/>
          </p:nvSpPr>
          <p:spPr>
            <a:xfrm>
              <a:off x="4617948" y="3008510"/>
              <a:ext cx="1008226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расходы</a:t>
              </a:r>
            </a:p>
          </p:txBody>
        </p:sp>
        <p:sp>
          <p:nvSpPr>
            <p:cNvPr id="35" name="Прямоугольник 34">
              <a:extLst>
                <a:ext uri="{FF2B5EF4-FFF2-40B4-BE49-F238E27FC236}">
                  <a16:creationId xmlns:a16="http://schemas.microsoft.com/office/drawing/2014/main" id="{6221C361-23EC-4793-B606-F2D39185A3D6}"/>
                </a:ext>
              </a:extLst>
            </p:cNvPr>
            <p:cNvSpPr/>
            <p:nvPr/>
          </p:nvSpPr>
          <p:spPr>
            <a:xfrm>
              <a:off x="3415776" y="4653136"/>
              <a:ext cx="1068562" cy="485064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товары и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услуги</a:t>
              </a:r>
            </a:p>
          </p:txBody>
        </p:sp>
        <p:sp>
          <p:nvSpPr>
            <p:cNvPr id="36" name="Прямоугольник 35">
              <a:extLst>
                <a:ext uri="{FF2B5EF4-FFF2-40B4-BE49-F238E27FC236}">
                  <a16:creationId xmlns:a16="http://schemas.microsoft.com/office/drawing/2014/main" id="{83AD3C68-CE3F-42BF-9065-F1C6A32DCDF6}"/>
                </a:ext>
              </a:extLst>
            </p:cNvPr>
            <p:cNvSpPr/>
            <p:nvPr/>
          </p:nvSpPr>
          <p:spPr>
            <a:xfrm>
              <a:off x="4617947" y="4835016"/>
              <a:ext cx="1008226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расходы</a:t>
              </a:r>
            </a:p>
          </p:txBody>
        </p:sp>
        <p:sp>
          <p:nvSpPr>
            <p:cNvPr id="37" name="Прямоугольник 36">
              <a:extLst>
                <a:ext uri="{FF2B5EF4-FFF2-40B4-BE49-F238E27FC236}">
                  <a16:creationId xmlns:a16="http://schemas.microsoft.com/office/drawing/2014/main" id="{3D47A077-9744-448C-99F9-F567E9D19D4F}"/>
                </a:ext>
              </a:extLst>
            </p:cNvPr>
            <p:cNvSpPr/>
            <p:nvPr/>
          </p:nvSpPr>
          <p:spPr>
            <a:xfrm>
              <a:off x="2625105" y="3547698"/>
              <a:ext cx="862737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налоги</a:t>
              </a:r>
            </a:p>
          </p:txBody>
        </p:sp>
        <p:sp>
          <p:nvSpPr>
            <p:cNvPr id="38" name="Прямоугольник 37">
              <a:extLst>
                <a:ext uri="{FF2B5EF4-FFF2-40B4-BE49-F238E27FC236}">
                  <a16:creationId xmlns:a16="http://schemas.microsoft.com/office/drawing/2014/main" id="{7AB2F91F-A32A-4082-840B-85214D53C4C9}"/>
                </a:ext>
              </a:extLst>
            </p:cNvPr>
            <p:cNvSpPr/>
            <p:nvPr/>
          </p:nvSpPr>
          <p:spPr>
            <a:xfrm>
              <a:off x="2570006" y="4005064"/>
              <a:ext cx="1068562" cy="485064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товары и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услуги</a:t>
              </a:r>
            </a:p>
          </p:txBody>
        </p:sp>
        <p:sp>
          <p:nvSpPr>
            <p:cNvPr id="39" name="Прямоугольник 38">
              <a:extLst>
                <a:ext uri="{FF2B5EF4-FFF2-40B4-BE49-F238E27FC236}">
                  <a16:creationId xmlns:a16="http://schemas.microsoft.com/office/drawing/2014/main" id="{C7770EAA-5515-4155-ABDE-EB8DD83770A6}"/>
                </a:ext>
              </a:extLst>
            </p:cNvPr>
            <p:cNvSpPr/>
            <p:nvPr/>
          </p:nvSpPr>
          <p:spPr>
            <a:xfrm>
              <a:off x="5547782" y="3375984"/>
              <a:ext cx="1068562" cy="485064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товары и</a:t>
              </a:r>
            </a:p>
            <a:p>
              <a:pPr algn="ctr">
                <a:lnSpc>
                  <a:spcPct val="80000"/>
                </a:lnSpc>
              </a:pPr>
              <a:r>
                <a:rPr lang="ru-RU" dirty="0">
                  <a:solidFill>
                    <a:srgbClr val="062678"/>
                  </a:solidFill>
                </a:rPr>
                <a:t>услуги</a:t>
              </a:r>
            </a:p>
          </p:txBody>
        </p:sp>
        <p:sp>
          <p:nvSpPr>
            <p:cNvPr id="40" name="Прямоугольник 39">
              <a:extLst>
                <a:ext uri="{FF2B5EF4-FFF2-40B4-BE49-F238E27FC236}">
                  <a16:creationId xmlns:a16="http://schemas.microsoft.com/office/drawing/2014/main" id="{F4679A57-1CCF-41DB-BA49-A2759809D72E}"/>
                </a:ext>
              </a:extLst>
            </p:cNvPr>
            <p:cNvSpPr/>
            <p:nvPr/>
          </p:nvSpPr>
          <p:spPr>
            <a:xfrm>
              <a:off x="5698507" y="3987464"/>
              <a:ext cx="862737" cy="313350"/>
            </a:xfrm>
            <a:prstGeom prst="rect">
              <a:avLst/>
            </a:prstGeom>
          </p:spPr>
          <p:txBody>
            <a:bodyPr wrap="none" tIns="0" bIns="36000">
              <a:spAutoFit/>
            </a:bodyPr>
            <a:lstStyle/>
            <a:p>
              <a:pPr algn="ctr"/>
              <a:r>
                <a:rPr lang="ru-RU" dirty="0">
                  <a:solidFill>
                    <a:srgbClr val="062678"/>
                  </a:solidFill>
                </a:rPr>
                <a:t>налоги</a:t>
              </a:r>
            </a:p>
          </p:txBody>
        </p:sp>
      </p:grpSp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380C25FE-2701-4BF4-ABDC-CB4DCEAD8CB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236296" y="142398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527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2F9ECDA9-CF0E-4A38-8793-AA7E9B2C42D6}"/>
              </a:ext>
            </a:extLst>
          </p:cNvPr>
          <p:cNvSpPr/>
          <p:nvPr/>
        </p:nvSpPr>
        <p:spPr>
          <a:xfrm>
            <a:off x="539552" y="620688"/>
            <a:ext cx="8064896" cy="7953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Кругооборот расходов и доходов </a:t>
            </a:r>
            <a:b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</a:br>
            <a:r>
              <a:rPr lang="ru-RU" sz="2400" dirty="0">
                <a:solidFill>
                  <a:srgbClr val="062678"/>
                </a:solidFill>
                <a:latin typeface="+mj-lt"/>
                <a:ea typeface="+mj-ea"/>
                <a:cs typeface="+mj-cs"/>
              </a:rPr>
              <a:t>в четырехсекторной модели экономики</a:t>
            </a:r>
          </a:p>
        </p:txBody>
      </p:sp>
      <p:grpSp>
        <p:nvGrpSpPr>
          <p:cNvPr id="87" name="Группа 86">
            <a:extLst>
              <a:ext uri="{FF2B5EF4-FFF2-40B4-BE49-F238E27FC236}">
                <a16:creationId xmlns:a16="http://schemas.microsoft.com/office/drawing/2014/main" id="{0FDC62C5-2E4B-4F68-9DDE-6DF2568C81BD}"/>
              </a:ext>
            </a:extLst>
          </p:cNvPr>
          <p:cNvGrpSpPr/>
          <p:nvPr/>
        </p:nvGrpSpPr>
        <p:grpSpPr>
          <a:xfrm>
            <a:off x="827584" y="1628800"/>
            <a:ext cx="7462557" cy="4896544"/>
            <a:chOff x="827584" y="908720"/>
            <a:chExt cx="7462557" cy="4896544"/>
          </a:xfrm>
        </p:grpSpPr>
        <p:sp>
          <p:nvSpPr>
            <p:cNvPr id="3" name="Прямоугольник 2">
              <a:extLst>
                <a:ext uri="{FF2B5EF4-FFF2-40B4-BE49-F238E27FC236}">
                  <a16:creationId xmlns:a16="http://schemas.microsoft.com/office/drawing/2014/main" id="{B5CFE8A8-E0B0-45A6-A12C-78EC342B6EAF}"/>
                </a:ext>
              </a:extLst>
            </p:cNvPr>
            <p:cNvSpPr/>
            <p:nvPr/>
          </p:nvSpPr>
          <p:spPr>
            <a:xfrm>
              <a:off x="827584" y="1052736"/>
              <a:ext cx="1512168" cy="656419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Иностранный</a:t>
              </a:r>
              <a:r>
                <a:rPr lang="ru-RU" sz="1400" i="1" dirty="0"/>
                <a:t> </a:t>
              </a:r>
              <a:r>
                <a:rPr lang="ru-RU" sz="1400" i="1" dirty="0">
                  <a:solidFill>
                    <a:srgbClr val="062678"/>
                  </a:solidFill>
                  <a:latin typeface="+mj-lt"/>
                  <a:ea typeface="+mj-ea"/>
                  <a:cs typeface="+mj-cs"/>
                </a:rPr>
                <a:t>сектор</a:t>
              </a:r>
            </a:p>
          </p:txBody>
        </p:sp>
        <p:sp>
          <p:nvSpPr>
            <p:cNvPr id="24" name="Прямоугольник 23">
              <a:extLst>
                <a:ext uri="{FF2B5EF4-FFF2-40B4-BE49-F238E27FC236}">
                  <a16:creationId xmlns:a16="http://schemas.microsoft.com/office/drawing/2014/main" id="{8B17D0EE-FB26-4081-962F-83F5D0D9671C}"/>
                </a:ext>
              </a:extLst>
            </p:cNvPr>
            <p:cNvSpPr/>
            <p:nvPr/>
          </p:nvSpPr>
          <p:spPr>
            <a:xfrm>
              <a:off x="3823700" y="2546379"/>
              <a:ext cx="1821208" cy="57194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Государство</a:t>
              </a:r>
            </a:p>
          </p:txBody>
        </p:sp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BFE49605-29DE-4C65-9A85-61EA2A236C69}"/>
                </a:ext>
              </a:extLst>
            </p:cNvPr>
            <p:cNvSpPr/>
            <p:nvPr/>
          </p:nvSpPr>
          <p:spPr>
            <a:xfrm>
              <a:off x="6880379" y="3063762"/>
              <a:ext cx="1409762" cy="47267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Фирмы</a:t>
              </a:r>
              <a:endParaRPr lang="ru-RU" sz="1400" dirty="0"/>
            </a:p>
          </p:txBody>
        </p:sp>
        <p:sp>
          <p:nvSpPr>
            <p:cNvPr id="26" name="Прямоугольник 25">
              <a:extLst>
                <a:ext uri="{FF2B5EF4-FFF2-40B4-BE49-F238E27FC236}">
                  <a16:creationId xmlns:a16="http://schemas.microsoft.com/office/drawing/2014/main" id="{2C497C83-1F68-41DB-875B-5C2233C664EA}"/>
                </a:ext>
              </a:extLst>
            </p:cNvPr>
            <p:cNvSpPr/>
            <p:nvPr/>
          </p:nvSpPr>
          <p:spPr>
            <a:xfrm>
              <a:off x="1164302" y="3070104"/>
              <a:ext cx="1409762" cy="472678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Домохозяйства</a:t>
              </a:r>
              <a:endParaRPr lang="ru-RU" sz="1400" dirty="0"/>
            </a:p>
          </p:txBody>
        </p:sp>
        <p:sp>
          <p:nvSpPr>
            <p:cNvPr id="27" name="Прямоугольник 26">
              <a:extLst>
                <a:ext uri="{FF2B5EF4-FFF2-40B4-BE49-F238E27FC236}">
                  <a16:creationId xmlns:a16="http://schemas.microsoft.com/office/drawing/2014/main" id="{6A028364-623E-445E-ADEB-E3E70014D43F}"/>
                </a:ext>
              </a:extLst>
            </p:cNvPr>
            <p:cNvSpPr/>
            <p:nvPr/>
          </p:nvSpPr>
          <p:spPr>
            <a:xfrm>
              <a:off x="3823700" y="3865171"/>
              <a:ext cx="1821208" cy="571941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Финансовый рынок</a:t>
              </a:r>
            </a:p>
          </p:txBody>
        </p:sp>
        <p:sp>
          <p:nvSpPr>
            <p:cNvPr id="4" name="Прямоугольник: скругленные углы 3">
              <a:extLst>
                <a:ext uri="{FF2B5EF4-FFF2-40B4-BE49-F238E27FC236}">
                  <a16:creationId xmlns:a16="http://schemas.microsoft.com/office/drawing/2014/main" id="{EC44769B-8679-482E-9CC9-D9DCEB634CB2}"/>
                </a:ext>
              </a:extLst>
            </p:cNvPr>
            <p:cNvSpPr/>
            <p:nvPr/>
          </p:nvSpPr>
          <p:spPr>
            <a:xfrm>
              <a:off x="3654184" y="968413"/>
              <a:ext cx="2160240" cy="831115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Рынок товаров </a:t>
              </a:r>
              <a:br>
                <a:rPr lang="ru-RU" sz="1400" i="1" dirty="0">
                  <a:solidFill>
                    <a:srgbClr val="062678"/>
                  </a:solidFill>
                </a:rPr>
              </a:br>
              <a:r>
                <a:rPr lang="ru-RU" sz="1400" i="1" dirty="0">
                  <a:solidFill>
                    <a:srgbClr val="062678"/>
                  </a:solidFill>
                </a:rPr>
                <a:t>и услуг</a:t>
              </a:r>
            </a:p>
          </p:txBody>
        </p:sp>
        <p:sp>
          <p:nvSpPr>
            <p:cNvPr id="28" name="Прямоугольник: скругленные углы 27">
              <a:extLst>
                <a:ext uri="{FF2B5EF4-FFF2-40B4-BE49-F238E27FC236}">
                  <a16:creationId xmlns:a16="http://schemas.microsoft.com/office/drawing/2014/main" id="{685CD54F-020C-4853-AD19-775AECB6F7A7}"/>
                </a:ext>
              </a:extLst>
            </p:cNvPr>
            <p:cNvSpPr/>
            <p:nvPr/>
          </p:nvSpPr>
          <p:spPr>
            <a:xfrm>
              <a:off x="3654184" y="4974149"/>
              <a:ext cx="2160240" cy="831115"/>
            </a:xfrm>
            <a:prstGeom prst="round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Рынок экономических ресурсов</a:t>
              </a:r>
            </a:p>
          </p:txBody>
        </p:sp>
        <p:cxnSp>
          <p:nvCxnSpPr>
            <p:cNvPr id="15" name="Прямая со стрелкой 14">
              <a:extLst>
                <a:ext uri="{FF2B5EF4-FFF2-40B4-BE49-F238E27FC236}">
                  <a16:creationId xmlns:a16="http://schemas.microsoft.com/office/drawing/2014/main" id="{65BA834C-FA91-4A4E-89E1-BAC77EBF85F0}"/>
                </a:ext>
              </a:extLst>
            </p:cNvPr>
            <p:cNvCxnSpPr/>
            <p:nvPr/>
          </p:nvCxnSpPr>
          <p:spPr>
            <a:xfrm>
              <a:off x="2339752" y="1196752"/>
              <a:ext cx="1314432" cy="0"/>
            </a:xfrm>
            <a:prstGeom prst="straightConnector1">
              <a:avLst/>
            </a:prstGeom>
            <a:ln w="190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 стрелкой 29">
              <a:extLst>
                <a:ext uri="{FF2B5EF4-FFF2-40B4-BE49-F238E27FC236}">
                  <a16:creationId xmlns:a16="http://schemas.microsoft.com/office/drawing/2014/main" id="{6A7B57BF-4044-41A1-9221-C6E4D4A8905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339752" y="1598320"/>
              <a:ext cx="1314432" cy="0"/>
            </a:xfrm>
            <a:prstGeom prst="straightConnector1">
              <a:avLst/>
            </a:prstGeom>
            <a:ln w="190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Соединитель: уступ 30">
              <a:extLst>
                <a:ext uri="{FF2B5EF4-FFF2-40B4-BE49-F238E27FC236}">
                  <a16:creationId xmlns:a16="http://schemas.microsoft.com/office/drawing/2014/main" id="{A3EE924E-6E34-4258-9BD7-A46A486DB052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2017732" y="1132489"/>
              <a:ext cx="1270576" cy="2604655"/>
            </a:xfrm>
            <a:prstGeom prst="bentConnector3">
              <a:avLst>
                <a:gd name="adj1" fmla="val 58996"/>
              </a:avLst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Соединитель: уступ 41">
              <a:extLst>
                <a:ext uri="{FF2B5EF4-FFF2-40B4-BE49-F238E27FC236}">
                  <a16:creationId xmlns:a16="http://schemas.microsoft.com/office/drawing/2014/main" id="{1E6C92C0-5EDD-4CCF-AD0B-52E3726A2672}"/>
                </a:ext>
              </a:extLst>
            </p:cNvPr>
            <p:cNvCxnSpPr>
              <a:cxnSpLocks/>
            </p:cNvCxnSpPr>
            <p:nvPr/>
          </p:nvCxnSpPr>
          <p:spPr>
            <a:xfrm rot="5400000" flipH="1" flipV="1">
              <a:off x="3037135" y="2283746"/>
              <a:ext cx="237754" cy="1334962"/>
            </a:xfrm>
            <a:prstGeom prst="bentConnector2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Соединитель: уступ 44">
              <a:extLst>
                <a:ext uri="{FF2B5EF4-FFF2-40B4-BE49-F238E27FC236}">
                  <a16:creationId xmlns:a16="http://schemas.microsoft.com/office/drawing/2014/main" id="{A65D3489-6EEC-4383-B8F6-68C910F73636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3267020" y="2414131"/>
              <a:ext cx="227629" cy="1623021"/>
            </a:xfrm>
            <a:prstGeom prst="bentConnector2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Соединитель: уступ 49">
              <a:extLst>
                <a:ext uri="{FF2B5EF4-FFF2-40B4-BE49-F238E27FC236}">
                  <a16:creationId xmlns:a16="http://schemas.microsoft.com/office/drawing/2014/main" id="{9DACCC7E-36AC-4F04-BD30-C50B31AD9B80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2847069" y="3179480"/>
              <a:ext cx="608361" cy="1334962"/>
            </a:xfrm>
            <a:prstGeom prst="bentConnector2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Соединитель: уступ 52">
              <a:extLst>
                <a:ext uri="{FF2B5EF4-FFF2-40B4-BE49-F238E27FC236}">
                  <a16:creationId xmlns:a16="http://schemas.microsoft.com/office/drawing/2014/main" id="{4C1F6001-83F7-45C4-A009-EFFC5EF623BC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1513757" y="1166998"/>
              <a:ext cx="2727957" cy="3812270"/>
            </a:xfrm>
            <a:prstGeom prst="bentConnector3">
              <a:avLst>
                <a:gd name="adj1" fmla="val 108380"/>
              </a:avLst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Соединитель: уступ 55">
              <a:extLst>
                <a:ext uri="{FF2B5EF4-FFF2-40B4-BE49-F238E27FC236}">
                  <a16:creationId xmlns:a16="http://schemas.microsoft.com/office/drawing/2014/main" id="{0CDE1D65-C415-47CD-ACC2-D9F548B919EB}"/>
                </a:ext>
              </a:extLst>
            </p:cNvPr>
            <p:cNvCxnSpPr>
              <a:cxnSpLocks/>
            </p:cNvCxnSpPr>
            <p:nvPr/>
          </p:nvCxnSpPr>
          <p:spPr>
            <a:xfrm rot="10800000">
              <a:off x="1350208" y="3542783"/>
              <a:ext cx="2305963" cy="1846925"/>
            </a:xfrm>
            <a:prstGeom prst="bentConnector2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 стрелкой 61">
              <a:extLst>
                <a:ext uri="{FF2B5EF4-FFF2-40B4-BE49-F238E27FC236}">
                  <a16:creationId xmlns:a16="http://schemas.microsoft.com/office/drawing/2014/main" id="{992C405A-AAA2-441C-8151-4720E212C0C7}"/>
                </a:ext>
              </a:extLst>
            </p:cNvPr>
            <p:cNvCxnSpPr>
              <a:cxnSpLocks/>
              <a:stCxn id="27" idx="0"/>
              <a:endCxn id="24" idx="2"/>
            </p:cNvCxnSpPr>
            <p:nvPr/>
          </p:nvCxnSpPr>
          <p:spPr>
            <a:xfrm flipV="1">
              <a:off x="4734304" y="3118320"/>
              <a:ext cx="0" cy="746851"/>
            </a:xfrm>
            <a:prstGeom prst="straightConnector1">
              <a:avLst/>
            </a:prstGeom>
            <a:ln w="190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 стрелкой 64">
              <a:extLst>
                <a:ext uri="{FF2B5EF4-FFF2-40B4-BE49-F238E27FC236}">
                  <a16:creationId xmlns:a16="http://schemas.microsoft.com/office/drawing/2014/main" id="{BBFF52CF-513F-46CA-8888-D4B962A444B5}"/>
                </a:ext>
              </a:extLst>
            </p:cNvPr>
            <p:cNvCxnSpPr>
              <a:cxnSpLocks/>
              <a:stCxn id="24" idx="0"/>
              <a:endCxn id="4" idx="2"/>
            </p:cNvCxnSpPr>
            <p:nvPr/>
          </p:nvCxnSpPr>
          <p:spPr>
            <a:xfrm flipV="1">
              <a:off x="4734304" y="1799528"/>
              <a:ext cx="0" cy="746851"/>
            </a:xfrm>
            <a:prstGeom prst="straightConnector1">
              <a:avLst/>
            </a:prstGeom>
            <a:ln w="19050"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Соединитель: уступ 67">
              <a:extLst>
                <a:ext uri="{FF2B5EF4-FFF2-40B4-BE49-F238E27FC236}">
                  <a16:creationId xmlns:a16="http://schemas.microsoft.com/office/drawing/2014/main" id="{F143C8AD-20BD-4AFD-AEB6-59891F7DD6CE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6297844" y="2120547"/>
              <a:ext cx="282834" cy="1603596"/>
            </a:xfrm>
            <a:prstGeom prst="bentConnector2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Соединитель: уступ 68">
              <a:extLst>
                <a:ext uri="{FF2B5EF4-FFF2-40B4-BE49-F238E27FC236}">
                  <a16:creationId xmlns:a16="http://schemas.microsoft.com/office/drawing/2014/main" id="{295DFCDA-C45F-4DE9-87D4-18ADF634E40D}"/>
                </a:ext>
              </a:extLst>
            </p:cNvPr>
            <p:cNvCxnSpPr>
              <a:cxnSpLocks/>
            </p:cNvCxnSpPr>
            <p:nvPr/>
          </p:nvCxnSpPr>
          <p:spPr>
            <a:xfrm rot="16200000" flipH="1">
              <a:off x="6019104" y="2438925"/>
              <a:ext cx="181781" cy="1540568"/>
            </a:xfrm>
            <a:prstGeom prst="bentConnector2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Соединитель: уступ 74">
              <a:extLst>
                <a:ext uri="{FF2B5EF4-FFF2-40B4-BE49-F238E27FC236}">
                  <a16:creationId xmlns:a16="http://schemas.microsoft.com/office/drawing/2014/main" id="{8C9C4C91-491B-43C0-9C34-BB8FBC9BF9DA}"/>
                </a:ext>
              </a:extLst>
            </p:cNvPr>
            <p:cNvCxnSpPr>
              <a:cxnSpLocks/>
              <a:stCxn id="27" idx="3"/>
              <a:endCxn id="25" idx="2"/>
            </p:cNvCxnSpPr>
            <p:nvPr/>
          </p:nvCxnSpPr>
          <p:spPr>
            <a:xfrm flipV="1">
              <a:off x="5644908" y="3536440"/>
              <a:ext cx="1940352" cy="614702"/>
            </a:xfrm>
            <a:prstGeom prst="bentConnector2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Соединитель: уступ 77">
              <a:extLst>
                <a:ext uri="{FF2B5EF4-FFF2-40B4-BE49-F238E27FC236}">
                  <a16:creationId xmlns:a16="http://schemas.microsoft.com/office/drawing/2014/main" id="{838009AA-3705-4091-9214-4FC179E39FD0}"/>
                </a:ext>
              </a:extLst>
            </p:cNvPr>
            <p:cNvCxnSpPr>
              <a:cxnSpLocks/>
            </p:cNvCxnSpPr>
            <p:nvPr/>
          </p:nvCxnSpPr>
          <p:spPr>
            <a:xfrm rot="16200000" flipV="1">
              <a:off x="5977529" y="1456466"/>
              <a:ext cx="1444626" cy="1770836"/>
            </a:xfrm>
            <a:prstGeom prst="bentConnector2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Соединитель: уступ 80">
              <a:extLst>
                <a:ext uri="{FF2B5EF4-FFF2-40B4-BE49-F238E27FC236}">
                  <a16:creationId xmlns:a16="http://schemas.microsoft.com/office/drawing/2014/main" id="{96D9A09A-D3D0-42D2-B7DD-A68BF5C42A39}"/>
                </a:ext>
              </a:extLst>
            </p:cNvPr>
            <p:cNvCxnSpPr>
              <a:cxnSpLocks/>
            </p:cNvCxnSpPr>
            <p:nvPr/>
          </p:nvCxnSpPr>
          <p:spPr>
            <a:xfrm>
              <a:off x="5815417" y="1172937"/>
              <a:ext cx="2356983" cy="1903759"/>
            </a:xfrm>
            <a:prstGeom prst="bentConnector2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Соединитель: уступ 83">
              <a:extLst>
                <a:ext uri="{FF2B5EF4-FFF2-40B4-BE49-F238E27FC236}">
                  <a16:creationId xmlns:a16="http://schemas.microsoft.com/office/drawing/2014/main" id="{37048BF5-C986-4B6B-9BC4-62593207B4A1}"/>
                </a:ext>
              </a:extLst>
            </p:cNvPr>
            <p:cNvCxnSpPr>
              <a:cxnSpLocks/>
            </p:cNvCxnSpPr>
            <p:nvPr/>
          </p:nvCxnSpPr>
          <p:spPr>
            <a:xfrm rot="5400000">
              <a:off x="6067275" y="3284582"/>
              <a:ext cx="1853267" cy="2356983"/>
            </a:xfrm>
            <a:prstGeom prst="bentConnector2">
              <a:avLst/>
            </a:prstGeom>
            <a:ln w="19050">
              <a:headEnd type="none" w="med" len="med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Прямоугольник 85">
              <a:extLst>
                <a:ext uri="{FF2B5EF4-FFF2-40B4-BE49-F238E27FC236}">
                  <a16:creationId xmlns:a16="http://schemas.microsoft.com/office/drawing/2014/main" id="{9A4F71C7-B208-435F-B8F9-1CAB2367B4A1}"/>
                </a:ext>
              </a:extLst>
            </p:cNvPr>
            <p:cNvSpPr/>
            <p:nvPr/>
          </p:nvSpPr>
          <p:spPr>
            <a:xfrm>
              <a:off x="2411760" y="915263"/>
              <a:ext cx="117506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Экспорт (</a:t>
              </a:r>
              <a:r>
                <a:rPr lang="en-US" sz="1400" i="1" dirty="0">
                  <a:solidFill>
                    <a:srgbClr val="062678"/>
                  </a:solidFill>
                </a:rPr>
                <a:t>Ex)</a:t>
              </a:r>
              <a:endParaRPr lang="ru-RU" sz="1400" i="1" dirty="0">
                <a:solidFill>
                  <a:srgbClr val="062678"/>
                </a:solidFill>
              </a:endParaRPr>
            </a:p>
          </p:txBody>
        </p:sp>
        <p:sp>
          <p:nvSpPr>
            <p:cNvPr id="88" name="Прямоугольник 87">
              <a:extLst>
                <a:ext uri="{FF2B5EF4-FFF2-40B4-BE49-F238E27FC236}">
                  <a16:creationId xmlns:a16="http://schemas.microsoft.com/office/drawing/2014/main" id="{FCB9BFBD-1543-4536-B3FC-257B780E2B71}"/>
                </a:ext>
              </a:extLst>
            </p:cNvPr>
            <p:cNvSpPr/>
            <p:nvPr/>
          </p:nvSpPr>
          <p:spPr>
            <a:xfrm>
              <a:off x="2440509" y="1328643"/>
              <a:ext cx="117852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Импорт </a:t>
              </a:r>
              <a:r>
                <a:rPr lang="en-US" sz="1400" i="1" dirty="0">
                  <a:solidFill>
                    <a:srgbClr val="062678"/>
                  </a:solidFill>
                </a:rPr>
                <a:t>(</a:t>
              </a:r>
              <a:r>
                <a:rPr lang="en-US" sz="1400" i="1" dirty="0" err="1">
                  <a:solidFill>
                    <a:srgbClr val="062678"/>
                  </a:solidFill>
                </a:rPr>
                <a:t>Im</a:t>
              </a:r>
              <a:r>
                <a:rPr lang="en-US" sz="1400" i="1" dirty="0">
                  <a:solidFill>
                    <a:srgbClr val="062678"/>
                  </a:solidFill>
                </a:rPr>
                <a:t>)</a:t>
              </a:r>
              <a:endParaRPr lang="ru-RU" sz="1400" i="1" dirty="0">
                <a:solidFill>
                  <a:srgbClr val="062678"/>
                </a:solidFill>
              </a:endParaRPr>
            </a:p>
          </p:txBody>
        </p:sp>
        <p:sp>
          <p:nvSpPr>
            <p:cNvPr id="89" name="Прямоугольник 88">
              <a:extLst>
                <a:ext uri="{FF2B5EF4-FFF2-40B4-BE49-F238E27FC236}">
                  <a16:creationId xmlns:a16="http://schemas.microsoft.com/office/drawing/2014/main" id="{5C81707B-0C43-4DDD-8D59-1795F1B58FA5}"/>
                </a:ext>
              </a:extLst>
            </p:cNvPr>
            <p:cNvSpPr/>
            <p:nvPr/>
          </p:nvSpPr>
          <p:spPr>
            <a:xfrm>
              <a:off x="1288374" y="2041103"/>
              <a:ext cx="256121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Потребительские расходы (С)</a:t>
              </a:r>
            </a:p>
          </p:txBody>
        </p:sp>
        <p:sp>
          <p:nvSpPr>
            <p:cNvPr id="90" name="Прямоугольник 89">
              <a:extLst>
                <a:ext uri="{FF2B5EF4-FFF2-40B4-BE49-F238E27FC236}">
                  <a16:creationId xmlns:a16="http://schemas.microsoft.com/office/drawing/2014/main" id="{1D773EB5-4D2F-4EEE-955D-E2E192C59C79}"/>
                </a:ext>
              </a:extLst>
            </p:cNvPr>
            <p:cNvSpPr/>
            <p:nvPr/>
          </p:nvSpPr>
          <p:spPr>
            <a:xfrm>
              <a:off x="2588173" y="2564904"/>
              <a:ext cx="1047723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Налоги (</a:t>
              </a:r>
              <a:r>
                <a:rPr lang="en-US" sz="1400" i="1" dirty="0">
                  <a:solidFill>
                    <a:srgbClr val="062678"/>
                  </a:solidFill>
                </a:rPr>
                <a:t>Tx</a:t>
              </a:r>
              <a:r>
                <a:rPr lang="ru-RU" sz="1400" i="1" dirty="0">
                  <a:solidFill>
                    <a:srgbClr val="062678"/>
                  </a:solidFill>
                </a:rPr>
                <a:t>)</a:t>
              </a:r>
            </a:p>
          </p:txBody>
        </p:sp>
        <p:sp>
          <p:nvSpPr>
            <p:cNvPr id="91" name="Прямоугольник 90">
              <a:extLst>
                <a:ext uri="{FF2B5EF4-FFF2-40B4-BE49-F238E27FC236}">
                  <a16:creationId xmlns:a16="http://schemas.microsoft.com/office/drawing/2014/main" id="{8E5286F1-C009-4E00-BF3E-044DAB4F4B77}"/>
                </a:ext>
              </a:extLst>
            </p:cNvPr>
            <p:cNvSpPr/>
            <p:nvPr/>
          </p:nvSpPr>
          <p:spPr>
            <a:xfrm>
              <a:off x="2690580" y="3295719"/>
              <a:ext cx="147566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Трансферты (</a:t>
              </a:r>
              <a:r>
                <a:rPr lang="en-US" sz="1400" i="1" dirty="0">
                  <a:solidFill>
                    <a:srgbClr val="062678"/>
                  </a:solidFill>
                </a:rPr>
                <a:t>Tr</a:t>
              </a:r>
              <a:r>
                <a:rPr lang="ru-RU" sz="1400" i="1" dirty="0">
                  <a:solidFill>
                    <a:srgbClr val="062678"/>
                  </a:solidFill>
                </a:rPr>
                <a:t>)</a:t>
              </a:r>
            </a:p>
          </p:txBody>
        </p:sp>
        <p:sp>
          <p:nvSpPr>
            <p:cNvPr id="92" name="Прямоугольник 91">
              <a:extLst>
                <a:ext uri="{FF2B5EF4-FFF2-40B4-BE49-F238E27FC236}">
                  <a16:creationId xmlns:a16="http://schemas.microsoft.com/office/drawing/2014/main" id="{E081BEFD-733F-462F-B28B-B731B3F4B333}"/>
                </a:ext>
              </a:extLst>
            </p:cNvPr>
            <p:cNvSpPr/>
            <p:nvPr/>
          </p:nvSpPr>
          <p:spPr>
            <a:xfrm>
              <a:off x="2434620" y="3868668"/>
              <a:ext cx="1363963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Сбережения (</a:t>
              </a:r>
              <a:r>
                <a:rPr lang="en-US" sz="1400" i="1" dirty="0">
                  <a:solidFill>
                    <a:srgbClr val="062678"/>
                  </a:solidFill>
                </a:rPr>
                <a:t>S</a:t>
              </a:r>
              <a:r>
                <a:rPr lang="ru-RU" sz="1400" i="1" dirty="0">
                  <a:solidFill>
                    <a:srgbClr val="062678"/>
                  </a:solidFill>
                </a:rPr>
                <a:t>)</a:t>
              </a:r>
            </a:p>
          </p:txBody>
        </p:sp>
        <p:sp>
          <p:nvSpPr>
            <p:cNvPr id="93" name="Прямоугольник 92">
              <a:extLst>
                <a:ext uri="{FF2B5EF4-FFF2-40B4-BE49-F238E27FC236}">
                  <a16:creationId xmlns:a16="http://schemas.microsoft.com/office/drawing/2014/main" id="{28770076-3857-4C8E-B031-B40B75268C01}"/>
                </a:ext>
              </a:extLst>
            </p:cNvPr>
            <p:cNvSpPr/>
            <p:nvPr/>
          </p:nvSpPr>
          <p:spPr>
            <a:xfrm>
              <a:off x="6059060" y="908720"/>
              <a:ext cx="175330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Выручка от продаж</a:t>
              </a:r>
            </a:p>
          </p:txBody>
        </p:sp>
        <p:sp>
          <p:nvSpPr>
            <p:cNvPr id="94" name="Прямоугольник 93">
              <a:extLst>
                <a:ext uri="{FF2B5EF4-FFF2-40B4-BE49-F238E27FC236}">
                  <a16:creationId xmlns:a16="http://schemas.microsoft.com/office/drawing/2014/main" id="{6E4B00ED-5368-4638-B4D1-EED2490D780B}"/>
                </a:ext>
              </a:extLst>
            </p:cNvPr>
            <p:cNvSpPr/>
            <p:nvPr/>
          </p:nvSpPr>
          <p:spPr>
            <a:xfrm>
              <a:off x="5994999" y="1579156"/>
              <a:ext cx="159210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Инвестиционные </a:t>
              </a:r>
              <a:br>
                <a:rPr lang="en-US" sz="1400" i="1" dirty="0">
                  <a:solidFill>
                    <a:srgbClr val="062678"/>
                  </a:solidFill>
                </a:rPr>
              </a:br>
              <a:r>
                <a:rPr lang="ru-RU" sz="1400" i="1" dirty="0">
                  <a:solidFill>
                    <a:srgbClr val="062678"/>
                  </a:solidFill>
                </a:rPr>
                <a:t>расходы (</a:t>
              </a:r>
              <a:r>
                <a:rPr lang="en-US" sz="1400" i="1" dirty="0">
                  <a:solidFill>
                    <a:srgbClr val="062678"/>
                  </a:solidFill>
                </a:rPr>
                <a:t>I</a:t>
              </a:r>
              <a:r>
                <a:rPr lang="ru-RU" sz="1400" i="1" dirty="0">
                  <a:solidFill>
                    <a:srgbClr val="062678"/>
                  </a:solidFill>
                </a:rPr>
                <a:t>)</a:t>
              </a:r>
            </a:p>
          </p:txBody>
        </p:sp>
        <p:sp>
          <p:nvSpPr>
            <p:cNvPr id="95" name="Прямоугольник 94">
              <a:extLst>
                <a:ext uri="{FF2B5EF4-FFF2-40B4-BE49-F238E27FC236}">
                  <a16:creationId xmlns:a16="http://schemas.microsoft.com/office/drawing/2014/main" id="{A9498589-6308-4F43-B244-9894CEE44DAA}"/>
                </a:ext>
              </a:extLst>
            </p:cNvPr>
            <p:cNvSpPr/>
            <p:nvPr/>
          </p:nvSpPr>
          <p:spPr>
            <a:xfrm>
              <a:off x="4693156" y="2060848"/>
              <a:ext cx="127349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Госзакупки (</a:t>
              </a:r>
              <a:r>
                <a:rPr lang="en-US" sz="1400" i="1" dirty="0">
                  <a:solidFill>
                    <a:srgbClr val="062678"/>
                  </a:solidFill>
                </a:rPr>
                <a:t>G</a:t>
              </a:r>
              <a:r>
                <a:rPr lang="ru-RU" sz="1400" i="1" dirty="0">
                  <a:solidFill>
                    <a:srgbClr val="062678"/>
                  </a:solidFill>
                </a:rPr>
                <a:t>)</a:t>
              </a:r>
            </a:p>
          </p:txBody>
        </p:sp>
        <p:sp>
          <p:nvSpPr>
            <p:cNvPr id="96" name="Прямоугольник 95">
              <a:extLst>
                <a:ext uri="{FF2B5EF4-FFF2-40B4-BE49-F238E27FC236}">
                  <a16:creationId xmlns:a16="http://schemas.microsoft.com/office/drawing/2014/main" id="{4565C61A-EB68-4F6F-8D48-65073F291B3A}"/>
                </a:ext>
              </a:extLst>
            </p:cNvPr>
            <p:cNvSpPr/>
            <p:nvPr/>
          </p:nvSpPr>
          <p:spPr>
            <a:xfrm>
              <a:off x="5870825" y="2508136"/>
              <a:ext cx="1047723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Налоги (</a:t>
              </a:r>
              <a:r>
                <a:rPr lang="en-US" sz="1400" i="1" dirty="0">
                  <a:solidFill>
                    <a:srgbClr val="062678"/>
                  </a:solidFill>
                </a:rPr>
                <a:t>Tx</a:t>
              </a:r>
              <a:r>
                <a:rPr lang="ru-RU" sz="1400" i="1" dirty="0">
                  <a:solidFill>
                    <a:srgbClr val="062678"/>
                  </a:solidFill>
                </a:rPr>
                <a:t>)</a:t>
              </a:r>
            </a:p>
          </p:txBody>
        </p:sp>
        <p:sp>
          <p:nvSpPr>
            <p:cNvPr id="97" name="Прямоугольник 96">
              <a:extLst>
                <a:ext uri="{FF2B5EF4-FFF2-40B4-BE49-F238E27FC236}">
                  <a16:creationId xmlns:a16="http://schemas.microsoft.com/office/drawing/2014/main" id="{E22D101C-CA2F-426D-806A-01FAE3D7FB90}"/>
                </a:ext>
              </a:extLst>
            </p:cNvPr>
            <p:cNvSpPr/>
            <p:nvPr/>
          </p:nvSpPr>
          <p:spPr>
            <a:xfrm>
              <a:off x="5621640" y="3033975"/>
              <a:ext cx="119398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Субсидии (</a:t>
              </a:r>
              <a:r>
                <a:rPr lang="en-US" sz="1400" i="1" dirty="0">
                  <a:solidFill>
                    <a:srgbClr val="062678"/>
                  </a:solidFill>
                </a:rPr>
                <a:t>Tr</a:t>
              </a:r>
              <a:r>
                <a:rPr lang="ru-RU" sz="1400" i="1" dirty="0">
                  <a:solidFill>
                    <a:srgbClr val="062678"/>
                  </a:solidFill>
                </a:rPr>
                <a:t>)</a:t>
              </a:r>
            </a:p>
          </p:txBody>
        </p:sp>
        <p:sp>
          <p:nvSpPr>
            <p:cNvPr id="98" name="Прямоугольник 97">
              <a:extLst>
                <a:ext uri="{FF2B5EF4-FFF2-40B4-BE49-F238E27FC236}">
                  <a16:creationId xmlns:a16="http://schemas.microsoft.com/office/drawing/2014/main" id="{791FD5DE-3395-489E-A527-0CDFA2AE76F5}"/>
                </a:ext>
              </a:extLst>
            </p:cNvPr>
            <p:cNvSpPr/>
            <p:nvPr/>
          </p:nvSpPr>
          <p:spPr>
            <a:xfrm>
              <a:off x="4702990" y="3334132"/>
              <a:ext cx="150233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Заем (если </a:t>
              </a:r>
              <a:r>
                <a:rPr lang="ru-RU" sz="1400" i="1" dirty="0" err="1">
                  <a:solidFill>
                    <a:srgbClr val="062678"/>
                  </a:solidFill>
                </a:rPr>
                <a:t>дефи</a:t>
              </a:r>
              <a:r>
                <a:rPr lang="ru-RU" sz="1400" i="1" dirty="0">
                  <a:solidFill>
                    <a:srgbClr val="062678"/>
                  </a:solidFill>
                </a:rPr>
                <a:t>-</a:t>
              </a:r>
            </a:p>
            <a:p>
              <a:r>
                <a:rPr lang="ru-RU" sz="1400" i="1" dirty="0" err="1">
                  <a:solidFill>
                    <a:srgbClr val="062678"/>
                  </a:solidFill>
                </a:rPr>
                <a:t>цит</a:t>
              </a:r>
              <a:r>
                <a:rPr lang="ru-RU" sz="1400" i="1" dirty="0">
                  <a:solidFill>
                    <a:srgbClr val="062678"/>
                  </a:solidFill>
                </a:rPr>
                <a:t> бюджета)</a:t>
              </a:r>
            </a:p>
          </p:txBody>
        </p:sp>
        <p:sp>
          <p:nvSpPr>
            <p:cNvPr id="99" name="Прямоугольник 98">
              <a:extLst>
                <a:ext uri="{FF2B5EF4-FFF2-40B4-BE49-F238E27FC236}">
                  <a16:creationId xmlns:a16="http://schemas.microsoft.com/office/drawing/2014/main" id="{638FEEF5-F3BC-44E3-845C-C3BD9BA15C4D}"/>
                </a:ext>
              </a:extLst>
            </p:cNvPr>
            <p:cNvSpPr/>
            <p:nvPr/>
          </p:nvSpPr>
          <p:spPr>
            <a:xfrm>
              <a:off x="1477012" y="4387964"/>
              <a:ext cx="267797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Приток капитала (если </a:t>
              </a:r>
              <a:r>
                <a:rPr lang="en-US" sz="1400" i="1" dirty="0" err="1">
                  <a:solidFill>
                    <a:srgbClr val="062678"/>
                  </a:solidFill>
                </a:rPr>
                <a:t>Im</a:t>
              </a:r>
              <a:r>
                <a:rPr lang="en-US" sz="1400" i="1" dirty="0">
                  <a:solidFill>
                    <a:srgbClr val="062678"/>
                  </a:solidFill>
                </a:rPr>
                <a:t> &gt; Ex)</a:t>
              </a:r>
              <a:endParaRPr lang="ru-RU" sz="1400" i="1" dirty="0">
                <a:solidFill>
                  <a:srgbClr val="062678"/>
                </a:solidFill>
              </a:endParaRPr>
            </a:p>
          </p:txBody>
        </p:sp>
        <p:sp>
          <p:nvSpPr>
            <p:cNvPr id="100" name="Прямоугольник 99">
              <a:extLst>
                <a:ext uri="{FF2B5EF4-FFF2-40B4-BE49-F238E27FC236}">
                  <a16:creationId xmlns:a16="http://schemas.microsoft.com/office/drawing/2014/main" id="{87BD8527-F30F-49B4-AA6E-384252EA711E}"/>
                </a:ext>
              </a:extLst>
            </p:cNvPr>
            <p:cNvSpPr/>
            <p:nvPr/>
          </p:nvSpPr>
          <p:spPr>
            <a:xfrm>
              <a:off x="2348919" y="5114587"/>
              <a:ext cx="76957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Доходы</a:t>
              </a:r>
            </a:p>
          </p:txBody>
        </p:sp>
        <p:sp>
          <p:nvSpPr>
            <p:cNvPr id="101" name="Прямоугольник 100">
              <a:extLst>
                <a:ext uri="{FF2B5EF4-FFF2-40B4-BE49-F238E27FC236}">
                  <a16:creationId xmlns:a16="http://schemas.microsoft.com/office/drawing/2014/main" id="{B3BD2E8E-1C29-4DB8-A451-BBFB9F19DB38}"/>
                </a:ext>
              </a:extLst>
            </p:cNvPr>
            <p:cNvSpPr/>
            <p:nvPr/>
          </p:nvSpPr>
          <p:spPr>
            <a:xfrm>
              <a:off x="6201881" y="5114587"/>
              <a:ext cx="158729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Плата за ресурсы</a:t>
              </a:r>
            </a:p>
          </p:txBody>
        </p:sp>
        <p:sp>
          <p:nvSpPr>
            <p:cNvPr id="102" name="Прямоугольник 101">
              <a:extLst>
                <a:ext uri="{FF2B5EF4-FFF2-40B4-BE49-F238E27FC236}">
                  <a16:creationId xmlns:a16="http://schemas.microsoft.com/office/drawing/2014/main" id="{D99B1065-0D4A-4F39-8D4C-466D12AA4A02}"/>
                </a:ext>
              </a:extLst>
            </p:cNvPr>
            <p:cNvSpPr/>
            <p:nvPr/>
          </p:nvSpPr>
          <p:spPr>
            <a:xfrm>
              <a:off x="5797700" y="3861048"/>
              <a:ext cx="165462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i="1" dirty="0">
                  <a:solidFill>
                    <a:srgbClr val="062678"/>
                  </a:solidFill>
                </a:rPr>
                <a:t>Заемные средства</a:t>
              </a:r>
            </a:p>
          </p:txBody>
        </p:sp>
      </p:grpSp>
      <p:pic>
        <p:nvPicPr>
          <p:cNvPr id="43" name="Рисунок 42">
            <a:extLst>
              <a:ext uri="{FF2B5EF4-FFF2-40B4-BE49-F238E27FC236}">
                <a16:creationId xmlns:a16="http://schemas.microsoft.com/office/drawing/2014/main" id="{CED5472E-5536-4C0D-9D4D-D63EEA0E472F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15" t="-8216" b="-1"/>
          <a:stretch/>
        </p:blipFill>
        <p:spPr>
          <a:xfrm>
            <a:off x="7236296" y="142398"/>
            <a:ext cx="1584176" cy="6558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1338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2161</TotalTime>
  <Words>843</Words>
  <Application>Microsoft Office PowerPoint</Application>
  <PresentationFormat>Экран (4:3)</PresentationFormat>
  <Paragraphs>116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 2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админ</cp:lastModifiedBy>
  <cp:revision>90</cp:revision>
  <dcterms:created xsi:type="dcterms:W3CDTF">2018-02-17T04:53:53Z</dcterms:created>
  <dcterms:modified xsi:type="dcterms:W3CDTF">2022-01-19T13:50:13Z</dcterms:modified>
</cp:coreProperties>
</file>