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340" r:id="rId2"/>
    <p:sldId id="256" r:id="rId3"/>
    <p:sldId id="263" r:id="rId4"/>
    <p:sldId id="262" r:id="rId5"/>
    <p:sldId id="264" r:id="rId6"/>
    <p:sldId id="265" r:id="rId7"/>
    <p:sldId id="257" r:id="rId8"/>
    <p:sldId id="267" r:id="rId9"/>
    <p:sldId id="266" r:id="rId10"/>
    <p:sldId id="26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678"/>
    <a:srgbClr val="00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01" d="100"/>
          <a:sy n="101" d="100"/>
        </p:scale>
        <p:origin x="12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9T19:26:49.094" idx="1">
    <p:pos x="5760" y="0"/>
    <p:text/>
    <p:extLst>
      <p:ext uri="{C676402C-5697-4E1C-873F-D02D1690AC5C}">
        <p15:threadingInfo xmlns:p15="http://schemas.microsoft.com/office/powerpoint/2012/main" timeZoneBias="-3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2BAD6-5E16-4C10-9B2E-6581C6E73C0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5E7FC-7788-4FEE-9BB8-B1959E33B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6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32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1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6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3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8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92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9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4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7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-3448"/>
            <a:ext cx="9144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445795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endParaRPr lang="ru-RU" altLang="ru-RU" sz="12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C3C293-7E4A-46B3-9077-0E98B08800C1}"/>
              </a:ext>
            </a:extLst>
          </p:cNvPr>
          <p:cNvSpPr txBox="1"/>
          <p:nvPr/>
        </p:nvSpPr>
        <p:spPr>
          <a:xfrm>
            <a:off x="611560" y="3698794"/>
            <a:ext cx="82089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Введение в </a:t>
            </a:r>
            <a:r>
              <a:rPr lang="ru-RU" dirty="0" err="1">
                <a:solidFill>
                  <a:schemeClr val="bg1"/>
                </a:solidFill>
              </a:rPr>
              <a:t>экономику:макроэкономика</a:t>
            </a:r>
            <a:r>
              <a:rPr lang="ru-RU" dirty="0">
                <a:solidFill>
                  <a:schemeClr val="bg1"/>
                </a:solidFill>
              </a:rPr>
              <a:t> Тлеужанова </a:t>
            </a:r>
            <a:r>
              <a:rPr lang="ru-RU" dirty="0" err="1">
                <a:solidFill>
                  <a:schemeClr val="bg1"/>
                </a:solidFill>
              </a:rPr>
              <a:t>Манатжан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Ашимкуловна</a:t>
            </a:r>
            <a:r>
              <a:rPr lang="ru-RU" dirty="0">
                <a:solidFill>
                  <a:schemeClr val="bg1"/>
                </a:solidFill>
              </a:rPr>
              <a:t>. Кандидат экономических наук, </a:t>
            </a:r>
            <a:r>
              <a:rPr lang="ru-RU" dirty="0" err="1">
                <a:solidFill>
                  <a:schemeClr val="bg1"/>
                </a:solidFill>
              </a:rPr>
              <a:t>ассоцированный</a:t>
            </a:r>
            <a:r>
              <a:rPr lang="ru-RU" dirty="0">
                <a:solidFill>
                  <a:schemeClr val="bg1"/>
                </a:solidFill>
              </a:rPr>
              <a:t> профессор</a:t>
            </a:r>
          </a:p>
        </p:txBody>
      </p:sp>
    </p:spTree>
    <p:extLst>
      <p:ext uri="{BB962C8B-B14F-4D97-AF65-F5344CB8AC3E}">
        <p14:creationId xmlns:p14="http://schemas.microsoft.com/office/powerpoint/2010/main" val="1031404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397112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ru-RU"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7E22869-8D5B-4922-A25E-A8150A4F3FF5}"/>
              </a:ext>
            </a:extLst>
          </p:cNvPr>
          <p:cNvGrpSpPr/>
          <p:nvPr/>
        </p:nvGrpSpPr>
        <p:grpSpPr>
          <a:xfrm>
            <a:off x="324650" y="1517169"/>
            <a:ext cx="8494697" cy="1767815"/>
            <a:chOff x="324650" y="2851726"/>
            <a:chExt cx="8494697" cy="17678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A13AE2B6-41FF-479E-B0DA-976495327D18}"/>
                    </a:ext>
                  </a:extLst>
                </p:cNvPr>
                <p:cNvSpPr txBox="1"/>
                <p:nvPr/>
              </p:nvSpPr>
              <p:spPr>
                <a:xfrm>
                  <a:off x="324650" y="2851726"/>
                  <a:ext cx="8494697" cy="57727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>
                  <a:defPPr>
                    <a:defRPr lang="ru-RU"/>
                  </a:defPPr>
                  <a:lvl1pPr>
                    <a:defRPr i="1">
                      <a:solidFill>
                        <a:srgbClr val="062678"/>
                      </a:solidFill>
                      <a:ea typeface="+mj-ea"/>
                      <a:cs typeface="+mj-cs"/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ru-RU" sz="17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eqArr>
                                <m:eqArr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m:rPr>
                                      <m:nor/>
                                    </m:rPr>
                                    <a:rPr lang="ru-RU"/>
                                    <m:t>Чистые </m:t>
                                  </m:r>
                                </m:e>
                                <m:e>
                                  <m:r>
                                    <m:rPr>
                                      <m:nor/>
                                    </m:rPr>
                                    <a:rPr lang="ru-RU"/>
                                    <m:t>инвестиции</m:t>
                                  </m:r>
                                </m:e>
                              </m:eqArr>
                              <m:r>
                                <a:rPr lang="en-US" sz="17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</m:e>
                            <m:e>
                              <m:eqArr>
                                <m:eqArr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m:rPr>
                                      <m:nor/>
                                    </m:rPr>
                                    <a:rPr lang="ru-RU"/>
                                    <m:t>Заработная </m:t>
                                  </m:r>
                                </m:e>
                                <m:e>
                                  <m:r>
                                    <m:rPr>
                                      <m:nor/>
                                    </m:rPr>
                                    <a:rPr lang="ru-RU"/>
                                    <m:t>плата	</m:t>
                                  </m:r>
                                </m:e>
                              </m:eqArr>
                              <m:r>
                                <a:rPr lang="en-US" sz="17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ru-RU" sz="1700" i="1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eqArr>
                                      <m:eqArrPr>
                                        <m:ctrlPr>
                                          <a:rPr lang="ru-RU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ru-RU"/>
                                          <m:t>Арендная </m:t>
                                        </m:r>
                                      </m:e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ru-RU"/>
                                          <m:t>плата</m:t>
                                        </m:r>
                                      </m:e>
                                    </m:eqArr>
                                    <m:r>
                                      <a:rPr lang="en-US" sz="1700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</m:e>
                                  <m:e>
                                    <m:m>
                                      <m:mPr>
                                        <m:mcs>
                                          <m:mc>
                                            <m:mcPr>
                                              <m:count m:val="2"/>
                                              <m:mcJc m:val="center"/>
                                            </m:mcPr>
                                          </m:mc>
                                        </m:mcs>
                                        <m:ctrlPr>
                                          <a:rPr lang="ru-RU" sz="170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mPr>
                                      <m:mr>
                                        <m:e>
                                          <m:eqArr>
                                            <m:eqArrPr>
                                              <m:ctrlP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eqArrPr>
                                            <m:e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ru-RU"/>
                                                <m:t>Процентные </m:t>
                                              </m:r>
                                            </m:e>
                                            <m:e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ru-RU"/>
                                                <m:t>платежи</m:t>
                                              </m:r>
                                            </m:e>
                                          </m:eqArr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+</m:t>
                                          </m:r>
                                        </m:e>
                                        <m:e>
                                          <m:eqArr>
                                            <m:eqArrPr>
                                              <m:ctrlPr>
                                                <a:rPr lang="ru-RU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eqArrPr>
                                            <m:e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ru-RU"/>
                                                <m:t>Доходы </m:t>
                                              </m:r>
                                            </m:e>
                                            <m:e>
                                              <m:r>
                                                <m:rPr>
                                                  <m:nor/>
                                                </m:rPr>
                                                <a:rPr lang="ru-RU"/>
                                                <m:t>собственников </m:t>
                                              </m:r>
                                            </m:e>
                                          </m:eqArr>
                                        </m:e>
                                      </m:mr>
                                    </m:m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</m:e>
                                </m:mr>
                              </m:m>
                            </m:e>
                          </m:mr>
                        </m:m>
                      </m:oMath>
                    </m:oMathPara>
                  </a14:m>
                  <a:endParaRPr lang="ru-RU" sz="1700" dirty="0"/>
                </a:p>
              </p:txBody>
            </p:sp>
          </mc:Choice>
          <mc:Fallback xmlns="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A13AE2B6-41FF-479E-B0DA-976495327D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4650" y="2851726"/>
                  <a:ext cx="8494697" cy="57727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13A435C0-A4CB-472B-A4D3-FD41A6D1F8AA}"/>
                    </a:ext>
                  </a:extLst>
                </p:cNvPr>
                <p:cNvSpPr txBox="1"/>
                <p:nvPr/>
              </p:nvSpPr>
              <p:spPr>
                <a:xfrm>
                  <a:off x="2239019" y="3611636"/>
                  <a:ext cx="6580328" cy="100790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>
                  <a:defPPr>
                    <a:defRPr lang="ru-RU"/>
                  </a:defPPr>
                  <a:lvl1pPr>
                    <a:defRPr i="1">
                      <a:solidFill>
                        <a:srgbClr val="062678"/>
                      </a:solidFill>
                      <a:ea typeface="+mj-ea"/>
                      <a:cs typeface="+mj-cs"/>
                    </a:defRPr>
                  </a:lvl1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7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ru-RU" sz="17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eqArr>
                                <m:eqArr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m:rPr>
                                      <m:nor/>
                                    </m:rPr>
                                    <a:rPr lang="ru-RU"/>
                                    <m:t>Прибшь </m:t>
                                  </m:r>
                                </m:e>
                                <m:e>
                                  <m:r>
                                    <m:rPr>
                                      <m:nor/>
                                    </m:rPr>
                                    <a:rPr lang="ru-RU"/>
                                    <m:t>корпораций </m:t>
                                  </m:r>
                                </m:e>
                              </m:eqArr>
                              <m:r>
                                <a:rPr lang="en-US" sz="17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eqArr>
                                <m:eqArrPr>
                                  <m:ctrlPr>
                                    <a:rPr lang="ru-RU" i="1">
                                      <a:latin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m:rPr>
                                      <m:nor/>
                                    </m:rPr>
                                    <a:rPr lang="ru-RU"/>
                                    <m:t>Косвенные </m:t>
                                  </m:r>
                                </m:e>
                                <m:e>
                                  <m:r>
                                    <m:rPr>
                                      <m:nor/>
                                    </m:rPr>
                                    <a:rPr lang="ru-RU"/>
                                    <m:t>налоги </m:t>
                                  </m:r>
                                </m:e>
                              </m:eqArr>
                              <m:r>
                                <a:rPr lang="en-US" sz="17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  <m:e>
                              <m:m>
                                <m:mPr>
                                  <m:mcs>
                                    <m:mc>
                                      <m:mcPr>
                                        <m:count m:val="2"/>
                                        <m:mcJc m:val="center"/>
                                      </m:mcPr>
                                    </m:mc>
                                  </m:mcs>
                                  <m:ctrlPr>
                                    <a:rPr lang="ru-RU" sz="17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mPr>
                                <m:mr>
                                  <m:e>
                                    <m:r>
                                      <m:rPr>
                                        <m:nor/>
                                      </m:rPr>
                                      <a:rPr lang="ru-RU"/>
                                      <m:t>Амортизация 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+</m:t>
                                    </m:r>
                                  </m:e>
                                  <m:e>
                                    <m:eqArr>
                                      <m:eqArrPr>
                                        <m:ctrlPr>
                                          <a:rPr lang="ru-RU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eqArrPr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ru-RU"/>
                                          <m:t>Чистый </m:t>
                                        </m:r>
                                      </m:e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ru-RU"/>
                                          <m:t>факторный </m:t>
                                        </m:r>
                                      </m:e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ru-RU"/>
                                          <m:t>доход из−за </m:t>
                                        </m:r>
                                      </m:e>
                                      <m:e>
                                        <m:r>
                                          <m:rPr>
                                            <m:nor/>
                                          </m:rPr>
                                          <a:rPr lang="ru-RU"/>
                                          <m:t>границы</m:t>
                                        </m:r>
                                      </m:e>
                                    </m:eqArr>
                                  </m:e>
                                </m:mr>
                              </m:m>
                            </m:e>
                          </m:mr>
                        </m:m>
                      </m:oMath>
                    </m:oMathPara>
                  </a14:m>
                  <a:endParaRPr lang="ru-RU" sz="1700" dirty="0"/>
                </a:p>
              </p:txBody>
            </p:sp>
          </mc:Choice>
          <mc:Fallback xmlns="">
            <p:sp>
              <p:nvSpPr>
                <p:cNvPr id="9" name="TextBox 8">
                  <a:extLst>
                    <a:ext uri="{FF2B5EF4-FFF2-40B4-BE49-F238E27FC236}">
                      <a16:creationId xmlns:a16="http://schemas.microsoft.com/office/drawing/2014/main" id="{13A435C0-A4CB-472B-A4D3-FD41A6D1F8A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39019" y="3611636"/>
                  <a:ext cx="6580328" cy="100790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9572836-FF2E-46D0-97B0-7ACEF06FF68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136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539552" y="620689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Цели и инструменты макроэкономики</a:t>
            </a:r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7CD9C8B0-DF59-44FA-86D8-562DBFC66341}"/>
              </a:ext>
            </a:extLst>
          </p:cNvPr>
          <p:cNvGrpSpPr/>
          <p:nvPr/>
        </p:nvGrpSpPr>
        <p:grpSpPr>
          <a:xfrm>
            <a:off x="1331640" y="1268760"/>
            <a:ext cx="6480720" cy="5243793"/>
            <a:chOff x="1331640" y="1268760"/>
            <a:chExt cx="6480720" cy="5243793"/>
          </a:xfrm>
        </p:grpSpPr>
        <p:sp>
          <p:nvSpPr>
            <p:cNvPr id="5" name="Равнобедренный треугольник 4">
              <a:extLst>
                <a:ext uri="{FF2B5EF4-FFF2-40B4-BE49-F238E27FC236}">
                  <a16:creationId xmlns:a16="http://schemas.microsoft.com/office/drawing/2014/main" id="{8C0BD851-6355-4456-83EC-FBD853E64E2D}"/>
                </a:ext>
              </a:extLst>
            </p:cNvPr>
            <p:cNvSpPr/>
            <p:nvPr/>
          </p:nvSpPr>
          <p:spPr>
            <a:xfrm flipV="1">
              <a:off x="2727811" y="2204864"/>
              <a:ext cx="3688378" cy="2520280"/>
            </a:xfrm>
            <a:prstGeom prst="triangl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400" i="1">
                <a:solidFill>
                  <a:srgbClr val="062678"/>
                </a:solidFill>
                <a:latin typeface="+mj-lt"/>
                <a:ea typeface="+mj-ea"/>
                <a:cs typeface="+mj-cs"/>
              </a:endParaRPr>
            </a:p>
          </p:txBody>
        </p:sp>
        <p:sp>
          <p:nvSpPr>
            <p:cNvPr id="47" name="Прямоугольник 46">
              <a:extLst>
                <a:ext uri="{FF2B5EF4-FFF2-40B4-BE49-F238E27FC236}">
                  <a16:creationId xmlns:a16="http://schemas.microsoft.com/office/drawing/2014/main" id="{04528CCA-C45B-4DF5-8D29-9D14A0DBC286}"/>
                </a:ext>
              </a:extLst>
            </p:cNvPr>
            <p:cNvSpPr/>
            <p:nvPr/>
          </p:nvSpPr>
          <p:spPr>
            <a:xfrm>
              <a:off x="1331640" y="1268760"/>
              <a:ext cx="6480720" cy="936104"/>
            </a:xfrm>
            <a:prstGeom prst="rect">
              <a:avLst/>
            </a:prstGeom>
            <a:ln w="50800" cmpd="thickThin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Макроэкономика </a:t>
              </a:r>
              <a:r>
                <a:rPr lang="ru-RU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— часть экономической теории, изучающая закономерности функционирования и тенденции развития  экономики страны в целом</a:t>
              </a:r>
            </a:p>
          </p:txBody>
        </p:sp>
        <p:sp>
          <p:nvSpPr>
            <p:cNvPr id="48" name="Прямоугольник: скругленные углы 47">
              <a:extLst>
                <a:ext uri="{FF2B5EF4-FFF2-40B4-BE49-F238E27FC236}">
                  <a16:creationId xmlns:a16="http://schemas.microsoft.com/office/drawing/2014/main" id="{91B3A54B-B901-41CA-9E50-C1327018BD60}"/>
                </a:ext>
              </a:extLst>
            </p:cNvPr>
            <p:cNvSpPr/>
            <p:nvPr/>
          </p:nvSpPr>
          <p:spPr>
            <a:xfrm>
              <a:off x="2123728" y="2636912"/>
              <a:ext cx="4896544" cy="389383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целостная национальная экономика</a:t>
              </a:r>
            </a:p>
          </p:txBody>
        </p:sp>
        <p:sp>
          <p:nvSpPr>
            <p:cNvPr id="49" name="Прямоугольник: скругленные углы 48">
              <a:extLst>
                <a:ext uri="{FF2B5EF4-FFF2-40B4-BE49-F238E27FC236}">
                  <a16:creationId xmlns:a16="http://schemas.microsoft.com/office/drawing/2014/main" id="{D218EC73-693B-4198-B9F6-80B5093F2C9C}"/>
                </a:ext>
              </a:extLst>
            </p:cNvPr>
            <p:cNvSpPr/>
            <p:nvPr/>
          </p:nvSpPr>
          <p:spPr>
            <a:xfrm>
              <a:off x="2123728" y="3429000"/>
              <a:ext cx="4896544" cy="1196483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</a:rPr>
                <a:t>экономический рост и высокая занятость</a:t>
              </a:r>
              <a:endParaRPr lang="en-US" dirty="0">
                <a:solidFill>
                  <a:srgbClr val="062678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</a:rPr>
                <a:t>стабильный уровень цен и валютный курс</a:t>
              </a:r>
              <a:endParaRPr lang="en-US" dirty="0">
                <a:solidFill>
                  <a:srgbClr val="062678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</a:rPr>
                <a:t>сбалансированный бюджет</a:t>
              </a:r>
              <a:endParaRPr lang="en-US" dirty="0">
                <a:solidFill>
                  <a:srgbClr val="062678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</a:rPr>
                <a:t>уравновешенный торговый баланс</a:t>
              </a:r>
            </a:p>
          </p:txBody>
        </p:sp>
        <p:sp>
          <p:nvSpPr>
            <p:cNvPr id="51" name="Прямоугольник 50">
              <a:extLst>
                <a:ext uri="{FF2B5EF4-FFF2-40B4-BE49-F238E27FC236}">
                  <a16:creationId xmlns:a16="http://schemas.microsoft.com/office/drawing/2014/main" id="{8DD2F464-0727-48AF-A6D0-5184C63FADD7}"/>
                </a:ext>
              </a:extLst>
            </p:cNvPr>
            <p:cNvSpPr/>
            <p:nvPr/>
          </p:nvSpPr>
          <p:spPr>
            <a:xfrm>
              <a:off x="2555777" y="4783649"/>
              <a:ext cx="4032446" cy="1728904"/>
            </a:xfrm>
            <a:prstGeom prst="rect">
              <a:avLst/>
            </a:prstGeom>
            <a:ln w="50800" cmpd="thickThin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инструменты макроэкономики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фискальная политика</a:t>
              </a:r>
              <a:r>
                <a:rPr lang="ru-RU" dirty="0">
                  <a:solidFill>
                    <a:srgbClr val="062678"/>
                  </a:solidFill>
                </a:rPr>
                <a:t> </a:t>
              </a:r>
              <a:endParaRPr lang="en-US" dirty="0">
                <a:solidFill>
                  <a:srgbClr val="062678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</a:rPr>
                <a:t>денежная политика</a:t>
              </a:r>
              <a:endParaRPr lang="ru-RU" dirty="0">
                <a:solidFill>
                  <a:srgbClr val="062678"/>
                </a:solidFill>
                <a:latin typeface="+mj-lt"/>
                <a:ea typeface="+mj-ea"/>
                <a:cs typeface="+mj-cs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налоговая политика </a:t>
              </a:r>
              <a:endParaRPr lang="en-US" dirty="0">
                <a:solidFill>
                  <a:srgbClr val="062678"/>
                </a:solidFill>
                <a:latin typeface="+mj-lt"/>
                <a:ea typeface="+mj-ea"/>
                <a:cs typeface="+mj-cs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политика регулирования доходов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внешнеэкономическая политика</a:t>
              </a:r>
            </a:p>
          </p:txBody>
        </p:sp>
        <p:sp>
          <p:nvSpPr>
            <p:cNvPr id="52" name="Прямоугольник 51">
              <a:extLst>
                <a:ext uri="{FF2B5EF4-FFF2-40B4-BE49-F238E27FC236}">
                  <a16:creationId xmlns:a16="http://schemas.microsoft.com/office/drawing/2014/main" id="{1DE647FD-43E3-4D01-AECC-DF44C7983A9A}"/>
                </a:ext>
              </a:extLst>
            </p:cNvPr>
            <p:cNvSpPr/>
            <p:nvPr/>
          </p:nvSpPr>
          <p:spPr>
            <a:xfrm>
              <a:off x="3367440" y="2241440"/>
              <a:ext cx="24091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b="1" i="1" dirty="0">
                  <a:solidFill>
                    <a:srgbClr val="062678"/>
                  </a:solidFill>
                </a:rPr>
                <a:t>объект исследования</a:t>
              </a:r>
            </a:p>
          </p:txBody>
        </p:sp>
        <p:sp>
          <p:nvSpPr>
            <p:cNvPr id="54" name="Прямоугольник 53">
              <a:extLst>
                <a:ext uri="{FF2B5EF4-FFF2-40B4-BE49-F238E27FC236}">
                  <a16:creationId xmlns:a16="http://schemas.microsoft.com/office/drawing/2014/main" id="{4B9DC17B-9AC1-4D53-A00B-CBE5EF37CEF9}"/>
                </a:ext>
              </a:extLst>
            </p:cNvPr>
            <p:cNvSpPr/>
            <p:nvPr/>
          </p:nvSpPr>
          <p:spPr>
            <a:xfrm>
              <a:off x="4234824" y="3048391"/>
              <a:ext cx="67435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b="1" i="1" dirty="0">
                  <a:solidFill>
                    <a:srgbClr val="062678"/>
                  </a:solidFill>
                </a:rPr>
                <a:t>цели</a:t>
              </a:r>
            </a:p>
          </p:txBody>
        </p:sp>
      </p:grp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CE226B1D-A0E6-4903-BE09-635EE572727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2709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539552" y="764704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Кругооборот доходов и продуктов в обществе</a:t>
            </a:r>
          </a:p>
        </p:txBody>
      </p:sp>
      <p:grpSp>
        <p:nvGrpSpPr>
          <p:cNvPr id="80" name="Группа 79">
            <a:extLst>
              <a:ext uri="{FF2B5EF4-FFF2-40B4-BE49-F238E27FC236}">
                <a16:creationId xmlns:a16="http://schemas.microsoft.com/office/drawing/2014/main" id="{0E41C31E-7A6C-4C14-8E78-952E2C68156E}"/>
              </a:ext>
            </a:extLst>
          </p:cNvPr>
          <p:cNvGrpSpPr/>
          <p:nvPr/>
        </p:nvGrpSpPr>
        <p:grpSpPr>
          <a:xfrm>
            <a:off x="539552" y="1628800"/>
            <a:ext cx="8064896" cy="4579709"/>
            <a:chOff x="539552" y="1628800"/>
            <a:chExt cx="8064896" cy="4579709"/>
          </a:xfrm>
        </p:grpSpPr>
        <p:sp>
          <p:nvSpPr>
            <p:cNvPr id="48" name="Прямоугольник: скругленные углы 47">
              <a:extLst>
                <a:ext uri="{FF2B5EF4-FFF2-40B4-BE49-F238E27FC236}">
                  <a16:creationId xmlns:a16="http://schemas.microsoft.com/office/drawing/2014/main" id="{91B3A54B-B901-41CA-9E50-C1327018BD60}"/>
                </a:ext>
              </a:extLst>
            </p:cNvPr>
            <p:cNvSpPr/>
            <p:nvPr/>
          </p:nvSpPr>
          <p:spPr>
            <a:xfrm>
              <a:off x="3563888" y="1628800"/>
              <a:ext cx="2016224" cy="767139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рынок</a:t>
              </a:r>
            </a:p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ресурсов</a:t>
              </a:r>
            </a:p>
          </p:txBody>
        </p:sp>
        <p:sp>
          <p:nvSpPr>
            <p:cNvPr id="52" name="Прямоугольник 51">
              <a:extLst>
                <a:ext uri="{FF2B5EF4-FFF2-40B4-BE49-F238E27FC236}">
                  <a16:creationId xmlns:a16="http://schemas.microsoft.com/office/drawing/2014/main" id="{1DE647FD-43E3-4D01-AECC-DF44C7983A9A}"/>
                </a:ext>
              </a:extLst>
            </p:cNvPr>
            <p:cNvSpPr/>
            <p:nvPr/>
          </p:nvSpPr>
          <p:spPr>
            <a:xfrm rot="19380000">
              <a:off x="1779358" y="2378004"/>
              <a:ext cx="1158843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издержки</a:t>
              </a:r>
            </a:p>
          </p:txBody>
        </p:sp>
        <p:sp>
          <p:nvSpPr>
            <p:cNvPr id="54" name="Прямоугольник 53">
              <a:extLst>
                <a:ext uri="{FF2B5EF4-FFF2-40B4-BE49-F238E27FC236}">
                  <a16:creationId xmlns:a16="http://schemas.microsoft.com/office/drawing/2014/main" id="{4B9DC17B-9AC1-4D53-A00B-CBE5EF37CEF9}"/>
                </a:ext>
              </a:extLst>
            </p:cNvPr>
            <p:cNvSpPr/>
            <p:nvPr/>
          </p:nvSpPr>
          <p:spPr>
            <a:xfrm rot="-2220000">
              <a:off x="2261615" y="2761469"/>
              <a:ext cx="997388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ресурсы</a:t>
              </a:r>
            </a:p>
          </p:txBody>
        </p:sp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6DC7D152-9528-4637-A5A2-C4A43EB51CB1}"/>
                </a:ext>
              </a:extLst>
            </p:cNvPr>
            <p:cNvSpPr/>
            <p:nvPr/>
          </p:nvSpPr>
          <p:spPr>
            <a:xfrm>
              <a:off x="3563888" y="3535085"/>
              <a:ext cx="2016224" cy="767139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правительство</a:t>
              </a:r>
            </a:p>
          </p:txBody>
        </p:sp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8514CD0F-E3F3-403B-9ABD-D7AA1E5C3DD6}"/>
                </a:ext>
              </a:extLst>
            </p:cNvPr>
            <p:cNvSpPr/>
            <p:nvPr/>
          </p:nvSpPr>
          <p:spPr>
            <a:xfrm>
              <a:off x="3563888" y="5441370"/>
              <a:ext cx="2016224" cy="767139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рынок</a:t>
              </a:r>
            </a:p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товаров и услуг</a:t>
              </a:r>
            </a:p>
          </p:txBody>
        </p:sp>
        <p:sp>
          <p:nvSpPr>
            <p:cNvPr id="15" name="Прямоугольник: скругленные углы 14">
              <a:extLst>
                <a:ext uri="{FF2B5EF4-FFF2-40B4-BE49-F238E27FC236}">
                  <a16:creationId xmlns:a16="http://schemas.microsoft.com/office/drawing/2014/main" id="{E0EA4732-265B-4077-A50D-0D886C88E56E}"/>
                </a:ext>
              </a:extLst>
            </p:cNvPr>
            <p:cNvSpPr/>
            <p:nvPr/>
          </p:nvSpPr>
          <p:spPr>
            <a:xfrm>
              <a:off x="6588224" y="3524116"/>
              <a:ext cx="2016224" cy="767139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домохозяйства</a:t>
              </a:r>
            </a:p>
          </p:txBody>
        </p:sp>
        <p:sp>
          <p:nvSpPr>
            <p:cNvPr id="18" name="Прямоугольник: скругленные углы 17">
              <a:extLst>
                <a:ext uri="{FF2B5EF4-FFF2-40B4-BE49-F238E27FC236}">
                  <a16:creationId xmlns:a16="http://schemas.microsoft.com/office/drawing/2014/main" id="{4CF4A501-E78A-40A4-911A-8A6F80DF2666}"/>
                </a:ext>
              </a:extLst>
            </p:cNvPr>
            <p:cNvSpPr/>
            <p:nvPr/>
          </p:nvSpPr>
          <p:spPr>
            <a:xfrm>
              <a:off x="539552" y="3535084"/>
              <a:ext cx="2016224" cy="767139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фирмы</a:t>
              </a:r>
            </a:p>
          </p:txBody>
        </p:sp>
        <p:cxnSp>
          <p:nvCxnSpPr>
            <p:cNvPr id="3" name="Прямая со стрелкой 2">
              <a:extLst>
                <a:ext uri="{FF2B5EF4-FFF2-40B4-BE49-F238E27FC236}">
                  <a16:creationId xmlns:a16="http://schemas.microsoft.com/office/drawing/2014/main" id="{4179AA53-FBB8-43CC-9377-928A45049D7C}"/>
                </a:ext>
              </a:extLst>
            </p:cNvPr>
            <p:cNvCxnSpPr>
              <a:stCxn id="48" idx="1"/>
              <a:endCxn id="18" idx="0"/>
            </p:cNvCxnSpPr>
            <p:nvPr/>
          </p:nvCxnSpPr>
          <p:spPr>
            <a:xfrm flipH="1">
              <a:off x="1547664" y="2012370"/>
              <a:ext cx="2016224" cy="1522714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>
              <a:extLst>
                <a:ext uri="{FF2B5EF4-FFF2-40B4-BE49-F238E27FC236}">
                  <a16:creationId xmlns:a16="http://schemas.microsoft.com/office/drawing/2014/main" id="{4CB02FD4-D3B8-44F4-9949-A128160A31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31640" y="1844824"/>
              <a:ext cx="2232248" cy="1690260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8ED10B3C-089E-42B8-A22F-0A7DF4383B56}"/>
                </a:ext>
              </a:extLst>
            </p:cNvPr>
            <p:cNvCxnSpPr>
              <a:cxnSpLocks/>
              <a:stCxn id="15" idx="2"/>
              <a:endCxn id="12" idx="3"/>
            </p:cNvCxnSpPr>
            <p:nvPr/>
          </p:nvCxnSpPr>
          <p:spPr>
            <a:xfrm flipH="1">
              <a:off x="5580112" y="4291255"/>
              <a:ext cx="2016224" cy="1533685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>
              <a:extLst>
                <a:ext uri="{FF2B5EF4-FFF2-40B4-BE49-F238E27FC236}">
                  <a16:creationId xmlns:a16="http://schemas.microsoft.com/office/drawing/2014/main" id="{CA8A7981-CF5B-4B8A-951B-3C9145D8348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80112" y="4291255"/>
              <a:ext cx="1800200" cy="1369994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>
              <a:extLst>
                <a:ext uri="{FF2B5EF4-FFF2-40B4-BE49-F238E27FC236}">
                  <a16:creationId xmlns:a16="http://schemas.microsoft.com/office/drawing/2014/main" id="{E377A836-E1C5-4E0D-9A10-57DDE8C8AD4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1640" y="4291255"/>
              <a:ext cx="2232248" cy="1658025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 стрелкой 32">
              <a:extLst>
                <a:ext uri="{FF2B5EF4-FFF2-40B4-BE49-F238E27FC236}">
                  <a16:creationId xmlns:a16="http://schemas.microsoft.com/office/drawing/2014/main" id="{435ED648-8CD6-4064-ADBC-04FB2036FAB9}"/>
                </a:ext>
              </a:extLst>
            </p:cNvPr>
            <p:cNvCxnSpPr>
              <a:cxnSpLocks/>
              <a:stCxn id="18" idx="2"/>
              <a:endCxn id="12" idx="1"/>
            </p:cNvCxnSpPr>
            <p:nvPr/>
          </p:nvCxnSpPr>
          <p:spPr>
            <a:xfrm>
              <a:off x="1547664" y="4302223"/>
              <a:ext cx="2016224" cy="1522717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 стрелкой 41">
              <a:extLst>
                <a:ext uri="{FF2B5EF4-FFF2-40B4-BE49-F238E27FC236}">
                  <a16:creationId xmlns:a16="http://schemas.microsoft.com/office/drawing/2014/main" id="{5D3729E5-06DA-4A40-9A59-CAEDFE662149}"/>
                </a:ext>
              </a:extLst>
            </p:cNvPr>
            <p:cNvCxnSpPr>
              <a:cxnSpLocks/>
              <a:stCxn id="15" idx="0"/>
              <a:endCxn id="48" idx="3"/>
            </p:cNvCxnSpPr>
            <p:nvPr/>
          </p:nvCxnSpPr>
          <p:spPr>
            <a:xfrm flipH="1" flipV="1">
              <a:off x="5580112" y="2012370"/>
              <a:ext cx="2016224" cy="1511746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Прямая со стрелкой 42">
              <a:extLst>
                <a:ext uri="{FF2B5EF4-FFF2-40B4-BE49-F238E27FC236}">
                  <a16:creationId xmlns:a16="http://schemas.microsoft.com/office/drawing/2014/main" id="{950A2508-D396-4904-9101-4090D1453EA2}"/>
                </a:ext>
              </a:extLst>
            </p:cNvPr>
            <p:cNvCxnSpPr>
              <a:cxnSpLocks/>
            </p:cNvCxnSpPr>
            <p:nvPr/>
          </p:nvCxnSpPr>
          <p:spPr>
            <a:xfrm>
              <a:off x="5580112" y="1844824"/>
              <a:ext cx="2232248" cy="1679292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 стрелкой 49">
              <a:extLst>
                <a:ext uri="{FF2B5EF4-FFF2-40B4-BE49-F238E27FC236}">
                  <a16:creationId xmlns:a16="http://schemas.microsoft.com/office/drawing/2014/main" id="{C98D57FC-0874-4A28-8BA8-6069D7361D1E}"/>
                </a:ext>
              </a:extLst>
            </p:cNvPr>
            <p:cNvCxnSpPr>
              <a:cxnSpLocks/>
            </p:cNvCxnSpPr>
            <p:nvPr/>
          </p:nvCxnSpPr>
          <p:spPr>
            <a:xfrm>
              <a:off x="4499992" y="2395939"/>
              <a:ext cx="0" cy="1139146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 стрелкой 52">
              <a:extLst>
                <a:ext uri="{FF2B5EF4-FFF2-40B4-BE49-F238E27FC236}">
                  <a16:creationId xmlns:a16="http://schemas.microsoft.com/office/drawing/2014/main" id="{A3BB3F70-A728-4D03-855E-150CDEC785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4008" y="2395939"/>
              <a:ext cx="0" cy="1139146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 стрелкой 55">
              <a:extLst>
                <a:ext uri="{FF2B5EF4-FFF2-40B4-BE49-F238E27FC236}">
                  <a16:creationId xmlns:a16="http://schemas.microsoft.com/office/drawing/2014/main" id="{EAEFC3DA-6DEF-4EE3-BFEF-A74D8330BEE4}"/>
                </a:ext>
              </a:extLst>
            </p:cNvPr>
            <p:cNvCxnSpPr>
              <a:cxnSpLocks/>
            </p:cNvCxnSpPr>
            <p:nvPr/>
          </p:nvCxnSpPr>
          <p:spPr>
            <a:xfrm>
              <a:off x="4499992" y="4306078"/>
              <a:ext cx="0" cy="1139146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Прямая со стрелкой 56">
              <a:extLst>
                <a:ext uri="{FF2B5EF4-FFF2-40B4-BE49-F238E27FC236}">
                  <a16:creationId xmlns:a16="http://schemas.microsoft.com/office/drawing/2014/main" id="{2C72F42A-969B-41FF-A4C0-C82C34E09B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4008" y="4306078"/>
              <a:ext cx="0" cy="1139146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 стрелкой 57">
              <a:extLst>
                <a:ext uri="{FF2B5EF4-FFF2-40B4-BE49-F238E27FC236}">
                  <a16:creationId xmlns:a16="http://schemas.microsoft.com/office/drawing/2014/main" id="{851ED166-F01F-44D0-8FA5-5FE0D68E070E}"/>
                </a:ext>
              </a:extLst>
            </p:cNvPr>
            <p:cNvCxnSpPr>
              <a:cxnSpLocks/>
            </p:cNvCxnSpPr>
            <p:nvPr/>
          </p:nvCxnSpPr>
          <p:spPr>
            <a:xfrm>
              <a:off x="2555776" y="3856399"/>
              <a:ext cx="1008112" cy="1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Прямая со стрелкой 58">
              <a:extLst>
                <a:ext uri="{FF2B5EF4-FFF2-40B4-BE49-F238E27FC236}">
                  <a16:creationId xmlns:a16="http://schemas.microsoft.com/office/drawing/2014/main" id="{536B2A6D-3218-4202-9A85-F9BE91C7603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555776" y="3986013"/>
              <a:ext cx="1008112" cy="1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 стрелкой 63">
              <a:extLst>
                <a:ext uri="{FF2B5EF4-FFF2-40B4-BE49-F238E27FC236}">
                  <a16:creationId xmlns:a16="http://schemas.microsoft.com/office/drawing/2014/main" id="{329B386E-1887-4580-AB46-C7FE1AF7B6D8}"/>
                </a:ext>
              </a:extLst>
            </p:cNvPr>
            <p:cNvCxnSpPr>
              <a:cxnSpLocks/>
            </p:cNvCxnSpPr>
            <p:nvPr/>
          </p:nvCxnSpPr>
          <p:spPr>
            <a:xfrm>
              <a:off x="5580112" y="3856398"/>
              <a:ext cx="1008112" cy="1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 стрелкой 64">
              <a:extLst>
                <a:ext uri="{FF2B5EF4-FFF2-40B4-BE49-F238E27FC236}">
                  <a16:creationId xmlns:a16="http://schemas.microsoft.com/office/drawing/2014/main" id="{39DE797A-28F2-4F82-9FB6-E3EEE167EC0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80112" y="3986012"/>
              <a:ext cx="1008112" cy="1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Прямоугольник 65">
              <a:extLst>
                <a:ext uri="{FF2B5EF4-FFF2-40B4-BE49-F238E27FC236}">
                  <a16:creationId xmlns:a16="http://schemas.microsoft.com/office/drawing/2014/main" id="{CE297274-6B63-4091-ADA0-AA91CFA4B711}"/>
                </a:ext>
              </a:extLst>
            </p:cNvPr>
            <p:cNvSpPr/>
            <p:nvPr/>
          </p:nvSpPr>
          <p:spPr>
            <a:xfrm rot="19380000">
              <a:off x="5769319" y="4565797"/>
              <a:ext cx="1068562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товары и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услуги</a:t>
              </a:r>
            </a:p>
          </p:txBody>
        </p:sp>
        <p:sp>
          <p:nvSpPr>
            <p:cNvPr id="67" name="Прямоугольник 66">
              <a:extLst>
                <a:ext uri="{FF2B5EF4-FFF2-40B4-BE49-F238E27FC236}">
                  <a16:creationId xmlns:a16="http://schemas.microsoft.com/office/drawing/2014/main" id="{3FEB1D03-1E3F-43FC-9D06-2202BBED3EED}"/>
                </a:ext>
              </a:extLst>
            </p:cNvPr>
            <p:cNvSpPr/>
            <p:nvPr/>
          </p:nvSpPr>
          <p:spPr>
            <a:xfrm rot="-2220000">
              <a:off x="5820354" y="5039341"/>
              <a:ext cx="1924373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потребительские 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расходы</a:t>
              </a:r>
            </a:p>
          </p:txBody>
        </p:sp>
        <p:sp>
          <p:nvSpPr>
            <p:cNvPr id="68" name="Прямоугольник 67">
              <a:extLst>
                <a:ext uri="{FF2B5EF4-FFF2-40B4-BE49-F238E27FC236}">
                  <a16:creationId xmlns:a16="http://schemas.microsoft.com/office/drawing/2014/main" id="{0F57BAF5-5B7B-4472-A059-A555DF95B536}"/>
                </a:ext>
              </a:extLst>
            </p:cNvPr>
            <p:cNvSpPr/>
            <p:nvPr/>
          </p:nvSpPr>
          <p:spPr>
            <a:xfrm rot="2220000">
              <a:off x="5718588" y="2349522"/>
              <a:ext cx="2004330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денежные доходы</a:t>
              </a:r>
            </a:p>
          </p:txBody>
        </p:sp>
        <p:sp>
          <p:nvSpPr>
            <p:cNvPr id="69" name="Прямоугольник 68">
              <a:extLst>
                <a:ext uri="{FF2B5EF4-FFF2-40B4-BE49-F238E27FC236}">
                  <a16:creationId xmlns:a16="http://schemas.microsoft.com/office/drawing/2014/main" id="{A5555A1B-461A-4033-8A3B-2DB651265F8B}"/>
                </a:ext>
              </a:extLst>
            </p:cNvPr>
            <p:cNvSpPr/>
            <p:nvPr/>
          </p:nvSpPr>
          <p:spPr>
            <a:xfrm rot="2220000">
              <a:off x="5387469" y="2509061"/>
              <a:ext cx="1532150" cy="590349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факторы </a:t>
              </a:r>
            </a:p>
            <a:p>
              <a:pPr algn="ctr"/>
              <a:r>
                <a:rPr lang="ru-RU" dirty="0">
                  <a:solidFill>
                    <a:srgbClr val="062678"/>
                  </a:solidFill>
                </a:rPr>
                <a:t>производства</a:t>
              </a:r>
            </a:p>
          </p:txBody>
        </p:sp>
        <p:sp>
          <p:nvSpPr>
            <p:cNvPr id="70" name="Прямоугольник 69">
              <a:extLst>
                <a:ext uri="{FF2B5EF4-FFF2-40B4-BE49-F238E27FC236}">
                  <a16:creationId xmlns:a16="http://schemas.microsoft.com/office/drawing/2014/main" id="{DA8D4F9B-CFBC-4C72-897B-0B361AE7135D}"/>
                </a:ext>
              </a:extLst>
            </p:cNvPr>
            <p:cNvSpPr/>
            <p:nvPr/>
          </p:nvSpPr>
          <p:spPr>
            <a:xfrm rot="2220000">
              <a:off x="2168919" y="4660665"/>
              <a:ext cx="1068562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товары и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услуги</a:t>
              </a:r>
            </a:p>
          </p:txBody>
        </p:sp>
        <p:sp>
          <p:nvSpPr>
            <p:cNvPr id="71" name="Прямоугольник 70">
              <a:extLst>
                <a:ext uri="{FF2B5EF4-FFF2-40B4-BE49-F238E27FC236}">
                  <a16:creationId xmlns:a16="http://schemas.microsoft.com/office/drawing/2014/main" id="{B86F50EA-D268-4A8F-82B5-347C0A4ABA1A}"/>
                </a:ext>
              </a:extLst>
            </p:cNvPr>
            <p:cNvSpPr/>
            <p:nvPr/>
          </p:nvSpPr>
          <p:spPr>
            <a:xfrm rot="2220000">
              <a:off x="1285007" y="5079325"/>
              <a:ext cx="2067169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выручка от продаж</a:t>
              </a:r>
            </a:p>
          </p:txBody>
        </p:sp>
        <p:sp>
          <p:nvSpPr>
            <p:cNvPr id="72" name="Прямоугольник 71">
              <a:extLst>
                <a:ext uri="{FF2B5EF4-FFF2-40B4-BE49-F238E27FC236}">
                  <a16:creationId xmlns:a16="http://schemas.microsoft.com/office/drawing/2014/main" id="{9DECC87D-FF46-407E-8904-F2B7137A553B}"/>
                </a:ext>
              </a:extLst>
            </p:cNvPr>
            <p:cNvSpPr/>
            <p:nvPr/>
          </p:nvSpPr>
          <p:spPr>
            <a:xfrm>
              <a:off x="3451363" y="2681491"/>
              <a:ext cx="997388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ресурсы</a:t>
              </a:r>
            </a:p>
          </p:txBody>
        </p:sp>
        <p:sp>
          <p:nvSpPr>
            <p:cNvPr id="73" name="Прямоугольник 72">
              <a:extLst>
                <a:ext uri="{FF2B5EF4-FFF2-40B4-BE49-F238E27FC236}">
                  <a16:creationId xmlns:a16="http://schemas.microsoft.com/office/drawing/2014/main" id="{43BA401A-97E3-424A-ACF0-2990D047AC66}"/>
                </a:ext>
              </a:extLst>
            </p:cNvPr>
            <p:cNvSpPr/>
            <p:nvPr/>
          </p:nvSpPr>
          <p:spPr>
            <a:xfrm>
              <a:off x="4617948" y="3008510"/>
              <a:ext cx="1008226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расходы</a:t>
              </a:r>
            </a:p>
          </p:txBody>
        </p:sp>
        <p:sp>
          <p:nvSpPr>
            <p:cNvPr id="74" name="Прямоугольник 73">
              <a:extLst>
                <a:ext uri="{FF2B5EF4-FFF2-40B4-BE49-F238E27FC236}">
                  <a16:creationId xmlns:a16="http://schemas.microsoft.com/office/drawing/2014/main" id="{6221C361-23EC-4793-B606-F2D39185A3D6}"/>
                </a:ext>
              </a:extLst>
            </p:cNvPr>
            <p:cNvSpPr/>
            <p:nvPr/>
          </p:nvSpPr>
          <p:spPr>
            <a:xfrm>
              <a:off x="3415776" y="4653136"/>
              <a:ext cx="1068562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товары и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услуги</a:t>
              </a:r>
            </a:p>
          </p:txBody>
        </p:sp>
        <p:sp>
          <p:nvSpPr>
            <p:cNvPr id="75" name="Прямоугольник 74">
              <a:extLst>
                <a:ext uri="{FF2B5EF4-FFF2-40B4-BE49-F238E27FC236}">
                  <a16:creationId xmlns:a16="http://schemas.microsoft.com/office/drawing/2014/main" id="{83AD3C68-CE3F-42BF-9065-F1C6A32DCDF6}"/>
                </a:ext>
              </a:extLst>
            </p:cNvPr>
            <p:cNvSpPr/>
            <p:nvPr/>
          </p:nvSpPr>
          <p:spPr>
            <a:xfrm>
              <a:off x="4617947" y="4835016"/>
              <a:ext cx="1008226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расходы</a:t>
              </a:r>
            </a:p>
          </p:txBody>
        </p:sp>
        <p:sp>
          <p:nvSpPr>
            <p:cNvPr id="76" name="Прямоугольник 75">
              <a:extLst>
                <a:ext uri="{FF2B5EF4-FFF2-40B4-BE49-F238E27FC236}">
                  <a16:creationId xmlns:a16="http://schemas.microsoft.com/office/drawing/2014/main" id="{3D47A077-9744-448C-99F9-F567E9D19D4F}"/>
                </a:ext>
              </a:extLst>
            </p:cNvPr>
            <p:cNvSpPr/>
            <p:nvPr/>
          </p:nvSpPr>
          <p:spPr>
            <a:xfrm>
              <a:off x="2625105" y="3547698"/>
              <a:ext cx="862737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налоги</a:t>
              </a:r>
            </a:p>
          </p:txBody>
        </p:sp>
        <p:sp>
          <p:nvSpPr>
            <p:cNvPr id="77" name="Прямоугольник 76">
              <a:extLst>
                <a:ext uri="{FF2B5EF4-FFF2-40B4-BE49-F238E27FC236}">
                  <a16:creationId xmlns:a16="http://schemas.microsoft.com/office/drawing/2014/main" id="{7AB2F91F-A32A-4082-840B-85214D53C4C9}"/>
                </a:ext>
              </a:extLst>
            </p:cNvPr>
            <p:cNvSpPr/>
            <p:nvPr/>
          </p:nvSpPr>
          <p:spPr>
            <a:xfrm>
              <a:off x="2570006" y="4005064"/>
              <a:ext cx="1068562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товары и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услуги</a:t>
              </a:r>
            </a:p>
          </p:txBody>
        </p:sp>
        <p:sp>
          <p:nvSpPr>
            <p:cNvPr id="78" name="Прямоугольник 77">
              <a:extLst>
                <a:ext uri="{FF2B5EF4-FFF2-40B4-BE49-F238E27FC236}">
                  <a16:creationId xmlns:a16="http://schemas.microsoft.com/office/drawing/2014/main" id="{C7770EAA-5515-4155-ABDE-EB8DD83770A6}"/>
                </a:ext>
              </a:extLst>
            </p:cNvPr>
            <p:cNvSpPr/>
            <p:nvPr/>
          </p:nvSpPr>
          <p:spPr>
            <a:xfrm>
              <a:off x="5547782" y="3375984"/>
              <a:ext cx="1068562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товары и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услуги</a:t>
              </a:r>
            </a:p>
          </p:txBody>
        </p:sp>
        <p:sp>
          <p:nvSpPr>
            <p:cNvPr id="79" name="Прямоугольник 78">
              <a:extLst>
                <a:ext uri="{FF2B5EF4-FFF2-40B4-BE49-F238E27FC236}">
                  <a16:creationId xmlns:a16="http://schemas.microsoft.com/office/drawing/2014/main" id="{F4679A57-1CCF-41DB-BA49-A2759809D72E}"/>
                </a:ext>
              </a:extLst>
            </p:cNvPr>
            <p:cNvSpPr/>
            <p:nvPr/>
          </p:nvSpPr>
          <p:spPr>
            <a:xfrm>
              <a:off x="5698507" y="3987464"/>
              <a:ext cx="862737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налоги</a:t>
              </a:r>
            </a:p>
          </p:txBody>
        </p:sp>
      </p:grpSp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3DCB1E69-6A9B-441C-96B2-A76E158BCE5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0177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539552" y="548680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Основные макроэкономические показатели</a:t>
            </a:r>
          </a:p>
        </p:txBody>
      </p:sp>
      <p:sp>
        <p:nvSpPr>
          <p:cNvPr id="5" name="Равнобедренный треугольник 4">
            <a:extLst>
              <a:ext uri="{FF2B5EF4-FFF2-40B4-BE49-F238E27FC236}">
                <a16:creationId xmlns:a16="http://schemas.microsoft.com/office/drawing/2014/main" id="{8C0BD851-6355-4456-83EC-FBD853E64E2D}"/>
              </a:ext>
            </a:extLst>
          </p:cNvPr>
          <p:cNvSpPr/>
          <p:nvPr/>
        </p:nvSpPr>
        <p:spPr>
          <a:xfrm flipV="1">
            <a:off x="655504" y="4081884"/>
            <a:ext cx="1180192" cy="612000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i="1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ADDC53A5-8437-4425-BE34-5B12FC018FE4}"/>
              </a:ext>
            </a:extLst>
          </p:cNvPr>
          <p:cNvSpPr/>
          <p:nvPr/>
        </p:nvSpPr>
        <p:spPr>
          <a:xfrm>
            <a:off x="273600" y="2456320"/>
            <a:ext cx="2052000" cy="1584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Национальное богатство страны 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ВВП, ВНП, ЧНП 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Чистый национальный доход 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Национальный продукт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82E6569D-B911-4548-A7A7-3D1F52D8FFFB}"/>
              </a:ext>
            </a:extLst>
          </p:cNvPr>
          <p:cNvSpPr/>
          <p:nvPr/>
        </p:nvSpPr>
        <p:spPr>
          <a:xfrm>
            <a:off x="2455200" y="2456319"/>
            <a:ext cx="2052000" cy="1584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Объем производственных фондов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Инвестиции 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Фондоотдача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 err="1">
                <a:solidFill>
                  <a:srgbClr val="062678"/>
                </a:solidFill>
              </a:rPr>
              <a:t>Фондо</a:t>
            </a:r>
            <a:r>
              <a:rPr lang="ru-RU" sz="1200" dirty="0">
                <a:solidFill>
                  <a:srgbClr val="062678"/>
                </a:solidFill>
              </a:rPr>
              <a:t>- и материалоемкость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 Энерговооруженность производства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E2FB77DC-59AC-4E6B-B8B1-39C60F548A76}"/>
              </a:ext>
            </a:extLst>
          </p:cNvPr>
          <p:cNvSpPr/>
          <p:nvPr/>
        </p:nvSpPr>
        <p:spPr>
          <a:xfrm>
            <a:off x="4636800" y="2456319"/>
            <a:ext cx="2052000" cy="1584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Общее количество трудовых ресурсов 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Занятость 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Безработица 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Трудоемкость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Производительность труда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96F58559-7A78-4ACC-8B13-85EA012F02BF}"/>
              </a:ext>
            </a:extLst>
          </p:cNvPr>
          <p:cNvSpPr/>
          <p:nvPr/>
        </p:nvSpPr>
        <p:spPr>
          <a:xfrm>
            <a:off x="6818400" y="2456318"/>
            <a:ext cx="2052000" cy="1584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Уровень цен 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Индекс цен 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Темп инфляции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Номинальная и реальная процентная ставки</a:t>
            </a:r>
          </a:p>
          <a:p>
            <a:pPr marL="92075" indent="-92075">
              <a:buFont typeface="Arial" panose="020B0604020202020204" pitchFamily="34" charset="0"/>
              <a:buChar char="•"/>
            </a:pPr>
            <a:r>
              <a:rPr lang="ru-RU" sz="1200" dirty="0">
                <a:solidFill>
                  <a:srgbClr val="062678"/>
                </a:solidFill>
              </a:rPr>
              <a:t>Денежная масса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D989CBF-3EB8-44CB-9BB5-47DD93BB7103}"/>
              </a:ext>
            </a:extLst>
          </p:cNvPr>
          <p:cNvSpPr/>
          <p:nvPr/>
        </p:nvSpPr>
        <p:spPr>
          <a:xfrm>
            <a:off x="1331640" y="1089312"/>
            <a:ext cx="6480720" cy="3600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Группы макроэкономических показателей</a:t>
            </a:r>
          </a:p>
        </p:txBody>
      </p:sp>
      <p:sp>
        <p:nvSpPr>
          <p:cNvPr id="2" name="Блок-схема: ссылка на другую страницу 1">
            <a:extLst>
              <a:ext uri="{FF2B5EF4-FFF2-40B4-BE49-F238E27FC236}">
                <a16:creationId xmlns:a16="http://schemas.microsoft.com/office/drawing/2014/main" id="{CDBB0068-1B5D-4BAF-BC21-8226752F6588}"/>
              </a:ext>
            </a:extLst>
          </p:cNvPr>
          <p:cNvSpPr/>
          <p:nvPr/>
        </p:nvSpPr>
        <p:spPr>
          <a:xfrm>
            <a:off x="273600" y="1556799"/>
            <a:ext cx="2052000" cy="936000"/>
          </a:xfrm>
          <a:prstGeom prst="flowChartOffpageConnector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1400" dirty="0">
                <a:solidFill>
                  <a:srgbClr val="062678"/>
                </a:solidFill>
              </a:rPr>
              <a:t>показатели экономического развития</a:t>
            </a:r>
          </a:p>
        </p:txBody>
      </p:sp>
      <p:sp>
        <p:nvSpPr>
          <p:cNvPr id="22" name="Блок-схема: ссылка на другую страницу 21">
            <a:extLst>
              <a:ext uri="{FF2B5EF4-FFF2-40B4-BE49-F238E27FC236}">
                <a16:creationId xmlns:a16="http://schemas.microsoft.com/office/drawing/2014/main" id="{5205E8AE-6857-4BD4-B549-5AE250FE5D36}"/>
              </a:ext>
            </a:extLst>
          </p:cNvPr>
          <p:cNvSpPr/>
          <p:nvPr/>
        </p:nvSpPr>
        <p:spPr>
          <a:xfrm>
            <a:off x="2455200" y="1556799"/>
            <a:ext cx="2052000" cy="936000"/>
          </a:xfrm>
          <a:prstGeom prst="flowChartOffpageConnector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1400" dirty="0">
                <a:solidFill>
                  <a:srgbClr val="062678"/>
                </a:solidFill>
              </a:rPr>
              <a:t>показатели технического уровня производства</a:t>
            </a:r>
          </a:p>
        </p:txBody>
      </p:sp>
      <p:sp>
        <p:nvSpPr>
          <p:cNvPr id="23" name="Блок-схема: ссылка на другую страницу 22">
            <a:extLst>
              <a:ext uri="{FF2B5EF4-FFF2-40B4-BE49-F238E27FC236}">
                <a16:creationId xmlns:a16="http://schemas.microsoft.com/office/drawing/2014/main" id="{6554F3A0-8EF7-46C9-9AA7-06DD9A8338B1}"/>
              </a:ext>
            </a:extLst>
          </p:cNvPr>
          <p:cNvSpPr/>
          <p:nvPr/>
        </p:nvSpPr>
        <p:spPr>
          <a:xfrm>
            <a:off x="4636800" y="1556791"/>
            <a:ext cx="2052000" cy="936000"/>
          </a:xfrm>
          <a:prstGeom prst="flowChartOffpageConnector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1400" dirty="0">
                <a:solidFill>
                  <a:srgbClr val="062678"/>
                </a:solidFill>
              </a:rPr>
              <a:t>показатели использования трудовых ресурсов</a:t>
            </a:r>
          </a:p>
        </p:txBody>
      </p:sp>
      <p:sp>
        <p:nvSpPr>
          <p:cNvPr id="24" name="Блок-схема: ссылка на другую страницу 23">
            <a:extLst>
              <a:ext uri="{FF2B5EF4-FFF2-40B4-BE49-F238E27FC236}">
                <a16:creationId xmlns:a16="http://schemas.microsoft.com/office/drawing/2014/main" id="{3C552DC5-D378-497F-A248-53E36201214B}"/>
              </a:ext>
            </a:extLst>
          </p:cNvPr>
          <p:cNvSpPr/>
          <p:nvPr/>
        </p:nvSpPr>
        <p:spPr>
          <a:xfrm>
            <a:off x="6818400" y="1556791"/>
            <a:ext cx="2052000" cy="936000"/>
          </a:xfrm>
          <a:prstGeom prst="flowChartOffpageConnector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ru-RU" sz="1400" dirty="0">
                <a:solidFill>
                  <a:srgbClr val="062678"/>
                </a:solidFill>
              </a:rPr>
              <a:t>показатели использования финансовых  ресурсов</a:t>
            </a:r>
          </a:p>
        </p:txBody>
      </p:sp>
      <p:sp>
        <p:nvSpPr>
          <p:cNvPr id="26" name="Равнобедренный треугольник 25">
            <a:extLst>
              <a:ext uri="{FF2B5EF4-FFF2-40B4-BE49-F238E27FC236}">
                <a16:creationId xmlns:a16="http://schemas.microsoft.com/office/drawing/2014/main" id="{52582BD9-4E09-49C1-94A7-75118E0EB1A5}"/>
              </a:ext>
            </a:extLst>
          </p:cNvPr>
          <p:cNvSpPr/>
          <p:nvPr/>
        </p:nvSpPr>
        <p:spPr>
          <a:xfrm flipV="1">
            <a:off x="2891104" y="4081884"/>
            <a:ext cx="1180192" cy="612000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i="1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7" name="Равнобедренный треугольник 26">
            <a:extLst>
              <a:ext uri="{FF2B5EF4-FFF2-40B4-BE49-F238E27FC236}">
                <a16:creationId xmlns:a16="http://schemas.microsoft.com/office/drawing/2014/main" id="{73801F24-B097-4413-BC48-D1A951BE2E2E}"/>
              </a:ext>
            </a:extLst>
          </p:cNvPr>
          <p:cNvSpPr/>
          <p:nvPr/>
        </p:nvSpPr>
        <p:spPr>
          <a:xfrm flipV="1">
            <a:off x="5072704" y="4081884"/>
            <a:ext cx="1180192" cy="612000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i="1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8" name="Равнобедренный треугольник 27">
            <a:extLst>
              <a:ext uri="{FF2B5EF4-FFF2-40B4-BE49-F238E27FC236}">
                <a16:creationId xmlns:a16="http://schemas.microsoft.com/office/drawing/2014/main" id="{8807ED37-6889-41B6-90E6-B56CE8FEA0E4}"/>
              </a:ext>
            </a:extLst>
          </p:cNvPr>
          <p:cNvSpPr/>
          <p:nvPr/>
        </p:nvSpPr>
        <p:spPr>
          <a:xfrm flipV="1">
            <a:off x="7222264" y="4081884"/>
            <a:ext cx="1180192" cy="612000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i="1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2B8F7921-46A4-4E0F-814D-B4AF9A62940A}"/>
              </a:ext>
            </a:extLst>
          </p:cNvPr>
          <p:cNvSpPr/>
          <p:nvPr/>
        </p:nvSpPr>
        <p:spPr>
          <a:xfrm>
            <a:off x="539552" y="4167368"/>
            <a:ext cx="8064896" cy="36004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Показатели служат для определения</a:t>
            </a: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1B94812D-9144-4027-8097-E2511A096E77}"/>
              </a:ext>
            </a:extLst>
          </p:cNvPr>
          <p:cNvSpPr/>
          <p:nvPr/>
        </p:nvSpPr>
        <p:spPr>
          <a:xfrm>
            <a:off x="273600" y="4724053"/>
            <a:ext cx="2052000" cy="1908731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потенциального и реального национального богатства страны</a:t>
            </a:r>
          </a:p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объема и динамики производства</a:t>
            </a:r>
          </a:p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конечных результатов производства</a:t>
            </a: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9561DAAF-6615-4743-9B6E-8716D75A1964}"/>
              </a:ext>
            </a:extLst>
          </p:cNvPr>
          <p:cNvSpPr/>
          <p:nvPr/>
        </p:nvSpPr>
        <p:spPr>
          <a:xfrm>
            <a:off x="2455200" y="4724052"/>
            <a:ext cx="2052000" cy="1908731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промышленного потенциала</a:t>
            </a:r>
          </a:p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темпов развития и обновления производственного потенциала</a:t>
            </a:r>
          </a:p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технического уровня производства</a:t>
            </a:r>
          </a:p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уровня </a:t>
            </a:r>
            <a:r>
              <a:rPr lang="ru-RU" sz="1300" dirty="0" err="1">
                <a:solidFill>
                  <a:srgbClr val="062678"/>
                </a:solidFill>
              </a:rPr>
              <a:t>наукоёмкости</a:t>
            </a:r>
            <a:r>
              <a:rPr lang="ru-RU" sz="1300" dirty="0">
                <a:solidFill>
                  <a:srgbClr val="062678"/>
                </a:solidFill>
              </a:rPr>
              <a:t> производства</a:t>
            </a:r>
          </a:p>
        </p:txBody>
      </p:sp>
      <p:sp>
        <p:nvSpPr>
          <p:cNvPr id="31" name="Прямоугольник: скругленные углы 30">
            <a:extLst>
              <a:ext uri="{FF2B5EF4-FFF2-40B4-BE49-F238E27FC236}">
                <a16:creationId xmlns:a16="http://schemas.microsoft.com/office/drawing/2014/main" id="{AA887D39-2EAC-4F5B-8FDA-B083DDBF14E3}"/>
              </a:ext>
            </a:extLst>
          </p:cNvPr>
          <p:cNvSpPr/>
          <p:nvPr/>
        </p:nvSpPr>
        <p:spPr>
          <a:xfrm>
            <a:off x="4636800" y="4724052"/>
            <a:ext cx="2052000" cy="1908731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трудового потенциала страны</a:t>
            </a:r>
          </a:p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уровня и оценки занятости и безработицы</a:t>
            </a:r>
          </a:p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эффективности использования трудовых ресурсов</a:t>
            </a:r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4D393C22-3B81-497B-B066-E9F7D215E84A}"/>
              </a:ext>
            </a:extLst>
          </p:cNvPr>
          <p:cNvSpPr/>
          <p:nvPr/>
        </p:nvSpPr>
        <p:spPr>
          <a:xfrm>
            <a:off x="6818400" y="4724051"/>
            <a:ext cx="2052000" cy="1908731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t"/>
          <a:lstStyle/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среднего уровня цен</a:t>
            </a:r>
          </a:p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уровня инфляции</a:t>
            </a:r>
          </a:p>
          <a:p>
            <a:pPr marL="182563" indent="-182563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ru-RU" sz="1300" dirty="0">
                <a:solidFill>
                  <a:srgbClr val="062678"/>
                </a:solidFill>
              </a:rPr>
              <a:t>денежной массы</a:t>
            </a: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09B74AE8-5E4E-4945-9F77-B8B64A68AE6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250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Равнобедренный треугольник 25">
            <a:extLst>
              <a:ext uri="{FF2B5EF4-FFF2-40B4-BE49-F238E27FC236}">
                <a16:creationId xmlns:a16="http://schemas.microsoft.com/office/drawing/2014/main" id="{52582BD9-4E09-49C1-94A7-75118E0EB1A5}"/>
              </a:ext>
            </a:extLst>
          </p:cNvPr>
          <p:cNvSpPr/>
          <p:nvPr/>
        </p:nvSpPr>
        <p:spPr>
          <a:xfrm flipV="1">
            <a:off x="3981904" y="2368312"/>
            <a:ext cx="1180192" cy="2140808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i="1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8" name="Равнобедренный треугольник 27">
            <a:extLst>
              <a:ext uri="{FF2B5EF4-FFF2-40B4-BE49-F238E27FC236}">
                <a16:creationId xmlns:a16="http://schemas.microsoft.com/office/drawing/2014/main" id="{8807ED37-6889-41B6-90E6-B56CE8FEA0E4}"/>
              </a:ext>
            </a:extLst>
          </p:cNvPr>
          <p:cNvSpPr/>
          <p:nvPr/>
        </p:nvSpPr>
        <p:spPr>
          <a:xfrm flipV="1">
            <a:off x="6718208" y="2368312"/>
            <a:ext cx="1180192" cy="2140808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i="1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539552" y="692696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Типы общественного воспроизводства</a:t>
            </a:r>
          </a:p>
        </p:txBody>
      </p:sp>
      <p:sp>
        <p:nvSpPr>
          <p:cNvPr id="5" name="Равнобедренный треугольник 4">
            <a:extLst>
              <a:ext uri="{FF2B5EF4-FFF2-40B4-BE49-F238E27FC236}">
                <a16:creationId xmlns:a16="http://schemas.microsoft.com/office/drawing/2014/main" id="{8C0BD851-6355-4456-83EC-FBD853E64E2D}"/>
              </a:ext>
            </a:extLst>
          </p:cNvPr>
          <p:cNvSpPr/>
          <p:nvPr/>
        </p:nvSpPr>
        <p:spPr>
          <a:xfrm flipV="1">
            <a:off x="1245600" y="2368312"/>
            <a:ext cx="1180192" cy="2140808"/>
          </a:xfrm>
          <a:prstGeom prst="triangl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i="1">
              <a:solidFill>
                <a:srgbClr val="062678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ADDC53A5-8437-4425-BE34-5B12FC018FE4}"/>
              </a:ext>
            </a:extLst>
          </p:cNvPr>
          <p:cNvSpPr/>
          <p:nvPr/>
        </p:nvSpPr>
        <p:spPr>
          <a:xfrm>
            <a:off x="539552" y="2492896"/>
            <a:ext cx="2592288" cy="39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простое</a:t>
            </a: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82E6569D-B911-4548-A7A7-3D1F52D8FFFB}"/>
              </a:ext>
            </a:extLst>
          </p:cNvPr>
          <p:cNvSpPr/>
          <p:nvPr/>
        </p:nvSpPr>
        <p:spPr>
          <a:xfrm>
            <a:off x="3275856" y="2492896"/>
            <a:ext cx="2592288" cy="39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расширенное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96F58559-7A78-4ACC-8B13-85EA012F02BF}"/>
              </a:ext>
            </a:extLst>
          </p:cNvPr>
          <p:cNvSpPr/>
          <p:nvPr/>
        </p:nvSpPr>
        <p:spPr>
          <a:xfrm>
            <a:off x="6012160" y="2492896"/>
            <a:ext cx="2592288" cy="3960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36000" rIns="36000" bIns="36000" rtlCol="0" anchor="t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суженное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D989CBF-3EB8-44CB-9BB5-47DD93BB7103}"/>
              </a:ext>
            </a:extLst>
          </p:cNvPr>
          <p:cNvSpPr/>
          <p:nvPr/>
        </p:nvSpPr>
        <p:spPr>
          <a:xfrm>
            <a:off x="539552" y="1953408"/>
            <a:ext cx="8064896" cy="360040"/>
          </a:xfrm>
          <a:prstGeom prst="rect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Воспроизводство –</a:t>
            </a:r>
            <a:r>
              <a:rPr lang="ru-RU" dirty="0">
                <a:solidFill>
                  <a:srgbClr val="062678"/>
                </a:solidFill>
              </a:rPr>
              <a:t> это постоянно повторяющийся процесс производства</a:t>
            </a: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1B94812D-9144-4027-8097-E2511A096E77}"/>
              </a:ext>
            </a:extLst>
          </p:cNvPr>
          <p:cNvSpPr/>
          <p:nvPr/>
        </p:nvSpPr>
        <p:spPr>
          <a:xfrm>
            <a:off x="541856" y="4365103"/>
            <a:ext cx="2592000" cy="1152129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t"/>
          <a:lstStyle/>
          <a:p>
            <a:pPr>
              <a:lnSpc>
                <a:spcPct val="90000"/>
              </a:lnSpc>
            </a:pPr>
            <a:r>
              <a:rPr lang="ru-RU" dirty="0">
                <a:solidFill>
                  <a:srgbClr val="062678"/>
                </a:solidFill>
              </a:rPr>
              <a:t>общественный продукт не изменяется, весь полученный доход потребляется</a:t>
            </a: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9561DAAF-6615-4743-9B6E-8716D75A1964}"/>
              </a:ext>
            </a:extLst>
          </p:cNvPr>
          <p:cNvSpPr/>
          <p:nvPr/>
        </p:nvSpPr>
        <p:spPr>
          <a:xfrm>
            <a:off x="3276144" y="4365103"/>
            <a:ext cx="2592000" cy="1152129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t"/>
          <a:lstStyle/>
          <a:p>
            <a:pPr>
              <a:lnSpc>
                <a:spcPct val="90000"/>
              </a:lnSpc>
            </a:pPr>
            <a:r>
              <a:rPr lang="ru-RU" dirty="0">
                <a:solidFill>
                  <a:srgbClr val="062678"/>
                </a:solidFill>
              </a:rPr>
              <a:t>общественный продукт увеличивается, а часть </a:t>
            </a:r>
            <a:r>
              <a:rPr lang="ru-RU">
                <a:solidFill>
                  <a:srgbClr val="062678"/>
                </a:solidFill>
              </a:rPr>
              <a:t>полученного дохода инвестируется</a:t>
            </a:r>
            <a:endParaRPr lang="ru-RU" dirty="0">
              <a:solidFill>
                <a:srgbClr val="062678"/>
              </a:solidFill>
            </a:endParaRPr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4D393C22-3B81-497B-B066-E9F7D215E84A}"/>
              </a:ext>
            </a:extLst>
          </p:cNvPr>
          <p:cNvSpPr/>
          <p:nvPr/>
        </p:nvSpPr>
        <p:spPr>
          <a:xfrm>
            <a:off x="6012304" y="4365102"/>
            <a:ext cx="2592000" cy="1152129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t"/>
          <a:lstStyle/>
          <a:p>
            <a:pPr>
              <a:lnSpc>
                <a:spcPct val="90000"/>
              </a:lnSpc>
            </a:pPr>
            <a:r>
              <a:rPr lang="ru-RU" dirty="0">
                <a:solidFill>
                  <a:srgbClr val="062678"/>
                </a:solidFill>
              </a:rPr>
              <a:t>общественный продукт уменьшается, например, в периоды кризисов</a:t>
            </a:r>
          </a:p>
        </p:txBody>
      </p:sp>
      <p:sp>
        <p:nvSpPr>
          <p:cNvPr id="3" name="Шестиугольник 2">
            <a:extLst>
              <a:ext uri="{FF2B5EF4-FFF2-40B4-BE49-F238E27FC236}">
                <a16:creationId xmlns:a16="http://schemas.microsoft.com/office/drawing/2014/main" id="{95024EB1-F77D-49B6-BF4A-972B9F1D0839}"/>
              </a:ext>
            </a:extLst>
          </p:cNvPr>
          <p:cNvSpPr/>
          <p:nvPr/>
        </p:nvSpPr>
        <p:spPr>
          <a:xfrm>
            <a:off x="539552" y="3041528"/>
            <a:ext cx="2592288" cy="1080000"/>
          </a:xfrm>
          <a:prstGeom prst="hexagon">
            <a:avLst>
              <a:gd name="adj" fmla="val 21896"/>
              <a:gd name="vf" fmla="val 11547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повторение в прежних масштабах</a:t>
            </a:r>
          </a:p>
        </p:txBody>
      </p:sp>
      <p:sp>
        <p:nvSpPr>
          <p:cNvPr id="35" name="Шестиугольник 34">
            <a:extLst>
              <a:ext uri="{FF2B5EF4-FFF2-40B4-BE49-F238E27FC236}">
                <a16:creationId xmlns:a16="http://schemas.microsoft.com/office/drawing/2014/main" id="{60EB719F-5676-4400-A6DF-6312C7FDE36E}"/>
              </a:ext>
            </a:extLst>
          </p:cNvPr>
          <p:cNvSpPr/>
          <p:nvPr/>
        </p:nvSpPr>
        <p:spPr>
          <a:xfrm>
            <a:off x="3275856" y="3041528"/>
            <a:ext cx="2592288" cy="1080000"/>
          </a:xfrm>
          <a:prstGeom prst="hexagon">
            <a:avLst>
              <a:gd name="adj" fmla="val 21896"/>
              <a:gd name="vf" fmla="val 11547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повторение в увеличенном размере</a:t>
            </a:r>
          </a:p>
        </p:txBody>
      </p:sp>
      <p:sp>
        <p:nvSpPr>
          <p:cNvPr id="36" name="Шестиугольник 35">
            <a:extLst>
              <a:ext uri="{FF2B5EF4-FFF2-40B4-BE49-F238E27FC236}">
                <a16:creationId xmlns:a16="http://schemas.microsoft.com/office/drawing/2014/main" id="{CA1B454D-04D1-44AA-A8E8-F3020E942310}"/>
              </a:ext>
            </a:extLst>
          </p:cNvPr>
          <p:cNvSpPr/>
          <p:nvPr/>
        </p:nvSpPr>
        <p:spPr>
          <a:xfrm>
            <a:off x="6012160" y="3041528"/>
            <a:ext cx="2592288" cy="1080000"/>
          </a:xfrm>
          <a:prstGeom prst="hexagon">
            <a:avLst>
              <a:gd name="adj" fmla="val 21896"/>
              <a:gd name="vf" fmla="val 11547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0" rIns="36000" bIns="0" rtlCol="0" anchor="t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сокращение масштабов производства</a:t>
            </a:r>
          </a:p>
        </p:txBody>
      </p:sp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A0351328-67A9-423A-BF5A-722455B64AE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9325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539552" y="692696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Виды ВНП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D989CBF-3EB8-44CB-9BB5-47DD93BB7103}"/>
              </a:ext>
            </a:extLst>
          </p:cNvPr>
          <p:cNvSpPr/>
          <p:nvPr/>
        </p:nvSpPr>
        <p:spPr>
          <a:xfrm>
            <a:off x="539552" y="1340766"/>
            <a:ext cx="8064896" cy="1187564"/>
          </a:xfrm>
          <a:prstGeom prst="rect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b="1" dirty="0">
                <a:solidFill>
                  <a:srgbClr val="062678"/>
                </a:solidFill>
              </a:rPr>
              <a:t>Валовой национальный продукт </a:t>
            </a:r>
            <a:r>
              <a:rPr lang="ru-RU" dirty="0">
                <a:solidFill>
                  <a:srgbClr val="062678"/>
                </a:solidFill>
              </a:rPr>
              <a:t>— рыночная стоимость конечных товаров и услуг, произведенных в течение года факторами производства, принадлежащими гражданам данной страны, независимо от их местонахождения (на территории данной страны или за рубежом)</a:t>
            </a: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1B94812D-9144-4027-8097-E2511A096E77}"/>
              </a:ext>
            </a:extLst>
          </p:cNvPr>
          <p:cNvSpPr/>
          <p:nvPr/>
        </p:nvSpPr>
        <p:spPr>
          <a:xfrm>
            <a:off x="541856" y="2672345"/>
            <a:ext cx="2592000" cy="1152129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t"/>
          <a:lstStyle/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062678"/>
                </a:solidFill>
              </a:rPr>
              <a:t>Номинальный ВНП </a:t>
            </a:r>
            <a:r>
              <a:rPr lang="ru-RU" dirty="0">
                <a:solidFill>
                  <a:srgbClr val="062678"/>
                </a:solidFill>
              </a:rPr>
              <a:t>— ВНП, исчисленный в текущих рыночных ценах</a:t>
            </a: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9561DAAF-6615-4743-9B6E-8716D75A1964}"/>
              </a:ext>
            </a:extLst>
          </p:cNvPr>
          <p:cNvSpPr/>
          <p:nvPr/>
        </p:nvSpPr>
        <p:spPr>
          <a:xfrm>
            <a:off x="3276144" y="2672345"/>
            <a:ext cx="2592000" cy="1152129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t"/>
          <a:lstStyle/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062678"/>
                </a:solidFill>
              </a:rPr>
              <a:t>Реальный ВНП </a:t>
            </a:r>
            <a:r>
              <a:rPr lang="ru-RU" dirty="0">
                <a:solidFill>
                  <a:srgbClr val="062678"/>
                </a:solidFill>
              </a:rPr>
              <a:t>—</a:t>
            </a: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62678"/>
                </a:solidFill>
              </a:rPr>
              <a:t>ВНП, исчисленный в ценах базового года, без учета инфляции</a:t>
            </a:r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4D393C22-3B81-497B-B066-E9F7D215E84A}"/>
              </a:ext>
            </a:extLst>
          </p:cNvPr>
          <p:cNvSpPr/>
          <p:nvPr/>
        </p:nvSpPr>
        <p:spPr>
          <a:xfrm>
            <a:off x="6012304" y="2672344"/>
            <a:ext cx="2592000" cy="1980793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t"/>
          <a:lstStyle/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062678"/>
                </a:solidFill>
              </a:rPr>
              <a:t>Потенциальный ВНП </a:t>
            </a:r>
            <a:r>
              <a:rPr lang="ru-RU" dirty="0">
                <a:solidFill>
                  <a:srgbClr val="062678"/>
                </a:solidFill>
              </a:rPr>
              <a:t>— это ВНП, возможный при полном использовании имеющихся ресурсов, т.е. при полной занятости</a:t>
            </a:r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6B7E8648-6521-4347-953A-EEC88226BC3A}"/>
              </a:ext>
            </a:extLst>
          </p:cNvPr>
          <p:cNvSpPr/>
          <p:nvPr/>
        </p:nvSpPr>
        <p:spPr>
          <a:xfrm>
            <a:off x="539552" y="3968489"/>
            <a:ext cx="5328592" cy="684648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t"/>
          <a:lstStyle/>
          <a:p>
            <a:pPr>
              <a:lnSpc>
                <a:spcPct val="90000"/>
              </a:lnSpc>
            </a:pPr>
            <a:r>
              <a:rPr lang="ru-RU" b="1" dirty="0">
                <a:solidFill>
                  <a:srgbClr val="062678"/>
                </a:solidFill>
              </a:rPr>
              <a:t>Дефлятор ВНП </a:t>
            </a:r>
            <a:r>
              <a:rPr lang="ru-RU" dirty="0">
                <a:solidFill>
                  <a:srgbClr val="062678"/>
                </a:solidFill>
              </a:rPr>
              <a:t>— отношение номинального ВНП к реальному, характеризует изменение уровня цен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9469110B-7DC8-47A7-9759-08F1AAC3B842}"/>
              </a:ext>
            </a:extLst>
          </p:cNvPr>
          <p:cNvSpPr/>
          <p:nvPr/>
        </p:nvSpPr>
        <p:spPr>
          <a:xfrm>
            <a:off x="539552" y="4797152"/>
            <a:ext cx="8064896" cy="1512168"/>
          </a:xfrm>
          <a:prstGeom prst="rect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b="1" dirty="0">
                <a:solidFill>
                  <a:srgbClr val="062678"/>
                </a:solidFill>
              </a:rPr>
              <a:t>Валовой внутренний продукт </a:t>
            </a:r>
            <a:r>
              <a:rPr lang="ru-RU" dirty="0">
                <a:solidFill>
                  <a:srgbClr val="062678"/>
                </a:solidFill>
              </a:rPr>
              <a:t>— рыночная стоимость конечных товаров и услуг, произведенных на территории данной страны, независимо от национальной принадлежности предприятий. Включает товары и услуги, созданные как отечественными, так и иностранными производителями, действующими на территории данной страны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4D30142-67F4-4A02-B158-A00E0009A31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4112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539552" y="692696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Соотношение основных показателей макроэкономики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5D10D61F-5B30-4BF5-B75F-DB686AC78EA8}"/>
              </a:ext>
            </a:extLst>
          </p:cNvPr>
          <p:cNvGrpSpPr/>
          <p:nvPr/>
        </p:nvGrpSpPr>
        <p:grpSpPr>
          <a:xfrm>
            <a:off x="1907704" y="1412776"/>
            <a:ext cx="5328592" cy="4680520"/>
            <a:chOff x="1907704" y="1412776"/>
            <a:chExt cx="5328592" cy="4680520"/>
          </a:xfrm>
        </p:grpSpPr>
        <p:sp>
          <p:nvSpPr>
            <p:cNvPr id="19" name="Прямоугольник: скругленные углы 18">
              <a:extLst>
                <a:ext uri="{FF2B5EF4-FFF2-40B4-BE49-F238E27FC236}">
                  <a16:creationId xmlns:a16="http://schemas.microsoft.com/office/drawing/2014/main" id="{6B7E8648-6521-4347-953A-EEC88226BC3A}"/>
                </a:ext>
              </a:extLst>
            </p:cNvPr>
            <p:cNvSpPr/>
            <p:nvPr/>
          </p:nvSpPr>
          <p:spPr>
            <a:xfrm>
              <a:off x="1907704" y="141277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b="1" dirty="0">
                  <a:solidFill>
                    <a:srgbClr val="062678"/>
                  </a:solidFill>
                </a:rPr>
                <a:t>Основные макроэкономические показатели</a:t>
              </a:r>
              <a:endParaRPr lang="ru-RU" dirty="0">
                <a:solidFill>
                  <a:srgbClr val="062678"/>
                </a:solidFill>
              </a:endParaRPr>
            </a:p>
          </p:txBody>
        </p:sp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1A109A39-B9FD-4CEB-BC3C-05FB1611BE1F}"/>
                </a:ext>
              </a:extLst>
            </p:cNvPr>
            <p:cNvSpPr/>
            <p:nvPr/>
          </p:nvSpPr>
          <p:spPr>
            <a:xfrm>
              <a:off x="1907704" y="177281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b="1" dirty="0">
                  <a:solidFill>
                    <a:srgbClr val="062678"/>
                  </a:solidFill>
                </a:rPr>
                <a:t>Валовой национальный продукт</a:t>
              </a:r>
              <a:endParaRPr lang="ru-RU" dirty="0">
                <a:solidFill>
                  <a:srgbClr val="062678"/>
                </a:solidFill>
              </a:endParaRPr>
            </a:p>
          </p:txBody>
        </p:sp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F8783B28-7EF7-437B-8248-5AFF86B64B90}"/>
                </a:ext>
              </a:extLst>
            </p:cNvPr>
            <p:cNvSpPr/>
            <p:nvPr/>
          </p:nvSpPr>
          <p:spPr>
            <a:xfrm>
              <a:off x="1907704" y="213285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— Амортизация</a:t>
              </a:r>
            </a:p>
          </p:txBody>
        </p:sp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A98B8B13-6B9F-4A8A-88C7-BCC9FCDE2B2F}"/>
                </a:ext>
              </a:extLst>
            </p:cNvPr>
            <p:cNvSpPr/>
            <p:nvPr/>
          </p:nvSpPr>
          <p:spPr>
            <a:xfrm>
              <a:off x="1907704" y="249289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b="1" dirty="0">
                  <a:solidFill>
                    <a:srgbClr val="062678"/>
                  </a:solidFill>
                </a:rPr>
                <a:t>= Чистый национальный продукт</a:t>
              </a:r>
              <a:endParaRPr lang="ru-RU" dirty="0">
                <a:solidFill>
                  <a:srgbClr val="062678"/>
                </a:solidFill>
              </a:endParaRPr>
            </a:p>
          </p:txBody>
        </p:sp>
        <p:sp>
          <p:nvSpPr>
            <p:cNvPr id="13" name="Прямоугольник: скругленные углы 12">
              <a:extLst>
                <a:ext uri="{FF2B5EF4-FFF2-40B4-BE49-F238E27FC236}">
                  <a16:creationId xmlns:a16="http://schemas.microsoft.com/office/drawing/2014/main" id="{2329FA18-C91A-46E0-A5DB-D6BACC98D39E}"/>
                </a:ext>
              </a:extLst>
            </p:cNvPr>
            <p:cNvSpPr/>
            <p:nvPr/>
          </p:nvSpPr>
          <p:spPr>
            <a:xfrm>
              <a:off x="1907704" y="285293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— Косвенные налоги</a:t>
              </a:r>
            </a:p>
          </p:txBody>
        </p:sp>
        <p:sp>
          <p:nvSpPr>
            <p:cNvPr id="15" name="Прямоугольник: скругленные углы 14">
              <a:extLst>
                <a:ext uri="{FF2B5EF4-FFF2-40B4-BE49-F238E27FC236}">
                  <a16:creationId xmlns:a16="http://schemas.microsoft.com/office/drawing/2014/main" id="{9D823E0C-8C0A-485A-88CC-4E560BF32B56}"/>
                </a:ext>
              </a:extLst>
            </p:cNvPr>
            <p:cNvSpPr/>
            <p:nvPr/>
          </p:nvSpPr>
          <p:spPr>
            <a:xfrm>
              <a:off x="1907704" y="321297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b="1" dirty="0">
                  <a:solidFill>
                    <a:srgbClr val="062678"/>
                  </a:solidFill>
                </a:rPr>
                <a:t>= Национальный продукт</a:t>
              </a:r>
            </a:p>
          </p:txBody>
        </p:sp>
        <p:sp>
          <p:nvSpPr>
            <p:cNvPr id="17" name="Прямоугольник: скругленные углы 16">
              <a:extLst>
                <a:ext uri="{FF2B5EF4-FFF2-40B4-BE49-F238E27FC236}">
                  <a16:creationId xmlns:a16="http://schemas.microsoft.com/office/drawing/2014/main" id="{0C760AEC-A6B1-4623-950E-2C3CA1D6ECB3}"/>
                </a:ext>
              </a:extLst>
            </p:cNvPr>
            <p:cNvSpPr/>
            <p:nvPr/>
          </p:nvSpPr>
          <p:spPr>
            <a:xfrm>
              <a:off x="1907704" y="357301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— Налоги на прибыль корпораций</a:t>
              </a:r>
            </a:p>
          </p:txBody>
        </p:sp>
        <p:sp>
          <p:nvSpPr>
            <p:cNvPr id="18" name="Прямоугольник: скругленные углы 17">
              <a:extLst>
                <a:ext uri="{FF2B5EF4-FFF2-40B4-BE49-F238E27FC236}">
                  <a16:creationId xmlns:a16="http://schemas.microsoft.com/office/drawing/2014/main" id="{CE253F15-AD4A-488B-A9D9-8B7BCC221E9E}"/>
                </a:ext>
              </a:extLst>
            </p:cNvPr>
            <p:cNvSpPr/>
            <p:nvPr/>
          </p:nvSpPr>
          <p:spPr>
            <a:xfrm>
              <a:off x="1907704" y="393305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— Нераспределенная прибыль корпораций</a:t>
              </a:r>
            </a:p>
          </p:txBody>
        </p:sp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20321765-C0A1-4D26-AB50-1E14C363975A}"/>
                </a:ext>
              </a:extLst>
            </p:cNvPr>
            <p:cNvSpPr/>
            <p:nvPr/>
          </p:nvSpPr>
          <p:spPr>
            <a:xfrm>
              <a:off x="1907704" y="429309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+ Трансфертные платежи</a:t>
              </a:r>
            </a:p>
          </p:txBody>
        </p:sp>
        <p:sp>
          <p:nvSpPr>
            <p:cNvPr id="22" name="Прямоугольник: скругленные углы 21">
              <a:extLst>
                <a:ext uri="{FF2B5EF4-FFF2-40B4-BE49-F238E27FC236}">
                  <a16:creationId xmlns:a16="http://schemas.microsoft.com/office/drawing/2014/main" id="{8EEFDAE3-0F25-43DA-88B5-1784F9B98D26}"/>
                </a:ext>
              </a:extLst>
            </p:cNvPr>
            <p:cNvSpPr/>
            <p:nvPr/>
          </p:nvSpPr>
          <p:spPr>
            <a:xfrm>
              <a:off x="1907704" y="465313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b="1" dirty="0">
                  <a:solidFill>
                    <a:srgbClr val="062678"/>
                  </a:solidFill>
                </a:rPr>
                <a:t>= Личный доход</a:t>
              </a:r>
            </a:p>
          </p:txBody>
        </p:sp>
        <p:sp>
          <p:nvSpPr>
            <p:cNvPr id="23" name="Прямоугольник: скругленные углы 22">
              <a:extLst>
                <a:ext uri="{FF2B5EF4-FFF2-40B4-BE49-F238E27FC236}">
                  <a16:creationId xmlns:a16="http://schemas.microsoft.com/office/drawing/2014/main" id="{443B2419-E00B-4DBA-BB49-ACE6A8C7D7D8}"/>
                </a:ext>
              </a:extLst>
            </p:cNvPr>
            <p:cNvSpPr/>
            <p:nvPr/>
          </p:nvSpPr>
          <p:spPr>
            <a:xfrm>
              <a:off x="1907704" y="501317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— Индивидуальные налоги</a:t>
              </a:r>
            </a:p>
          </p:txBody>
        </p:sp>
        <p:sp>
          <p:nvSpPr>
            <p:cNvPr id="24" name="Прямоугольник: скругленные углы 23">
              <a:extLst>
                <a:ext uri="{FF2B5EF4-FFF2-40B4-BE49-F238E27FC236}">
                  <a16:creationId xmlns:a16="http://schemas.microsoft.com/office/drawing/2014/main" id="{0249EF28-4805-410B-82FB-11EC96BC7C69}"/>
                </a:ext>
              </a:extLst>
            </p:cNvPr>
            <p:cNvSpPr/>
            <p:nvPr/>
          </p:nvSpPr>
          <p:spPr>
            <a:xfrm>
              <a:off x="1907704" y="537321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b="1" dirty="0">
                  <a:solidFill>
                    <a:srgbClr val="062678"/>
                  </a:solidFill>
                </a:rPr>
                <a:t>= Располагаемый доход</a:t>
              </a:r>
            </a:p>
          </p:txBody>
        </p:sp>
        <p:sp>
          <p:nvSpPr>
            <p:cNvPr id="25" name="Прямоугольник: скругленные углы 24">
              <a:extLst>
                <a:ext uri="{FF2B5EF4-FFF2-40B4-BE49-F238E27FC236}">
                  <a16:creationId xmlns:a16="http://schemas.microsoft.com/office/drawing/2014/main" id="{A03F1228-0521-4CA9-81EF-D7FF329C960A}"/>
                </a:ext>
              </a:extLst>
            </p:cNvPr>
            <p:cNvSpPr/>
            <p:nvPr/>
          </p:nvSpPr>
          <p:spPr>
            <a:xfrm>
              <a:off x="1907704" y="5733256"/>
              <a:ext cx="5328592" cy="360040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 algn="ctr">
                <a:lnSpc>
                  <a:spcPct val="90000"/>
                </a:lnSpc>
              </a:pPr>
              <a:r>
                <a:rPr lang="ru-RU" b="1" dirty="0">
                  <a:solidFill>
                    <a:srgbClr val="062678"/>
                  </a:solidFill>
                </a:rPr>
                <a:t>Потребление + Сбережение</a:t>
              </a:r>
            </a:p>
          </p:txBody>
        </p:sp>
      </p:grp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4A7FF5B7-BE9E-439B-906D-E2B6633128A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2308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539552" y="692696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ВНП и экономическое благосостояние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8D989CBF-3EB8-44CB-9BB5-47DD93BB7103}"/>
              </a:ext>
            </a:extLst>
          </p:cNvPr>
          <p:cNvSpPr/>
          <p:nvPr/>
        </p:nvSpPr>
        <p:spPr>
          <a:xfrm>
            <a:off x="539552" y="1628798"/>
            <a:ext cx="8064896" cy="504056"/>
          </a:xfrm>
          <a:prstGeom prst="rect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62678"/>
                </a:solidFill>
              </a:rPr>
              <a:t>Уровень экономического благосостояния общества</a:t>
            </a:r>
            <a:endParaRPr lang="ru-RU" dirty="0">
              <a:solidFill>
                <a:srgbClr val="062678"/>
              </a:solidFill>
            </a:endParaRP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1B94812D-9144-4027-8097-E2511A096E77}"/>
              </a:ext>
            </a:extLst>
          </p:cNvPr>
          <p:cNvSpPr/>
          <p:nvPr/>
        </p:nvSpPr>
        <p:spPr>
          <a:xfrm>
            <a:off x="539552" y="3212976"/>
            <a:ext cx="2592000" cy="2880319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t"/>
          <a:lstStyle/>
          <a:p>
            <a:pPr>
              <a:lnSpc>
                <a:spcPct val="90000"/>
              </a:lnSpc>
            </a:pPr>
            <a:endParaRPr lang="en-US" dirty="0">
              <a:solidFill>
                <a:srgbClr val="062678"/>
              </a:solidFill>
            </a:endParaRPr>
          </a:p>
          <a:p>
            <a:pPr>
              <a:lnSpc>
                <a:spcPct val="90000"/>
              </a:lnSpc>
            </a:pPr>
            <a:endParaRPr lang="en-US" dirty="0">
              <a:solidFill>
                <a:srgbClr val="062678"/>
              </a:solidFill>
            </a:endParaRPr>
          </a:p>
          <a:p>
            <a:pPr>
              <a:lnSpc>
                <a:spcPct val="90000"/>
              </a:lnSpc>
            </a:pPr>
            <a:r>
              <a:rPr lang="ru-RU" dirty="0">
                <a:solidFill>
                  <a:srgbClr val="062678"/>
                </a:solidFill>
              </a:rPr>
              <a:t>ВНП на душу </a:t>
            </a:r>
            <a:br>
              <a:rPr lang="en-US" dirty="0">
                <a:solidFill>
                  <a:srgbClr val="062678"/>
                </a:solidFill>
              </a:rPr>
            </a:br>
            <a:r>
              <a:rPr lang="ru-RU" dirty="0">
                <a:solidFill>
                  <a:srgbClr val="062678"/>
                </a:solidFill>
              </a:rPr>
              <a:t>населения</a:t>
            </a:r>
            <a:r>
              <a:rPr lang="en-US" dirty="0">
                <a:solidFill>
                  <a:srgbClr val="062678"/>
                </a:solidFill>
              </a:rPr>
              <a:t> </a:t>
            </a:r>
            <a:r>
              <a:rPr lang="ru-RU" dirty="0">
                <a:solidFill>
                  <a:srgbClr val="062678"/>
                </a:solidFill>
              </a:rPr>
              <a:t>— важнейший показатель</a:t>
            </a:r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4D393C22-3B81-497B-B066-E9F7D215E84A}"/>
              </a:ext>
            </a:extLst>
          </p:cNvPr>
          <p:cNvSpPr/>
          <p:nvPr/>
        </p:nvSpPr>
        <p:spPr>
          <a:xfrm>
            <a:off x="3921624" y="3212976"/>
            <a:ext cx="4680376" cy="2880320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t"/>
          <a:lstStyle/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нерыночные операции (работа домашней хозяйки, ремонт своего дома и т.д.)</a:t>
            </a:r>
            <a:endParaRPr lang="en-US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увеличение (сокращение) рабочего времени</a:t>
            </a:r>
            <a:endParaRPr lang="en-US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повышение качества продукции</a:t>
            </a:r>
            <a:endParaRPr lang="en-US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экологические последствия производства</a:t>
            </a:r>
            <a:endParaRPr lang="en-US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теневая экономика</a:t>
            </a:r>
            <a:endParaRPr lang="en-US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уровень развития системы образования, здравоохранения</a:t>
            </a:r>
            <a:endParaRPr lang="en-US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62678"/>
                </a:solidFill>
              </a:rPr>
              <a:t>социальная и правовая защищенность человека и др.</a:t>
            </a:r>
          </a:p>
        </p:txBody>
      </p:sp>
      <p:sp>
        <p:nvSpPr>
          <p:cNvPr id="10" name="Шестиугольник 9">
            <a:extLst>
              <a:ext uri="{FF2B5EF4-FFF2-40B4-BE49-F238E27FC236}">
                <a16:creationId xmlns:a16="http://schemas.microsoft.com/office/drawing/2014/main" id="{7DC02B3C-44EE-4338-AE4E-E116B59327A5}"/>
              </a:ext>
            </a:extLst>
          </p:cNvPr>
          <p:cNvSpPr/>
          <p:nvPr/>
        </p:nvSpPr>
        <p:spPr>
          <a:xfrm>
            <a:off x="2193288" y="2384312"/>
            <a:ext cx="4754976" cy="575943"/>
          </a:xfrm>
          <a:prstGeom prst="hexagon">
            <a:avLst>
              <a:gd name="adj" fmla="val 72701"/>
              <a:gd name="vf" fmla="val 11547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tIns="0" rIns="36000" bIns="0" rtlCol="0" anchor="ctr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основные показатели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5A324FDE-6B7D-4AB6-A5E8-34626AFA7BE8}"/>
              </a:ext>
            </a:extLst>
          </p:cNvPr>
          <p:cNvSpPr/>
          <p:nvPr/>
        </p:nvSpPr>
        <p:spPr>
          <a:xfrm>
            <a:off x="3294896" y="3734105"/>
            <a:ext cx="490839" cy="775015"/>
          </a:xfrm>
          <a:prstGeom prst="rect">
            <a:avLst/>
          </a:prstGeom>
        </p:spPr>
        <p:txBody>
          <a:bodyPr wrap="none" tIns="0" bIns="36000">
            <a:spAutoFit/>
          </a:bodyPr>
          <a:lstStyle/>
          <a:p>
            <a:pPr algn="ctr"/>
            <a:r>
              <a:rPr lang="en-US" sz="4800" dirty="0">
                <a:solidFill>
                  <a:srgbClr val="062678"/>
                </a:solidFill>
              </a:rPr>
              <a:t>+</a:t>
            </a:r>
            <a:endParaRPr lang="ru-RU" sz="4800" dirty="0">
              <a:solidFill>
                <a:srgbClr val="062678"/>
              </a:solidFill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1F767F8-5D8A-4E3F-A128-15CCABA336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4303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539552" y="692696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Методы расчета ВНП</a:t>
            </a:r>
          </a:p>
        </p:txBody>
      </p:sp>
      <p:sp>
        <p:nvSpPr>
          <p:cNvPr id="32" name="Прямоугольник: скругленные углы 31">
            <a:extLst>
              <a:ext uri="{FF2B5EF4-FFF2-40B4-BE49-F238E27FC236}">
                <a16:creationId xmlns:a16="http://schemas.microsoft.com/office/drawing/2014/main" id="{4D393C22-3B81-497B-B066-E9F7D215E84A}"/>
              </a:ext>
            </a:extLst>
          </p:cNvPr>
          <p:cNvSpPr/>
          <p:nvPr/>
        </p:nvSpPr>
        <p:spPr>
          <a:xfrm>
            <a:off x="1979712" y="1196752"/>
            <a:ext cx="6624736" cy="1476392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ctr"/>
          <a:lstStyle/>
          <a:p>
            <a:pPr>
              <a:lnSpc>
                <a:spcPct val="90000"/>
              </a:lnSpc>
            </a:pPr>
            <a:r>
              <a:rPr lang="ru-RU" sz="1600" dirty="0">
                <a:solidFill>
                  <a:srgbClr val="062678"/>
                </a:solidFill>
              </a:rPr>
              <a:t>ВНП определяется как сумма добавленной стоимости, созданной в различных отраслях. Добавленная стоимость в данном производственном процессе исчисляется как разница между стоимостью выпущенных товаров и услуг и стоимостью промежуточного продукта (сырья, материалов, топлива и т.п.). Она включает в себя заработную плату, амортизацию, процент и прибыль</a:t>
            </a:r>
          </a:p>
        </p:txBody>
      </p:sp>
      <p:sp>
        <p:nvSpPr>
          <p:cNvPr id="2" name="Стрелка: пятиугольник 1">
            <a:extLst>
              <a:ext uri="{FF2B5EF4-FFF2-40B4-BE49-F238E27FC236}">
                <a16:creationId xmlns:a16="http://schemas.microsoft.com/office/drawing/2014/main" id="{87D752BD-09E0-437C-8BD9-29F57EA8A5A1}"/>
              </a:ext>
            </a:extLst>
          </p:cNvPr>
          <p:cNvSpPr/>
          <p:nvPr/>
        </p:nvSpPr>
        <p:spPr>
          <a:xfrm>
            <a:off x="539552" y="1340948"/>
            <a:ext cx="1365704" cy="1188000"/>
          </a:xfrm>
          <a:prstGeom prst="homePlate">
            <a:avLst>
              <a:gd name="adj" fmla="val 23879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ctr"/>
          <a:lstStyle/>
          <a:p>
            <a:pPr>
              <a:lnSpc>
                <a:spcPct val="90000"/>
              </a:lnSpc>
            </a:pPr>
            <a:r>
              <a:rPr lang="ru-RU" sz="1700" dirty="0" err="1">
                <a:solidFill>
                  <a:srgbClr val="062678"/>
                </a:solidFill>
              </a:rPr>
              <a:t>Производ</a:t>
            </a:r>
            <a:r>
              <a:rPr lang="en-US" sz="1700" dirty="0">
                <a:solidFill>
                  <a:srgbClr val="062678"/>
                </a:solidFill>
              </a:rPr>
              <a:t>-</a:t>
            </a:r>
            <a:r>
              <a:rPr lang="ru-RU" sz="1700" dirty="0" err="1">
                <a:solidFill>
                  <a:srgbClr val="062678"/>
                </a:solidFill>
              </a:rPr>
              <a:t>ственный</a:t>
            </a:r>
            <a:r>
              <a:rPr lang="ru-RU" sz="1700" dirty="0">
                <a:solidFill>
                  <a:srgbClr val="062678"/>
                </a:solidFill>
              </a:rPr>
              <a:t> метод</a:t>
            </a:r>
          </a:p>
        </p:txBody>
      </p:sp>
      <p:sp>
        <p:nvSpPr>
          <p:cNvPr id="12" name="Стрелка: пятиугольник 11">
            <a:extLst>
              <a:ext uri="{FF2B5EF4-FFF2-40B4-BE49-F238E27FC236}">
                <a16:creationId xmlns:a16="http://schemas.microsoft.com/office/drawing/2014/main" id="{6C3776A0-0F3F-4557-B4F6-CC38224C8105}"/>
              </a:ext>
            </a:extLst>
          </p:cNvPr>
          <p:cNvSpPr/>
          <p:nvPr/>
        </p:nvSpPr>
        <p:spPr>
          <a:xfrm>
            <a:off x="535016" y="3176996"/>
            <a:ext cx="1365704" cy="1188312"/>
          </a:xfrm>
          <a:prstGeom prst="homePlate">
            <a:avLst>
              <a:gd name="adj" fmla="val 23242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</a:pPr>
            <a:r>
              <a:rPr lang="ru-RU" sz="1700" dirty="0">
                <a:solidFill>
                  <a:srgbClr val="062678"/>
                </a:solidFill>
              </a:rPr>
              <a:t>ВНП как сумма расходов</a:t>
            </a:r>
          </a:p>
        </p:txBody>
      </p:sp>
      <p:sp>
        <p:nvSpPr>
          <p:cNvPr id="13" name="Стрелка: пятиугольник 12">
            <a:extLst>
              <a:ext uri="{FF2B5EF4-FFF2-40B4-BE49-F238E27FC236}">
                <a16:creationId xmlns:a16="http://schemas.microsoft.com/office/drawing/2014/main" id="{3F474512-5F1F-49EB-AA47-7D55D71F558E}"/>
              </a:ext>
            </a:extLst>
          </p:cNvPr>
          <p:cNvSpPr/>
          <p:nvPr/>
        </p:nvSpPr>
        <p:spPr>
          <a:xfrm>
            <a:off x="542000" y="5173401"/>
            <a:ext cx="1365704" cy="1188000"/>
          </a:xfrm>
          <a:prstGeom prst="homePlate">
            <a:avLst>
              <a:gd name="adj" fmla="val 22605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</a:pPr>
            <a:r>
              <a:rPr lang="ru-RU" sz="1700" dirty="0">
                <a:solidFill>
                  <a:srgbClr val="062678"/>
                </a:solidFill>
              </a:rPr>
              <a:t>ВНП как сумма доходов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A95006E8-518E-4197-B6C7-C4EE864FA100}"/>
              </a:ext>
            </a:extLst>
          </p:cNvPr>
          <p:cNvSpPr/>
          <p:nvPr/>
        </p:nvSpPr>
        <p:spPr>
          <a:xfrm>
            <a:off x="1979712" y="2745152"/>
            <a:ext cx="6624736" cy="2052000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ctr"/>
          <a:lstStyle/>
          <a:p>
            <a:pPr>
              <a:lnSpc>
                <a:spcPct val="90000"/>
              </a:lnSpc>
            </a:pPr>
            <a:r>
              <a:rPr lang="ru-RU" sz="1600" dirty="0">
                <a:solidFill>
                  <a:srgbClr val="062678"/>
                </a:solidFill>
              </a:rPr>
              <a:t>Включает:</a:t>
            </a: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личное потребление (</a:t>
            </a:r>
            <a:r>
              <a:rPr lang="en-US" sz="1600" dirty="0">
                <a:solidFill>
                  <a:srgbClr val="062678"/>
                </a:solidFill>
              </a:rPr>
              <a:t>C</a:t>
            </a:r>
            <a:r>
              <a:rPr lang="ru-RU" sz="1600" dirty="0">
                <a:solidFill>
                  <a:srgbClr val="062678"/>
                </a:solidFill>
              </a:rPr>
              <a:t>) — расходы домохозяйств на товары и услуги;</a:t>
            </a:r>
            <a:endParaRPr lang="en-US" sz="1600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валовые инвестиции (</a:t>
            </a:r>
            <a:r>
              <a:rPr lang="en-US" sz="1600" dirty="0">
                <a:solidFill>
                  <a:srgbClr val="062678"/>
                </a:solidFill>
              </a:rPr>
              <a:t>I</a:t>
            </a:r>
            <a:r>
              <a:rPr lang="ru-RU" sz="1600" dirty="0">
                <a:solidFill>
                  <a:srgbClr val="062678"/>
                </a:solidFill>
              </a:rPr>
              <a:t>) — расходы, связанные с совершенствованием производства (амортизация + чистьте инвестиции);</a:t>
            </a:r>
            <a:endParaRPr lang="en-US" sz="1600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государственные закупки (</a:t>
            </a:r>
            <a:r>
              <a:rPr lang="en-US" sz="1600" dirty="0">
                <a:solidFill>
                  <a:srgbClr val="062678"/>
                </a:solidFill>
              </a:rPr>
              <a:t>G</a:t>
            </a:r>
            <a:r>
              <a:rPr lang="ru-RU" sz="1600" dirty="0">
                <a:solidFill>
                  <a:srgbClr val="062678"/>
                </a:solidFill>
              </a:rPr>
              <a:t>) — приобретение государственными предприятиями и организациями товаров и услуг для производственного и непроизводственного потребления Государства;</a:t>
            </a:r>
            <a:endParaRPr lang="en-US" sz="1600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чистый экспорт (</a:t>
            </a:r>
            <a:r>
              <a:rPr lang="en-US" sz="1600" dirty="0" err="1">
                <a:solidFill>
                  <a:srgbClr val="062678"/>
                </a:solidFill>
              </a:rPr>
              <a:t>En</a:t>
            </a:r>
            <a:r>
              <a:rPr lang="ru-RU" sz="1600" dirty="0">
                <a:solidFill>
                  <a:srgbClr val="062678"/>
                </a:solidFill>
              </a:rPr>
              <a:t>) — разница между объемом экспорта и импорта.</a:t>
            </a: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062678"/>
                </a:solidFill>
              </a:rPr>
              <a:t>ВНП по расходам = C + I + G + </a:t>
            </a:r>
            <a:r>
              <a:rPr lang="ru-RU" sz="1600" b="1" dirty="0" err="1">
                <a:solidFill>
                  <a:srgbClr val="062678"/>
                </a:solidFill>
              </a:rPr>
              <a:t>En</a:t>
            </a:r>
            <a:endParaRPr lang="ru-RU" sz="1600" b="1" dirty="0">
              <a:solidFill>
                <a:srgbClr val="062678"/>
              </a:solidFill>
            </a:endParaRP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02A115D9-748C-4A19-8F96-13A1DE4E54E4}"/>
              </a:ext>
            </a:extLst>
          </p:cNvPr>
          <p:cNvSpPr/>
          <p:nvPr/>
        </p:nvSpPr>
        <p:spPr>
          <a:xfrm>
            <a:off x="1977264" y="4869160"/>
            <a:ext cx="6624736" cy="1796483"/>
          </a:xfrm>
          <a:prstGeom prst="roundRect">
            <a:avLst>
              <a:gd name="adj" fmla="val 0"/>
            </a:avLst>
          </a:prstGeom>
          <a:ln cap="flat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08000" tIns="72000" rIns="108000" bIns="72000" rtlCol="0" anchor="ctr"/>
          <a:lstStyle/>
          <a:p>
            <a:pPr>
              <a:lnSpc>
                <a:spcPct val="90000"/>
              </a:lnSpc>
            </a:pPr>
            <a:r>
              <a:rPr lang="ru-RU" sz="1600" dirty="0">
                <a:solidFill>
                  <a:srgbClr val="062678"/>
                </a:solidFill>
              </a:rPr>
              <a:t>Включает:</a:t>
            </a: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заработную плату наемных работников (W);</a:t>
            </a:r>
            <a:endParaRPr lang="en-US" sz="1600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ренту — доход владельцев земельных ресурсов (R);</a:t>
            </a:r>
            <a:endParaRPr lang="en-US" sz="1600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процент — доход на реальный и денежный капитал (i);</a:t>
            </a:r>
            <a:endParaRPr lang="en-US" sz="1600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прибыль владельцев предприятий и корпораций (</a:t>
            </a:r>
            <a:r>
              <a:rPr lang="ru-RU" sz="1600" dirty="0" err="1">
                <a:solidFill>
                  <a:srgbClr val="062678"/>
                </a:solidFill>
              </a:rPr>
              <a:t>Pr</a:t>
            </a:r>
            <a:r>
              <a:rPr lang="ru-RU" sz="1600" dirty="0">
                <a:solidFill>
                  <a:srgbClr val="062678"/>
                </a:solidFill>
              </a:rPr>
              <a:t>);</a:t>
            </a:r>
            <a:endParaRPr lang="en-US" sz="1600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амортизация — возмещение износа основного капитала (</a:t>
            </a:r>
            <a:r>
              <a:rPr lang="en-US" sz="1600" dirty="0">
                <a:solidFill>
                  <a:srgbClr val="062678"/>
                </a:solidFill>
              </a:rPr>
              <a:t>A</a:t>
            </a:r>
            <a:r>
              <a:rPr lang="ru-RU" sz="1600" dirty="0">
                <a:solidFill>
                  <a:srgbClr val="062678"/>
                </a:solidFill>
              </a:rPr>
              <a:t>);</a:t>
            </a:r>
            <a:endParaRPr lang="en-US" sz="1600" dirty="0">
              <a:solidFill>
                <a:srgbClr val="062678"/>
              </a:solidFill>
            </a:endParaRPr>
          </a:p>
          <a:p>
            <a:pPr marL="182563" indent="-182563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косвенные налоги (</a:t>
            </a:r>
            <a:r>
              <a:rPr lang="en-US" sz="1600" dirty="0">
                <a:solidFill>
                  <a:srgbClr val="062678"/>
                </a:solidFill>
              </a:rPr>
              <a:t>T</a:t>
            </a:r>
            <a:r>
              <a:rPr lang="ru-RU" sz="1600" dirty="0">
                <a:solidFill>
                  <a:srgbClr val="062678"/>
                </a:solidFill>
              </a:rPr>
              <a:t>).</a:t>
            </a:r>
            <a:endParaRPr lang="en-US" sz="1600" dirty="0">
              <a:solidFill>
                <a:srgbClr val="062678"/>
              </a:solidFill>
            </a:endParaRPr>
          </a:p>
          <a:p>
            <a:pPr>
              <a:lnSpc>
                <a:spcPct val="90000"/>
              </a:lnSpc>
            </a:pPr>
            <a:r>
              <a:rPr lang="ru-RU" sz="1600" b="1" dirty="0">
                <a:solidFill>
                  <a:srgbClr val="062678"/>
                </a:solidFill>
              </a:rPr>
              <a:t>ВНП по доходам = W + R + i + </a:t>
            </a:r>
            <a:r>
              <a:rPr lang="ru-RU" sz="1600" b="1" dirty="0" err="1">
                <a:solidFill>
                  <a:srgbClr val="062678"/>
                </a:solidFill>
              </a:rPr>
              <a:t>Pr</a:t>
            </a:r>
            <a:r>
              <a:rPr lang="ru-RU" sz="1600" b="1" dirty="0">
                <a:solidFill>
                  <a:srgbClr val="062678"/>
                </a:solidFill>
              </a:rPr>
              <a:t> + </a:t>
            </a:r>
            <a:r>
              <a:rPr lang="en-US" sz="1600" b="1" dirty="0">
                <a:solidFill>
                  <a:srgbClr val="062678"/>
                </a:solidFill>
              </a:rPr>
              <a:t>A</a:t>
            </a:r>
            <a:r>
              <a:rPr lang="ru-RU" sz="1600" b="1" dirty="0">
                <a:solidFill>
                  <a:srgbClr val="062678"/>
                </a:solidFill>
              </a:rPr>
              <a:t> + </a:t>
            </a:r>
            <a:r>
              <a:rPr lang="en-US" sz="1600" b="1" dirty="0">
                <a:solidFill>
                  <a:srgbClr val="062678"/>
                </a:solidFill>
              </a:rPr>
              <a:t>T</a:t>
            </a:r>
            <a:endParaRPr lang="ru-RU" sz="1600" b="1" dirty="0">
              <a:solidFill>
                <a:srgbClr val="062678"/>
              </a:solidFill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03EA9FE4-9B84-4C90-81E2-AD864712DE3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4062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539552" y="476672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Национальный доход</a:t>
            </a:r>
          </a:p>
        </p:txBody>
      </p:sp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179F1A53-9ECD-4E5A-AE09-8EEFECCFAFE3}"/>
              </a:ext>
            </a:extLst>
          </p:cNvPr>
          <p:cNvGrpSpPr/>
          <p:nvPr/>
        </p:nvGrpSpPr>
        <p:grpSpPr>
          <a:xfrm>
            <a:off x="539552" y="1046127"/>
            <a:ext cx="8064896" cy="2598865"/>
            <a:chOff x="539552" y="1433528"/>
            <a:chExt cx="8064896" cy="2598865"/>
          </a:xfrm>
        </p:grpSpPr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8D989CBF-3EB8-44CB-9BB5-47DD93BB7103}"/>
                </a:ext>
              </a:extLst>
            </p:cNvPr>
            <p:cNvSpPr/>
            <p:nvPr/>
          </p:nvSpPr>
          <p:spPr>
            <a:xfrm>
              <a:off x="539552" y="1433528"/>
              <a:ext cx="8064896" cy="761894"/>
            </a:xfrm>
            <a:prstGeom prst="rect">
              <a:avLst/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t"/>
            <a:lstStyle/>
            <a:p>
              <a:pPr>
                <a:lnSpc>
                  <a:spcPct val="90000"/>
                </a:lnSpc>
              </a:pPr>
              <a:r>
                <a:rPr lang="ru-RU" sz="1600" b="1" dirty="0">
                  <a:solidFill>
                    <a:srgbClr val="062678"/>
                  </a:solidFill>
                </a:rPr>
                <a:t>Национальный доход </a:t>
              </a:r>
              <a:r>
                <a:rPr lang="ru-RU" sz="1600" dirty="0">
                  <a:solidFill>
                    <a:srgbClr val="062678"/>
                  </a:solidFill>
                </a:rPr>
                <a:t>— это важный обобщающий показатель экономического развития страны, представляющий собой часть валового национального продукта за вычетом амортизационных отчислений и косвенных налогов</a:t>
              </a:r>
            </a:p>
          </p:txBody>
        </p:sp>
        <p:sp>
          <p:nvSpPr>
            <p:cNvPr id="29" name="Прямоугольник: скругленные углы 28">
              <a:extLst>
                <a:ext uri="{FF2B5EF4-FFF2-40B4-BE49-F238E27FC236}">
                  <a16:creationId xmlns:a16="http://schemas.microsoft.com/office/drawing/2014/main" id="{1B94812D-9144-4027-8097-E2511A096E77}"/>
                </a:ext>
              </a:extLst>
            </p:cNvPr>
            <p:cNvSpPr/>
            <p:nvPr/>
          </p:nvSpPr>
          <p:spPr>
            <a:xfrm>
              <a:off x="2195736" y="2235344"/>
              <a:ext cx="360040" cy="1797049"/>
            </a:xfrm>
            <a:prstGeom prst="roundRect">
              <a:avLst>
                <a:gd name="adj" fmla="val 0"/>
              </a:avLst>
            </a:prstGeom>
            <a:ln cap="flat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08000" tIns="72000" rIns="108000" bIns="72000" rtlCol="0" anchor="ctr"/>
            <a:lstStyle/>
            <a:p>
              <a:pPr algn="ctr">
                <a:lnSpc>
                  <a:spcPct val="90000"/>
                </a:lnSpc>
              </a:pPr>
              <a:r>
                <a:rPr lang="ru-RU" sz="1600" dirty="0">
                  <a:solidFill>
                    <a:srgbClr val="062678"/>
                  </a:solidFill>
                </a:rPr>
                <a:t>в</a:t>
              </a:r>
            </a:p>
            <a:p>
              <a:pPr algn="ctr">
                <a:lnSpc>
                  <a:spcPct val="90000"/>
                </a:lnSpc>
              </a:pPr>
              <a:r>
                <a:rPr lang="ru-RU" sz="1600" dirty="0">
                  <a:solidFill>
                    <a:srgbClr val="062678"/>
                  </a:solidFill>
                </a:rPr>
                <a:t>к</a:t>
              </a:r>
            </a:p>
            <a:p>
              <a:pPr algn="ctr">
                <a:lnSpc>
                  <a:spcPct val="90000"/>
                </a:lnSpc>
              </a:pPr>
              <a:r>
                <a:rPr lang="ru-RU" sz="1600" dirty="0">
                  <a:solidFill>
                    <a:srgbClr val="062678"/>
                  </a:solidFill>
                </a:rPr>
                <a:t>л</a:t>
              </a:r>
            </a:p>
            <a:p>
              <a:pPr algn="ctr">
                <a:lnSpc>
                  <a:spcPct val="90000"/>
                </a:lnSpc>
              </a:pPr>
              <a:r>
                <a:rPr lang="ru-RU" sz="1600" dirty="0">
                  <a:solidFill>
                    <a:srgbClr val="062678"/>
                  </a:solidFill>
                </a:rPr>
                <a:t>ю</a:t>
              </a:r>
            </a:p>
            <a:p>
              <a:pPr algn="ctr">
                <a:lnSpc>
                  <a:spcPct val="90000"/>
                </a:lnSpc>
              </a:pPr>
              <a:r>
                <a:rPr lang="ru-RU" sz="1600" dirty="0">
                  <a:solidFill>
                    <a:srgbClr val="062678"/>
                  </a:solidFill>
                </a:rPr>
                <a:t>ч</a:t>
              </a:r>
            </a:p>
            <a:p>
              <a:pPr algn="ctr">
                <a:lnSpc>
                  <a:spcPct val="90000"/>
                </a:lnSpc>
              </a:pPr>
              <a:r>
                <a:rPr lang="ru-RU" sz="1600" dirty="0">
                  <a:solidFill>
                    <a:srgbClr val="062678"/>
                  </a:solidFill>
                </a:rPr>
                <a:t>а</a:t>
              </a:r>
            </a:p>
            <a:p>
              <a:pPr algn="ctr">
                <a:lnSpc>
                  <a:spcPct val="90000"/>
                </a:lnSpc>
              </a:pPr>
              <a:r>
                <a:rPr lang="ru-RU" sz="1600" dirty="0">
                  <a:solidFill>
                    <a:srgbClr val="062678"/>
                  </a:solidFill>
                </a:rPr>
                <a:t>е</a:t>
              </a:r>
            </a:p>
            <a:p>
              <a:pPr algn="ctr">
                <a:lnSpc>
                  <a:spcPct val="90000"/>
                </a:lnSpc>
              </a:pPr>
              <a:r>
                <a:rPr lang="ru-RU" sz="1600" dirty="0">
                  <a:solidFill>
                    <a:srgbClr val="062678"/>
                  </a:solidFill>
                </a:rPr>
                <a:t>т</a:t>
              </a:r>
            </a:p>
          </p:txBody>
        </p:sp>
        <p:sp>
          <p:nvSpPr>
            <p:cNvPr id="10" name="Шестиугольник 9">
              <a:extLst>
                <a:ext uri="{FF2B5EF4-FFF2-40B4-BE49-F238E27FC236}">
                  <a16:creationId xmlns:a16="http://schemas.microsoft.com/office/drawing/2014/main" id="{7DC02B3C-44EE-4338-AE4E-E116B59327A5}"/>
                </a:ext>
              </a:extLst>
            </p:cNvPr>
            <p:cNvSpPr/>
            <p:nvPr/>
          </p:nvSpPr>
          <p:spPr>
            <a:xfrm>
              <a:off x="2699792" y="2250513"/>
              <a:ext cx="5331040" cy="288000"/>
            </a:xfrm>
            <a:prstGeom prst="hexagon">
              <a:avLst>
                <a:gd name="adj" fmla="val 72701"/>
                <a:gd name="vf" fmla="val 11547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0" rIns="36000" bIns="0" rtlCol="0" anchor="ctr"/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заработную плату наемных работников</a:t>
              </a:r>
            </a:p>
          </p:txBody>
        </p:sp>
        <p:sp>
          <p:nvSpPr>
            <p:cNvPr id="9" name="Шестиугольник 8">
              <a:extLst>
                <a:ext uri="{FF2B5EF4-FFF2-40B4-BE49-F238E27FC236}">
                  <a16:creationId xmlns:a16="http://schemas.microsoft.com/office/drawing/2014/main" id="{42FF9AE3-8191-4396-9FC7-586A9E49D314}"/>
                </a:ext>
              </a:extLst>
            </p:cNvPr>
            <p:cNvSpPr/>
            <p:nvPr/>
          </p:nvSpPr>
          <p:spPr>
            <a:xfrm>
              <a:off x="2699792" y="2544017"/>
              <a:ext cx="5331040" cy="288000"/>
            </a:xfrm>
            <a:prstGeom prst="hexagon">
              <a:avLst>
                <a:gd name="adj" fmla="val 72701"/>
                <a:gd name="vf" fmla="val 11547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рентные доходы владельцев собственности</a:t>
              </a:r>
            </a:p>
          </p:txBody>
        </p:sp>
        <p:sp>
          <p:nvSpPr>
            <p:cNvPr id="12" name="Шестиугольник 11">
              <a:extLst>
                <a:ext uri="{FF2B5EF4-FFF2-40B4-BE49-F238E27FC236}">
                  <a16:creationId xmlns:a16="http://schemas.microsoft.com/office/drawing/2014/main" id="{0C602FC9-3389-4533-B9B2-A6FDD06FA4DB}"/>
                </a:ext>
              </a:extLst>
            </p:cNvPr>
            <p:cNvSpPr/>
            <p:nvPr/>
          </p:nvSpPr>
          <p:spPr>
            <a:xfrm>
              <a:off x="2702240" y="2837521"/>
              <a:ext cx="5331040" cy="288000"/>
            </a:xfrm>
            <a:prstGeom prst="hexagon">
              <a:avLst>
                <a:gd name="adj" fmla="val 72701"/>
                <a:gd name="vf" fmla="val 11547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прибыль предпринимателей и корпораций</a:t>
              </a:r>
            </a:p>
          </p:txBody>
        </p:sp>
        <p:sp>
          <p:nvSpPr>
            <p:cNvPr id="13" name="Шестиугольник 12">
              <a:extLst>
                <a:ext uri="{FF2B5EF4-FFF2-40B4-BE49-F238E27FC236}">
                  <a16:creationId xmlns:a16="http://schemas.microsoft.com/office/drawing/2014/main" id="{275C8F94-24F5-4D7B-BC4F-72BC37C64232}"/>
                </a:ext>
              </a:extLst>
            </p:cNvPr>
            <p:cNvSpPr/>
            <p:nvPr/>
          </p:nvSpPr>
          <p:spPr>
            <a:xfrm>
              <a:off x="2702240" y="3131025"/>
              <a:ext cx="5331040" cy="288000"/>
            </a:xfrm>
            <a:prstGeom prst="hexagon">
              <a:avLst>
                <a:gd name="adj" fmla="val 72701"/>
                <a:gd name="vf" fmla="val 11547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доход владельцев ссудного капитала</a:t>
              </a:r>
            </a:p>
          </p:txBody>
        </p:sp>
        <p:sp>
          <p:nvSpPr>
            <p:cNvPr id="15" name="Шестиугольник 14">
              <a:extLst>
                <a:ext uri="{FF2B5EF4-FFF2-40B4-BE49-F238E27FC236}">
                  <a16:creationId xmlns:a16="http://schemas.microsoft.com/office/drawing/2014/main" id="{DCC5B9B4-123F-46C2-9935-5156BE9944C8}"/>
                </a:ext>
              </a:extLst>
            </p:cNvPr>
            <p:cNvSpPr/>
            <p:nvPr/>
          </p:nvSpPr>
          <p:spPr>
            <a:xfrm>
              <a:off x="2702240" y="3424529"/>
              <a:ext cx="5331040" cy="288000"/>
            </a:xfrm>
            <a:prstGeom prst="hexagon">
              <a:avLst>
                <a:gd name="adj" fmla="val 72701"/>
                <a:gd name="vf" fmla="val 11547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дивиденды</a:t>
              </a:r>
            </a:p>
          </p:txBody>
        </p:sp>
        <p:sp>
          <p:nvSpPr>
            <p:cNvPr id="17" name="Шестиугольник 16">
              <a:extLst>
                <a:ext uri="{FF2B5EF4-FFF2-40B4-BE49-F238E27FC236}">
                  <a16:creationId xmlns:a16="http://schemas.microsoft.com/office/drawing/2014/main" id="{CB5B85DA-FF40-4CBB-AD56-7554C9B57C2E}"/>
                </a:ext>
              </a:extLst>
            </p:cNvPr>
            <p:cNvSpPr/>
            <p:nvPr/>
          </p:nvSpPr>
          <p:spPr>
            <a:xfrm>
              <a:off x="2702240" y="3718033"/>
              <a:ext cx="5331040" cy="288000"/>
            </a:xfrm>
            <a:prstGeom prst="hexagon">
              <a:avLst>
                <a:gd name="adj" fmla="val 72701"/>
                <a:gd name="vf" fmla="val 11547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36000" tIns="0" rIns="3600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налоги на прибыль</a:t>
              </a:r>
            </a:p>
          </p:txBody>
        </p:sp>
        <p:cxnSp>
          <p:nvCxnSpPr>
            <p:cNvPr id="18" name="Прямая со стрелкой 17">
              <a:extLst>
                <a:ext uri="{FF2B5EF4-FFF2-40B4-BE49-F238E27FC236}">
                  <a16:creationId xmlns:a16="http://schemas.microsoft.com/office/drawing/2014/main" id="{442B7497-5746-4D41-84DD-2BF7648E5D4C}"/>
                </a:ext>
              </a:extLst>
            </p:cNvPr>
            <p:cNvCxnSpPr>
              <a:cxnSpLocks/>
              <a:endCxn id="17" idx="3"/>
            </p:cNvCxnSpPr>
            <p:nvPr/>
          </p:nvCxnSpPr>
          <p:spPr>
            <a:xfrm>
              <a:off x="2699792" y="2178504"/>
              <a:ext cx="2448" cy="1683529"/>
            </a:xfrm>
            <a:prstGeom prst="straightConnector1">
              <a:avLst/>
            </a:prstGeom>
            <a:ln w="28575"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AD38B388-AA0B-419B-8E9F-912FD111C451}"/>
              </a:ext>
            </a:extLst>
          </p:cNvPr>
          <p:cNvSpPr/>
          <p:nvPr/>
        </p:nvSpPr>
        <p:spPr>
          <a:xfrm>
            <a:off x="3369491" y="3717032"/>
            <a:ext cx="2405018" cy="313350"/>
          </a:xfrm>
          <a:prstGeom prst="rect">
            <a:avLst/>
          </a:prstGeom>
        </p:spPr>
        <p:txBody>
          <a:bodyPr wrap="none" tIns="0" bIns="36000">
            <a:spAutoFit/>
          </a:bodyPr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разбивается на фонды</a:t>
            </a:r>
          </a:p>
        </p:txBody>
      </p:sp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id="{2382046F-6CB2-4BCD-BB59-85699A566BDC}"/>
              </a:ext>
            </a:extLst>
          </p:cNvPr>
          <p:cNvSpPr/>
          <p:nvPr/>
        </p:nvSpPr>
        <p:spPr>
          <a:xfrm rot="5400000">
            <a:off x="4428000" y="2683880"/>
            <a:ext cx="288000" cy="2736304"/>
          </a:xfrm>
          <a:prstGeom prst="rightBrace">
            <a:avLst>
              <a:gd name="adj1" fmla="val 48756"/>
              <a:gd name="adj2" fmla="val 50000"/>
            </a:avLst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8249F3B6-35E4-4C54-8E83-2FB193EC1CF7}"/>
              </a:ext>
            </a:extLst>
          </p:cNvPr>
          <p:cNvSpPr/>
          <p:nvPr/>
        </p:nvSpPr>
        <p:spPr>
          <a:xfrm>
            <a:off x="539552" y="5772960"/>
            <a:ext cx="3312368" cy="896400"/>
          </a:xfrm>
          <a:prstGeom prst="rect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1600" b="1" dirty="0">
                <a:solidFill>
                  <a:srgbClr val="062678"/>
                </a:solidFill>
              </a:rPr>
              <a:t>Произведенный НД </a:t>
            </a:r>
            <a:r>
              <a:rPr lang="ru-RU" sz="1600" dirty="0">
                <a:solidFill>
                  <a:srgbClr val="062678"/>
                </a:solidFill>
              </a:rPr>
              <a:t>— это объем вновь созданной в экономике стоимости товаров и услуг</a:t>
            </a:r>
          </a:p>
        </p:txBody>
      </p: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55886997-F9CA-4CB9-9D58-49B1EE2D5014}"/>
              </a:ext>
            </a:extLst>
          </p:cNvPr>
          <p:cNvGrpSpPr/>
          <p:nvPr/>
        </p:nvGrpSpPr>
        <p:grpSpPr>
          <a:xfrm>
            <a:off x="1118064" y="4146354"/>
            <a:ext cx="6912768" cy="1534165"/>
            <a:chOff x="1079611" y="4437112"/>
            <a:chExt cx="6912768" cy="1534165"/>
          </a:xfrm>
        </p:grpSpPr>
        <p:sp>
          <p:nvSpPr>
            <p:cNvPr id="19" name="Прямоугольник: скругленные углы 18">
              <a:extLst>
                <a:ext uri="{FF2B5EF4-FFF2-40B4-BE49-F238E27FC236}">
                  <a16:creationId xmlns:a16="http://schemas.microsoft.com/office/drawing/2014/main" id="{316FFBB4-FD2E-4B2A-91B3-E679EFDB8E67}"/>
                </a:ext>
              </a:extLst>
            </p:cNvPr>
            <p:cNvSpPr/>
            <p:nvPr/>
          </p:nvSpPr>
          <p:spPr>
            <a:xfrm>
              <a:off x="1079611" y="4437112"/>
              <a:ext cx="3132349" cy="3960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Накопление</a:t>
              </a:r>
            </a:p>
          </p:txBody>
        </p:sp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DD01121D-8BD0-4BB8-8BDE-6EA98711DC88}"/>
                </a:ext>
              </a:extLst>
            </p:cNvPr>
            <p:cNvSpPr/>
            <p:nvPr/>
          </p:nvSpPr>
          <p:spPr>
            <a:xfrm>
              <a:off x="4860029" y="4437112"/>
              <a:ext cx="3132350" cy="396000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t"/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Потребление</a:t>
              </a:r>
            </a:p>
          </p:txBody>
        </p:sp>
        <p:sp>
          <p:nvSpPr>
            <p:cNvPr id="22" name="Восьмиугольник 21">
              <a:extLst>
                <a:ext uri="{FF2B5EF4-FFF2-40B4-BE49-F238E27FC236}">
                  <a16:creationId xmlns:a16="http://schemas.microsoft.com/office/drawing/2014/main" id="{FC9A574E-4594-4612-ACEC-1DD55E49C4F7}"/>
                </a:ext>
              </a:extLst>
            </p:cNvPr>
            <p:cNvSpPr/>
            <p:nvPr/>
          </p:nvSpPr>
          <p:spPr>
            <a:xfrm>
              <a:off x="1079611" y="4913371"/>
              <a:ext cx="3132348" cy="644216"/>
            </a:xfrm>
            <a:prstGeom prst="octagon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>
                <a:lnSpc>
                  <a:spcPct val="85000"/>
                </a:lnSpc>
              </a:pPr>
              <a:r>
                <a:rPr lang="ru-RU" sz="1500" dirty="0">
                  <a:solidFill>
                    <a:srgbClr val="062678"/>
                  </a:solidFill>
                </a:rPr>
                <a:t>является основой для инвестиций</a:t>
              </a:r>
            </a:p>
          </p:txBody>
        </p:sp>
        <p:sp>
          <p:nvSpPr>
            <p:cNvPr id="26" name="Блок-схема: ручное управление 25">
              <a:extLst>
                <a:ext uri="{FF2B5EF4-FFF2-40B4-BE49-F238E27FC236}">
                  <a16:creationId xmlns:a16="http://schemas.microsoft.com/office/drawing/2014/main" id="{8127D889-7B4D-4364-B8DC-0AAA96B926D3}"/>
                </a:ext>
              </a:extLst>
            </p:cNvPr>
            <p:cNvSpPr/>
            <p:nvPr/>
          </p:nvSpPr>
          <p:spPr>
            <a:xfrm>
              <a:off x="1079611" y="5642006"/>
              <a:ext cx="6912768" cy="329271"/>
            </a:xfrm>
            <a:prstGeom prst="flowChartManualOperation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lang="ru-RU" sz="1600" dirty="0">
                  <a:solidFill>
                    <a:srgbClr val="062678"/>
                  </a:solidFill>
                </a:rPr>
                <a:t>методы исчисления национального дохода</a:t>
              </a:r>
            </a:p>
          </p:txBody>
        </p:sp>
        <p:sp>
          <p:nvSpPr>
            <p:cNvPr id="33" name="Восьмиугольник 32">
              <a:extLst>
                <a:ext uri="{FF2B5EF4-FFF2-40B4-BE49-F238E27FC236}">
                  <a16:creationId xmlns:a16="http://schemas.microsoft.com/office/drawing/2014/main" id="{CAE1D87B-E192-477B-A767-CEA4958BA242}"/>
                </a:ext>
              </a:extLst>
            </p:cNvPr>
            <p:cNvSpPr/>
            <p:nvPr/>
          </p:nvSpPr>
          <p:spPr>
            <a:xfrm>
              <a:off x="4878726" y="4913371"/>
              <a:ext cx="3113653" cy="644216"/>
            </a:xfrm>
            <a:prstGeom prst="octagon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85000"/>
                </a:lnSpc>
              </a:pPr>
              <a:r>
                <a:rPr lang="ru-RU" sz="1500" dirty="0">
                  <a:solidFill>
                    <a:srgbClr val="062678"/>
                  </a:solidFill>
                </a:rPr>
                <a:t>включает расходы на общественное и личное потребление</a:t>
              </a:r>
            </a:p>
          </p:txBody>
        </p:sp>
      </p:grp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7830E4AC-5F0B-4ECC-B861-AEDB44E2B44C}"/>
              </a:ext>
            </a:extLst>
          </p:cNvPr>
          <p:cNvSpPr/>
          <p:nvPr/>
        </p:nvSpPr>
        <p:spPr>
          <a:xfrm>
            <a:off x="4250412" y="5762024"/>
            <a:ext cx="4354036" cy="907335"/>
          </a:xfrm>
          <a:prstGeom prst="rect">
            <a:avLst/>
          </a:prstGeom>
          <a:ln w="50800" cmpd="dbl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1600" b="1" dirty="0">
                <a:solidFill>
                  <a:srgbClr val="062678"/>
                </a:solidFill>
              </a:rPr>
              <a:t>Использованный НД </a:t>
            </a:r>
            <a:r>
              <a:rPr lang="ru-RU" sz="1600" dirty="0">
                <a:solidFill>
                  <a:srgbClr val="062678"/>
                </a:solidFill>
              </a:rPr>
              <a:t>— это произведенный НД без учета потерь от воздействия природных сил, хранения, а также внешнеторгового сальдо</a:t>
            </a: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098209BE-A070-4B81-A044-24062DBDDB60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801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662" y="2395666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НАО «Казахский национальный исследовательский технический университет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имени К.И. </a:t>
            </a:r>
            <a:r>
              <a:rPr lang="ru-RU" altLang="ru-RU" sz="12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Сатпаева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28188" y="3981258"/>
            <a:ext cx="54017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dirty="0">
                <a:solidFill>
                  <a:schemeClr val="bg1"/>
                </a:solidFill>
              </a:rPr>
              <a:t>Ключевые понятия макроэкономики и основные макроэкономические показатели</a:t>
            </a:r>
            <a:endParaRPr lang="en-US" sz="2100" dirty="0">
              <a:solidFill>
                <a:schemeClr val="bg1"/>
              </a:solidFill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" y="1536371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ИНСТИТУТ ДИСТАНЦИОННОГО ОБРАЗОВАНИЯ И ПРОФЕССИОНАЛЬНОГО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14378187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: скругленные углы 33">
            <a:extLst>
              <a:ext uri="{FF2B5EF4-FFF2-40B4-BE49-F238E27FC236}">
                <a16:creationId xmlns:a16="http://schemas.microsoft.com/office/drawing/2014/main" id="{2FCDC204-C14E-4D32-8B4F-62EA23C0C78D}"/>
              </a:ext>
            </a:extLst>
          </p:cNvPr>
          <p:cNvSpPr/>
          <p:nvPr/>
        </p:nvSpPr>
        <p:spPr>
          <a:xfrm>
            <a:off x="2772000" y="1218938"/>
            <a:ext cx="3600000" cy="50405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Доход (ВВП)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539552" y="692696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Потребление и сбережение</a:t>
            </a:r>
          </a:p>
        </p:txBody>
      </p:sp>
      <p:sp>
        <p:nvSpPr>
          <p:cNvPr id="17" name="Блок-схема: ручное управление 16">
            <a:extLst>
              <a:ext uri="{FF2B5EF4-FFF2-40B4-BE49-F238E27FC236}">
                <a16:creationId xmlns:a16="http://schemas.microsoft.com/office/drawing/2014/main" id="{26CC0A41-6F6D-40DB-9719-552E89D40617}"/>
              </a:ext>
            </a:extLst>
          </p:cNvPr>
          <p:cNvSpPr/>
          <p:nvPr/>
        </p:nvSpPr>
        <p:spPr>
          <a:xfrm>
            <a:off x="4715392" y="2549352"/>
            <a:ext cx="3816848" cy="304323"/>
          </a:xfrm>
          <a:prstGeom prst="flowChartManualOperati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b"/>
          <a:lstStyle/>
          <a:p>
            <a:pPr algn="ctr"/>
            <a:r>
              <a:rPr lang="ru-RU" dirty="0">
                <a:solidFill>
                  <a:srgbClr val="062678"/>
                </a:solidFill>
              </a:rPr>
              <a:t>основа инвестиций</a:t>
            </a:r>
          </a:p>
        </p:txBody>
      </p: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8727122E-964D-4606-86F2-1676D13B26DF}"/>
              </a:ext>
            </a:extLst>
          </p:cNvPr>
          <p:cNvGrpSpPr/>
          <p:nvPr/>
        </p:nvGrpSpPr>
        <p:grpSpPr>
          <a:xfrm>
            <a:off x="4715816" y="1484784"/>
            <a:ext cx="3816424" cy="972016"/>
            <a:chOff x="4931840" y="1700808"/>
            <a:chExt cx="3600400" cy="972016"/>
          </a:xfrm>
        </p:grpSpPr>
        <p:sp>
          <p:nvSpPr>
            <p:cNvPr id="25" name="Прямоугольник: скругленные углы 24">
              <a:extLst>
                <a:ext uri="{FF2B5EF4-FFF2-40B4-BE49-F238E27FC236}">
                  <a16:creationId xmlns:a16="http://schemas.microsoft.com/office/drawing/2014/main" id="{79127CA7-1856-4E90-9303-5313DD93F89F}"/>
                </a:ext>
              </a:extLst>
            </p:cNvPr>
            <p:cNvSpPr/>
            <p:nvPr/>
          </p:nvSpPr>
          <p:spPr>
            <a:xfrm>
              <a:off x="4931840" y="1844824"/>
              <a:ext cx="3600400" cy="828000"/>
            </a:xfrm>
            <a:prstGeom prst="roundRect">
              <a:avLst>
                <a:gd name="adj" fmla="val 32831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36000" rIns="72000" bIns="36000" rtlCol="0" anchor="b"/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накопление части дохода для последующего потребления</a:t>
              </a:r>
            </a:p>
          </p:txBody>
        </p:sp>
        <p:sp>
          <p:nvSpPr>
            <p:cNvPr id="28" name="Шестиугольник 27">
              <a:extLst>
                <a:ext uri="{FF2B5EF4-FFF2-40B4-BE49-F238E27FC236}">
                  <a16:creationId xmlns:a16="http://schemas.microsoft.com/office/drawing/2014/main" id="{D46751A9-127A-4A05-8FB9-2ECF31C715D3}"/>
                </a:ext>
              </a:extLst>
            </p:cNvPr>
            <p:cNvSpPr/>
            <p:nvPr/>
          </p:nvSpPr>
          <p:spPr>
            <a:xfrm>
              <a:off x="5364088" y="1700808"/>
              <a:ext cx="2735904" cy="288000"/>
            </a:xfrm>
            <a:prstGeom prst="hexagon">
              <a:avLst>
                <a:gd name="adj" fmla="val 72701"/>
                <a:gd name="vf" fmla="val 11547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0" rIns="36000" bIns="0" rtlCol="0" anchor="ctr"/>
            <a:lstStyle/>
            <a:p>
              <a:pPr algn="ctr"/>
              <a:r>
                <a:rPr lang="ru-RU" b="1" dirty="0">
                  <a:solidFill>
                    <a:srgbClr val="062678"/>
                  </a:solidFill>
                </a:rPr>
                <a:t>сбережения</a:t>
              </a:r>
              <a:endParaRPr lang="ru-RU" sz="1600" b="1" dirty="0">
                <a:solidFill>
                  <a:srgbClr val="062678"/>
                </a:solidFill>
              </a:endParaRPr>
            </a:p>
          </p:txBody>
        </p:sp>
      </p:grp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47608562-F988-438A-86CC-F419278ACAE4}"/>
              </a:ext>
            </a:extLst>
          </p:cNvPr>
          <p:cNvGrpSpPr/>
          <p:nvPr/>
        </p:nvGrpSpPr>
        <p:grpSpPr>
          <a:xfrm>
            <a:off x="539552" y="1484784"/>
            <a:ext cx="3816424" cy="972016"/>
            <a:chOff x="539552" y="1700808"/>
            <a:chExt cx="3600400" cy="972016"/>
          </a:xfrm>
        </p:grpSpPr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6888766A-D1B6-461C-A643-4ECAF7A4C4C3}"/>
                </a:ext>
              </a:extLst>
            </p:cNvPr>
            <p:cNvSpPr/>
            <p:nvPr/>
          </p:nvSpPr>
          <p:spPr>
            <a:xfrm>
              <a:off x="539552" y="1844824"/>
              <a:ext cx="3600400" cy="828000"/>
            </a:xfrm>
            <a:prstGeom prst="roundRect">
              <a:avLst>
                <a:gd name="adj" fmla="val 32831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72000" tIns="36000" rIns="72000" bIns="36000" rtlCol="0" anchor="b"/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использование части дохода для текущего приобретения товаров</a:t>
              </a:r>
            </a:p>
          </p:txBody>
        </p:sp>
        <p:sp>
          <p:nvSpPr>
            <p:cNvPr id="26" name="Шестиугольник 25">
              <a:extLst>
                <a:ext uri="{FF2B5EF4-FFF2-40B4-BE49-F238E27FC236}">
                  <a16:creationId xmlns:a16="http://schemas.microsoft.com/office/drawing/2014/main" id="{9B07346F-A707-41F2-88E8-615BB163ABE3}"/>
                </a:ext>
              </a:extLst>
            </p:cNvPr>
            <p:cNvSpPr/>
            <p:nvPr/>
          </p:nvSpPr>
          <p:spPr>
            <a:xfrm>
              <a:off x="971800" y="1700808"/>
              <a:ext cx="2735904" cy="288000"/>
            </a:xfrm>
            <a:prstGeom prst="hexagon">
              <a:avLst>
                <a:gd name="adj" fmla="val 72701"/>
                <a:gd name="vf" fmla="val 115470"/>
              </a:avLst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36000" tIns="0" rIns="36000" bIns="0" rtlCol="0" anchor="ctr"/>
            <a:lstStyle/>
            <a:p>
              <a:pPr algn="ctr"/>
              <a:r>
                <a:rPr lang="ru-RU" b="1" dirty="0">
                  <a:solidFill>
                    <a:srgbClr val="062678"/>
                  </a:solidFill>
                </a:rPr>
                <a:t>потребление</a:t>
              </a:r>
              <a:endParaRPr lang="ru-RU" sz="1600" b="1" dirty="0">
                <a:solidFill>
                  <a:srgbClr val="062678"/>
                </a:solidFill>
              </a:endParaRPr>
            </a:p>
          </p:txBody>
        </p:sp>
      </p:grp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CA99954C-9A7C-49E2-ABC3-734C7122716B}"/>
              </a:ext>
            </a:extLst>
          </p:cNvPr>
          <p:cNvSpPr/>
          <p:nvPr/>
        </p:nvSpPr>
        <p:spPr>
          <a:xfrm>
            <a:off x="539552" y="2708919"/>
            <a:ext cx="3960440" cy="3920139"/>
          </a:xfrm>
          <a:prstGeom prst="roundRect">
            <a:avLst>
              <a:gd name="adj" fmla="val 6364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700" b="1" dirty="0">
                <a:solidFill>
                  <a:srgbClr val="062678"/>
                </a:solidFill>
              </a:rPr>
              <a:t>Факторы, влияющие </a:t>
            </a:r>
            <a:br>
              <a:rPr lang="ru-RU" sz="1700" b="1" dirty="0">
                <a:solidFill>
                  <a:srgbClr val="062678"/>
                </a:solidFill>
              </a:rPr>
            </a:br>
            <a:r>
              <a:rPr lang="ru-RU" sz="1700" b="1" dirty="0">
                <a:solidFill>
                  <a:srgbClr val="062678"/>
                </a:solidFill>
              </a:rPr>
              <a:t>на потребление и сбережение: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700" dirty="0">
                <a:solidFill>
                  <a:srgbClr val="062678"/>
                </a:solidFill>
              </a:rPr>
              <a:t>размер ВНП (дохода); чем меньше доход, тем меньше сбережения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700" dirty="0">
                <a:solidFill>
                  <a:srgbClr val="062678"/>
                </a:solidFill>
              </a:rPr>
              <a:t>рост налогов (выше налоги, меньше и потребление, и сбережения)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700" dirty="0">
                <a:solidFill>
                  <a:srgbClr val="062678"/>
                </a:solidFill>
              </a:rPr>
              <a:t>инфляционные ожидания (если высоки, то потребление увеличивается, а сбережения уменьшаются)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700" dirty="0">
                <a:solidFill>
                  <a:srgbClr val="062678"/>
                </a:solidFill>
              </a:rPr>
              <a:t>экономическая и политическая стабильность в стране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ru-RU" sz="1700" dirty="0">
                <a:solidFill>
                  <a:srgbClr val="062678"/>
                </a:solidFill>
              </a:rPr>
              <a:t>ожидаемая норма прибыли и ставка процента</a:t>
            </a: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4E0B053D-C9C1-483F-934A-16952AE39C00}"/>
              </a:ext>
            </a:extLst>
          </p:cNvPr>
          <p:cNvSpPr/>
          <p:nvPr/>
        </p:nvSpPr>
        <p:spPr>
          <a:xfrm>
            <a:off x="4715618" y="2953504"/>
            <a:ext cx="3816424" cy="82800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b"/>
          <a:lstStyle/>
          <a:p>
            <a:r>
              <a:rPr lang="ru-RU" b="1" dirty="0">
                <a:solidFill>
                  <a:srgbClr val="062678"/>
                </a:solidFill>
              </a:rPr>
              <a:t>инвестиции </a:t>
            </a:r>
            <a:r>
              <a:rPr lang="ru-RU" dirty="0">
                <a:solidFill>
                  <a:srgbClr val="062678"/>
                </a:solidFill>
              </a:rPr>
              <a:t>— это вложения в совершенствование производства для увеличения прибыли	</a:t>
            </a:r>
          </a:p>
        </p:txBody>
      </p:sp>
      <p:sp>
        <p:nvSpPr>
          <p:cNvPr id="31" name="Прямоугольник: скругленные углы 30">
            <a:extLst>
              <a:ext uri="{FF2B5EF4-FFF2-40B4-BE49-F238E27FC236}">
                <a16:creationId xmlns:a16="http://schemas.microsoft.com/office/drawing/2014/main" id="{EC8AF891-2725-48AA-BEE8-C2D5A6D0C9BD}"/>
              </a:ext>
            </a:extLst>
          </p:cNvPr>
          <p:cNvSpPr/>
          <p:nvPr/>
        </p:nvSpPr>
        <p:spPr>
          <a:xfrm>
            <a:off x="4715194" y="3881333"/>
            <a:ext cx="3816848" cy="304323"/>
          </a:xfrm>
          <a:prstGeom prst="roundRect">
            <a:avLst>
              <a:gd name="adj" fmla="val 32831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36000" rtlCol="0" anchor="ctr"/>
          <a:lstStyle/>
          <a:p>
            <a:pPr algn="ctr"/>
            <a:r>
              <a:rPr lang="ru-RU" sz="1600" dirty="0">
                <a:solidFill>
                  <a:srgbClr val="062678"/>
                </a:solidFill>
              </a:rPr>
              <a:t>соотношение сбережений и инвестиций</a:t>
            </a:r>
          </a:p>
        </p:txBody>
      </p:sp>
      <p:sp>
        <p:nvSpPr>
          <p:cNvPr id="32" name="Восьмиугольник 31">
            <a:extLst>
              <a:ext uri="{FF2B5EF4-FFF2-40B4-BE49-F238E27FC236}">
                <a16:creationId xmlns:a16="http://schemas.microsoft.com/office/drawing/2014/main" id="{7E1B2013-5EBA-4F15-9FBA-48FB8BFCBD73}"/>
              </a:ext>
            </a:extLst>
          </p:cNvPr>
          <p:cNvSpPr/>
          <p:nvPr/>
        </p:nvSpPr>
        <p:spPr>
          <a:xfrm>
            <a:off x="4715194" y="4278208"/>
            <a:ext cx="3816848" cy="2350851"/>
          </a:xfrm>
          <a:prstGeom prst="octagon">
            <a:avLst>
              <a:gd name="adj" fmla="val 732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4000" tIns="36000" rIns="36000" bIns="36000" rtlCol="0" anchor="ctr"/>
          <a:lstStyle/>
          <a:p>
            <a:pPr marL="92075" indent="-9207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сбережения создаются одними (потребителями), а инвестиции осуществляются другими (производителями)</a:t>
            </a:r>
          </a:p>
          <a:p>
            <a:pPr marL="92075" indent="-9207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сбережения передаются инвесторам через финансовый рынок (банки, фонды)</a:t>
            </a:r>
          </a:p>
          <a:p>
            <a:pPr marL="92075" indent="-92075">
              <a:lnSpc>
                <a:spcPct val="85000"/>
              </a:lnSpc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rgbClr val="062678"/>
                </a:solidFill>
              </a:rPr>
              <a:t>инвестирование возможно, если норма ссудного процента будет ниже предполагаемой инвестором нормы прибыли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81CE883F-5B1A-4097-9DC4-AD51E179D03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966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397112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9814890-9115-44C1-86B1-D7DB96FB6536}"/>
              </a:ext>
            </a:extLst>
          </p:cNvPr>
          <p:cNvSpPr/>
          <p:nvPr/>
        </p:nvSpPr>
        <p:spPr>
          <a:xfrm>
            <a:off x="539552" y="764704"/>
            <a:ext cx="8064896" cy="10801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spcBef>
                <a:spcPct val="0"/>
              </a:spcBef>
            </a:pPr>
            <a:r>
              <a:rPr lang="ru-RU" sz="2100" b="1" i="1" dirty="0">
                <a:solidFill>
                  <a:srgbClr val="062678"/>
                </a:solidFill>
                <a:ea typeface="+mj-ea"/>
                <a:cs typeface="+mj-cs"/>
              </a:rPr>
              <a:t>Валовой внутренний продукт </a:t>
            </a: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(</a:t>
            </a:r>
            <a:r>
              <a:rPr lang="ru-RU" sz="2100" dirty="0" err="1">
                <a:solidFill>
                  <a:srgbClr val="062678"/>
                </a:solidFill>
                <a:ea typeface="+mj-ea"/>
                <a:cs typeface="+mj-cs"/>
              </a:rPr>
              <a:t>Gross</a:t>
            </a: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 </a:t>
            </a:r>
            <a:r>
              <a:rPr lang="ru-RU" sz="2100" dirty="0" err="1">
                <a:solidFill>
                  <a:srgbClr val="062678"/>
                </a:solidFill>
                <a:ea typeface="+mj-ea"/>
                <a:cs typeface="+mj-cs"/>
              </a:rPr>
              <a:t>Domestic</a:t>
            </a: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 </a:t>
            </a:r>
            <a:r>
              <a:rPr lang="ru-RU" sz="2100" dirty="0" err="1">
                <a:solidFill>
                  <a:srgbClr val="062678"/>
                </a:solidFill>
                <a:ea typeface="+mj-ea"/>
                <a:cs typeface="+mj-cs"/>
              </a:rPr>
              <a:t>Product</a:t>
            </a: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 — GDP) — это совокупная рыночная стоимость всех конечных товаров и услуг, произведенных в экономике (внутри страны) в течение одного года.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7ADC83F-2528-48B1-968B-22C377174707}"/>
                  </a:ext>
                </a:extLst>
              </p:cNvPr>
              <p:cNvSpPr txBox="1"/>
              <p:nvPr/>
            </p:nvSpPr>
            <p:spPr>
              <a:xfrm>
                <a:off x="1092041" y="2276872"/>
                <a:ext cx="7085273" cy="4753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ru-RU" sz="1700" i="1">
                              <a:solidFill>
                                <a:srgbClr val="062678"/>
                              </a:solidFill>
                              <a:latin typeface="Cambria Math" panose="02040503050406030204" pitchFamily="18" charset="0"/>
                              <a:ea typeface="+mj-ea"/>
                              <a:cs typeface="+mj-cs"/>
                            </a:rPr>
                          </m:ctrlPr>
                        </m:mPr>
                        <m:mr>
                          <m:e>
                            <m:eqArr>
                              <m:eqArrPr>
                                <m:ctrlPr>
                                  <a:rPr lang="ru-RU" sz="1700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  <a:ea typeface="+mj-ea"/>
                                    <a:cs typeface="+mj-cs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 sz="1700" i="1">
                                    <a:solidFill>
                                      <a:srgbClr val="062678"/>
                                    </a:solidFill>
                                    <a:ea typeface="+mj-ea"/>
                                    <a:cs typeface="+mj-cs"/>
                                  </a:rPr>
                                  <m:t>Добавленная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 sz="1700" i="1">
                                    <a:solidFill>
                                      <a:srgbClr val="062678"/>
                                    </a:solidFill>
                                    <a:ea typeface="+mj-ea"/>
                                    <a:cs typeface="+mj-cs"/>
                                  </a:rPr>
                                  <m:t>стоимость фирмы</m:t>
                                </m:r>
                              </m:e>
                            </m:eqArr>
                            <m:r>
                              <a:rPr lang="en-US" sz="1700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=</m:t>
                            </m:r>
                          </m:e>
                          <m:e>
                            <m:eqArr>
                              <m:eqArrPr>
                                <m:ctrlPr>
                                  <a:rPr lang="ru-RU" sz="1700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  <a:ea typeface="+mj-ea"/>
                                    <a:cs typeface="+mj-cs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 sz="1700" i="1">
                                    <a:solidFill>
                                      <a:srgbClr val="062678"/>
                                    </a:solidFill>
                                    <a:ea typeface="+mj-ea"/>
                                    <a:cs typeface="+mj-cs"/>
                                  </a:rPr>
                                  <m:t>Выручка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 sz="1700" i="1">
                                    <a:solidFill>
                                      <a:srgbClr val="062678"/>
                                    </a:solidFill>
                                    <a:ea typeface="+mj-ea"/>
                                    <a:cs typeface="+mj-cs"/>
                                  </a:rPr>
                                  <m:t>от продаж</m:t>
                                </m:r>
                              </m:e>
                            </m:eqArr>
                            <m:r>
                              <a:rPr lang="en-US" sz="1700" i="1">
                                <a:solidFill>
                                  <a:srgbClr val="062678"/>
                                </a:solidFill>
                                <a:latin typeface="Cambria Math" panose="02040503050406030204" pitchFamily="18" charset="0"/>
                                <a:ea typeface="+mj-ea"/>
                                <a:cs typeface="+mj-cs"/>
                              </a:rPr>
                              <m:t>−</m:t>
                            </m:r>
                          </m:e>
                          <m:e>
                            <m:eqArr>
                              <m:eqArrPr>
                                <m:ctrlPr>
                                  <a:rPr lang="ru-RU" sz="1700" i="1">
                                    <a:solidFill>
                                      <a:srgbClr val="062678"/>
                                    </a:solidFill>
                                    <a:latin typeface="Cambria Math" panose="02040503050406030204" pitchFamily="18" charset="0"/>
                                    <a:ea typeface="+mj-ea"/>
                                    <a:cs typeface="+mj-cs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 sz="1700" i="1">
                                    <a:solidFill>
                                      <a:srgbClr val="062678"/>
                                    </a:solidFill>
                                    <a:ea typeface="+mj-ea"/>
                                    <a:cs typeface="+mj-cs"/>
                                  </a:rPr>
                                  <m:t>Стоимость сырья и материалов,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 sz="1700" i="1">
                                    <a:solidFill>
                                      <a:srgbClr val="062678"/>
                                    </a:solidFill>
                                    <a:ea typeface="+mj-ea"/>
                                    <a:cs typeface="+mj-cs"/>
                                  </a:rPr>
                                  <m:t>купленных у других фирм</m:t>
                                </m:r>
                              </m:e>
                            </m:eqArr>
                          </m:e>
                        </m:mr>
                      </m:m>
                    </m:oMath>
                  </m:oMathPara>
                </a14:m>
                <a:endParaRPr lang="ru-RU" sz="1700" i="1" dirty="0">
                  <a:solidFill>
                    <a:srgbClr val="062678"/>
                  </a:solidFill>
                  <a:ea typeface="+mj-ea"/>
                  <a:cs typeface="+mj-cs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07ADC83F-2528-48B1-968B-22C3771747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2041" y="2276872"/>
                <a:ext cx="7085273" cy="4753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0AA0027-6095-4C2E-B794-3DD4F09B0F42}"/>
                  </a:ext>
                </a:extLst>
              </p:cNvPr>
              <p:cNvSpPr txBox="1"/>
              <p:nvPr/>
            </p:nvSpPr>
            <p:spPr>
              <a:xfrm>
                <a:off x="2174068" y="3049932"/>
                <a:ext cx="5039456" cy="4767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ru-RU"/>
                </a:defPPr>
                <a:lvl1pPr>
                  <a:defRPr i="1">
                    <a:solidFill>
                      <a:srgbClr val="062678"/>
                    </a:solidFill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ru-RU" sz="17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eqArr>
                              <m:eqArrPr>
                                <m:ctrlPr>
                                  <a:rPr lang="ru-RU" sz="1700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 sz="1700"/>
                                  <m:t>Совокупная стоимость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 sz="1700"/>
                                  <m:t>конечной продукции</m:t>
                                </m:r>
                              </m:e>
                            </m:eqArr>
                            <m:r>
                              <a:rPr lang="ru-RU" sz="17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</m:e>
                          <m:e>
                            <m:eqArr>
                              <m:eqArrPr>
                                <m:ctrlPr>
                                  <a:rPr lang="ru-RU" sz="1700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 sz="1700"/>
                                  <m:t>Сумма добавленных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 sz="1700"/>
                                  <m:t>стоимостей всех фирм</m:t>
                                </m:r>
                              </m:e>
                            </m:eqArr>
                          </m:e>
                        </m:mr>
                      </m:m>
                    </m:oMath>
                  </m:oMathPara>
                </a14:m>
                <a:endParaRPr lang="ru-RU" sz="17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0AA0027-6095-4C2E-B794-3DD4F09B0F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4068" y="3049932"/>
                <a:ext cx="5039456" cy="47679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CB8412-DA28-4F01-BD63-6DA91DF2F8BC}"/>
                  </a:ext>
                </a:extLst>
              </p:cNvPr>
              <p:cNvSpPr txBox="1"/>
              <p:nvPr/>
            </p:nvSpPr>
            <p:spPr>
              <a:xfrm>
                <a:off x="738579" y="3824466"/>
                <a:ext cx="7750135" cy="97796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ru-RU"/>
                </a:defPPr>
                <a:lvl1pPr>
                  <a:defRPr i="1">
                    <a:solidFill>
                      <a:srgbClr val="062678"/>
                    </a:solidFill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ru-RU" sz="17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eqArr>
                              <m:eqArrPr>
                                <m:ctrlPr>
                                  <a:rPr lang="ru-RU" sz="1700" i="1" smtClean="0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 sz="1700" smtClean="0"/>
                                  <m:t>Совокупная стоимость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 sz="1700" smtClean="0"/>
                                  <m:t>конечной продукции</m:t>
                                </m:r>
                              </m:e>
                            </m:eqArr>
                            <m:r>
                              <a:rPr lang="ru-RU" sz="17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</m:e>
                          <m:e>
                            <m:eqArr>
                              <m:eqArrPr>
                                <m:ctrlPr>
                                  <a:rPr lang="ru-RU" sz="1700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 sz="1700"/>
                                  <m:t>Совокупная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 sz="1700"/>
                                  <m:t>добавленная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 sz="1700"/>
                                  <m:t>стоимость</m:t>
                                </m:r>
                              </m:e>
                            </m:eqArr>
                            <m:r>
                              <a:rPr lang="ru-RU" sz="17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</m:e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ru-RU" sz="1700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eqArr>
                                    <m:eqArrPr>
                                      <m:ctrlPr>
                                        <a:rPr lang="ru-RU" sz="17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 sz="1700"/>
                                        <m:t>Совокупная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 sz="1700"/>
                                        <m:t>стоимость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 sz="1700"/>
                                        <m:t>всех продаж</m:t>
                                      </m:r>
                                    </m:e>
                                  </m:eqArr>
                                  <m:r>
                                    <a:rPr lang="ru-RU" sz="17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e>
                                <m:e>
                                  <m:eqArr>
                                    <m:eqArrPr>
                                      <m:ctrlPr>
                                        <a:rPr lang="ru-RU" sz="17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 sz="1700"/>
                                        <m:t>Совокупная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 sz="1700"/>
                                        <m:t>стоимость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 sz="1700"/>
                                        <m:t>промежуточной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 sz="1700"/>
                                        <m:t>продукции</m:t>
                                      </m:r>
                                    </m:e>
                                  </m:eqArr>
                                </m:e>
                              </m:mr>
                            </m:m>
                          </m:e>
                        </m:mr>
                      </m:m>
                    </m:oMath>
                  </m:oMathPara>
                </a14:m>
                <a:endParaRPr lang="ru-RU" sz="17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CB8412-DA28-4F01-BD63-6DA91DF2F8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79" y="3824466"/>
                <a:ext cx="7750135" cy="9779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BDEE8D7-6EFD-4E6E-A17D-D9828F24D939}"/>
                  </a:ext>
                </a:extLst>
              </p:cNvPr>
              <p:cNvSpPr txBox="1"/>
              <p:nvPr/>
            </p:nvSpPr>
            <p:spPr>
              <a:xfrm>
                <a:off x="550866" y="5100164"/>
                <a:ext cx="8266687" cy="77572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ru-RU"/>
                </a:defPPr>
                <a:lvl1pPr>
                  <a:defRPr i="1">
                    <a:solidFill>
                      <a:srgbClr val="062678"/>
                    </a:solidFill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eqArr>
                              <m:eqArr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/>
                                  <m:t>Чистый факторный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/>
                                  <m:t>доход из−за границы</m:t>
                                </m:r>
                              </m:e>
                            </m:eqAr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</m:e>
                          <m:e>
                            <m:eqArr>
                              <m:eqArr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/>
                                  <m:t>Доход от национальных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/>
                                  <m:t>факторов в других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/>
                                  <m:t>странах</m:t>
                                </m:r>
                              </m:e>
                            </m:eqAr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</m:e>
                          <m:e>
                            <m:eqArr>
                              <m:eqArr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/>
                                  <m:t>Доход от иностранных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/>
                                  <m:t>факторов на территории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/>
                                  <m:t>данной страны</m:t>
                                </m:r>
                              </m:e>
                            </m:eqArr>
                          </m:e>
                        </m:mr>
                      </m:m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BDEE8D7-6EFD-4E6E-A17D-D9828F24D9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66" y="5100164"/>
                <a:ext cx="8266687" cy="77572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2167DF3-9106-4C26-ABDF-358D26D215D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87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397112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9814890-9115-44C1-86B1-D7DB96FB6536}"/>
              </a:ext>
            </a:extLst>
          </p:cNvPr>
          <p:cNvSpPr/>
          <p:nvPr/>
        </p:nvSpPr>
        <p:spPr>
          <a:xfrm>
            <a:off x="539552" y="1052736"/>
            <a:ext cx="8064896" cy="25609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ru-RU" sz="28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Для расчета ВВП может быть использовано три метода:</a:t>
            </a:r>
          </a:p>
          <a:p>
            <a:pPr marL="263525" indent="-263525" algn="just">
              <a:lnSpc>
                <a:spcPct val="11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800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 расходам </a:t>
            </a:r>
            <a:r>
              <a:rPr lang="ru-RU" sz="28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(метод конечного использования);</a:t>
            </a:r>
          </a:p>
          <a:p>
            <a:pPr marL="263525" indent="-263525" algn="just">
              <a:lnSpc>
                <a:spcPct val="11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800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 доходам </a:t>
            </a:r>
            <a:r>
              <a:rPr lang="ru-RU" sz="28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(распределительный метод);</a:t>
            </a:r>
          </a:p>
          <a:p>
            <a:pPr marL="263525" indent="-263525" algn="just">
              <a:lnSpc>
                <a:spcPct val="11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800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 добавленной стоимости </a:t>
            </a:r>
            <a:r>
              <a:rPr lang="ru-RU" sz="28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(производственный метод).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33C5C3F-8D94-46F3-A881-2D35AB83BB98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24328" y="188640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2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397112" y="3244334"/>
            <a:ext cx="23916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900" dirty="0"/>
              <a:t> </a:t>
            </a:r>
            <a:endParaRPr lang="ru-RU" sz="19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9814890-9115-44C1-86B1-D7DB96FB6536}"/>
              </a:ext>
            </a:extLst>
          </p:cNvPr>
          <p:cNvSpPr/>
          <p:nvPr/>
        </p:nvSpPr>
        <p:spPr>
          <a:xfrm>
            <a:off x="539552" y="836712"/>
            <a:ext cx="8064896" cy="201622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ru-RU" b="1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Потребительские расходы </a:t>
            </a:r>
            <a:r>
              <a:rPr lang="ru-RU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consumption</a:t>
            </a:r>
            <a:r>
              <a:rPr lang="ru-RU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spending</a:t>
            </a:r>
            <a:r>
              <a:rPr lang="ru-RU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— С) — это расходы домохозяйств на покупку товаров и услуг. В развитых странах они составляют примерно 2/3 совокупных расходов и являются основным компонентом совокупных расходов. Потребительские расходы включают: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FFB69ED-15FA-42FA-B141-7241701822D0}"/>
                  </a:ext>
                </a:extLst>
              </p:cNvPr>
              <p:cNvSpPr txBox="1"/>
              <p:nvPr/>
            </p:nvSpPr>
            <p:spPr>
              <a:xfrm>
                <a:off x="738579" y="3140968"/>
                <a:ext cx="7607852" cy="15907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ru-RU"/>
                </a:defPPr>
                <a:lvl1pPr>
                  <a:defRPr i="1">
                    <a:solidFill>
                      <a:srgbClr val="062678"/>
                    </a:solidFill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ru-RU" sz="17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eqArr>
                              <m:eqArr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Потребительские</m:t>
                                </m:r>
                                <m:r>
                                  <m:rPr>
                                    <m:nor/>
                                  </m:rPr>
                                  <a:rPr lang="ru-RU" smtClean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расход</m:t>
                                </m:r>
                                <m:r>
                                  <m:rPr>
                                    <m:nor/>
                                  </m:rPr>
                                  <a:rPr lang="ru-RU" smtClean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ы</m:t>
                                </m:r>
                              </m:e>
                            </m:eqAr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</m:e>
                          <m:e>
                            <m:eqArr>
                              <m:eqArr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Расходы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домохозяйств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на текущее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потребление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eqAr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e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ru-RU" sz="1700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eqArr>
                                    <m:eqArrPr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Расходы на товары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длительного поль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b="0" i="1" smtClean="0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−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зования (за исклю</m:t>
                                      </m:r>
                                      <m:r>
                                        <m:rPr>
                                          <m:nor/>
                                        </m:rPr>
                                        <a:rPr lang="en-US" b="0" i="1" smtClean="0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−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чением расходов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домохозяйств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на покупку жилья)</m:t>
                                      </m:r>
                                      <m:r>
                                        <a:rPr lang="ru-RU" sz="1700" b="0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</m:e>
                                  </m:eqArr>
                                  <m:r>
                                    <a:rPr lang="en-US" sz="17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e>
                                <m:e>
                                  <m:eqArr>
                                    <m:eqArrPr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Расходы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на услуги</m:t>
                                      </m:r>
                                    </m:e>
                                  </m:eqArr>
                                </m:e>
                              </m:mr>
                            </m:m>
                          </m:e>
                        </m:mr>
                      </m:m>
                    </m:oMath>
                  </m:oMathPara>
                </a14:m>
                <a:endParaRPr lang="ru-RU" sz="17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1FFB69ED-15FA-42FA-B141-7241701822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579" y="3140968"/>
                <a:ext cx="7607852" cy="159075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F8B0942-9BDC-417B-9A05-52CC2F32932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80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397112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9814890-9115-44C1-86B1-D7DB96FB6536}"/>
              </a:ext>
            </a:extLst>
          </p:cNvPr>
          <p:cNvSpPr/>
          <p:nvPr/>
        </p:nvSpPr>
        <p:spPr>
          <a:xfrm>
            <a:off x="539551" y="757022"/>
            <a:ext cx="8064896" cy="18315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ru-RU" sz="2000" b="1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Инвестиционные расходы </a:t>
            </a:r>
            <a:r>
              <a:rPr lang="ru-RU" sz="20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lang="ru-RU" sz="2000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investment</a:t>
            </a:r>
            <a:r>
              <a:rPr lang="ru-RU" sz="20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spending</a:t>
            </a:r>
            <a:r>
              <a:rPr lang="ru-RU" sz="20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— I) — это расходы фирм на покупку инвестиционных товаров, т.е. товаров, которые поддерживают и увеличивают запас капитала.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13AE2B6-41FF-479E-B0DA-976495327D18}"/>
                  </a:ext>
                </a:extLst>
              </p:cNvPr>
              <p:cNvSpPr txBox="1"/>
              <p:nvPr/>
            </p:nvSpPr>
            <p:spPr>
              <a:xfrm>
                <a:off x="1166418" y="2935884"/>
                <a:ext cx="6597960" cy="10009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ru-RU"/>
                </a:defPPr>
                <a:lvl1pPr>
                  <a:defRPr i="1">
                    <a:solidFill>
                      <a:srgbClr val="062678"/>
                    </a:solidFill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ru-RU" sz="1700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eqArr>
                              <m:eqArr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Чистые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инвестиции</m:t>
                                </m:r>
                              </m:e>
                            </m:eqAr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=</m:t>
                            </m:r>
                          </m:e>
                          <m:e>
                            <m:eqArr>
                              <m:eqArr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Чистые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инвестиции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в основной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капитал</m:t>
                                </m:r>
                              </m:e>
                            </m:eqArr>
                            <m:r>
                              <a:rPr lang="en-US" sz="17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e>
                          <m:e>
                            <m:m>
                              <m:mPr>
                                <m:mcs>
                                  <m:mc>
                                    <m:mcPr>
                                      <m:count m:val="2"/>
                                      <m:mcJc m:val="center"/>
                                    </m:mcPr>
                                  </m:mc>
                                </m:mcs>
                                <m:ctrlPr>
                                  <a:rPr lang="ru-RU" sz="1700" i="1">
                                    <a:latin typeface="Cambria Math" panose="02040503050406030204" pitchFamily="18" charset="0"/>
                                  </a:rPr>
                                </m:ctrlPr>
                              </m:mPr>
                              <m:mr>
                                <m:e>
                                  <m:eqArr>
                                    <m:eqArrPr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Чистые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инвестиции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в жилищное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строительство</m:t>
                                      </m:r>
                                    </m:e>
                                  </m:eqArr>
                                  <m:r>
                                    <a:rPr lang="en-US" sz="17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e>
                                <m:e>
                                  <m:eqArr>
                                    <m:eqArrPr>
                                      <m:ctrlPr>
                                        <a:rPr lang="ru-RU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eqArrPr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Инвестиции </m:t>
                                      </m:r>
                                    </m:e>
                                    <m:e>
                                      <m:r>
                                        <m:rPr>
                                          <m:nor/>
                                        </m:rPr>
                                        <a:rPr lang="ru-RU">
                                          <a:latin typeface="Times New Roman" panose="02020603050405020304" pitchFamily="18" charset="0"/>
                                          <a:cs typeface="Times New Roman" panose="02020603050405020304" pitchFamily="18" charset="0"/>
                                        </a:rPr>
                                        <m:t>в запасы</m:t>
                                      </m:r>
                                    </m:e>
                                  </m:eqArr>
                                </m:e>
                              </m:mr>
                            </m:m>
                          </m:e>
                        </m:mr>
                      </m:m>
                    </m:oMath>
                  </m:oMathPara>
                </a14:m>
                <a:endParaRPr lang="ru-RU" sz="17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A13AE2B6-41FF-479E-B0DA-976495327D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6418" y="2935884"/>
                <a:ext cx="6597960" cy="100091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BC6FD5C-7B1D-46DE-A756-DE454AD189E3}"/>
                  </a:ext>
                </a:extLst>
              </p:cNvPr>
              <p:cNvSpPr txBox="1"/>
              <p:nvPr/>
            </p:nvSpPr>
            <p:spPr>
              <a:xfrm>
                <a:off x="1607245" y="4509120"/>
                <a:ext cx="5749971" cy="4975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ru-RU"/>
                </a:defPPr>
                <a:lvl1pPr>
                  <a:defRPr sz="1700" i="1">
                    <a:solidFill>
                      <a:srgbClr val="062678"/>
                    </a:solidFill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eqArr>
                              <m:eqArr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Валовые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инвестиции </m:t>
                                </m:r>
                              </m:e>
                            </m:eqAr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=</m:t>
                            </m:r>
                          </m:e>
                          <m:e>
                            <m:eqArr>
                              <m:eqArr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Чистые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инвестиции </m:t>
                                </m:r>
                              </m:e>
                            </m:eqArr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+</m:t>
                            </m:r>
                          </m:e>
                          <m:e>
                            <m:eqArr>
                              <m:eqArr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Амортизация (стоимость 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ru-RU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потребленного капитала)</m:t>
                                </m:r>
                              </m:e>
                            </m:eqArr>
                          </m:e>
                        </m:mr>
                      </m:m>
                    </m:oMath>
                  </m:oMathPara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0BC6FD5C-7B1D-46DE-A756-DE454AD189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7245" y="4509120"/>
                <a:ext cx="5749971" cy="49757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1784FB8-2D34-44BE-82F0-08E3221115C9}"/>
                  </a:ext>
                </a:extLst>
              </p:cNvPr>
              <p:cNvSpPr txBox="1"/>
              <p:nvPr/>
            </p:nvSpPr>
            <p:spPr>
              <a:xfrm>
                <a:off x="3613722" y="5327630"/>
                <a:ext cx="1916550" cy="26161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ru-RU"/>
                </a:defPPr>
                <a:lvl1pPr>
                  <a:defRPr sz="1700" i="1">
                    <a:solidFill>
                      <a:srgbClr val="062678"/>
                    </a:solidFill>
                    <a:ea typeface="+mj-ea"/>
                    <a:cs typeface="+mj-cs"/>
                  </a:defRPr>
                </a:lvl1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3"/>
                                <m:mcJc m:val="center"/>
                              </m:mcPr>
                            </m:mc>
                          </m:mcs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sSub>
                              <m:sSubPr>
                                <m:ctrlPr>
                                  <a:rPr lang="ru-RU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𝑔𝑟𝑜𝑠𝑠</m:t>
                                </m:r>
                              </m:sub>
                            </m:s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=</m:t>
                            </m:r>
                          </m:e>
                          <m:e>
                            <m:sSub>
                              <m:sSubPr>
                                <m:ctrlPr>
                                  <a:rPr lang="ru-RU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>
                                    <a:latin typeface="Cambria Math" panose="02040503050406030204" pitchFamily="18" charset="0"/>
                                  </a:rPr>
                                  <m:t>𝐼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𝑛𝑒𝑡</m:t>
                                </m:r>
                              </m:sub>
                            </m:sSub>
                            <m:r>
                              <a:rPr lang="en-US">
                                <a:latin typeface="Cambria Math" panose="02040503050406030204" pitchFamily="18" charset="0"/>
                              </a:rPr>
                              <m:t>+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𝐴</m:t>
                            </m:r>
                          </m:e>
                        </m:mr>
                      </m:m>
                    </m:oMath>
                  </m:oMathPara>
                </a14:m>
                <a:endParaRPr lang="ru-RU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F1784FB8-2D34-44BE-82F0-08E3221115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3722" y="5327630"/>
                <a:ext cx="1916550" cy="261610"/>
              </a:xfrm>
              <a:prstGeom prst="rect">
                <a:avLst/>
              </a:prstGeom>
              <a:blipFill rotWithShape="0">
                <a:blip r:embed="rId5"/>
                <a:stretch>
                  <a:fillRect l="-2229" t="-2326" r="-1911" b="-186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6CC2C8D4-E0C9-4E2E-A344-42238151DC9C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62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2DFD663F-F609-4D57-839B-7C69B061CD46}"/>
              </a:ext>
            </a:extLst>
          </p:cNvPr>
          <p:cNvSpPr/>
          <p:nvPr/>
        </p:nvSpPr>
        <p:spPr>
          <a:xfrm>
            <a:off x="539552" y="1340768"/>
            <a:ext cx="8064896" cy="3384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spcBef>
                <a:spcPct val="0"/>
              </a:spcBef>
            </a:pPr>
            <a:r>
              <a:rPr lang="ru-RU" sz="2400" b="1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Государственные закупки товаров и услуг 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government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spending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— </a:t>
            </a:r>
            <a:r>
              <a:rPr lang="en-US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включают:</a:t>
            </a:r>
          </a:p>
          <a:p>
            <a:pPr marL="342900" indent="-3429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государственное потребление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к которому относят, во-первых, расходы на содержание государственных учреждений и организаций, обеспечивающих регулирование экономики, безопасность и правопорядок, политическое управление, социальную и производственную инфраструктуру и, во-вторых, оплату услуг (жалование) работников государственного сектора;</a:t>
            </a:r>
          </a:p>
          <a:p>
            <a:pPr marL="342900" indent="-342900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400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государственные инвестиции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т.е. инвестиционные расходы государственных предприятий.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448D830-AE20-4FD1-9AAD-BDA7DE3881F4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133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D11A23C-0681-4849-9B1A-3AD9458DEF4D}"/>
                  </a:ext>
                </a:extLst>
              </p:cNvPr>
              <p:cNvSpPr txBox="1"/>
              <p:nvPr/>
            </p:nvSpPr>
            <p:spPr>
              <a:xfrm>
                <a:off x="2492058" y="3146688"/>
                <a:ext cx="4148443" cy="35375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>
                <a:defPPr>
                  <a:defRPr lang="ru-RU"/>
                </a:defPPr>
                <a:lvl1pPr>
                  <a:defRPr sz="1700" i="1">
                    <a:solidFill>
                      <a:srgbClr val="062678"/>
                    </a:solidFill>
                    <a:ea typeface="+mj-ea"/>
                    <a:cs typeface="+mj-cs"/>
                  </a:defRPr>
                </a:lvl1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1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100" i="1" smtClean="0">
                            <a:latin typeface="Cambria Math" panose="02040503050406030204" pitchFamily="18" charset="0"/>
                          </a:rPr>
                          <m:t>ВВП</m:t>
                        </m:r>
                      </m:e>
                      <m:sub>
                        <m:r>
                          <a:rPr lang="ru-RU" sz="2100" i="1" smtClean="0">
                            <a:latin typeface="Cambria Math" panose="02040503050406030204" pitchFamily="18" charset="0"/>
                          </a:rPr>
                          <m:t>по расходам</m:t>
                        </m:r>
                      </m:sub>
                    </m:sSub>
                    <m:r>
                      <a:rPr lang="ru-RU" sz="21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10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10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sz="21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1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100" i="1">
                            <a:latin typeface="Cambria Math" panose="02040503050406030204" pitchFamily="18" charset="0"/>
                          </a:rPr>
                          <m:t>𝑔𝑟𝑜𝑠𝑠</m:t>
                        </m:r>
                      </m:sub>
                    </m:sSub>
                  </m:oMath>
                </a14:m>
                <a:r>
                  <a:rPr lang="en-US" sz="2100" dirty="0"/>
                  <a:t> </a:t>
                </a:r>
                <a14:m>
                  <m:oMath xmlns:m="http://schemas.openxmlformats.org/officeDocument/2006/math">
                    <m:r>
                      <a:rPr lang="en-US" sz="21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100" i="1">
                        <a:latin typeface="Cambria Math" panose="02040503050406030204" pitchFamily="18" charset="0"/>
                      </a:rPr>
                      <m:t>𝐺</m:t>
                    </m:r>
                    <m:r>
                      <a:rPr lang="en-US" sz="21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100" i="1">
                        <a:latin typeface="Cambria Math" panose="02040503050406030204" pitchFamily="18" charset="0"/>
                      </a:rPr>
                      <m:t>𝑋𝑛</m:t>
                    </m:r>
                  </m:oMath>
                </a14:m>
                <a:endParaRPr lang="ru-RU" sz="21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D11A23C-0681-4849-9B1A-3AD9458DEF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2058" y="3146688"/>
                <a:ext cx="4148443" cy="353751"/>
              </a:xfrm>
              <a:prstGeom prst="rect">
                <a:avLst/>
              </a:prstGeom>
              <a:blipFill>
                <a:blip r:embed="rId3"/>
                <a:stretch>
                  <a:fillRect l="-2353" r="-1324" b="-206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B4CEC19A-B625-4DC1-AFA7-6CFE6AFD4AB7}"/>
              </a:ext>
            </a:extLst>
          </p:cNvPr>
          <p:cNvSpPr/>
          <p:nvPr/>
        </p:nvSpPr>
        <p:spPr>
          <a:xfrm>
            <a:off x="533832" y="1268760"/>
            <a:ext cx="8064896" cy="17281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spcBef>
                <a:spcPct val="0"/>
              </a:spcBef>
            </a:pPr>
            <a:r>
              <a:rPr lang="ru-RU" sz="2400" b="1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Чистый экспорт 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net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export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— </a:t>
            </a:r>
            <a:r>
              <a:rPr lang="en-US" sz="2400" i="1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Xn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представляет собой разницу между доходами от экспорта (</a:t>
            </a:r>
            <a:r>
              <a:rPr lang="ru-RU" sz="2400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export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Ex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и расходами страны по импорту (</a:t>
            </a:r>
            <a:r>
              <a:rPr lang="ru-RU" sz="2400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import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— </a:t>
            </a:r>
            <a:r>
              <a:rPr lang="ru-RU" sz="2400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Im</a:t>
            </a: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и соответствует сальдо торгового баланса:</a:t>
            </a:r>
            <a:r>
              <a:rPr lang="en-US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Xn</a:t>
            </a:r>
            <a:r>
              <a:rPr lang="en-US" sz="2400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=</a:t>
            </a:r>
            <a:r>
              <a:rPr lang="ru-RU" sz="2400" i="1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Ех</a:t>
            </a:r>
            <a:r>
              <a:rPr lang="ru-RU" sz="2400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— </a:t>
            </a:r>
            <a:r>
              <a:rPr lang="en-US" sz="2400" i="1" dirty="0" err="1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Im</a:t>
            </a:r>
            <a:r>
              <a:rPr lang="en-US" sz="2400" i="1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2400" i="1" dirty="0">
              <a:solidFill>
                <a:srgbClr val="062678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pPr algn="just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Таким образом,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B748989-9A36-4519-922A-1529C77A7A9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125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029DF5-BD87-4A14-9FF4-F72EE9199340}"/>
              </a:ext>
            </a:extLst>
          </p:cNvPr>
          <p:cNvSpPr/>
          <p:nvPr/>
        </p:nvSpPr>
        <p:spPr>
          <a:xfrm>
            <a:off x="4397112" y="3100317"/>
            <a:ext cx="23916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900" dirty="0"/>
              <a:t> </a:t>
            </a:r>
            <a:endParaRPr lang="ru-RU" sz="19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E230473-1EB8-449A-8E5D-B146086B1D90}"/>
              </a:ext>
            </a:extLst>
          </p:cNvPr>
          <p:cNvSpPr/>
          <p:nvPr/>
        </p:nvSpPr>
        <p:spPr>
          <a:xfrm>
            <a:off x="539552" y="620688"/>
            <a:ext cx="8064896" cy="3527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85000"/>
              </a:lnSpc>
              <a:spcBef>
                <a:spcPct val="0"/>
              </a:spcBef>
            </a:pP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Национальные факторные доходы — это: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97BF97D5-BD0A-4E3B-BC56-81460CF1D677}"/>
              </a:ext>
            </a:extLst>
          </p:cNvPr>
          <p:cNvSpPr/>
          <p:nvPr/>
        </p:nvSpPr>
        <p:spPr>
          <a:xfrm>
            <a:off x="539552" y="973397"/>
            <a:ext cx="8064896" cy="169676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265113" indent="-265113" algn="just">
              <a:lnSpc>
                <a:spcPct val="85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17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заработная плата 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17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wages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</a:t>
            </a:r>
            <a:r>
              <a:rPr lang="ru-RU" sz="17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рабочих 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и </a:t>
            </a:r>
            <a:r>
              <a:rPr lang="ru-RU" sz="17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жалование 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17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salaries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</a:t>
            </a:r>
            <a:r>
              <a:rPr lang="ru-RU" sz="17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служащих частных фирм 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— доход от фактора “труд”, включающий все формы вознаграждения за труд: основную заработную плату, премии, оплату сверхурочных работ и т.п. Жалование государственных служащих не включается в этот показатель, так как оно выплачивается из средств государственного бюджета, является результатом перераспределения национального дохода и частью государственных закупок, а не факторным доходом;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0E69458-6189-439D-9280-0DAC7314D79F}"/>
              </a:ext>
            </a:extLst>
          </p:cNvPr>
          <p:cNvSpPr/>
          <p:nvPr/>
        </p:nvSpPr>
        <p:spPr>
          <a:xfrm>
            <a:off x="536128" y="2670156"/>
            <a:ext cx="8064896" cy="169676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265113" indent="-265113" algn="just">
              <a:lnSpc>
                <a:spcPct val="85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17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арендная плата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, или </a:t>
            </a:r>
            <a:r>
              <a:rPr lang="ru-RU" sz="17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рентные платежи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, (</a:t>
            </a:r>
            <a:r>
              <a:rPr lang="ru-RU" sz="17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rental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17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payments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доход от фактора “земля”, включающий платежи, получаемые владельцами недвижимости (земельных участков, жилых и нежилых помещений). Если домовладелец не сдает в аренду часть помещений, то в Системе национальных счетов учитывают доходы, которые он мог бы получать, если бы предоставлял все помещения в аренду. Эти вмененные доходы называются условно начисленной арендной платой и включаются в общую сумму рентных платежей;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0890618F-CFCB-4502-99DF-6089D1BAA4D4}"/>
              </a:ext>
            </a:extLst>
          </p:cNvPr>
          <p:cNvSpPr/>
          <p:nvPr/>
        </p:nvSpPr>
        <p:spPr>
          <a:xfrm>
            <a:off x="542976" y="4366918"/>
            <a:ext cx="8064896" cy="14383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265113" indent="-265113" algn="just">
              <a:lnSpc>
                <a:spcPct val="85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17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процентные платежи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, или </a:t>
            </a:r>
            <a:r>
              <a:rPr lang="ru-RU" sz="17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процент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, (</a:t>
            </a:r>
            <a:r>
              <a:rPr lang="ru-RU" sz="17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percent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17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payments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доход от фактора “капитал”, включающий все выплаты, которые делают частные фирмы домохозяйствам за пользование капиталом (в том числе и по своим облигациям). Проценты, выплачиваемые по государственным облигациям, не включаются в этот показатель, так как эти выплаты — результат перераспределения, а не создания национального дохода;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4365FFE-9787-472B-B6D7-7555B103A91D}"/>
              </a:ext>
            </a:extLst>
          </p:cNvPr>
          <p:cNvSpPr/>
          <p:nvPr/>
        </p:nvSpPr>
        <p:spPr>
          <a:xfrm>
            <a:off x="536128" y="5805264"/>
            <a:ext cx="8064896" cy="7941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265113" indent="-265113" algn="just">
              <a:lnSpc>
                <a:spcPct val="85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17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прибыль 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17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profits</a:t>
            </a:r>
            <a:r>
              <a:rPr lang="ru-RU" sz="17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это доход от фактора “предпринимательские способности”. В Системе национальных счетов в соответствии с различиями в организационно-правовых формах фирм выделяют: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65727357-BDE2-45CD-BC25-0A864A0A203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572826" y="143985"/>
            <a:ext cx="1244727" cy="5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81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2223</TotalTime>
  <Words>1537</Words>
  <Application>Microsoft Office PowerPoint</Application>
  <PresentationFormat>Экран (4:3)</PresentationFormat>
  <Paragraphs>231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Cambria Math</vt:lpstr>
      <vt:lpstr>Courier New</vt:lpstr>
      <vt:lpstr>Times New Roman</vt:lpstr>
      <vt:lpstr>Wingdings 2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админ</cp:lastModifiedBy>
  <cp:revision>99</cp:revision>
  <dcterms:created xsi:type="dcterms:W3CDTF">2018-02-17T04:53:53Z</dcterms:created>
  <dcterms:modified xsi:type="dcterms:W3CDTF">2022-01-19T13:50:25Z</dcterms:modified>
</cp:coreProperties>
</file>