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9" r:id="rId3"/>
    <p:sldId id="293" r:id="rId4"/>
    <p:sldId id="294" r:id="rId5"/>
    <p:sldId id="295" r:id="rId6"/>
    <p:sldId id="296" r:id="rId7"/>
    <p:sldId id="297" r:id="rId8"/>
    <p:sldId id="29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7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commentAuthors" Target="commentAuthor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12A33-140E-408D-846C-D602F93F8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B65A89-2AA6-421E-A808-27A4B128D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514783-D7DA-468B-9A3F-A0EA9A454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B33428-DCA0-4A24-83A9-ADC35F48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9C0A20-1E64-402B-B283-CA45EC1B0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18711E-4C9C-4577-8691-CADC78353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0F98996-3BDD-4434-AA16-783225445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0F5B89-FF29-4D3A-8587-576584C0D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B820EF-08EB-48D7-8800-7C8CAD360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4A393D-01DD-4A02-A459-A144221D2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007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5AB1A27-501F-4B44-B14C-3D18E19CFB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07AED7-00C1-4C53-A653-920052B3B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B4F8BB-209A-48B8-A6A9-B7F5F4CC3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1C8D33-1E39-4EAC-9BDB-90511DFC1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DF3390-7CE2-49E5-8F18-8BA564C23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53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12EEB-61A5-4696-8E7D-20A867F50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A6F3A9-C647-4263-8E47-D567F388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6D652-02EB-402C-AD7D-F0A707F3F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A2A4BE-B572-442B-8A64-E6F718F9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A1C2E4-264F-4DA8-AB5F-F5C3C8E0F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6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3B0611-EDE1-4D32-BF6E-2EE63A0D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14EB53-406F-4619-A440-29007D25B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DC99F0-782D-4CEA-9851-583FBAC56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32287A-297E-435F-AF90-D83067A2C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1D4D7D-463E-49CE-B2BD-E8CA792E9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88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4468DA-BA78-43EB-8EF7-5AF793597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78F403-1594-4667-83A8-0F11ECD64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1CBC0B-FCD5-4689-AF2E-0410223FE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A75952-DB7D-417E-B9A7-DBBBF95B3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24E40A-BC4E-4059-8200-292EFC5A9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8C987D-C13D-4DC1-94EB-FD959978A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27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50887-88E7-4521-81B9-8271E17C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A390DA-4DC1-45B4-8748-9BE37A705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B76743C-A8D6-4E1F-9EAE-7C8B6A169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55F8713-2E9E-4F86-B6F5-92FE4B525C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9B7B0D-F77A-43CD-9256-6526784164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ACA7CDD-1F17-4EC3-BD0F-6A15B14D0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FD6AC18-0D72-4191-B186-7DB0B5A7A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EC482EB-0272-4028-BF88-5E2C1D00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6606C-20B4-48C7-A865-3AF6FB5E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A72809C-2698-4C44-B36A-3EFAA49BA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EFEBF2A-B05E-4772-BF02-B18D17A7A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2507D64-B0AF-4477-8EA9-758A118DC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22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E2BB551-4AAE-4A4B-AABE-366CB503A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43341B0-B2A9-47A4-8C9E-B36DCFD58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E2E4583-3AA1-4907-9BAA-68C189B86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616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81F81C-3FE6-46B4-A60C-B9BB26B73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FE7FBC-6A2B-4075-BD35-BB7495918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75B51E-1081-47C3-A5F0-BD6A2BF91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55AE96-D1AC-4E42-A242-86ED76FA6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52E6E5-F91C-4424-8AFC-C4ABD73A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2B47DA-9825-41D9-89FA-CAE9E74EF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9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975B74-48BE-49EE-BD55-DD75D6C20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2AC781D-0761-49B5-B0C3-F55A89718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A3E2F7-8E84-40C2-90A0-B8D050A7A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87CA2-DFAC-405A-BD83-EFA2C323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C03AFF-C606-4C03-BC49-F1F223FA3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0692BF-40AB-4562-A9CE-BE1CB13A9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09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A0707B-089C-4D27-A4B1-A50DB2AA3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E8171F-9124-40E7-99CD-406972CE9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DCEFBF-8FD7-426D-A2E8-3A1A6FC8F1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247F7-F6D4-42CE-9A41-AC9207E57858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470951-2F2B-4910-994A-7DEAE70A8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66FB09-F935-4CCB-B9E4-E09274A9A2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D7E5D-1B3D-40A4-BCF6-6B9E0B132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60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Relationship Id="rId4" Type="http://schemas.openxmlformats.org/officeDocument/2006/relationships/comments" Target="../comments/commen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3448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3" y="445795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524002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12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3C293-7E4A-46B3-9077-0E98B08800C1}"/>
              </a:ext>
            </a:extLst>
          </p:cNvPr>
          <p:cNvSpPr txBox="1"/>
          <p:nvPr/>
        </p:nvSpPr>
        <p:spPr>
          <a:xfrm>
            <a:off x="2135560" y="3698795"/>
            <a:ext cx="8208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Введение в </a:t>
            </a:r>
            <a:r>
              <a:rPr lang="ru-RU" dirty="0" err="1">
                <a:solidFill>
                  <a:schemeClr val="bg1"/>
                </a:solidFill>
              </a:rPr>
              <a:t>экономику:макроэкономика</a:t>
            </a:r>
            <a:r>
              <a:rPr lang="ru-RU" dirty="0">
                <a:solidFill>
                  <a:schemeClr val="bg1"/>
                </a:solidFill>
              </a:rPr>
              <a:t> Тлеужанова </a:t>
            </a:r>
            <a:r>
              <a:rPr lang="ru-RU" dirty="0" err="1">
                <a:solidFill>
                  <a:schemeClr val="bg1"/>
                </a:solidFill>
              </a:rPr>
              <a:t>Манатжан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Ашимкуловна</a:t>
            </a:r>
            <a:r>
              <a:rPr lang="ru-RU" dirty="0">
                <a:solidFill>
                  <a:schemeClr val="bg1"/>
                </a:solidFill>
              </a:rPr>
              <a:t>. Кандидат экономических наук, </a:t>
            </a:r>
            <a:r>
              <a:rPr lang="ru-RU" dirty="0" err="1">
                <a:solidFill>
                  <a:schemeClr val="bg1"/>
                </a:solidFill>
              </a:rPr>
              <a:t>ассоцированный</a:t>
            </a:r>
            <a:r>
              <a:rPr lang="ru-RU" dirty="0">
                <a:solidFill>
                  <a:schemeClr val="bg1"/>
                </a:solidFill>
              </a:rPr>
              <a:t> профессор</a:t>
            </a:r>
          </a:p>
        </p:txBody>
      </p:sp>
    </p:spTree>
    <p:extLst>
      <p:ext uri="{BB962C8B-B14F-4D97-AF65-F5344CB8AC3E}">
        <p14:creationId xmlns:p14="http://schemas.microsoft.com/office/powerpoint/2010/main" val="103140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663" y="2395666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524002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имени К.И. </a:t>
            </a:r>
            <a:r>
              <a:rPr lang="ru-RU" altLang="ru-RU" sz="12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Сатпаева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80469" y="4507906"/>
            <a:ext cx="540179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dirty="0">
                <a:solidFill>
                  <a:schemeClr val="bg1"/>
                </a:solidFill>
              </a:rPr>
              <a:t>Экономический цикл</a:t>
            </a:r>
            <a:endParaRPr lang="en-US" sz="2100" dirty="0">
              <a:solidFill>
                <a:schemeClr val="bg1"/>
              </a:solidFill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524002" y="1536371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24334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063552" y="692696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Экономический цикл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2063552" y="1472268"/>
            <a:ext cx="7992490" cy="948621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r>
              <a:rPr lang="ru-RU" b="1" dirty="0">
                <a:solidFill>
                  <a:srgbClr val="062678"/>
                </a:solidFill>
              </a:rPr>
              <a:t>Экономический цикл </a:t>
            </a:r>
            <a:r>
              <a:rPr lang="ru-RU" dirty="0">
                <a:solidFill>
                  <a:srgbClr val="062678"/>
                </a:solidFill>
              </a:rPr>
              <a:t>— повторяющиеся на протяжении ряда лет подъемы и спады уровней экономической активности, отличающиеся друг от друга продолжительностью и интенсивностью</a:t>
            </a:r>
          </a:p>
        </p:txBody>
      </p:sp>
      <p:sp>
        <p:nvSpPr>
          <p:cNvPr id="2" name="Облачко с текстом: прямоугольное со скругленными углами 1">
            <a:extLst>
              <a:ext uri="{FF2B5EF4-FFF2-40B4-BE49-F238E27FC236}">
                <a16:creationId xmlns:a16="http://schemas.microsoft.com/office/drawing/2014/main" id="{4B0F3096-1866-44E9-8BA4-901A9563E8EB}"/>
              </a:ext>
            </a:extLst>
          </p:cNvPr>
          <p:cNvSpPr/>
          <p:nvPr/>
        </p:nvSpPr>
        <p:spPr>
          <a:xfrm>
            <a:off x="2063552" y="2780928"/>
            <a:ext cx="2592288" cy="1368152"/>
          </a:xfrm>
          <a:prstGeom prst="wedgeRoundRectCallout">
            <a:avLst>
              <a:gd name="adj1" fmla="val 66902"/>
              <a:gd name="adj2" fmla="val -108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r>
              <a:rPr lang="ru-RU" b="1" dirty="0">
                <a:solidFill>
                  <a:srgbClr val="062678"/>
                </a:solidFill>
              </a:rPr>
              <a:t>по продолжительности</a:t>
            </a:r>
          </a:p>
          <a:p>
            <a:r>
              <a:rPr lang="ru-RU" dirty="0">
                <a:solidFill>
                  <a:srgbClr val="062678"/>
                </a:solidFill>
              </a:rPr>
              <a:t>- краткосрочные</a:t>
            </a:r>
          </a:p>
          <a:p>
            <a:r>
              <a:rPr lang="ru-RU" dirty="0">
                <a:solidFill>
                  <a:srgbClr val="062678"/>
                </a:solidFill>
              </a:rPr>
              <a:t>- среднесрочные</a:t>
            </a:r>
          </a:p>
          <a:p>
            <a:r>
              <a:rPr lang="ru-RU" dirty="0">
                <a:solidFill>
                  <a:srgbClr val="062678"/>
                </a:solidFill>
              </a:rPr>
              <a:t>- долгосрочные</a:t>
            </a:r>
          </a:p>
        </p:txBody>
      </p:sp>
      <p:sp>
        <p:nvSpPr>
          <p:cNvPr id="12" name="Облачко с текстом: прямоугольное со скругленными углами 11">
            <a:extLst>
              <a:ext uri="{FF2B5EF4-FFF2-40B4-BE49-F238E27FC236}">
                <a16:creationId xmlns:a16="http://schemas.microsoft.com/office/drawing/2014/main" id="{605D3246-9AE2-4429-B364-CC2B938AA908}"/>
              </a:ext>
            </a:extLst>
          </p:cNvPr>
          <p:cNvSpPr/>
          <p:nvPr/>
        </p:nvSpPr>
        <p:spPr>
          <a:xfrm>
            <a:off x="7463754" y="2796248"/>
            <a:ext cx="2592288" cy="948621"/>
          </a:xfrm>
          <a:prstGeom prst="wedgeRoundRectCallout">
            <a:avLst>
              <a:gd name="adj1" fmla="val -66785"/>
              <a:gd name="adj2" fmla="val 2518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r>
              <a:rPr lang="ru-RU" b="1" dirty="0">
                <a:solidFill>
                  <a:srgbClr val="062678"/>
                </a:solidFill>
              </a:rPr>
              <a:t>по сфере действия</a:t>
            </a:r>
          </a:p>
          <a:p>
            <a:r>
              <a:rPr lang="ru-RU" dirty="0">
                <a:solidFill>
                  <a:srgbClr val="062678"/>
                </a:solidFill>
              </a:rPr>
              <a:t>- промышленные</a:t>
            </a:r>
          </a:p>
          <a:p>
            <a:r>
              <a:rPr lang="ru-RU" dirty="0">
                <a:solidFill>
                  <a:srgbClr val="062678"/>
                </a:solidFill>
              </a:rPr>
              <a:t>- аграрные</a:t>
            </a:r>
          </a:p>
        </p:txBody>
      </p:sp>
      <p:sp>
        <p:nvSpPr>
          <p:cNvPr id="13" name="Облачко с текстом: прямоугольное со скругленными углами 12">
            <a:extLst>
              <a:ext uri="{FF2B5EF4-FFF2-40B4-BE49-F238E27FC236}">
                <a16:creationId xmlns:a16="http://schemas.microsoft.com/office/drawing/2014/main" id="{768B7A90-490B-45C9-8187-66203E167D2F}"/>
              </a:ext>
            </a:extLst>
          </p:cNvPr>
          <p:cNvSpPr/>
          <p:nvPr/>
        </p:nvSpPr>
        <p:spPr>
          <a:xfrm>
            <a:off x="2063552" y="4586325"/>
            <a:ext cx="2592288" cy="1466935"/>
          </a:xfrm>
          <a:prstGeom prst="wedgeRoundRectCallout">
            <a:avLst>
              <a:gd name="adj1" fmla="val 69725"/>
              <a:gd name="adj2" fmla="val -9240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r>
              <a:rPr lang="ru-RU" b="1" dirty="0">
                <a:solidFill>
                  <a:srgbClr val="062678"/>
                </a:solidFill>
              </a:rPr>
              <a:t>по формам развертывания</a:t>
            </a:r>
          </a:p>
          <a:p>
            <a:r>
              <a:rPr lang="ru-RU" dirty="0">
                <a:solidFill>
                  <a:srgbClr val="062678"/>
                </a:solidFill>
              </a:rPr>
              <a:t>- структурные </a:t>
            </a:r>
          </a:p>
          <a:p>
            <a:r>
              <a:rPr lang="ru-RU" dirty="0">
                <a:solidFill>
                  <a:srgbClr val="062678"/>
                </a:solidFill>
              </a:rPr>
              <a:t>- отраслевые</a:t>
            </a:r>
          </a:p>
        </p:txBody>
      </p:sp>
      <p:sp>
        <p:nvSpPr>
          <p:cNvPr id="15" name="Облачко с текстом: прямоугольное со скругленными углами 14">
            <a:extLst>
              <a:ext uri="{FF2B5EF4-FFF2-40B4-BE49-F238E27FC236}">
                <a16:creationId xmlns:a16="http://schemas.microsoft.com/office/drawing/2014/main" id="{381DDDCE-D2E7-482E-BABB-03B423FCC21D}"/>
              </a:ext>
            </a:extLst>
          </p:cNvPr>
          <p:cNvSpPr/>
          <p:nvPr/>
        </p:nvSpPr>
        <p:spPr>
          <a:xfrm>
            <a:off x="7463754" y="3861048"/>
            <a:ext cx="2592288" cy="2192212"/>
          </a:xfrm>
          <a:prstGeom prst="wedgeRoundRectCallout">
            <a:avLst>
              <a:gd name="adj1" fmla="val -69961"/>
              <a:gd name="adj2" fmla="val -4529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r>
              <a:rPr lang="ru-RU" b="1" dirty="0">
                <a:solidFill>
                  <a:srgbClr val="062678"/>
                </a:solidFill>
              </a:rPr>
              <a:t>по специфике проявления</a:t>
            </a:r>
          </a:p>
          <a:p>
            <a:r>
              <a:rPr lang="ru-RU" dirty="0">
                <a:solidFill>
                  <a:srgbClr val="062678"/>
                </a:solidFill>
              </a:rPr>
              <a:t>- нефтяные</a:t>
            </a:r>
          </a:p>
          <a:p>
            <a:r>
              <a:rPr lang="ru-RU" dirty="0">
                <a:solidFill>
                  <a:srgbClr val="062678"/>
                </a:solidFill>
              </a:rPr>
              <a:t>- продовольственные</a:t>
            </a:r>
          </a:p>
          <a:p>
            <a:r>
              <a:rPr lang="ru-RU" dirty="0">
                <a:solidFill>
                  <a:srgbClr val="062678"/>
                </a:solidFill>
              </a:rPr>
              <a:t>- энергетические</a:t>
            </a:r>
          </a:p>
          <a:p>
            <a:r>
              <a:rPr lang="ru-RU" dirty="0">
                <a:solidFill>
                  <a:srgbClr val="062678"/>
                </a:solidFill>
              </a:rPr>
              <a:t>- сырьевые</a:t>
            </a:r>
          </a:p>
          <a:p>
            <a:r>
              <a:rPr lang="ru-RU" dirty="0">
                <a:solidFill>
                  <a:srgbClr val="062678"/>
                </a:solidFill>
              </a:rPr>
              <a:t>- валютные и др.</a:t>
            </a:r>
          </a:p>
        </p:txBody>
      </p:sp>
      <p:sp>
        <p:nvSpPr>
          <p:cNvPr id="17" name="Облачко с текстом: прямоугольное со скругленными углами 16">
            <a:extLst>
              <a:ext uri="{FF2B5EF4-FFF2-40B4-BE49-F238E27FC236}">
                <a16:creationId xmlns:a16="http://schemas.microsoft.com/office/drawing/2014/main" id="{1B35AEA4-6E7C-4161-9882-C249793F3332}"/>
              </a:ext>
            </a:extLst>
          </p:cNvPr>
          <p:cNvSpPr/>
          <p:nvPr/>
        </p:nvSpPr>
        <p:spPr>
          <a:xfrm>
            <a:off x="4763653" y="4581128"/>
            <a:ext cx="2592288" cy="1472132"/>
          </a:xfrm>
          <a:prstGeom prst="wedgeRoundRectCallout">
            <a:avLst>
              <a:gd name="adj1" fmla="val -824"/>
              <a:gd name="adj2" fmla="val -86905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r>
              <a:rPr lang="ru-RU" b="1" dirty="0">
                <a:solidFill>
                  <a:srgbClr val="062678"/>
                </a:solidFill>
              </a:rPr>
              <a:t>по пространственному признаку</a:t>
            </a:r>
          </a:p>
          <a:p>
            <a:r>
              <a:rPr lang="ru-RU" dirty="0">
                <a:solidFill>
                  <a:srgbClr val="062678"/>
                </a:solidFill>
              </a:rPr>
              <a:t>- национальные</a:t>
            </a:r>
          </a:p>
          <a:p>
            <a:r>
              <a:rPr lang="ru-RU" dirty="0">
                <a:solidFill>
                  <a:srgbClr val="062678"/>
                </a:solidFill>
              </a:rPr>
              <a:t>- межнациональные</a:t>
            </a:r>
          </a:p>
        </p:txBody>
      </p:sp>
      <p:sp>
        <p:nvSpPr>
          <p:cNvPr id="32" name="Восьмиугольник 31">
            <a:extLst>
              <a:ext uri="{FF2B5EF4-FFF2-40B4-BE49-F238E27FC236}">
                <a16:creationId xmlns:a16="http://schemas.microsoft.com/office/drawing/2014/main" id="{7E1B2013-5EBA-4F15-9FBA-48FB8BFCBD73}"/>
              </a:ext>
            </a:extLst>
          </p:cNvPr>
          <p:cNvSpPr/>
          <p:nvPr/>
        </p:nvSpPr>
        <p:spPr>
          <a:xfrm>
            <a:off x="5087490" y="3094374"/>
            <a:ext cx="1944614" cy="948621"/>
          </a:xfrm>
          <a:prstGeom prst="octagon">
            <a:avLst>
              <a:gd name="adj" fmla="val 1617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виды экономических циклов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2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063552" y="692696"/>
            <a:ext cx="8064896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Характеристика экономических циклов </a:t>
            </a:r>
            <a:b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</a:b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различной продолжительности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ADDC53A5-8437-4425-BE34-5B12FC018FE4}"/>
              </a:ext>
            </a:extLst>
          </p:cNvPr>
          <p:cNvSpPr/>
          <p:nvPr/>
        </p:nvSpPr>
        <p:spPr>
          <a:xfrm>
            <a:off x="2063552" y="2492895"/>
            <a:ext cx="2592288" cy="10676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краткосрочные </a:t>
            </a:r>
            <a:br>
              <a:rPr lang="ru-RU" dirty="0">
                <a:solidFill>
                  <a:srgbClr val="062678"/>
                </a:solidFill>
              </a:rPr>
            </a:br>
            <a:r>
              <a:rPr lang="ru-RU" dirty="0">
                <a:solidFill>
                  <a:srgbClr val="062678"/>
                </a:solidFill>
              </a:rPr>
              <a:t>(«циклы </a:t>
            </a:r>
            <a:r>
              <a:rPr lang="ru-RU" dirty="0" err="1">
                <a:solidFill>
                  <a:srgbClr val="062678"/>
                </a:solidFill>
              </a:rPr>
              <a:t>Китчина</a:t>
            </a:r>
            <a:r>
              <a:rPr lang="ru-RU" dirty="0">
                <a:solidFill>
                  <a:srgbClr val="062678"/>
                </a:solidFill>
              </a:rPr>
              <a:t>», </a:t>
            </a:r>
            <a:br>
              <a:rPr lang="ru-RU" dirty="0">
                <a:solidFill>
                  <a:srgbClr val="062678"/>
                </a:solidFill>
              </a:rPr>
            </a:br>
            <a:r>
              <a:rPr lang="ru-RU" dirty="0">
                <a:solidFill>
                  <a:srgbClr val="062678"/>
                </a:solidFill>
              </a:rPr>
              <a:t>1-3 лет)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82E6569D-B911-4548-A7A7-3D1F52D8FFFB}"/>
              </a:ext>
            </a:extLst>
          </p:cNvPr>
          <p:cNvSpPr/>
          <p:nvPr/>
        </p:nvSpPr>
        <p:spPr>
          <a:xfrm>
            <a:off x="4799856" y="2492895"/>
            <a:ext cx="2592288" cy="10676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среднесрочные </a:t>
            </a:r>
            <a:br>
              <a:rPr lang="ru-RU" dirty="0">
                <a:solidFill>
                  <a:srgbClr val="062678"/>
                </a:solidFill>
              </a:rPr>
            </a:br>
            <a:r>
              <a:rPr lang="ru-RU" dirty="0">
                <a:solidFill>
                  <a:srgbClr val="062678"/>
                </a:solidFill>
              </a:rPr>
              <a:t>(промышленные циклы, </a:t>
            </a:r>
            <a:br>
              <a:rPr lang="ru-RU" dirty="0">
                <a:solidFill>
                  <a:srgbClr val="062678"/>
                </a:solidFill>
              </a:rPr>
            </a:br>
            <a:r>
              <a:rPr lang="ru-RU" dirty="0">
                <a:solidFill>
                  <a:srgbClr val="062678"/>
                </a:solidFill>
              </a:rPr>
              <a:t>4-10 лет)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96F58559-7A78-4ACC-8B13-85EA012F02BF}"/>
              </a:ext>
            </a:extLst>
          </p:cNvPr>
          <p:cNvSpPr/>
          <p:nvPr/>
        </p:nvSpPr>
        <p:spPr>
          <a:xfrm>
            <a:off x="7536160" y="2492895"/>
            <a:ext cx="2592288" cy="10676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длинные циклы </a:t>
            </a:r>
            <a:br>
              <a:rPr lang="ru-RU" dirty="0">
                <a:solidFill>
                  <a:srgbClr val="062678"/>
                </a:solidFill>
              </a:rPr>
            </a:br>
            <a:r>
              <a:rPr lang="ru-RU" dirty="0">
                <a:solidFill>
                  <a:srgbClr val="062678"/>
                </a:solidFill>
              </a:rPr>
              <a:t>(«волны Кондратьева», </a:t>
            </a:r>
            <a:br>
              <a:rPr lang="ru-RU" dirty="0">
                <a:solidFill>
                  <a:srgbClr val="062678"/>
                </a:solidFill>
              </a:rPr>
            </a:br>
            <a:r>
              <a:rPr lang="ru-RU" dirty="0">
                <a:solidFill>
                  <a:srgbClr val="062678"/>
                </a:solidFill>
              </a:rPr>
              <a:t>50-60 лет)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D989CBF-3EB8-44CB-9BB5-47DD93BB7103}"/>
              </a:ext>
            </a:extLst>
          </p:cNvPr>
          <p:cNvSpPr/>
          <p:nvPr/>
        </p:nvSpPr>
        <p:spPr>
          <a:xfrm>
            <a:off x="2063552" y="1844824"/>
            <a:ext cx="8064896" cy="360040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Экономические циклы</a:t>
            </a:r>
            <a:endParaRPr lang="ru-RU" dirty="0">
              <a:solidFill>
                <a:srgbClr val="062678"/>
              </a:solidFill>
            </a:endParaRPr>
          </a:p>
        </p:txBody>
      </p:sp>
      <p:sp>
        <p:nvSpPr>
          <p:cNvPr id="3" name="Шестиугольник 2">
            <a:extLst>
              <a:ext uri="{FF2B5EF4-FFF2-40B4-BE49-F238E27FC236}">
                <a16:creationId xmlns:a16="http://schemas.microsoft.com/office/drawing/2014/main" id="{95024EB1-F77D-49B6-BF4A-972B9F1D0839}"/>
              </a:ext>
            </a:extLst>
          </p:cNvPr>
          <p:cNvSpPr/>
          <p:nvPr/>
        </p:nvSpPr>
        <p:spPr>
          <a:xfrm>
            <a:off x="2062432" y="5445224"/>
            <a:ext cx="8064896" cy="684016"/>
          </a:xfrm>
          <a:prstGeom prst="hexagon">
            <a:avLst>
              <a:gd name="adj" fmla="val 57990"/>
              <a:gd name="vf" fmla="val 11547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Все циклы </a:t>
            </a:r>
            <a:r>
              <a:rPr lang="ru-RU" b="1" dirty="0">
                <a:solidFill>
                  <a:srgbClr val="062678"/>
                </a:solidFill>
              </a:rPr>
              <a:t>взаимосвязаны</a:t>
            </a:r>
            <a:r>
              <a:rPr lang="ru-RU" dirty="0">
                <a:solidFill>
                  <a:srgbClr val="062678"/>
                </a:solidFill>
              </a:rPr>
              <a:t>:</a:t>
            </a:r>
          </a:p>
          <a:p>
            <a:pPr algn="ctr"/>
            <a:r>
              <a:rPr lang="ru-RU" dirty="0">
                <a:solidFill>
                  <a:srgbClr val="062678"/>
                </a:solidFill>
              </a:rPr>
              <a:t>длинные циклы состоят из средних и коротких</a:t>
            </a:r>
          </a:p>
        </p:txBody>
      </p:sp>
      <p:sp>
        <p:nvSpPr>
          <p:cNvPr id="19" name="Восьмиугольник 18">
            <a:extLst>
              <a:ext uri="{FF2B5EF4-FFF2-40B4-BE49-F238E27FC236}">
                <a16:creationId xmlns:a16="http://schemas.microsoft.com/office/drawing/2014/main" id="{3AB8DE8E-F2F3-4B30-9144-F6BA2EC48C0D}"/>
              </a:ext>
            </a:extLst>
          </p:cNvPr>
          <p:cNvSpPr/>
          <p:nvPr/>
        </p:nvSpPr>
        <p:spPr>
          <a:xfrm>
            <a:off x="2063552" y="3933056"/>
            <a:ext cx="2592288" cy="1224136"/>
          </a:xfrm>
          <a:prstGeom prst="octagon">
            <a:avLst>
              <a:gd name="adj" fmla="val 1617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связаны с изменением спроса на потребительские товары</a:t>
            </a:r>
          </a:p>
        </p:txBody>
      </p:sp>
      <p:sp>
        <p:nvSpPr>
          <p:cNvPr id="21" name="Восьмиугольник 20">
            <a:extLst>
              <a:ext uri="{FF2B5EF4-FFF2-40B4-BE49-F238E27FC236}">
                <a16:creationId xmlns:a16="http://schemas.microsoft.com/office/drawing/2014/main" id="{4B211125-9A73-4B63-9ACD-2114EFA9F2EA}"/>
              </a:ext>
            </a:extLst>
          </p:cNvPr>
          <p:cNvSpPr/>
          <p:nvPr/>
        </p:nvSpPr>
        <p:spPr>
          <a:xfrm>
            <a:off x="4799856" y="3933056"/>
            <a:ext cx="2592288" cy="1224136"/>
          </a:xfrm>
          <a:prstGeom prst="octagon">
            <a:avLst>
              <a:gd name="adj" fmla="val 1617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связаны с изменением спроса на средства производства, оборудование</a:t>
            </a:r>
          </a:p>
        </p:txBody>
      </p:sp>
      <p:sp>
        <p:nvSpPr>
          <p:cNvPr id="22" name="Восьмиугольник 21">
            <a:extLst>
              <a:ext uri="{FF2B5EF4-FFF2-40B4-BE49-F238E27FC236}">
                <a16:creationId xmlns:a16="http://schemas.microsoft.com/office/drawing/2014/main" id="{EB6275DA-2E32-4EA6-840F-A38E7406F6F6}"/>
              </a:ext>
            </a:extLst>
          </p:cNvPr>
          <p:cNvSpPr/>
          <p:nvPr/>
        </p:nvSpPr>
        <p:spPr>
          <a:xfrm>
            <a:off x="7535040" y="3933056"/>
            <a:ext cx="2592288" cy="1224136"/>
          </a:xfrm>
          <a:prstGeom prst="octagon">
            <a:avLst>
              <a:gd name="adj" fmla="val 1617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связаны с переходом от одного технологического уклада к другому</a:t>
            </a:r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52582BD9-4E09-49C1-94A7-75118E0EB1A5}"/>
              </a:ext>
            </a:extLst>
          </p:cNvPr>
          <p:cNvSpPr/>
          <p:nvPr/>
        </p:nvSpPr>
        <p:spPr>
          <a:xfrm flipV="1">
            <a:off x="5916000" y="3464943"/>
            <a:ext cx="360000" cy="57600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8" name="Равнобедренный треугольник 27">
            <a:extLst>
              <a:ext uri="{FF2B5EF4-FFF2-40B4-BE49-F238E27FC236}">
                <a16:creationId xmlns:a16="http://schemas.microsoft.com/office/drawing/2014/main" id="{8807ED37-6889-41B6-90E6-B56CE8FEA0E4}"/>
              </a:ext>
            </a:extLst>
          </p:cNvPr>
          <p:cNvSpPr/>
          <p:nvPr/>
        </p:nvSpPr>
        <p:spPr>
          <a:xfrm flipV="1">
            <a:off x="8652304" y="3464943"/>
            <a:ext cx="360000" cy="57600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8C0BD851-6355-4456-83EC-FBD853E64E2D}"/>
              </a:ext>
            </a:extLst>
          </p:cNvPr>
          <p:cNvSpPr/>
          <p:nvPr/>
        </p:nvSpPr>
        <p:spPr>
          <a:xfrm flipV="1">
            <a:off x="3179696" y="3464943"/>
            <a:ext cx="360000" cy="57600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9C7E3D7-2E86-40F4-8787-E875E4428D7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58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C02D78E-368E-4BFB-8088-252ABAD32D21}"/>
              </a:ext>
            </a:extLst>
          </p:cNvPr>
          <p:cNvSpPr/>
          <p:nvPr/>
        </p:nvSpPr>
        <p:spPr>
          <a:xfrm>
            <a:off x="2063552" y="476672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Промышленный цикл и его фазы</a:t>
            </a: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7DD15A83-A377-4501-BB16-793D8D6C3B22}"/>
              </a:ext>
            </a:extLst>
          </p:cNvPr>
          <p:cNvSpPr/>
          <p:nvPr/>
        </p:nvSpPr>
        <p:spPr>
          <a:xfrm>
            <a:off x="8472265" y="1472268"/>
            <a:ext cx="1656183" cy="1537581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Фазы цикла: </a:t>
            </a:r>
          </a:p>
          <a:p>
            <a:pPr marL="265113" indent="-265113">
              <a:buAutoNum type="arabicPeriod"/>
            </a:pPr>
            <a:r>
              <a:rPr lang="ru-RU" dirty="0">
                <a:solidFill>
                  <a:srgbClr val="062678"/>
                </a:solidFill>
              </a:rPr>
              <a:t>Кризис </a:t>
            </a:r>
          </a:p>
          <a:p>
            <a:pPr marL="265113" indent="-265113">
              <a:buAutoNum type="arabicPeriod"/>
            </a:pPr>
            <a:r>
              <a:rPr lang="ru-RU" dirty="0">
                <a:solidFill>
                  <a:srgbClr val="062678"/>
                </a:solidFill>
              </a:rPr>
              <a:t>Депрессия</a:t>
            </a:r>
          </a:p>
          <a:p>
            <a:pPr marL="265113" indent="-265113">
              <a:buAutoNum type="arabicPeriod"/>
            </a:pPr>
            <a:r>
              <a:rPr lang="ru-RU" dirty="0">
                <a:solidFill>
                  <a:srgbClr val="062678"/>
                </a:solidFill>
              </a:rPr>
              <a:t>Оживление</a:t>
            </a:r>
          </a:p>
          <a:p>
            <a:pPr marL="265113" indent="-265113">
              <a:buAutoNum type="arabicPeriod"/>
            </a:pPr>
            <a:r>
              <a:rPr lang="ru-RU" dirty="0">
                <a:solidFill>
                  <a:srgbClr val="062678"/>
                </a:solidFill>
              </a:rPr>
              <a:t>Подъем</a:t>
            </a:r>
          </a:p>
        </p:txBody>
      </p:sp>
      <p:grpSp>
        <p:nvGrpSpPr>
          <p:cNvPr id="70" name="Группа 69">
            <a:extLst>
              <a:ext uri="{FF2B5EF4-FFF2-40B4-BE49-F238E27FC236}">
                <a16:creationId xmlns:a16="http://schemas.microsoft.com/office/drawing/2014/main" id="{0DAFC239-79CE-4BE0-B91E-461C32EF90B5}"/>
              </a:ext>
            </a:extLst>
          </p:cNvPr>
          <p:cNvGrpSpPr/>
          <p:nvPr/>
        </p:nvGrpSpPr>
        <p:grpSpPr>
          <a:xfrm>
            <a:off x="2063552" y="1228461"/>
            <a:ext cx="8064896" cy="5224876"/>
            <a:chOff x="2266574" y="1615570"/>
            <a:chExt cx="4753700" cy="3541622"/>
          </a:xfrm>
        </p:grpSpPr>
        <p:cxnSp>
          <p:nvCxnSpPr>
            <p:cNvPr id="30" name="Прямая со стрелкой 29">
              <a:extLst>
                <a:ext uri="{FF2B5EF4-FFF2-40B4-BE49-F238E27FC236}">
                  <a16:creationId xmlns:a16="http://schemas.microsoft.com/office/drawing/2014/main" id="{4B878F09-F8C3-4A14-B864-3BDA64C18459}"/>
                </a:ext>
              </a:extLst>
            </p:cNvPr>
            <p:cNvCxnSpPr>
              <a:cxnSpLocks/>
            </p:cNvCxnSpPr>
            <p:nvPr/>
          </p:nvCxnSpPr>
          <p:spPr>
            <a:xfrm>
              <a:off x="2266574" y="4463409"/>
              <a:ext cx="4753700" cy="0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>
              <a:extLst>
                <a:ext uri="{FF2B5EF4-FFF2-40B4-BE49-F238E27FC236}">
                  <a16:creationId xmlns:a16="http://schemas.microsoft.com/office/drawing/2014/main" id="{BB671665-8B29-439F-AD3D-A27BF59591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66574" y="1615570"/>
              <a:ext cx="0" cy="2847839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>
              <a:extLst>
                <a:ext uri="{FF2B5EF4-FFF2-40B4-BE49-F238E27FC236}">
                  <a16:creationId xmlns:a16="http://schemas.microsoft.com/office/drawing/2014/main" id="{A8B2A8AE-1154-4064-A54D-D09E47D3E66B}"/>
                </a:ext>
              </a:extLst>
            </p:cNvPr>
            <p:cNvCxnSpPr>
              <a:cxnSpLocks/>
            </p:cNvCxnSpPr>
            <p:nvPr/>
          </p:nvCxnSpPr>
          <p:spPr>
            <a:xfrm>
              <a:off x="3165181" y="5157192"/>
              <a:ext cx="2098695" cy="0"/>
            </a:xfrm>
            <a:prstGeom prst="straightConnector1">
              <a:avLst/>
            </a:prstGeom>
            <a:ln w="28575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>
              <a:extLst>
                <a:ext uri="{FF2B5EF4-FFF2-40B4-BE49-F238E27FC236}">
                  <a16:creationId xmlns:a16="http://schemas.microsoft.com/office/drawing/2014/main" id="{0ACFDAC3-E266-4BEF-AB8A-FD70A7E227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181" y="2260109"/>
              <a:ext cx="0" cy="2897083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>
              <a:extLst>
                <a:ext uri="{FF2B5EF4-FFF2-40B4-BE49-F238E27FC236}">
                  <a16:creationId xmlns:a16="http://schemas.microsoft.com/office/drawing/2014/main" id="{32CBDC59-52A6-454C-9E07-A48FD9057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63876" y="2060848"/>
              <a:ext cx="0" cy="3096344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>
              <a:extLst>
                <a:ext uri="{FF2B5EF4-FFF2-40B4-BE49-F238E27FC236}">
                  <a16:creationId xmlns:a16="http://schemas.microsoft.com/office/drawing/2014/main" id="{34BE48FE-9D79-4C68-9222-331BFF9313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8852" y="2753497"/>
              <a:ext cx="0" cy="2043655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>
              <a:extLst>
                <a:ext uri="{FF2B5EF4-FFF2-40B4-BE49-F238E27FC236}">
                  <a16:creationId xmlns:a16="http://schemas.microsoft.com/office/drawing/2014/main" id="{7B4244C9-8F20-4569-8371-951958780A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12988" y="2204864"/>
              <a:ext cx="0" cy="2592290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>
              <a:extLst>
                <a:ext uri="{FF2B5EF4-FFF2-40B4-BE49-F238E27FC236}">
                  <a16:creationId xmlns:a16="http://schemas.microsoft.com/office/drawing/2014/main" id="{0C769517-E758-4302-973B-CB711A73BD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91408" y="2753497"/>
              <a:ext cx="0" cy="2043655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>
              <a:extLst>
                <a:ext uri="{FF2B5EF4-FFF2-40B4-BE49-F238E27FC236}">
                  <a16:creationId xmlns:a16="http://schemas.microsoft.com/office/drawing/2014/main" id="{D6362D75-4E42-4154-86B7-206E5683F371}"/>
                </a:ext>
              </a:extLst>
            </p:cNvPr>
            <p:cNvCxnSpPr>
              <a:cxnSpLocks/>
            </p:cNvCxnSpPr>
            <p:nvPr/>
          </p:nvCxnSpPr>
          <p:spPr>
            <a:xfrm>
              <a:off x="3165181" y="4797152"/>
              <a:ext cx="523671" cy="0"/>
            </a:xfrm>
            <a:prstGeom prst="straightConnector1">
              <a:avLst/>
            </a:prstGeom>
            <a:ln w="28575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>
              <a:extLst>
                <a:ext uri="{FF2B5EF4-FFF2-40B4-BE49-F238E27FC236}">
                  <a16:creationId xmlns:a16="http://schemas.microsoft.com/office/drawing/2014/main" id="{70115E40-023D-46D2-BD0D-306F424E9856}"/>
                </a:ext>
              </a:extLst>
            </p:cNvPr>
            <p:cNvCxnSpPr>
              <a:cxnSpLocks/>
            </p:cNvCxnSpPr>
            <p:nvPr/>
          </p:nvCxnSpPr>
          <p:spPr>
            <a:xfrm>
              <a:off x="3688852" y="4797152"/>
              <a:ext cx="702556" cy="0"/>
            </a:xfrm>
            <a:prstGeom prst="straightConnector1">
              <a:avLst/>
            </a:prstGeom>
            <a:ln w="28575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>
              <a:extLst>
                <a:ext uri="{FF2B5EF4-FFF2-40B4-BE49-F238E27FC236}">
                  <a16:creationId xmlns:a16="http://schemas.microsoft.com/office/drawing/2014/main" id="{C7F8646D-4CB9-42D3-875A-4FF4AD20D41E}"/>
                </a:ext>
              </a:extLst>
            </p:cNvPr>
            <p:cNvCxnSpPr>
              <a:cxnSpLocks/>
            </p:cNvCxnSpPr>
            <p:nvPr/>
          </p:nvCxnSpPr>
          <p:spPr>
            <a:xfrm>
              <a:off x="4391408" y="4797152"/>
              <a:ext cx="521580" cy="0"/>
            </a:xfrm>
            <a:prstGeom prst="straightConnector1">
              <a:avLst/>
            </a:prstGeom>
            <a:ln w="28575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>
              <a:extLst>
                <a:ext uri="{FF2B5EF4-FFF2-40B4-BE49-F238E27FC236}">
                  <a16:creationId xmlns:a16="http://schemas.microsoft.com/office/drawing/2014/main" id="{25FCFFED-7D8D-423B-9C44-F0259468E4E0}"/>
                </a:ext>
              </a:extLst>
            </p:cNvPr>
            <p:cNvCxnSpPr>
              <a:cxnSpLocks/>
            </p:cNvCxnSpPr>
            <p:nvPr/>
          </p:nvCxnSpPr>
          <p:spPr>
            <a:xfrm>
              <a:off x="4912988" y="4797152"/>
              <a:ext cx="350888" cy="0"/>
            </a:xfrm>
            <a:prstGeom prst="straightConnector1">
              <a:avLst/>
            </a:prstGeom>
            <a:ln w="28575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Полилиния: фигура 49">
              <a:extLst>
                <a:ext uri="{FF2B5EF4-FFF2-40B4-BE49-F238E27FC236}">
                  <a16:creationId xmlns:a16="http://schemas.microsoft.com/office/drawing/2014/main" id="{BF5E8520-F2D2-4E4F-9472-1DF6EDDB2909}"/>
                </a:ext>
              </a:extLst>
            </p:cNvPr>
            <p:cNvSpPr/>
            <p:nvPr/>
          </p:nvSpPr>
          <p:spPr>
            <a:xfrm>
              <a:off x="2276856" y="2053383"/>
              <a:ext cx="3678650" cy="1101298"/>
            </a:xfrm>
            <a:custGeom>
              <a:avLst/>
              <a:gdLst>
                <a:gd name="connsiteX0" fmla="*/ 0 w 3726499"/>
                <a:gd name="connsiteY0" fmla="*/ 1142596 h 1142596"/>
                <a:gd name="connsiteX1" fmla="*/ 886968 w 3726499"/>
                <a:gd name="connsiteY1" fmla="*/ 255628 h 1142596"/>
                <a:gd name="connsiteX2" fmla="*/ 1737360 w 3726499"/>
                <a:gd name="connsiteY2" fmla="*/ 987148 h 1142596"/>
                <a:gd name="connsiteX3" fmla="*/ 2898648 w 3726499"/>
                <a:gd name="connsiteY3" fmla="*/ 27028 h 1142596"/>
                <a:gd name="connsiteX4" fmla="*/ 3666744 w 3726499"/>
                <a:gd name="connsiteY4" fmla="*/ 264772 h 1142596"/>
                <a:gd name="connsiteX5" fmla="*/ 3648456 w 3726499"/>
                <a:gd name="connsiteY5" fmla="*/ 264772 h 1142596"/>
                <a:gd name="connsiteX6" fmla="*/ 3429000 w 3726499"/>
                <a:gd name="connsiteY6" fmla="*/ 996292 h 1142596"/>
                <a:gd name="connsiteX0" fmla="*/ 0 w 3726499"/>
                <a:gd name="connsiteY0" fmla="*/ 1142596 h 1142596"/>
                <a:gd name="connsiteX1" fmla="*/ 886968 w 3726499"/>
                <a:gd name="connsiteY1" fmla="*/ 255628 h 1142596"/>
                <a:gd name="connsiteX2" fmla="*/ 1737360 w 3726499"/>
                <a:gd name="connsiteY2" fmla="*/ 987148 h 1142596"/>
                <a:gd name="connsiteX3" fmla="*/ 2898648 w 3726499"/>
                <a:gd name="connsiteY3" fmla="*/ 27028 h 1142596"/>
                <a:gd name="connsiteX4" fmla="*/ 3666744 w 3726499"/>
                <a:gd name="connsiteY4" fmla="*/ 264772 h 1142596"/>
                <a:gd name="connsiteX5" fmla="*/ 3648456 w 3726499"/>
                <a:gd name="connsiteY5" fmla="*/ 264772 h 1142596"/>
                <a:gd name="connsiteX0" fmla="*/ 0 w 3666744"/>
                <a:gd name="connsiteY0" fmla="*/ 1142596 h 1142596"/>
                <a:gd name="connsiteX1" fmla="*/ 886968 w 3666744"/>
                <a:gd name="connsiteY1" fmla="*/ 255628 h 1142596"/>
                <a:gd name="connsiteX2" fmla="*/ 1737360 w 3666744"/>
                <a:gd name="connsiteY2" fmla="*/ 987148 h 1142596"/>
                <a:gd name="connsiteX3" fmla="*/ 2898648 w 3666744"/>
                <a:gd name="connsiteY3" fmla="*/ 27028 h 1142596"/>
                <a:gd name="connsiteX4" fmla="*/ 3666744 w 3666744"/>
                <a:gd name="connsiteY4" fmla="*/ 264772 h 1142596"/>
                <a:gd name="connsiteX0" fmla="*/ 0 w 3678650"/>
                <a:gd name="connsiteY0" fmla="*/ 1144400 h 1144400"/>
                <a:gd name="connsiteX1" fmla="*/ 886968 w 3678650"/>
                <a:gd name="connsiteY1" fmla="*/ 257432 h 1144400"/>
                <a:gd name="connsiteX2" fmla="*/ 1737360 w 3678650"/>
                <a:gd name="connsiteY2" fmla="*/ 988952 h 1144400"/>
                <a:gd name="connsiteX3" fmla="*/ 2898648 w 3678650"/>
                <a:gd name="connsiteY3" fmla="*/ 28832 h 1144400"/>
                <a:gd name="connsiteX4" fmla="*/ 3678650 w 3678650"/>
                <a:gd name="connsiteY4" fmla="*/ 252288 h 1144400"/>
                <a:gd name="connsiteX0" fmla="*/ 0 w 3678650"/>
                <a:gd name="connsiteY0" fmla="*/ 1120245 h 1120245"/>
                <a:gd name="connsiteX1" fmla="*/ 886968 w 3678650"/>
                <a:gd name="connsiteY1" fmla="*/ 233277 h 1120245"/>
                <a:gd name="connsiteX2" fmla="*/ 1737360 w 3678650"/>
                <a:gd name="connsiteY2" fmla="*/ 964797 h 1120245"/>
                <a:gd name="connsiteX3" fmla="*/ 2893886 w 3678650"/>
                <a:gd name="connsiteY3" fmla="*/ 30871 h 1120245"/>
                <a:gd name="connsiteX4" fmla="*/ 3678650 w 3678650"/>
                <a:gd name="connsiteY4" fmla="*/ 228133 h 1120245"/>
                <a:gd name="connsiteX0" fmla="*/ 0 w 3678650"/>
                <a:gd name="connsiteY0" fmla="*/ 1118822 h 1118822"/>
                <a:gd name="connsiteX1" fmla="*/ 886968 w 3678650"/>
                <a:gd name="connsiteY1" fmla="*/ 231854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31997 h 1131997"/>
                <a:gd name="connsiteX1" fmla="*/ 910780 w 3678650"/>
                <a:gd name="connsiteY1" fmla="*/ 242647 h 1131997"/>
                <a:gd name="connsiteX2" fmla="*/ 1773079 w 3678650"/>
                <a:gd name="connsiteY2" fmla="*/ 952736 h 1131997"/>
                <a:gd name="connsiteX3" fmla="*/ 2986755 w 3678650"/>
                <a:gd name="connsiteY3" fmla="*/ 28335 h 1131997"/>
                <a:gd name="connsiteX4" fmla="*/ 3678650 w 3678650"/>
                <a:gd name="connsiteY4" fmla="*/ 239885 h 1131997"/>
                <a:gd name="connsiteX0" fmla="*/ 0 w 3678650"/>
                <a:gd name="connsiteY0" fmla="*/ 1105625 h 1105625"/>
                <a:gd name="connsiteX1" fmla="*/ 910780 w 3678650"/>
                <a:gd name="connsiteY1" fmla="*/ 216275 h 1105625"/>
                <a:gd name="connsiteX2" fmla="*/ 1773079 w 3678650"/>
                <a:gd name="connsiteY2" fmla="*/ 926364 h 1105625"/>
                <a:gd name="connsiteX3" fmla="*/ 2986755 w 3678650"/>
                <a:gd name="connsiteY3" fmla="*/ 1963 h 1105625"/>
                <a:gd name="connsiteX4" fmla="*/ 3678650 w 3678650"/>
                <a:gd name="connsiteY4" fmla="*/ 213513 h 1105625"/>
                <a:gd name="connsiteX0" fmla="*/ 0 w 3678650"/>
                <a:gd name="connsiteY0" fmla="*/ 1103267 h 1103267"/>
                <a:gd name="connsiteX1" fmla="*/ 910780 w 3678650"/>
                <a:gd name="connsiteY1" fmla="*/ 213917 h 1103267"/>
                <a:gd name="connsiteX2" fmla="*/ 1773079 w 3678650"/>
                <a:gd name="connsiteY2" fmla="*/ 924006 h 1103267"/>
                <a:gd name="connsiteX3" fmla="*/ 2941511 w 3678650"/>
                <a:gd name="connsiteY3" fmla="*/ 1986 h 1103267"/>
                <a:gd name="connsiteX4" fmla="*/ 3678650 w 3678650"/>
                <a:gd name="connsiteY4" fmla="*/ 211155 h 1103267"/>
                <a:gd name="connsiteX0" fmla="*/ 0 w 3678650"/>
                <a:gd name="connsiteY0" fmla="*/ 1101367 h 1101367"/>
                <a:gd name="connsiteX1" fmla="*/ 910780 w 3678650"/>
                <a:gd name="connsiteY1" fmla="*/ 212017 h 1101367"/>
                <a:gd name="connsiteX2" fmla="*/ 1773079 w 3678650"/>
                <a:gd name="connsiteY2" fmla="*/ 922106 h 1101367"/>
                <a:gd name="connsiteX3" fmla="*/ 2941511 w 3678650"/>
                <a:gd name="connsiteY3" fmla="*/ 86 h 1101367"/>
                <a:gd name="connsiteX4" fmla="*/ 3678650 w 3678650"/>
                <a:gd name="connsiteY4" fmla="*/ 209255 h 1101367"/>
                <a:gd name="connsiteX0" fmla="*/ 0 w 3678650"/>
                <a:gd name="connsiteY0" fmla="*/ 1101418 h 1101418"/>
                <a:gd name="connsiteX1" fmla="*/ 910780 w 3678650"/>
                <a:gd name="connsiteY1" fmla="*/ 212068 h 1101418"/>
                <a:gd name="connsiteX2" fmla="*/ 1773079 w 3678650"/>
                <a:gd name="connsiteY2" fmla="*/ 922157 h 1101418"/>
                <a:gd name="connsiteX3" fmla="*/ 2941511 w 3678650"/>
                <a:gd name="connsiteY3" fmla="*/ 137 h 1101418"/>
                <a:gd name="connsiteX4" fmla="*/ 3678650 w 3678650"/>
                <a:gd name="connsiteY4" fmla="*/ 209306 h 1101418"/>
                <a:gd name="connsiteX0" fmla="*/ 0 w 3678650"/>
                <a:gd name="connsiteY0" fmla="*/ 1101450 h 1101450"/>
                <a:gd name="connsiteX1" fmla="*/ 910780 w 3678650"/>
                <a:gd name="connsiteY1" fmla="*/ 212100 h 1101450"/>
                <a:gd name="connsiteX2" fmla="*/ 1773079 w 3678650"/>
                <a:gd name="connsiteY2" fmla="*/ 922189 h 1101450"/>
                <a:gd name="connsiteX3" fmla="*/ 2941511 w 3678650"/>
                <a:gd name="connsiteY3" fmla="*/ 169 h 1101450"/>
                <a:gd name="connsiteX4" fmla="*/ 3678650 w 3678650"/>
                <a:gd name="connsiteY4" fmla="*/ 209338 h 1101450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298 h 1101298"/>
                <a:gd name="connsiteX1" fmla="*/ 910780 w 3678650"/>
                <a:gd name="connsiteY1" fmla="*/ 211948 h 1101298"/>
                <a:gd name="connsiteX2" fmla="*/ 1773079 w 3678650"/>
                <a:gd name="connsiteY2" fmla="*/ 922037 h 1101298"/>
                <a:gd name="connsiteX3" fmla="*/ 2941511 w 3678650"/>
                <a:gd name="connsiteY3" fmla="*/ 17 h 1101298"/>
                <a:gd name="connsiteX4" fmla="*/ 3678650 w 3678650"/>
                <a:gd name="connsiteY4" fmla="*/ 209186 h 1101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78650" h="1101298">
                  <a:moveTo>
                    <a:pt x="0" y="1101298"/>
                  </a:moveTo>
                  <a:cubicBezTo>
                    <a:pt x="298704" y="670768"/>
                    <a:pt x="612886" y="210869"/>
                    <a:pt x="910780" y="211948"/>
                  </a:cubicBezTo>
                  <a:cubicBezTo>
                    <a:pt x="1208674" y="213027"/>
                    <a:pt x="1434624" y="957359"/>
                    <a:pt x="1773079" y="922037"/>
                  </a:cubicBezTo>
                  <a:cubicBezTo>
                    <a:pt x="2111534" y="886715"/>
                    <a:pt x="2564384" y="2144"/>
                    <a:pt x="2941511" y="17"/>
                  </a:cubicBezTo>
                  <a:cubicBezTo>
                    <a:pt x="3318638" y="-2110"/>
                    <a:pt x="3648932" y="200518"/>
                    <a:pt x="3678650" y="209186"/>
                  </a:cubicBezTo>
                </a:path>
              </a:pathLst>
            </a:custGeom>
            <a:ln w="28575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9C784427-D580-4A18-9535-84667251B1CB}"/>
              </a:ext>
            </a:extLst>
          </p:cNvPr>
          <p:cNvSpPr/>
          <p:nvPr/>
        </p:nvSpPr>
        <p:spPr>
          <a:xfrm>
            <a:off x="2063552" y="1414433"/>
            <a:ext cx="590226" cy="313350"/>
          </a:xfrm>
          <a:prstGeom prst="rect">
            <a:avLst/>
          </a:prstGeom>
        </p:spPr>
        <p:txBody>
          <a:bodyPr wrap="none" tIns="0" bIns="36000">
            <a:sp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ВВП</a:t>
            </a:r>
          </a:p>
        </p:txBody>
      </p: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id="{7B7CA9DF-C002-4115-B68F-4913A43F2FC8}"/>
              </a:ext>
            </a:extLst>
          </p:cNvPr>
          <p:cNvSpPr/>
          <p:nvPr/>
        </p:nvSpPr>
        <p:spPr>
          <a:xfrm>
            <a:off x="9080208" y="5517232"/>
            <a:ext cx="832216" cy="313350"/>
          </a:xfrm>
          <a:prstGeom prst="rect">
            <a:avLst/>
          </a:prstGeom>
        </p:spPr>
        <p:txBody>
          <a:bodyPr wrap="none" tIns="0" bIns="36000">
            <a:sp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Время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FFED992B-6AD6-47DE-8BC4-4DFC95A0E52A}"/>
              </a:ext>
            </a:extLst>
          </p:cNvPr>
          <p:cNvSpPr/>
          <p:nvPr/>
        </p:nvSpPr>
        <p:spPr>
          <a:xfrm>
            <a:off x="5022914" y="6158274"/>
            <a:ext cx="700833" cy="313350"/>
          </a:xfrm>
          <a:prstGeom prst="rect">
            <a:avLst/>
          </a:prstGeom>
        </p:spPr>
        <p:txBody>
          <a:bodyPr wrap="none" tIns="0" bIns="36000">
            <a:sp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Цикл</a:t>
            </a: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id="{8E3A132C-2F52-49F9-8B6E-A4D000FA007D}"/>
              </a:ext>
            </a:extLst>
          </p:cNvPr>
          <p:cNvSpPr/>
          <p:nvPr/>
        </p:nvSpPr>
        <p:spPr>
          <a:xfrm>
            <a:off x="3887455" y="5628226"/>
            <a:ext cx="301686" cy="313350"/>
          </a:xfrm>
          <a:prstGeom prst="rect">
            <a:avLst/>
          </a:prstGeom>
        </p:spPr>
        <p:txBody>
          <a:bodyPr wrap="none" tIns="0" bIns="36000">
            <a:sp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1</a:t>
            </a:r>
          </a:p>
        </p:txBody>
      </p:sp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id="{39733B69-7D6A-494D-B0B9-FADBC60E15CB}"/>
              </a:ext>
            </a:extLst>
          </p:cNvPr>
          <p:cNvSpPr/>
          <p:nvPr/>
        </p:nvSpPr>
        <p:spPr>
          <a:xfrm>
            <a:off x="4931024" y="5628226"/>
            <a:ext cx="301686" cy="313350"/>
          </a:xfrm>
          <a:prstGeom prst="rect">
            <a:avLst/>
          </a:prstGeom>
        </p:spPr>
        <p:txBody>
          <a:bodyPr wrap="none" tIns="0" bIns="36000">
            <a:sp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2</a:t>
            </a: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B8A0CFE3-3876-4D4D-B9A5-06C2BC42BA94}"/>
              </a:ext>
            </a:extLst>
          </p:cNvPr>
          <p:cNvSpPr/>
          <p:nvPr/>
        </p:nvSpPr>
        <p:spPr>
          <a:xfrm>
            <a:off x="5960042" y="5628226"/>
            <a:ext cx="301686" cy="313350"/>
          </a:xfrm>
          <a:prstGeom prst="rect">
            <a:avLst/>
          </a:prstGeom>
        </p:spPr>
        <p:txBody>
          <a:bodyPr wrap="square" tIns="0" bIns="36000">
            <a:sp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3</a:t>
            </a:r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05760F7A-8889-47B6-81D6-EA778F6CEB2C}"/>
              </a:ext>
            </a:extLst>
          </p:cNvPr>
          <p:cNvSpPr/>
          <p:nvPr/>
        </p:nvSpPr>
        <p:spPr>
          <a:xfrm>
            <a:off x="6694085" y="5628226"/>
            <a:ext cx="301686" cy="313350"/>
          </a:xfrm>
          <a:prstGeom prst="rect">
            <a:avLst/>
          </a:prstGeom>
        </p:spPr>
        <p:txBody>
          <a:bodyPr wrap="none" tIns="0" bIns="36000">
            <a:sp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4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77FC551A-BA53-4A25-A192-C0D9F96C430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639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E7861CC6-70E6-41EA-9063-2F03057BAE33}"/>
              </a:ext>
            </a:extLst>
          </p:cNvPr>
          <p:cNvGrpSpPr/>
          <p:nvPr/>
        </p:nvGrpSpPr>
        <p:grpSpPr>
          <a:xfrm>
            <a:off x="2063552" y="1052737"/>
            <a:ext cx="8063776" cy="2918455"/>
            <a:chOff x="539552" y="1454977"/>
            <a:chExt cx="8063776" cy="2918455"/>
          </a:xfrm>
        </p:grpSpPr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id="{ADDC53A5-8437-4425-BE34-5B12FC018FE4}"/>
                </a:ext>
              </a:extLst>
            </p:cNvPr>
            <p:cNvSpPr/>
            <p:nvPr/>
          </p:nvSpPr>
          <p:spPr>
            <a:xfrm>
              <a:off x="539552" y="1454977"/>
              <a:ext cx="8063776" cy="422814"/>
            </a:xfrm>
            <a:prstGeom prst="roundRect">
              <a:avLst>
                <a:gd name="adj" fmla="val 5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ru-RU" b="1" dirty="0">
                  <a:solidFill>
                    <a:srgbClr val="062678"/>
                  </a:solidFill>
                </a:rPr>
                <a:t>важнейшие фазы цикла</a:t>
              </a:r>
              <a:r>
                <a:rPr lang="ru-RU" dirty="0">
                  <a:solidFill>
                    <a:srgbClr val="062678"/>
                  </a:solidFill>
                </a:rPr>
                <a:t> — спад и подъем производства</a:t>
              </a:r>
            </a:p>
          </p:txBody>
        </p:sp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id="{2325A3BC-73AD-40F9-B11E-9DB57D6DF178}"/>
                </a:ext>
              </a:extLst>
            </p:cNvPr>
            <p:cNvGrpSpPr/>
            <p:nvPr/>
          </p:nvGrpSpPr>
          <p:grpSpPr>
            <a:xfrm>
              <a:off x="539552" y="1952897"/>
              <a:ext cx="8063776" cy="2420535"/>
              <a:chOff x="539552" y="1952897"/>
              <a:chExt cx="8063776" cy="2420535"/>
            </a:xfrm>
          </p:grpSpPr>
          <p:sp>
            <p:nvSpPr>
              <p:cNvPr id="19" name="Восьмиугольник 18">
                <a:extLst>
                  <a:ext uri="{FF2B5EF4-FFF2-40B4-BE49-F238E27FC236}">
                    <a16:creationId xmlns:a16="http://schemas.microsoft.com/office/drawing/2014/main" id="{3AB8DE8E-F2F3-4B30-9144-F6BA2EC48C0D}"/>
                  </a:ext>
                </a:extLst>
              </p:cNvPr>
              <p:cNvSpPr/>
              <p:nvPr/>
            </p:nvSpPr>
            <p:spPr>
              <a:xfrm>
                <a:off x="539552" y="2177432"/>
                <a:ext cx="3960000" cy="2196000"/>
              </a:xfrm>
              <a:prstGeom prst="octagon">
                <a:avLst>
                  <a:gd name="adj" fmla="val 10065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72000" tIns="36000" rIns="72000" bIns="36000" rtlCol="0" anchor="t"/>
              <a:lstStyle/>
              <a:p>
                <a:endParaRPr lang="ru-RU" sz="700" dirty="0">
                  <a:solidFill>
                    <a:srgbClr val="062678"/>
                  </a:solidFill>
                </a:endParaRPr>
              </a:p>
              <a:p>
                <a:pPr algn="ctr"/>
                <a:r>
                  <a:rPr lang="ru-RU" sz="1600" b="1" dirty="0">
                    <a:solidFill>
                      <a:srgbClr val="062678"/>
                    </a:solidFill>
                  </a:rPr>
                  <a:t>подъем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увеличение запасов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рост производственных мощностей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увеличение спроса на труд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повышение прибылей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расширение спроса на кредит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рост производства </a:t>
                </a:r>
              </a:p>
            </p:txBody>
          </p:sp>
          <p:sp>
            <p:nvSpPr>
              <p:cNvPr id="23" name="Восьмиугольник 22">
                <a:extLst>
                  <a:ext uri="{FF2B5EF4-FFF2-40B4-BE49-F238E27FC236}">
                    <a16:creationId xmlns:a16="http://schemas.microsoft.com/office/drawing/2014/main" id="{6B734C38-CA4C-4EFB-B021-F1A3F1C4DFF2}"/>
                  </a:ext>
                </a:extLst>
              </p:cNvPr>
              <p:cNvSpPr/>
              <p:nvPr/>
            </p:nvSpPr>
            <p:spPr>
              <a:xfrm>
                <a:off x="4643328" y="2177432"/>
                <a:ext cx="3960000" cy="2196000"/>
              </a:xfrm>
              <a:prstGeom prst="octagon">
                <a:avLst>
                  <a:gd name="adj" fmla="val 10065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72000" tIns="36000" rIns="72000" bIns="36000" rtlCol="0" anchor="t"/>
              <a:lstStyle/>
              <a:p>
                <a:endParaRPr lang="ru-RU" sz="700" dirty="0">
                  <a:solidFill>
                    <a:srgbClr val="062678"/>
                  </a:solidFill>
                </a:endParaRPr>
              </a:p>
              <a:p>
                <a:pPr algn="ctr"/>
                <a:r>
                  <a:rPr lang="ru-RU" sz="1600" b="1" dirty="0">
                    <a:solidFill>
                      <a:srgbClr val="062678"/>
                    </a:solidFill>
                  </a:rPr>
                  <a:t>спад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ликвидация запасов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сокращение производственных мощностей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падение спроса на труд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резкое уменьшение прибылей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ослабление спроса на кредит</a:t>
                </a:r>
              </a:p>
              <a:p>
                <a:pPr marL="182563" indent="-182563">
                  <a:buFont typeface="Wingdings" panose="05000000000000000000" pitchFamily="2" charset="2"/>
                  <a:buChar char="§"/>
                </a:pPr>
                <a:r>
                  <a:rPr lang="ru-RU" sz="1600" dirty="0">
                    <a:solidFill>
                      <a:srgbClr val="062678"/>
                    </a:solidFill>
                  </a:rPr>
                  <a:t>сокращение объемов производства</a:t>
                </a:r>
              </a:p>
            </p:txBody>
          </p:sp>
          <p:sp>
            <p:nvSpPr>
              <p:cNvPr id="3" name="Шестиугольник 2">
                <a:extLst>
                  <a:ext uri="{FF2B5EF4-FFF2-40B4-BE49-F238E27FC236}">
                    <a16:creationId xmlns:a16="http://schemas.microsoft.com/office/drawing/2014/main" id="{95024EB1-F77D-49B6-BF4A-972B9F1D0839}"/>
                  </a:ext>
                </a:extLst>
              </p:cNvPr>
              <p:cNvSpPr/>
              <p:nvPr/>
            </p:nvSpPr>
            <p:spPr>
              <a:xfrm>
                <a:off x="1403648" y="1952897"/>
                <a:ext cx="6336704" cy="422814"/>
              </a:xfrm>
              <a:prstGeom prst="hexagon">
                <a:avLst>
                  <a:gd name="adj" fmla="val 57990"/>
                  <a:gd name="vf" fmla="val 11547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36000" tIns="0" rIns="36000" bIns="0" rtlCol="0" anchor="ctr"/>
              <a:lstStyle/>
              <a:p>
                <a:pPr algn="ctr"/>
                <a:r>
                  <a:rPr lang="ru-RU" dirty="0">
                    <a:solidFill>
                      <a:srgbClr val="062678"/>
                    </a:solidFill>
                  </a:rPr>
                  <a:t>характерные черты циклов</a:t>
                </a:r>
              </a:p>
            </p:txBody>
          </p:sp>
        </p:grpSp>
      </p:grp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C02D78E-368E-4BFB-8088-252ABAD32D21}"/>
              </a:ext>
            </a:extLst>
          </p:cNvPr>
          <p:cNvSpPr/>
          <p:nvPr/>
        </p:nvSpPr>
        <p:spPr>
          <a:xfrm>
            <a:off x="2063552" y="476672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Промышленный цикл и его фазы</a:t>
            </a: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675E0C3B-B7C3-4248-A2CD-92962681F07C}"/>
              </a:ext>
            </a:extLst>
          </p:cNvPr>
          <p:cNvSpPr/>
          <p:nvPr/>
        </p:nvSpPr>
        <p:spPr>
          <a:xfrm>
            <a:off x="2099755" y="4437112"/>
            <a:ext cx="7992490" cy="632702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r>
              <a:rPr lang="ru-RU" b="1" dirty="0">
                <a:solidFill>
                  <a:srgbClr val="062678"/>
                </a:solidFill>
              </a:rPr>
              <a:t>Акселератор </a:t>
            </a:r>
            <a:r>
              <a:rPr lang="ru-RU" dirty="0">
                <a:solidFill>
                  <a:srgbClr val="062678"/>
                </a:solidFill>
              </a:rPr>
              <a:t>— коэффициент, на который увеличиваются инвестиции при увеличении доходов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DEFE866-181E-48F7-AED6-E586D7759230}"/>
              </a:ext>
            </a:extLst>
          </p:cNvPr>
          <p:cNvSpPr/>
          <p:nvPr/>
        </p:nvSpPr>
        <p:spPr>
          <a:xfrm>
            <a:off x="2062432" y="4077073"/>
            <a:ext cx="8064896" cy="3844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Акселератор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CE73F0BE-4AC1-41EA-8770-7A33E9AF7EFD}"/>
              </a:ext>
            </a:extLst>
          </p:cNvPr>
          <p:cNvSpPr/>
          <p:nvPr/>
        </p:nvSpPr>
        <p:spPr>
          <a:xfrm>
            <a:off x="4277513" y="5157192"/>
            <a:ext cx="5814733" cy="144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ru-RU" sz="1600" b="1" dirty="0">
                <a:solidFill>
                  <a:srgbClr val="062678"/>
                </a:solidFill>
              </a:rPr>
              <a:t>Принцип акселерации </a:t>
            </a:r>
            <a:r>
              <a:rPr lang="ru-RU" sz="1600" dirty="0">
                <a:solidFill>
                  <a:srgbClr val="062678"/>
                </a:solidFill>
              </a:rPr>
              <a:t>— увеличение спроса на конечный продукт оказывает более чем пропорциональное воздействие на спрос на средства производства. Соответственно, замедление спроса на конечный продукт влечет за собой существенное уменьшение спроса на средства производства.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0CC6A264-37FF-49C5-AA82-376DE226F918}"/>
              </a:ext>
            </a:extLst>
          </p:cNvPr>
          <p:cNvSpPr/>
          <p:nvPr/>
        </p:nvSpPr>
        <p:spPr>
          <a:xfrm>
            <a:off x="2099756" y="5157190"/>
            <a:ext cx="1691989" cy="1440000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А = </a:t>
            </a:r>
            <a:r>
              <a:rPr lang="el-GR" b="1" dirty="0">
                <a:solidFill>
                  <a:srgbClr val="062678"/>
                </a:solidFill>
              </a:rPr>
              <a:t>Δ</a:t>
            </a:r>
            <a:r>
              <a:rPr lang="ru-RU" b="1" dirty="0">
                <a:solidFill>
                  <a:srgbClr val="062678"/>
                </a:solidFill>
              </a:rPr>
              <a:t> И / </a:t>
            </a:r>
            <a:r>
              <a:rPr lang="el-GR" b="1" dirty="0">
                <a:solidFill>
                  <a:srgbClr val="062678"/>
                </a:solidFill>
              </a:rPr>
              <a:t>Δ</a:t>
            </a:r>
            <a:r>
              <a:rPr lang="ru-RU" b="1" dirty="0">
                <a:solidFill>
                  <a:srgbClr val="062678"/>
                </a:solidFill>
              </a:rPr>
              <a:t> ВНП</a:t>
            </a:r>
            <a:endParaRPr lang="ru-RU" dirty="0">
              <a:solidFill>
                <a:srgbClr val="062678"/>
              </a:solidFill>
            </a:endParaRPr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DF577937-3979-48D6-8AC5-591696B14A7E}"/>
              </a:ext>
            </a:extLst>
          </p:cNvPr>
          <p:cNvSpPr/>
          <p:nvPr/>
        </p:nvSpPr>
        <p:spPr>
          <a:xfrm>
            <a:off x="3854608" y="5598411"/>
            <a:ext cx="360040" cy="557561"/>
          </a:xfrm>
          <a:prstGeom prst="rightArrow">
            <a:avLst>
              <a:gd name="adj1" fmla="val 66400"/>
              <a:gd name="adj2" fmla="val 8301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lang="ru-RU">
              <a:solidFill>
                <a:srgbClr val="062678"/>
              </a:solidFill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2388FA4-22A5-473A-8F08-276B2E784C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09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C02D78E-368E-4BFB-8088-252ABAD32D21}"/>
              </a:ext>
            </a:extLst>
          </p:cNvPr>
          <p:cNvSpPr/>
          <p:nvPr/>
        </p:nvSpPr>
        <p:spPr>
          <a:xfrm>
            <a:off x="2063552" y="845096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Экономические теории циклов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1CC997B2-EC22-4A00-8F20-322A7DC16352}"/>
              </a:ext>
            </a:extLst>
          </p:cNvPr>
          <p:cNvGrpSpPr/>
          <p:nvPr/>
        </p:nvGrpSpPr>
        <p:grpSpPr>
          <a:xfrm>
            <a:off x="2063552" y="1556792"/>
            <a:ext cx="8063776" cy="3024336"/>
            <a:chOff x="539552" y="1052736"/>
            <a:chExt cx="8063776" cy="3024336"/>
          </a:xfrm>
        </p:grpSpPr>
        <p:grpSp>
          <p:nvGrpSpPr>
            <p:cNvPr id="4" name="Группа 3">
              <a:extLst>
                <a:ext uri="{FF2B5EF4-FFF2-40B4-BE49-F238E27FC236}">
                  <a16:creationId xmlns:a16="http://schemas.microsoft.com/office/drawing/2014/main" id="{E7861CC6-70E6-41EA-9063-2F03057BAE33}"/>
                </a:ext>
              </a:extLst>
            </p:cNvPr>
            <p:cNvGrpSpPr/>
            <p:nvPr/>
          </p:nvGrpSpPr>
          <p:grpSpPr>
            <a:xfrm>
              <a:off x="539552" y="1052736"/>
              <a:ext cx="8063776" cy="3024336"/>
              <a:chOff x="539552" y="1454977"/>
              <a:chExt cx="8063776" cy="3024336"/>
            </a:xfrm>
          </p:grpSpPr>
          <p:sp>
            <p:nvSpPr>
              <p:cNvPr id="17" name="Прямоугольник: скругленные углы 16">
                <a:extLst>
                  <a:ext uri="{FF2B5EF4-FFF2-40B4-BE49-F238E27FC236}">
                    <a16:creationId xmlns:a16="http://schemas.microsoft.com/office/drawing/2014/main" id="{ADDC53A5-8437-4425-BE34-5B12FC018FE4}"/>
                  </a:ext>
                </a:extLst>
              </p:cNvPr>
              <p:cNvSpPr/>
              <p:nvPr/>
            </p:nvSpPr>
            <p:spPr>
              <a:xfrm>
                <a:off x="539552" y="1454977"/>
                <a:ext cx="8063776" cy="422814"/>
              </a:xfrm>
              <a:prstGeom prst="roundRect">
                <a:avLst>
                  <a:gd name="adj" fmla="val 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r>
                  <a:rPr lang="ru-RU" b="1" dirty="0">
                    <a:solidFill>
                      <a:srgbClr val="062678"/>
                    </a:solidFill>
                  </a:rPr>
                  <a:t>Экономические теории циклов</a:t>
                </a:r>
                <a:endParaRPr lang="ru-RU" dirty="0">
                  <a:solidFill>
                    <a:srgbClr val="062678"/>
                  </a:solidFill>
                </a:endParaRPr>
              </a:p>
            </p:txBody>
          </p:sp>
          <p:grpSp>
            <p:nvGrpSpPr>
              <p:cNvPr id="2" name="Группа 1">
                <a:extLst>
                  <a:ext uri="{FF2B5EF4-FFF2-40B4-BE49-F238E27FC236}">
                    <a16:creationId xmlns:a16="http://schemas.microsoft.com/office/drawing/2014/main" id="{2325A3BC-73AD-40F9-B11E-9DB57D6DF178}"/>
                  </a:ext>
                </a:extLst>
              </p:cNvPr>
              <p:cNvGrpSpPr/>
              <p:nvPr/>
            </p:nvGrpSpPr>
            <p:grpSpPr>
              <a:xfrm>
                <a:off x="539552" y="1979224"/>
                <a:ext cx="8063776" cy="2500089"/>
                <a:chOff x="539552" y="1979224"/>
                <a:chExt cx="8063776" cy="2500089"/>
              </a:xfrm>
            </p:grpSpPr>
            <p:sp>
              <p:nvSpPr>
                <p:cNvPr id="19" name="Восьмиугольник 18">
                  <a:extLst>
                    <a:ext uri="{FF2B5EF4-FFF2-40B4-BE49-F238E27FC236}">
                      <a16:creationId xmlns:a16="http://schemas.microsoft.com/office/drawing/2014/main" id="{3AB8DE8E-F2F3-4B30-9144-F6BA2EC48C0D}"/>
                    </a:ext>
                  </a:extLst>
                </p:cNvPr>
                <p:cNvSpPr/>
                <p:nvPr/>
              </p:nvSpPr>
              <p:spPr>
                <a:xfrm>
                  <a:off x="539552" y="2283313"/>
                  <a:ext cx="3960000" cy="2196000"/>
                </a:xfrm>
                <a:prstGeom prst="octagon">
                  <a:avLst>
                    <a:gd name="adj" fmla="val 10065"/>
                  </a:avLst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72000" tIns="36000" rIns="72000" bIns="36000" rtlCol="0" anchor="t"/>
                <a:lstStyle/>
                <a:p>
                  <a:endParaRPr lang="ru-RU" sz="1100" dirty="0">
                    <a:solidFill>
                      <a:srgbClr val="062678"/>
                    </a:solidFill>
                  </a:endParaRPr>
                </a:p>
                <a:p>
                  <a:pPr algn="ctr"/>
                  <a:r>
                    <a:rPr lang="ru-RU" sz="1600" b="1" dirty="0">
                      <a:solidFill>
                        <a:srgbClr val="062678"/>
                      </a:solidFill>
                    </a:rPr>
                    <a:t>причины возникновения — </a:t>
                  </a:r>
                  <a:br>
                    <a:rPr lang="ru-RU" sz="1600" b="1" dirty="0">
                      <a:solidFill>
                        <a:srgbClr val="062678"/>
                      </a:solidFill>
                    </a:rPr>
                  </a:br>
                  <a:r>
                    <a:rPr lang="ru-RU" sz="1600" b="1" dirty="0">
                      <a:solidFill>
                        <a:srgbClr val="062678"/>
                      </a:solidFill>
                    </a:rPr>
                    <a:t>внешние факторы: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v"/>
                  </a:pPr>
                  <a:r>
                    <a:rPr lang="ru-RU" sz="1600" dirty="0">
                      <a:solidFill>
                        <a:srgbClr val="062678"/>
                      </a:solidFill>
                    </a:rPr>
                    <a:t>войны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v"/>
                  </a:pPr>
                  <a:r>
                    <a:rPr lang="ru-RU" sz="1600" dirty="0">
                      <a:solidFill>
                        <a:srgbClr val="062678"/>
                      </a:solidFill>
                    </a:rPr>
                    <a:t>революции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v"/>
                  </a:pPr>
                  <a:r>
                    <a:rPr lang="ru-RU" sz="1600" dirty="0">
                      <a:solidFill>
                        <a:srgbClr val="062678"/>
                      </a:solidFill>
                    </a:rPr>
                    <a:t>политические события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v"/>
                  </a:pPr>
                  <a:r>
                    <a:rPr lang="ru-RU" sz="1600" dirty="0">
                      <a:solidFill>
                        <a:srgbClr val="062678"/>
                      </a:solidFill>
                    </a:rPr>
                    <a:t>миграция населения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v"/>
                  </a:pPr>
                  <a:r>
                    <a:rPr lang="ru-RU" sz="1600" dirty="0">
                      <a:solidFill>
                        <a:srgbClr val="062678"/>
                      </a:solidFill>
                    </a:rPr>
                    <a:t>научные открытия</a:t>
                  </a:r>
                </a:p>
              </p:txBody>
            </p:sp>
            <p:sp>
              <p:nvSpPr>
                <p:cNvPr id="23" name="Восьмиугольник 22">
                  <a:extLst>
                    <a:ext uri="{FF2B5EF4-FFF2-40B4-BE49-F238E27FC236}">
                      <a16:creationId xmlns:a16="http://schemas.microsoft.com/office/drawing/2014/main" id="{6B734C38-CA4C-4EFB-B021-F1A3F1C4DFF2}"/>
                    </a:ext>
                  </a:extLst>
                </p:cNvPr>
                <p:cNvSpPr/>
                <p:nvPr/>
              </p:nvSpPr>
              <p:spPr>
                <a:xfrm>
                  <a:off x="4643328" y="2283313"/>
                  <a:ext cx="3960000" cy="2196000"/>
                </a:xfrm>
                <a:prstGeom prst="octagon">
                  <a:avLst>
                    <a:gd name="adj" fmla="val 10065"/>
                  </a:avLst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72000" tIns="36000" rIns="72000" bIns="36000" rtlCol="0" anchor="t"/>
                <a:lstStyle/>
                <a:p>
                  <a:endParaRPr lang="ru-RU" sz="1100" dirty="0">
                    <a:solidFill>
                      <a:srgbClr val="062678"/>
                    </a:solidFill>
                  </a:endParaRPr>
                </a:p>
                <a:p>
                  <a:pPr algn="ctr"/>
                  <a:r>
                    <a:rPr lang="ru-RU" sz="1600" b="1" dirty="0">
                      <a:solidFill>
                        <a:srgbClr val="062678"/>
                      </a:solidFill>
                    </a:rPr>
                    <a:t>причины возникновения — </a:t>
                  </a:r>
                </a:p>
                <a:p>
                  <a:pPr algn="ctr"/>
                  <a:r>
                    <a:rPr lang="ru-RU" sz="1600" b="1" dirty="0">
                      <a:solidFill>
                        <a:srgbClr val="062678"/>
                      </a:solidFill>
                    </a:rPr>
                    <a:t>внутренние факторы: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v"/>
                  </a:pPr>
                  <a:r>
                    <a:rPr lang="ru-RU" sz="1600" dirty="0">
                      <a:solidFill>
                        <a:srgbClr val="062678"/>
                      </a:solidFill>
                    </a:rPr>
                    <a:t>диспропорции в структуре производства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v"/>
                  </a:pPr>
                  <a:r>
                    <a:rPr lang="ru-RU" sz="1600" dirty="0">
                      <a:solidFill>
                        <a:srgbClr val="062678"/>
                      </a:solidFill>
                    </a:rPr>
                    <a:t>нарушения денежного обращения</a:t>
                  </a:r>
                </a:p>
                <a:p>
                  <a:pPr marL="285750" indent="-285750">
                    <a:buFont typeface="Wingdings" panose="05000000000000000000" pitchFamily="2" charset="2"/>
                    <a:buChar char="v"/>
                  </a:pPr>
                  <a:r>
                    <a:rPr lang="ru-RU" sz="1600" dirty="0">
                      <a:solidFill>
                        <a:srgbClr val="062678"/>
                      </a:solidFill>
                    </a:rPr>
                    <a:t>перенакопление основного капитала</a:t>
                  </a:r>
                </a:p>
              </p:txBody>
            </p:sp>
            <p:sp>
              <p:nvSpPr>
                <p:cNvPr id="3" name="Шестиугольник 2">
                  <a:extLst>
                    <a:ext uri="{FF2B5EF4-FFF2-40B4-BE49-F238E27FC236}">
                      <a16:creationId xmlns:a16="http://schemas.microsoft.com/office/drawing/2014/main" id="{95024EB1-F77D-49B6-BF4A-972B9F1D0839}"/>
                    </a:ext>
                  </a:extLst>
                </p:cNvPr>
                <p:cNvSpPr/>
                <p:nvPr/>
              </p:nvSpPr>
              <p:spPr>
                <a:xfrm>
                  <a:off x="1115396" y="1979224"/>
                  <a:ext cx="2808312" cy="612000"/>
                </a:xfrm>
                <a:prstGeom prst="hexagon">
                  <a:avLst>
                    <a:gd name="adj" fmla="val 57990"/>
                    <a:gd name="vf" fmla="val 115470"/>
                  </a:avLst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36000" tIns="0" rIns="36000" bIns="0" rtlCol="0" anchor="ctr"/>
                <a:lstStyle/>
                <a:p>
                  <a:pPr algn="ctr"/>
                  <a:r>
                    <a:rPr lang="ru-RU" dirty="0" err="1">
                      <a:solidFill>
                        <a:srgbClr val="062678"/>
                      </a:solidFill>
                    </a:rPr>
                    <a:t>Экстернальные</a:t>
                  </a:r>
                  <a:r>
                    <a:rPr lang="ru-RU" dirty="0">
                      <a:solidFill>
                        <a:srgbClr val="062678"/>
                      </a:solidFill>
                    </a:rPr>
                    <a:t> теории</a:t>
                  </a:r>
                </a:p>
              </p:txBody>
            </p:sp>
          </p:grpSp>
        </p:grpSp>
        <p:sp>
          <p:nvSpPr>
            <p:cNvPr id="16" name="Шестиугольник 15">
              <a:extLst>
                <a:ext uri="{FF2B5EF4-FFF2-40B4-BE49-F238E27FC236}">
                  <a16:creationId xmlns:a16="http://schemas.microsoft.com/office/drawing/2014/main" id="{C4CA9EAC-60CC-4784-A9D8-E874B410200D}"/>
                </a:ext>
              </a:extLst>
            </p:cNvPr>
            <p:cNvSpPr/>
            <p:nvPr/>
          </p:nvSpPr>
          <p:spPr>
            <a:xfrm>
              <a:off x="5219172" y="1576983"/>
              <a:ext cx="2808312" cy="612000"/>
            </a:xfrm>
            <a:prstGeom prst="hexagon">
              <a:avLst>
                <a:gd name="adj" fmla="val 57990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0" rIns="36000" bIns="0" rtlCol="0" anchor="ctr"/>
            <a:lstStyle/>
            <a:p>
              <a:pPr algn="ctr"/>
              <a:r>
                <a:rPr lang="ru-RU" dirty="0" err="1">
                  <a:solidFill>
                    <a:srgbClr val="062678"/>
                  </a:solidFill>
                </a:rPr>
                <a:t>Интернальные</a:t>
              </a:r>
              <a:r>
                <a:rPr lang="ru-RU" dirty="0">
                  <a:solidFill>
                    <a:srgbClr val="062678"/>
                  </a:solidFill>
                </a:rPr>
                <a:t> теории</a:t>
              </a:r>
            </a:p>
          </p:txBody>
        </p:sp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2A92C1C-2F97-44A4-8151-47524CE678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530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C02D78E-368E-4BFB-8088-252ABAD32D21}"/>
              </a:ext>
            </a:extLst>
          </p:cNvPr>
          <p:cNvSpPr/>
          <p:nvPr/>
        </p:nvSpPr>
        <p:spPr>
          <a:xfrm>
            <a:off x="2063552" y="476672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Антикризисные программы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ADDC53A5-8437-4425-BE34-5B12FC018FE4}"/>
              </a:ext>
            </a:extLst>
          </p:cNvPr>
          <p:cNvSpPr/>
          <p:nvPr/>
        </p:nvSpPr>
        <p:spPr>
          <a:xfrm>
            <a:off x="2063552" y="1044352"/>
            <a:ext cx="8063776" cy="42281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Концепции антикризисных программ</a:t>
            </a:r>
            <a:endParaRPr lang="ru-RU" dirty="0">
              <a:solidFill>
                <a:srgbClr val="062678"/>
              </a:solidFill>
            </a:endParaRPr>
          </a:p>
        </p:txBody>
      </p:sp>
      <p:sp>
        <p:nvSpPr>
          <p:cNvPr id="13" name="Блок-схема: ручное управление 12">
            <a:extLst>
              <a:ext uri="{FF2B5EF4-FFF2-40B4-BE49-F238E27FC236}">
                <a16:creationId xmlns:a16="http://schemas.microsoft.com/office/drawing/2014/main" id="{10733C81-D2B4-476F-9406-0D7A9C4F70FE}"/>
              </a:ext>
            </a:extLst>
          </p:cNvPr>
          <p:cNvSpPr/>
          <p:nvPr/>
        </p:nvSpPr>
        <p:spPr>
          <a:xfrm>
            <a:off x="2356480" y="4230233"/>
            <a:ext cx="7483936" cy="304323"/>
          </a:xfrm>
          <a:prstGeom prst="flowChartManualOpe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600" dirty="0">
                <a:solidFill>
                  <a:srgbClr val="062678"/>
                </a:solidFill>
              </a:rPr>
              <a:t>действия в период кризиса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061CFA99-6090-4B1D-BF9B-BDAABC1529E0}"/>
              </a:ext>
            </a:extLst>
          </p:cNvPr>
          <p:cNvGrpSpPr/>
          <p:nvPr/>
        </p:nvGrpSpPr>
        <p:grpSpPr>
          <a:xfrm>
            <a:off x="2063552" y="1548409"/>
            <a:ext cx="3744816" cy="2612771"/>
            <a:chOff x="539552" y="2132856"/>
            <a:chExt cx="3744816" cy="2612771"/>
          </a:xfrm>
        </p:grpSpPr>
        <p:sp>
          <p:nvSpPr>
            <p:cNvPr id="22" name="Прямоугольник: скругленные углы 21">
              <a:extLst>
                <a:ext uri="{FF2B5EF4-FFF2-40B4-BE49-F238E27FC236}">
                  <a16:creationId xmlns:a16="http://schemas.microsoft.com/office/drawing/2014/main" id="{5510EAEF-EC99-4070-A8A7-9DE45E2FA535}"/>
                </a:ext>
              </a:extLst>
            </p:cNvPr>
            <p:cNvSpPr/>
            <p:nvPr/>
          </p:nvSpPr>
          <p:spPr>
            <a:xfrm>
              <a:off x="611960" y="2312648"/>
              <a:ext cx="3600000" cy="2432979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72000" rIns="72000" bIns="72000" rtlCol="0" anchor="t"/>
            <a:lstStyle/>
            <a:p>
              <a:endParaRPr lang="ru-RU" sz="700" dirty="0">
                <a:solidFill>
                  <a:srgbClr val="062678"/>
                </a:solidFill>
              </a:endParaRPr>
            </a:p>
            <a:p>
              <a:pPr algn="ctr"/>
              <a:r>
                <a:rPr lang="ru-RU" sz="1600" b="1" dirty="0">
                  <a:solidFill>
                    <a:srgbClr val="062678"/>
                  </a:solidFill>
                </a:rPr>
                <a:t>рычаги воздействия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активное государственное вмешательство в экономику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стимулирование совокупного спроса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денежная эмиссия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государственное стимулирование инвестиций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расширение спроса на кредит</a:t>
              </a:r>
            </a:p>
          </p:txBody>
        </p:sp>
        <p:sp>
          <p:nvSpPr>
            <p:cNvPr id="24" name="Восьмиугольник 23">
              <a:extLst>
                <a:ext uri="{FF2B5EF4-FFF2-40B4-BE49-F238E27FC236}">
                  <a16:creationId xmlns:a16="http://schemas.microsoft.com/office/drawing/2014/main" id="{47DA3733-AAEF-474C-9F05-E3AFF54220F6}"/>
                </a:ext>
              </a:extLst>
            </p:cNvPr>
            <p:cNvSpPr/>
            <p:nvPr/>
          </p:nvSpPr>
          <p:spPr>
            <a:xfrm>
              <a:off x="539552" y="2132856"/>
              <a:ext cx="3744816" cy="340192"/>
            </a:xfrm>
            <a:prstGeom prst="octagon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85000"/>
                </a:lnSpc>
              </a:pPr>
              <a:r>
                <a:rPr lang="ru-RU" dirty="0" err="1">
                  <a:solidFill>
                    <a:srgbClr val="062678"/>
                  </a:solidFill>
                </a:rPr>
                <a:t>неокейнсианский</a:t>
              </a:r>
              <a:r>
                <a:rPr lang="ru-RU" dirty="0">
                  <a:solidFill>
                    <a:srgbClr val="062678"/>
                  </a:solidFill>
                </a:rPr>
                <a:t> подход</a:t>
              </a: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9B41F0F0-A9A9-4711-99BB-E7D9169C4032}"/>
              </a:ext>
            </a:extLst>
          </p:cNvPr>
          <p:cNvGrpSpPr/>
          <p:nvPr/>
        </p:nvGrpSpPr>
        <p:grpSpPr>
          <a:xfrm>
            <a:off x="6383634" y="1548409"/>
            <a:ext cx="3744816" cy="2612771"/>
            <a:chOff x="4859634" y="2132856"/>
            <a:chExt cx="3744816" cy="2612771"/>
          </a:xfrm>
        </p:grpSpPr>
        <p:sp>
          <p:nvSpPr>
            <p:cNvPr id="25" name="Прямоугольник: скругленные углы 24">
              <a:extLst>
                <a:ext uri="{FF2B5EF4-FFF2-40B4-BE49-F238E27FC236}">
                  <a16:creationId xmlns:a16="http://schemas.microsoft.com/office/drawing/2014/main" id="{2280016E-AA01-4516-A882-9898C8EF2A02}"/>
                </a:ext>
              </a:extLst>
            </p:cNvPr>
            <p:cNvSpPr/>
            <p:nvPr/>
          </p:nvSpPr>
          <p:spPr>
            <a:xfrm>
              <a:off x="4932042" y="2312648"/>
              <a:ext cx="3600000" cy="2432979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72000" rIns="72000" bIns="72000" rtlCol="0" anchor="t"/>
            <a:lstStyle/>
            <a:p>
              <a:endParaRPr lang="ru-RU" sz="700" dirty="0">
                <a:solidFill>
                  <a:srgbClr val="062678"/>
                </a:solidFill>
              </a:endParaRPr>
            </a:p>
            <a:p>
              <a:pPr algn="ctr"/>
              <a:r>
                <a:rPr lang="ru-RU" sz="1600" b="1" dirty="0">
                  <a:solidFill>
                    <a:srgbClr val="062678"/>
                  </a:solidFill>
                </a:rPr>
                <a:t>рычаги воздействия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уменьшение государственного вмешательства в экономику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изменение кредитно-денежной политики государства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установление пределов роста денежной массы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повышение учетной ставки</a:t>
              </a:r>
            </a:p>
            <a:p>
              <a:pPr marL="182563" indent="-182563">
                <a:buFont typeface="Wingdings" panose="05000000000000000000" pitchFamily="2" charset="2"/>
                <a:buChar char="§"/>
              </a:pPr>
              <a:r>
                <a:rPr lang="ru-RU" sz="1600" dirty="0">
                  <a:solidFill>
                    <a:srgbClr val="062678"/>
                  </a:solidFill>
                </a:rPr>
                <a:t>снижение налога на прибыль</a:t>
              </a:r>
            </a:p>
          </p:txBody>
        </p:sp>
        <p:sp>
          <p:nvSpPr>
            <p:cNvPr id="26" name="Восьмиугольник 25">
              <a:extLst>
                <a:ext uri="{FF2B5EF4-FFF2-40B4-BE49-F238E27FC236}">
                  <a16:creationId xmlns:a16="http://schemas.microsoft.com/office/drawing/2014/main" id="{BCDAFB9A-0836-4613-BABA-E40CC4496FE0}"/>
                </a:ext>
              </a:extLst>
            </p:cNvPr>
            <p:cNvSpPr/>
            <p:nvPr/>
          </p:nvSpPr>
          <p:spPr>
            <a:xfrm>
              <a:off x="4859634" y="2132856"/>
              <a:ext cx="3744816" cy="340192"/>
            </a:xfrm>
            <a:prstGeom prst="octagon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5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монетаристский подход</a:t>
              </a:r>
            </a:p>
          </p:txBody>
        </p:sp>
      </p:grp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2E9B2523-FBE3-4BD9-80B7-91BC915A0821}"/>
              </a:ext>
            </a:extLst>
          </p:cNvPr>
          <p:cNvSpPr/>
          <p:nvPr/>
        </p:nvSpPr>
        <p:spPr>
          <a:xfrm>
            <a:off x="2063553" y="4625866"/>
            <a:ext cx="3959999" cy="2016000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1600" b="1" dirty="0">
                <a:solidFill>
                  <a:srgbClr val="062678"/>
                </a:solidFill>
              </a:rPr>
              <a:t>в период подъема </a:t>
            </a:r>
            <a:r>
              <a:rPr lang="ru-RU" sz="1600" dirty="0">
                <a:solidFill>
                  <a:srgbClr val="062678"/>
                </a:solidFill>
              </a:rPr>
              <a:t>с целью </a:t>
            </a:r>
            <a:r>
              <a:rPr lang="ru-RU" sz="1600" dirty="0" err="1">
                <a:solidFill>
                  <a:srgbClr val="062678"/>
                </a:solidFill>
              </a:rPr>
              <a:t>предотвра-щения</a:t>
            </a:r>
            <a:r>
              <a:rPr lang="ru-RU" sz="1600" dirty="0">
                <a:solidFill>
                  <a:srgbClr val="062678"/>
                </a:solidFill>
              </a:rPr>
              <a:t> «перегрева» экономики – сдержи-</a:t>
            </a:r>
            <a:r>
              <a:rPr lang="ru-RU" sz="1600" dirty="0" err="1">
                <a:solidFill>
                  <a:srgbClr val="062678"/>
                </a:solidFill>
              </a:rPr>
              <a:t>вание</a:t>
            </a:r>
            <a:r>
              <a:rPr lang="ru-RU" sz="1600" dirty="0">
                <a:solidFill>
                  <a:srgbClr val="062678"/>
                </a:solidFill>
              </a:rPr>
              <a:t> деловой активности: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повышение учетной </a:t>
            </a:r>
            <a:r>
              <a:rPr lang="ru-RU" sz="1600">
                <a:solidFill>
                  <a:srgbClr val="062678"/>
                </a:solidFill>
              </a:rPr>
              <a:t>ставки НБ</a:t>
            </a:r>
            <a:endParaRPr lang="ru-RU" sz="1600" dirty="0">
              <a:solidFill>
                <a:srgbClr val="062678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продажа государственных ценных бумаг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повышение налогов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снижение государственных инвестиций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сдерживание роста заработной платы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59164319-5BD3-41D0-9E55-9F744204ECC4}"/>
              </a:ext>
            </a:extLst>
          </p:cNvPr>
          <p:cNvSpPr/>
          <p:nvPr/>
        </p:nvSpPr>
        <p:spPr>
          <a:xfrm>
            <a:off x="6164984" y="4625866"/>
            <a:ext cx="3959999" cy="2016000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1600" b="1" dirty="0">
                <a:solidFill>
                  <a:srgbClr val="062678"/>
                </a:solidFill>
              </a:rPr>
              <a:t>в период спада </a:t>
            </a:r>
            <a:r>
              <a:rPr lang="ru-RU" sz="1600" dirty="0">
                <a:solidFill>
                  <a:srgbClr val="062678"/>
                </a:solidFill>
              </a:rPr>
              <a:t>и депрессии – стимулирование деловой активности: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снижение учетной ставки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покупка государственных ценных бумаг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повышение государственных расходов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снижение налоговых ставок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государственные инвестиции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повышение зарплаты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91E46FB-90C8-431A-9DD0-00F73E5FE71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3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467</Words>
  <Application>Microsoft Office PowerPoint</Application>
  <PresentationFormat>Широкоэкранный</PresentationFormat>
  <Paragraphs>121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Неизвестный пользователь</cp:lastModifiedBy>
  <cp:revision>3</cp:revision>
  <dcterms:created xsi:type="dcterms:W3CDTF">2022-01-20T13:09:05Z</dcterms:created>
  <dcterms:modified xsi:type="dcterms:W3CDTF">2022-01-21T08:33:59Z</dcterms:modified>
</cp:coreProperties>
</file>