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9" r:id="rId3"/>
    <p:sldId id="281" r:id="rId4"/>
    <p:sldId id="282" r:id="rId5"/>
    <p:sldId id="283" r:id="rId6"/>
    <p:sldId id="284" r:id="rId7"/>
    <p:sldId id="285" r:id="rId8"/>
    <p:sldId id="286" r:id="rId9"/>
    <p:sldId id="275" r:id="rId10"/>
    <p:sldId id="299" r:id="rId11"/>
    <p:sldId id="300" r:id="rId12"/>
    <p:sldId id="287" r:id="rId13"/>
    <p:sldId id="288" r:id="rId14"/>
    <p:sldId id="28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commentAuthors" Target="commentAuthors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74465D-B20E-4DA2-884F-C55E2B775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F6C30AA-9636-45E2-BE1B-6A822BA6A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D23407-B484-4164-BA3B-549B63BAE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4429C7-E7A9-404D-A250-781BA3E0A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6E5DA7-B133-4BCF-A132-68FA9AA1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78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C3AED4-0E1A-4FBA-9CCD-28867FDEF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23EBBA4-F926-4102-9A62-F39AEF2A4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31F7D5-ABD7-4523-883B-BF68A970B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554C94-088C-4C7F-A662-142DFA3A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62E1B0-6DE6-4739-B0A5-07C7C4FBE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31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0D933E6-7BB1-4C0B-82EC-4E9ACE434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7017D3-E890-4B89-97B3-F764B30D4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FE9AB4-7ED8-492E-AC0A-FB24D5479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04B521-BDC1-4F8E-B4BF-2B5D2605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8917AD-D26C-43A6-B116-FE74DC65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28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B8CAD-7CBF-4E61-A3DF-170C5EEA7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DCBD06-D592-4506-9CF9-D099D2DFE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8E83C1-820E-4755-8E67-AAD269FFE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6B3148-3F26-4146-B148-E82315F5D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98F8EF-2AC0-4199-ADD5-84C96C84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63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517241-E10D-4318-90F3-C37B8BC3D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CE34D3-59BE-4A24-A83C-D20E29B54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60792D-7214-4B81-BE61-C9A580E59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BDD2F1-93C8-4B4E-A576-1CBC43D5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6E0E90-9708-44CE-B47B-7F4763BC0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84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979BC0-9471-40C3-8460-904887752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8B9DF9-C47E-4841-A507-ABCAD028D3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5968B1-AAD8-4D0F-AF8A-D1E8EFD56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52838F-D7A4-4587-933B-78211C838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8FB5CD-DEBE-4771-9C2A-CC05B07D2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2E9514-36C1-484C-9073-CBD93CBD9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63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D98753-3E25-4CE8-A85F-ADFEB0AAE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162F5B-BFAB-42F2-9704-3608B7CB8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491DAC-6D73-4B83-9AA3-5530B265F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D7DD732-78DF-479E-83AE-AED3BC6CA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0B8AAA7-C1A2-4708-BF56-24576B1F1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1752DFE-30DE-4D7C-90E2-54CDDE3A6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531D3A6-006A-411B-B3B9-7E1C67D7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7690B10-B6E1-4AEF-BE8A-A5922C9A9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5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5F9AB-E19A-4603-9EA9-FEFA1EF1F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4F75FF4-F849-4739-BE1E-88824AAF6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68B37A0-0584-4B2C-B6B4-8AC8590E7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686D5E6-1CF5-4F9C-906D-0EC238FC4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6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3545041-2536-4DC4-A226-B2D4FE75F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6A534E-D892-4480-B3DB-B8F928B09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9EBC3C-5262-43AF-919D-323EF19D7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06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0E8BD1-98F5-4CAC-B29D-8DBE28D2E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3AC229-C1EA-4DAD-BA98-A8914FA95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1243AF-F8E3-4EDD-93CA-7EF334BC1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D395C1-8544-47D0-AB6B-2C983044D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0BCFF9-882F-4E32-9FB9-619E9E686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054325-56D8-472B-BC6B-81DFAB37F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33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40E86-7E2C-4031-A140-D7508206D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CCF22CD-660C-41E3-B80D-35143567F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858022-B31E-4F4E-A1E3-B5689B06E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6866FC-0187-44A0-9774-C15BBED02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9F887E-EB19-4BD1-A143-A9612CB55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51718B-93A0-490C-B5ED-7D4C3EDC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51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D4ADA3-07B1-4676-8D9D-4968480E3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5551E4-C4E9-4D83-AC12-650DEF7FA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876776-3FB3-4846-B892-A6135FB25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A565-D7F3-491F-9595-2543C4714F52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80896D-9281-476F-87D7-E7779C4B0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0CFC1-56B3-4179-9825-3DACFCCBC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0B1AE-E683-4CAF-9AAC-D1B735946D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17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Relationship Id="rId4" Type="http://schemas.openxmlformats.org/officeDocument/2006/relationships/comments" Target="../comments/commen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3448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3" y="445795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12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2135560" y="3698795"/>
            <a:ext cx="8208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Введение в </a:t>
            </a:r>
            <a:r>
              <a:rPr lang="ru-RU" dirty="0" err="1">
                <a:solidFill>
                  <a:schemeClr val="bg1"/>
                </a:solidFill>
              </a:rPr>
              <a:t>экономику:макроэкономика</a:t>
            </a:r>
            <a:r>
              <a:rPr lang="ru-RU" dirty="0">
                <a:solidFill>
                  <a:schemeClr val="bg1"/>
                </a:solidFill>
              </a:rPr>
              <a:t> Тлеужанова </a:t>
            </a:r>
            <a:r>
              <a:rPr lang="ru-RU" dirty="0" err="1">
                <a:solidFill>
                  <a:schemeClr val="bg1"/>
                </a:solidFill>
              </a:rPr>
              <a:t>Манатжан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Ашимкуловна</a:t>
            </a:r>
            <a:r>
              <a:rPr lang="ru-RU" dirty="0">
                <a:solidFill>
                  <a:schemeClr val="bg1"/>
                </a:solidFill>
              </a:rPr>
              <a:t>. Кандидат экономических наук, </a:t>
            </a:r>
            <a:r>
              <a:rPr lang="ru-RU" dirty="0" err="1">
                <a:solidFill>
                  <a:schemeClr val="bg1"/>
                </a:solidFill>
              </a:rPr>
              <a:t>ассоцированный</a:t>
            </a:r>
            <a:r>
              <a:rPr lang="ru-RU" dirty="0">
                <a:solidFill>
                  <a:schemeClr val="bg1"/>
                </a:solidFill>
              </a:rPr>
              <a:t> профессор</a:t>
            </a:r>
          </a:p>
        </p:txBody>
      </p:sp>
    </p:spTree>
    <p:extLst>
      <p:ext uri="{BB962C8B-B14F-4D97-AF65-F5344CB8AC3E}">
        <p14:creationId xmlns:p14="http://schemas.microsoft.com/office/powerpoint/2010/main" val="103140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CCFD1E2-EFF2-40BC-AD9F-DEBEB6ABB336}"/>
              </a:ext>
            </a:extLst>
          </p:cNvPr>
          <p:cNvSpPr/>
          <p:nvPr/>
        </p:nvSpPr>
        <p:spPr>
          <a:xfrm>
            <a:off x="2135560" y="620688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Виды безработицы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: скругленные углы 22">
                <a:extLst>
                  <a:ext uri="{FF2B5EF4-FFF2-40B4-BE49-F238E27FC236}">
                    <a16:creationId xmlns:a16="http://schemas.microsoft.com/office/drawing/2014/main" id="{15513530-E201-4DEC-AA8B-504A9E6FEF2A}"/>
                  </a:ext>
                </a:extLst>
              </p:cNvPr>
              <p:cNvSpPr/>
              <p:nvPr/>
            </p:nvSpPr>
            <p:spPr>
              <a:xfrm>
                <a:off x="2063552" y="1196752"/>
                <a:ext cx="7992490" cy="5544616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pPr indent="265113" algn="just">
                  <a:spcBef>
                    <a:spcPct val="0"/>
                  </a:spcBef>
                </a:pPr>
                <a:r>
                  <a:rPr lang="ru-RU" sz="1700" b="1" i="1" dirty="0">
                    <a:solidFill>
                      <a:srgbClr val="062678"/>
                    </a:solidFill>
                  </a:rPr>
                  <a:t>Циклическая безработица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(</a:t>
                </a:r>
                <a:r>
                  <a:rPr lang="ru-RU" sz="1700" i="1" dirty="0" err="1">
                    <a:solidFill>
                      <a:srgbClr val="062678"/>
                    </a:solidFill>
                  </a:rPr>
                  <a:t>cyclicalunemployment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)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представляет собой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отклонения от естественного уровня безработицы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(</a:t>
                </a:r>
                <a:r>
                  <a:rPr lang="en-US" sz="1700" b="1" i="1" dirty="0">
                    <a:solidFill>
                      <a:srgbClr val="062678"/>
                    </a:solidFill>
                  </a:rPr>
                  <a:t>u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*)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связанные с краткосрочными колебаниями экономической активности. </a:t>
                </a:r>
                <a:endParaRPr lang="en-US" sz="170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Причиной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циклической безработицы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выступает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рецессия (спад)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в экономике, когда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ВВП меньше, чем потенциальный</a:t>
                </a:r>
                <a:r>
                  <a:rPr lang="ru-RU" sz="1700" dirty="0">
                    <a:solidFill>
                      <a:srgbClr val="062678"/>
                    </a:solidFill>
                  </a:rPr>
                  <a:t>. Это означает, что в экономике имеет место неполная занятость ресурсов 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уровень безработицы выше, чем естественный</a:t>
                </a:r>
                <a:r>
                  <a:rPr lang="ru-RU" sz="1700" dirty="0">
                    <a:solidFill>
                      <a:srgbClr val="062678"/>
                    </a:solidFill>
                  </a:rPr>
                  <a:t>.</a:t>
                </a:r>
              </a:p>
              <a:p>
                <a:pPr indent="265113" algn="just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уровень безработицы </a:t>
                </a:r>
                <a:r>
                  <a:rPr lang="ru-RU" sz="1700" dirty="0">
                    <a:solidFill>
                      <a:srgbClr val="062678"/>
                    </a:solidFill>
                  </a:rPr>
                  <a:t>рассчитывается как процентное отношение общего количества безработных (фрикционных + структурных + циклических) к общей численности рабочей силы или как сумма уровней безработицы всех типов:</a:t>
                </a:r>
              </a:p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факт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ru-RU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фрикц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структ</m:t>
                              </m:r>
                            </m:sub>
                          </m:s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цикл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фрикц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структ</m:t>
                          </m:r>
                        </m:sub>
                      </m:sSub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цикл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Значит:</a:t>
                </a:r>
                <a:endParaRPr lang="ru-RU" sz="1700" i="1" dirty="0">
                  <a:solidFill>
                    <a:srgbClr val="062678"/>
                  </a:solidFill>
                  <a:latin typeface="Cambria Math" panose="02040503050406030204" pitchFamily="18" charset="0"/>
                </a:endParaRPr>
              </a:p>
              <a:p>
                <a:pPr indent="265113" algn="just"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факт</m:t>
                          </m:r>
                        </m:sub>
                      </m:sSub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цикл</m:t>
                          </m:r>
                        </m:sub>
                      </m:sSub>
                    </m:oMath>
                  </m:oMathPara>
                </a14:m>
                <a:endParaRPr lang="ru-RU" sz="170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dirty="0">
                    <a:solidFill>
                      <a:srgbClr val="062678"/>
                    </a:solidFill>
                  </a:rPr>
                  <a:t>Уровень циклической безработицы может быть как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положительной величиной </a:t>
                </a:r>
                <a:r>
                  <a:rPr lang="ru-RU" sz="1700" dirty="0">
                    <a:solidFill>
                      <a:srgbClr val="062678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ru-RU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цикл</m:t>
                        </m:r>
                      </m:sub>
                    </m:sSub>
                    <m:r>
                      <a:rPr lang="en-US" sz="16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) — при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рецессии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когда фактический уровень безработицы выше ее естественного уровня, так 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отрицательной величиной </a:t>
                </a:r>
                <a:r>
                  <a:rPr lang="ru-RU" sz="1700" dirty="0">
                    <a:solidFill>
                      <a:srgbClr val="062678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ru-RU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цикл</m:t>
                        </m:r>
                      </m:sub>
                    </m:sSub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) — при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буме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когда фактический уровень безработицы меньше ее естественного уровня</a:t>
                </a:r>
                <a:r>
                  <a:rPr lang="en-US" sz="1700" dirty="0">
                    <a:solidFill>
                      <a:srgbClr val="062678"/>
                    </a:solidFill>
                  </a:rPr>
                  <a:t>.</a:t>
                </a:r>
                <a:endParaRPr lang="ru-RU" sz="1700" dirty="0">
                  <a:solidFill>
                    <a:srgbClr val="062678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: скругленные углы 22">
                <a:extLst>
                  <a:ext uri="{FF2B5EF4-FFF2-40B4-BE49-F238E27FC236}">
                    <a16:creationId xmlns:a16="http://schemas.microsoft.com/office/drawing/2014/main" id="{15513530-E201-4DEC-AA8B-504A9E6FEF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1196752"/>
                <a:ext cx="7992490" cy="5544616"/>
              </a:xfrm>
              <a:prstGeom prst="roundRect">
                <a:avLst>
                  <a:gd name="adj" fmla="val 0"/>
                </a:avLst>
              </a:prstGeom>
              <a:blipFill>
                <a:blip r:embed="rId3"/>
                <a:stretch>
                  <a:fillRect l="-685" t="-439" r="-609" b="-6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163285-8788-42B2-BC77-546D187D711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819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CCFD1E2-EFF2-40BC-AD9F-DEBEB6ABB336}"/>
              </a:ext>
            </a:extLst>
          </p:cNvPr>
          <p:cNvSpPr/>
          <p:nvPr/>
        </p:nvSpPr>
        <p:spPr>
          <a:xfrm>
            <a:off x="2135560" y="620688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Виды безработицы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: скругленные углы 22">
                <a:extLst>
                  <a:ext uri="{FF2B5EF4-FFF2-40B4-BE49-F238E27FC236}">
                    <a16:creationId xmlns:a16="http://schemas.microsoft.com/office/drawing/2014/main" id="{15513530-E201-4DEC-AA8B-504A9E6FEF2A}"/>
                  </a:ext>
                </a:extLst>
              </p:cNvPr>
              <p:cNvSpPr/>
              <p:nvPr/>
            </p:nvSpPr>
            <p:spPr>
              <a:xfrm>
                <a:off x="2063552" y="1196752"/>
                <a:ext cx="7992490" cy="5544616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pPr indent="265113" algn="just">
                  <a:spcBef>
                    <a:spcPct val="0"/>
                  </a:spcBef>
                </a:pPr>
                <a:r>
                  <a:rPr lang="ru-RU" sz="1700" b="1" i="1" dirty="0">
                    <a:solidFill>
                      <a:srgbClr val="062678"/>
                    </a:solidFill>
                  </a:rPr>
                  <a:t>Циклическая безработица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(</a:t>
                </a:r>
                <a:r>
                  <a:rPr lang="ru-RU" sz="1700" i="1" dirty="0" err="1">
                    <a:solidFill>
                      <a:srgbClr val="062678"/>
                    </a:solidFill>
                  </a:rPr>
                  <a:t>cyclicalunemployment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)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представляет собой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отклонения от естественного уровня безработицы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(</a:t>
                </a:r>
                <a:r>
                  <a:rPr lang="en-US" sz="1700" b="1" i="1" dirty="0">
                    <a:solidFill>
                      <a:srgbClr val="062678"/>
                    </a:solidFill>
                  </a:rPr>
                  <a:t>u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*)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связанные с краткосрочными колебаниями экономической активности. </a:t>
                </a:r>
                <a:endParaRPr lang="en-US" sz="170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Причиной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циклической безработицы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выступает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рецессия (спад)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в экономике, когда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ВВП меньше, чем потенциальный</a:t>
                </a:r>
                <a:r>
                  <a:rPr lang="ru-RU" sz="1700" dirty="0">
                    <a:solidFill>
                      <a:srgbClr val="062678"/>
                    </a:solidFill>
                  </a:rPr>
                  <a:t>. Это означает, что в экономике имеет место неполная занятость ресурсов 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уровень безработицы выше, чем естественный</a:t>
                </a:r>
                <a:r>
                  <a:rPr lang="ru-RU" sz="1700" dirty="0">
                    <a:solidFill>
                      <a:srgbClr val="062678"/>
                    </a:solidFill>
                  </a:rPr>
                  <a:t>.</a:t>
                </a:r>
              </a:p>
              <a:p>
                <a:pPr indent="265113" algn="just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уровень безработицы </a:t>
                </a:r>
                <a:r>
                  <a:rPr lang="ru-RU" sz="1700" dirty="0">
                    <a:solidFill>
                      <a:srgbClr val="062678"/>
                    </a:solidFill>
                  </a:rPr>
                  <a:t>рассчитывается как процентное отношение общего количества безработных (фрикционных + структурных + циклических) к общей численности рабочей силы или как сумма уровней безработицы всех типов:</a:t>
                </a:r>
              </a:p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факт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ru-RU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фрикц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структ</m:t>
                              </m:r>
                            </m:sub>
                          </m:s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цикл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фрикц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структ</m:t>
                          </m:r>
                        </m:sub>
                      </m:sSub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цикл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Значит:</a:t>
                </a:r>
                <a:endParaRPr lang="ru-RU" sz="1700" i="1" dirty="0">
                  <a:solidFill>
                    <a:srgbClr val="062678"/>
                  </a:solidFill>
                  <a:latin typeface="Cambria Math" panose="02040503050406030204" pitchFamily="18" charset="0"/>
                </a:endParaRPr>
              </a:p>
              <a:p>
                <a:pPr indent="265113" algn="just"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факт</m:t>
                          </m:r>
                        </m:sub>
                      </m:sSub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цикл</m:t>
                          </m:r>
                        </m:sub>
                      </m:sSub>
                    </m:oMath>
                  </m:oMathPara>
                </a14:m>
                <a:endParaRPr lang="ru-RU" sz="170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dirty="0">
                    <a:solidFill>
                      <a:srgbClr val="062678"/>
                    </a:solidFill>
                  </a:rPr>
                  <a:t>Уровень циклической безработицы может быть как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положительной величиной </a:t>
                </a:r>
                <a:r>
                  <a:rPr lang="ru-RU" sz="1700" dirty="0">
                    <a:solidFill>
                      <a:srgbClr val="062678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ru-RU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цикл</m:t>
                        </m:r>
                      </m:sub>
                    </m:sSub>
                    <m:r>
                      <a:rPr lang="en-US" sz="16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) — при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рецессии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когда фактический уровень безработицы выше ее естественного уровня, так 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отрицательной величиной </a:t>
                </a:r>
                <a:r>
                  <a:rPr lang="ru-RU" sz="1700" dirty="0">
                    <a:solidFill>
                      <a:srgbClr val="062678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ru-RU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цикл</m:t>
                        </m:r>
                      </m:sub>
                    </m:sSub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) — при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буме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когда фактический уровень безработицы меньше ее естественного уровня</a:t>
                </a:r>
                <a:r>
                  <a:rPr lang="en-US" sz="1700" dirty="0">
                    <a:solidFill>
                      <a:srgbClr val="062678"/>
                    </a:solidFill>
                  </a:rPr>
                  <a:t>.</a:t>
                </a:r>
                <a:endParaRPr lang="ru-RU" sz="1700" dirty="0">
                  <a:solidFill>
                    <a:srgbClr val="062678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: скругленные углы 22">
                <a:extLst>
                  <a:ext uri="{FF2B5EF4-FFF2-40B4-BE49-F238E27FC236}">
                    <a16:creationId xmlns:a16="http://schemas.microsoft.com/office/drawing/2014/main" id="{15513530-E201-4DEC-AA8B-504A9E6FEF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1196752"/>
                <a:ext cx="7992490" cy="5544616"/>
              </a:xfrm>
              <a:prstGeom prst="roundRect">
                <a:avLst>
                  <a:gd name="adj" fmla="val 0"/>
                </a:avLst>
              </a:prstGeom>
              <a:blipFill>
                <a:blip r:embed="rId3"/>
                <a:stretch>
                  <a:fillRect l="-685" t="-439" r="-609" b="-6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45B902B-F816-4627-B0D5-E2960990D40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585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063552" y="404664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Цена товара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2099755" y="922243"/>
            <a:ext cx="7992490" cy="252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Цена товара </a:t>
            </a:r>
            <a:r>
              <a:rPr lang="ru-RU" dirty="0">
                <a:solidFill>
                  <a:srgbClr val="062678"/>
                </a:solidFill>
              </a:rPr>
              <a:t>— это денежное выражение его стоимости</a:t>
            </a:r>
          </a:p>
        </p:txBody>
      </p:sp>
      <p:sp>
        <p:nvSpPr>
          <p:cNvPr id="13" name="Облачко с текстом: прямоугольное со скругленными углами 12">
            <a:extLst>
              <a:ext uri="{FF2B5EF4-FFF2-40B4-BE49-F238E27FC236}">
                <a16:creationId xmlns:a16="http://schemas.microsoft.com/office/drawing/2014/main" id="{768B7A90-490B-45C9-8187-66203E167D2F}"/>
              </a:ext>
            </a:extLst>
          </p:cNvPr>
          <p:cNvSpPr/>
          <p:nvPr/>
        </p:nvSpPr>
        <p:spPr>
          <a:xfrm>
            <a:off x="2138377" y="3762768"/>
            <a:ext cx="1980000" cy="288000"/>
          </a:xfrm>
          <a:prstGeom prst="wedgeRoundRectCallout">
            <a:avLst>
              <a:gd name="adj1" fmla="val 100667"/>
              <a:gd name="adj2" fmla="val 5999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оптовые</a:t>
            </a:r>
          </a:p>
        </p:txBody>
      </p:sp>
      <p:sp>
        <p:nvSpPr>
          <p:cNvPr id="32" name="Восьмиугольник 31">
            <a:extLst>
              <a:ext uri="{FF2B5EF4-FFF2-40B4-BE49-F238E27FC236}">
                <a16:creationId xmlns:a16="http://schemas.microsoft.com/office/drawing/2014/main" id="{7E1B2013-5EBA-4F15-9FBA-48FB8BFCBD73}"/>
              </a:ext>
            </a:extLst>
          </p:cNvPr>
          <p:cNvSpPr/>
          <p:nvPr/>
        </p:nvSpPr>
        <p:spPr>
          <a:xfrm>
            <a:off x="5123693" y="3906768"/>
            <a:ext cx="1944614" cy="360000"/>
          </a:xfrm>
          <a:prstGeom prst="octagon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600" b="1" dirty="0">
                <a:solidFill>
                  <a:srgbClr val="062678"/>
                </a:solidFill>
              </a:rPr>
              <a:t>виды цен</a:t>
            </a:r>
          </a:p>
        </p:txBody>
      </p:sp>
      <p:sp>
        <p:nvSpPr>
          <p:cNvPr id="11" name="Восьмиугольник 10">
            <a:extLst>
              <a:ext uri="{FF2B5EF4-FFF2-40B4-BE49-F238E27FC236}">
                <a16:creationId xmlns:a16="http://schemas.microsoft.com/office/drawing/2014/main" id="{A150D08B-ABB4-441D-A586-DAD32F5F5D19}"/>
              </a:ext>
            </a:extLst>
          </p:cNvPr>
          <p:cNvSpPr/>
          <p:nvPr/>
        </p:nvSpPr>
        <p:spPr>
          <a:xfrm>
            <a:off x="2858377" y="1286814"/>
            <a:ext cx="2520000" cy="540000"/>
          </a:xfrm>
          <a:prstGeom prst="octagon">
            <a:avLst>
              <a:gd name="adj" fmla="val 161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600" b="1" dirty="0">
                <a:solidFill>
                  <a:srgbClr val="062678"/>
                </a:solidFill>
              </a:rPr>
              <a:t>В экономике </a:t>
            </a:r>
            <a:br>
              <a:rPr lang="en-US" sz="1600" b="1" dirty="0">
                <a:solidFill>
                  <a:srgbClr val="062678"/>
                </a:solidFill>
              </a:rPr>
            </a:br>
            <a:r>
              <a:rPr lang="ru-RU" sz="1600" b="1" dirty="0">
                <a:solidFill>
                  <a:srgbClr val="062678"/>
                </a:solidFill>
              </a:rPr>
              <a:t>командного типа</a:t>
            </a:r>
          </a:p>
        </p:txBody>
      </p:sp>
      <p:sp>
        <p:nvSpPr>
          <p:cNvPr id="16" name="Восьмиугольник 15">
            <a:extLst>
              <a:ext uri="{FF2B5EF4-FFF2-40B4-BE49-F238E27FC236}">
                <a16:creationId xmlns:a16="http://schemas.microsoft.com/office/drawing/2014/main" id="{9173A1B2-7037-46C4-B73A-8D02C567B5BF}"/>
              </a:ext>
            </a:extLst>
          </p:cNvPr>
          <p:cNvSpPr/>
          <p:nvPr/>
        </p:nvSpPr>
        <p:spPr>
          <a:xfrm>
            <a:off x="6813625" y="1286814"/>
            <a:ext cx="2520000" cy="540000"/>
          </a:xfrm>
          <a:prstGeom prst="octagon">
            <a:avLst>
              <a:gd name="adj" fmla="val 1617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600" b="1" dirty="0">
                <a:solidFill>
                  <a:srgbClr val="062678"/>
                </a:solidFill>
              </a:rPr>
              <a:t>В рыночной </a:t>
            </a:r>
            <a:br>
              <a:rPr lang="en-US" sz="1600" b="1" dirty="0">
                <a:solidFill>
                  <a:srgbClr val="062678"/>
                </a:solidFill>
              </a:rPr>
            </a:br>
            <a:r>
              <a:rPr lang="ru-RU" sz="1600" b="1" dirty="0">
                <a:solidFill>
                  <a:srgbClr val="062678"/>
                </a:solidFill>
              </a:rPr>
              <a:t>экономике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E7781D07-C592-4D91-9808-FF7A3C26F942}"/>
              </a:ext>
            </a:extLst>
          </p:cNvPr>
          <p:cNvSpPr/>
          <p:nvPr/>
        </p:nvSpPr>
        <p:spPr>
          <a:xfrm>
            <a:off x="3487887" y="2566366"/>
            <a:ext cx="5220980" cy="28800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600" b="1" dirty="0">
                <a:solidFill>
                  <a:srgbClr val="062678"/>
                </a:solidFill>
              </a:rPr>
              <a:t>функции цен</a:t>
            </a:r>
          </a:p>
        </p:txBody>
      </p:sp>
      <p:sp>
        <p:nvSpPr>
          <p:cNvPr id="22" name="Стрелка: вправо 21">
            <a:extLst>
              <a:ext uri="{FF2B5EF4-FFF2-40B4-BE49-F238E27FC236}">
                <a16:creationId xmlns:a16="http://schemas.microsoft.com/office/drawing/2014/main" id="{A7B0F652-1E2F-47FC-A1E9-CA0A5EFEF1C0}"/>
              </a:ext>
            </a:extLst>
          </p:cNvPr>
          <p:cNvSpPr/>
          <p:nvPr/>
        </p:nvSpPr>
        <p:spPr>
          <a:xfrm rot="5400000">
            <a:off x="3522077" y="2105713"/>
            <a:ext cx="1115356" cy="557561"/>
          </a:xfrm>
          <a:prstGeom prst="rightArrow">
            <a:avLst>
              <a:gd name="adj1" fmla="val 40161"/>
              <a:gd name="adj2" fmla="val 4211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lang="ru-RU">
              <a:solidFill>
                <a:srgbClr val="062678"/>
              </a:solidFill>
            </a:endParaRPr>
          </a:p>
        </p:txBody>
      </p:sp>
      <p:sp>
        <p:nvSpPr>
          <p:cNvPr id="23" name="Стрелка: вправо 22">
            <a:extLst>
              <a:ext uri="{FF2B5EF4-FFF2-40B4-BE49-F238E27FC236}">
                <a16:creationId xmlns:a16="http://schemas.microsoft.com/office/drawing/2014/main" id="{51482BBF-BC52-42D5-A328-1164C5E81E9D}"/>
              </a:ext>
            </a:extLst>
          </p:cNvPr>
          <p:cNvSpPr/>
          <p:nvPr/>
        </p:nvSpPr>
        <p:spPr>
          <a:xfrm rot="5400000">
            <a:off x="7554569" y="2105713"/>
            <a:ext cx="1115356" cy="557561"/>
          </a:xfrm>
          <a:prstGeom prst="rightArrow">
            <a:avLst>
              <a:gd name="adj1" fmla="val 40161"/>
              <a:gd name="adj2" fmla="val 4211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endParaRPr lang="ru-RU">
              <a:solidFill>
                <a:srgbClr val="062678"/>
              </a:solidFill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67A27DC2-33CD-4DC6-8020-1EE19D0D0852}"/>
              </a:ext>
            </a:extLst>
          </p:cNvPr>
          <p:cNvSpPr/>
          <p:nvPr/>
        </p:nvSpPr>
        <p:spPr>
          <a:xfrm>
            <a:off x="2099756" y="1916901"/>
            <a:ext cx="3960000" cy="54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Цены используются как внешнее директивное воздействие на экономические процессы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B79EF8EA-04C3-4274-90CB-21517477E407}"/>
              </a:ext>
            </a:extLst>
          </p:cNvPr>
          <p:cNvSpPr/>
          <p:nvPr/>
        </p:nvSpPr>
        <p:spPr>
          <a:xfrm>
            <a:off x="6132245" y="1916901"/>
            <a:ext cx="3960000" cy="54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Цены — это важнейший элемент системы саморегулирования экономических процессов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43BF00F-89E4-40FB-8354-0FB12D98CCA0}"/>
              </a:ext>
            </a:extLst>
          </p:cNvPr>
          <p:cNvSpPr/>
          <p:nvPr/>
        </p:nvSpPr>
        <p:spPr>
          <a:xfrm>
            <a:off x="2136000" y="2942169"/>
            <a:ext cx="7920000" cy="540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36000" rIns="360000" bIns="36000" numCol="2" rtlCol="0" anchor="ctr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62678"/>
                </a:solidFill>
              </a:rPr>
              <a:t>Измерительная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62678"/>
                </a:solidFill>
              </a:rPr>
              <a:t>Стимулирующая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62678"/>
                </a:solidFill>
              </a:rPr>
              <a:t>Учетно-контрольная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62678"/>
                </a:solidFill>
              </a:rPr>
              <a:t>Регулирующая</a:t>
            </a:r>
          </a:p>
        </p:txBody>
      </p:sp>
      <p:sp>
        <p:nvSpPr>
          <p:cNvPr id="3" name="Равнобедренный треугольник 2">
            <a:extLst>
              <a:ext uri="{FF2B5EF4-FFF2-40B4-BE49-F238E27FC236}">
                <a16:creationId xmlns:a16="http://schemas.microsoft.com/office/drawing/2014/main" id="{574EBB8C-C4D6-464D-B434-EFC2CE5DB318}"/>
              </a:ext>
            </a:extLst>
          </p:cNvPr>
          <p:cNvSpPr/>
          <p:nvPr/>
        </p:nvSpPr>
        <p:spPr>
          <a:xfrm flipV="1">
            <a:off x="4111143" y="3528860"/>
            <a:ext cx="3969714" cy="30539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36000" rIns="360000" bIns="36000" numCol="2" rtlCol="0" anchor="ctr"/>
          <a:lstStyle/>
          <a:p>
            <a:pPr marL="182563" indent="-182563">
              <a:buFont typeface="Arial" panose="020B0604020202020204" pitchFamily="34" charset="0"/>
              <a:buChar char="•"/>
            </a:pPr>
            <a:endParaRPr lang="ru-RU" sz="1500">
              <a:solidFill>
                <a:srgbClr val="062678"/>
              </a:solidFill>
            </a:endParaRPr>
          </a:p>
        </p:txBody>
      </p:sp>
      <p:sp>
        <p:nvSpPr>
          <p:cNvPr id="25" name="Облачко с текстом: прямоугольное со скругленными углами 24">
            <a:extLst>
              <a:ext uri="{FF2B5EF4-FFF2-40B4-BE49-F238E27FC236}">
                <a16:creationId xmlns:a16="http://schemas.microsoft.com/office/drawing/2014/main" id="{09A10690-9533-4DFB-AE9D-D9685B899FC4}"/>
              </a:ext>
            </a:extLst>
          </p:cNvPr>
          <p:cNvSpPr/>
          <p:nvPr/>
        </p:nvSpPr>
        <p:spPr>
          <a:xfrm>
            <a:off x="8112245" y="3762768"/>
            <a:ext cx="1980000" cy="288000"/>
          </a:xfrm>
          <a:prstGeom prst="wedgeRoundRectCallout">
            <a:avLst>
              <a:gd name="adj1" fmla="val -103456"/>
              <a:gd name="adj2" fmla="val 6634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мировые</a:t>
            </a:r>
          </a:p>
        </p:txBody>
      </p:sp>
      <p:sp>
        <p:nvSpPr>
          <p:cNvPr id="26" name="Облачко с текстом: прямоугольное со скругленными углами 25">
            <a:extLst>
              <a:ext uri="{FF2B5EF4-FFF2-40B4-BE49-F238E27FC236}">
                <a16:creationId xmlns:a16="http://schemas.microsoft.com/office/drawing/2014/main" id="{E68BE464-1C67-4921-9858-3537FF597E86}"/>
              </a:ext>
            </a:extLst>
          </p:cNvPr>
          <p:cNvSpPr/>
          <p:nvPr/>
        </p:nvSpPr>
        <p:spPr>
          <a:xfrm>
            <a:off x="2621724" y="4160233"/>
            <a:ext cx="1980000" cy="288000"/>
          </a:xfrm>
          <a:prstGeom prst="wedgeRoundRectCallout">
            <a:avLst>
              <a:gd name="adj1" fmla="val 84965"/>
              <a:gd name="adj2" fmla="val -1620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закупочные</a:t>
            </a:r>
          </a:p>
        </p:txBody>
      </p:sp>
      <p:sp>
        <p:nvSpPr>
          <p:cNvPr id="27" name="Облачко с текстом: прямоугольное со скругленными углами 26">
            <a:extLst>
              <a:ext uri="{FF2B5EF4-FFF2-40B4-BE49-F238E27FC236}">
                <a16:creationId xmlns:a16="http://schemas.microsoft.com/office/drawing/2014/main" id="{E8BB80DC-D2D4-45B7-9966-DF64F73221B9}"/>
              </a:ext>
            </a:extLst>
          </p:cNvPr>
          <p:cNvSpPr/>
          <p:nvPr/>
        </p:nvSpPr>
        <p:spPr>
          <a:xfrm>
            <a:off x="7590276" y="4160233"/>
            <a:ext cx="1980000" cy="288000"/>
          </a:xfrm>
          <a:prstGeom prst="wedgeRoundRectCallout">
            <a:avLst>
              <a:gd name="adj1" fmla="val -85907"/>
              <a:gd name="adj2" fmla="val -1303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розничные</a:t>
            </a:r>
          </a:p>
        </p:txBody>
      </p:sp>
      <p:sp>
        <p:nvSpPr>
          <p:cNvPr id="28" name="Облачко с текстом: прямоугольное со скругленными углами 27">
            <a:extLst>
              <a:ext uri="{FF2B5EF4-FFF2-40B4-BE49-F238E27FC236}">
                <a16:creationId xmlns:a16="http://schemas.microsoft.com/office/drawing/2014/main" id="{966770BA-54A2-410C-89C2-4DF105E4C152}"/>
              </a:ext>
            </a:extLst>
          </p:cNvPr>
          <p:cNvSpPr/>
          <p:nvPr/>
        </p:nvSpPr>
        <p:spPr>
          <a:xfrm>
            <a:off x="3368536" y="4557698"/>
            <a:ext cx="1980000" cy="288000"/>
          </a:xfrm>
          <a:prstGeom prst="wedgeRoundRectCallout">
            <a:avLst>
              <a:gd name="adj1" fmla="val 68340"/>
              <a:gd name="adj2" fmla="val -14955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аукционные</a:t>
            </a:r>
          </a:p>
        </p:txBody>
      </p:sp>
      <p:sp>
        <p:nvSpPr>
          <p:cNvPr id="29" name="Облачко с текстом: прямоугольное со скругленными углами 28">
            <a:extLst>
              <a:ext uri="{FF2B5EF4-FFF2-40B4-BE49-F238E27FC236}">
                <a16:creationId xmlns:a16="http://schemas.microsoft.com/office/drawing/2014/main" id="{0AA779FA-6DCF-44B5-A307-F581DB4C1EC1}"/>
              </a:ext>
            </a:extLst>
          </p:cNvPr>
          <p:cNvSpPr/>
          <p:nvPr/>
        </p:nvSpPr>
        <p:spPr>
          <a:xfrm>
            <a:off x="6843313" y="4552435"/>
            <a:ext cx="1980000" cy="288000"/>
          </a:xfrm>
          <a:prstGeom prst="wedgeRoundRectCallout">
            <a:avLst>
              <a:gd name="adj1" fmla="val -65587"/>
              <a:gd name="adj2" fmla="val -14638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договорные</a:t>
            </a:r>
          </a:p>
        </p:txBody>
      </p:sp>
      <p:sp>
        <p:nvSpPr>
          <p:cNvPr id="31" name="Облачко с текстом: прямоугольное со скругленными углами 30">
            <a:extLst>
              <a:ext uri="{FF2B5EF4-FFF2-40B4-BE49-F238E27FC236}">
                <a16:creationId xmlns:a16="http://schemas.microsoft.com/office/drawing/2014/main" id="{C1F07859-50B4-4685-8028-D2F39139A441}"/>
              </a:ext>
            </a:extLst>
          </p:cNvPr>
          <p:cNvSpPr/>
          <p:nvPr/>
        </p:nvSpPr>
        <p:spPr>
          <a:xfrm>
            <a:off x="5111147" y="4952060"/>
            <a:ext cx="1980000" cy="288000"/>
          </a:xfrm>
          <a:prstGeom prst="wedgeRoundRectCallout">
            <a:avLst>
              <a:gd name="adj1" fmla="val 914"/>
              <a:gd name="adj2" fmla="val -286081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500" dirty="0">
                <a:solidFill>
                  <a:srgbClr val="062678"/>
                </a:solidFill>
              </a:rPr>
              <a:t>государственные</a:t>
            </a:r>
          </a:p>
        </p:txBody>
      </p:sp>
      <p:sp>
        <p:nvSpPr>
          <p:cNvPr id="6" name="Трапеция 5">
            <a:extLst>
              <a:ext uri="{FF2B5EF4-FFF2-40B4-BE49-F238E27FC236}">
                <a16:creationId xmlns:a16="http://schemas.microsoft.com/office/drawing/2014/main" id="{4E907F94-9A38-4551-A893-6132F27F2928}"/>
              </a:ext>
            </a:extLst>
          </p:cNvPr>
          <p:cNvSpPr/>
          <p:nvPr/>
        </p:nvSpPr>
        <p:spPr>
          <a:xfrm>
            <a:off x="3287688" y="5346422"/>
            <a:ext cx="5760000" cy="288000"/>
          </a:xfrm>
          <a:prstGeom prst="trapezoid">
            <a:avLst>
              <a:gd name="adj" fmla="val 20839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0" tIns="36000" rIns="360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500" b="1" dirty="0">
                <a:solidFill>
                  <a:srgbClr val="062678"/>
                </a:solidFill>
              </a:rPr>
              <a:t>Ограничители </a:t>
            </a:r>
            <a:r>
              <a:rPr lang="ru-RU" sz="1500" b="1" kern="0" dirty="0">
                <a:solidFill>
                  <a:srgbClr val="062678"/>
                </a:solidFill>
              </a:rPr>
              <a:t>роста</a:t>
            </a:r>
            <a:r>
              <a:rPr lang="ru-RU" sz="1500" b="1" dirty="0">
                <a:solidFill>
                  <a:srgbClr val="062678"/>
                </a:solidFill>
              </a:rPr>
              <a:t> цен</a:t>
            </a:r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ADC3FC4D-7EE3-49A1-8762-E2A069AC0978}"/>
              </a:ext>
            </a:extLst>
          </p:cNvPr>
          <p:cNvSpPr/>
          <p:nvPr/>
        </p:nvSpPr>
        <p:spPr>
          <a:xfrm>
            <a:off x="2135560" y="5738624"/>
            <a:ext cx="7920000" cy="100274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36000" rIns="360000" bIns="36000" numCol="1" rtlCol="0" anchor="ctr"/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62678"/>
                </a:solidFill>
              </a:rPr>
              <a:t>платежеспособный спрос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62678"/>
                </a:solidFill>
              </a:rPr>
              <a:t>конкуренция между продавцами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500" dirty="0">
                <a:solidFill>
                  <a:srgbClr val="062678"/>
                </a:solidFill>
              </a:rPr>
              <a:t>государственное регулирование цен (уровень налогов, дотации по ценам, ограничение торговых наценок, государственное производство товаров и услуг)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FDD39C16-3077-4846-B259-1DE5DEEE4EE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48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135560" y="634550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Сущность и виды инфляции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2136000" y="1164774"/>
            <a:ext cx="7920000" cy="1152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r>
              <a:rPr lang="ru-RU" b="1" dirty="0">
                <a:solidFill>
                  <a:srgbClr val="062678"/>
                </a:solidFill>
              </a:rPr>
              <a:t>Инфляция </a:t>
            </a:r>
            <a:r>
              <a:rPr lang="ru-RU" dirty="0">
                <a:solidFill>
                  <a:srgbClr val="062678"/>
                </a:solidFill>
              </a:rPr>
              <a:t>— переполнение каналов обращения избыточными бумажными деньгами, не обеспеченными соответствующим ростом товарной массы, процесс обесценивания денег, сопровождаемый ростом цен или дефицитом товаров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43BF00F-89E4-40FB-8354-0FB12D98CCA0}"/>
              </a:ext>
            </a:extLst>
          </p:cNvPr>
          <p:cNvSpPr/>
          <p:nvPr/>
        </p:nvSpPr>
        <p:spPr>
          <a:xfrm>
            <a:off x="2135560" y="2605022"/>
            <a:ext cx="7920000" cy="86400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36000" rIns="360000" bIns="36000" numCol="1" rtlCol="0" anchor="ctr"/>
          <a:lstStyle/>
          <a:p>
            <a:pPr algn="ctr"/>
            <a:r>
              <a:rPr lang="ru-RU" b="1" i="1" dirty="0">
                <a:solidFill>
                  <a:srgbClr val="062678"/>
                </a:solidFill>
              </a:rPr>
              <a:t>Экономически оправдано повышение цен по причинам:</a:t>
            </a:r>
          </a:p>
          <a:p>
            <a:r>
              <a:rPr lang="en-US" dirty="0">
                <a:solidFill>
                  <a:srgbClr val="062678"/>
                </a:solidFill>
              </a:rPr>
              <a:t>* </a:t>
            </a:r>
            <a:r>
              <a:rPr lang="ru-RU" dirty="0">
                <a:solidFill>
                  <a:srgbClr val="062678"/>
                </a:solidFill>
              </a:rPr>
              <a:t>улучшения качества продукции</a:t>
            </a:r>
            <a:r>
              <a:rPr lang="en-US" dirty="0">
                <a:solidFill>
                  <a:srgbClr val="062678"/>
                </a:solidFill>
              </a:rPr>
              <a:t>	* </a:t>
            </a:r>
            <a:r>
              <a:rPr lang="ru-RU" dirty="0">
                <a:solidFill>
                  <a:srgbClr val="062678"/>
                </a:solidFill>
              </a:rPr>
              <a:t>изменения структуры спроса </a:t>
            </a:r>
            <a:endParaRPr lang="en-US" dirty="0">
              <a:solidFill>
                <a:srgbClr val="062678"/>
              </a:solidFill>
            </a:endParaRPr>
          </a:p>
          <a:p>
            <a:r>
              <a:rPr lang="en-US" dirty="0">
                <a:solidFill>
                  <a:srgbClr val="062678"/>
                </a:solidFill>
              </a:rPr>
              <a:t>* </a:t>
            </a:r>
            <a:r>
              <a:rPr lang="ru-RU" dirty="0">
                <a:solidFill>
                  <a:srgbClr val="062678"/>
                </a:solidFill>
              </a:rPr>
              <a:t>ухудшения условий добычи сырья</a:t>
            </a:r>
            <a:r>
              <a:rPr lang="en-US" dirty="0">
                <a:solidFill>
                  <a:srgbClr val="062678"/>
                </a:solidFill>
              </a:rPr>
              <a:t>	* </a:t>
            </a:r>
            <a:r>
              <a:rPr lang="ru-RU" dirty="0">
                <a:solidFill>
                  <a:srgbClr val="062678"/>
                </a:solidFill>
              </a:rPr>
              <a:t>роста затрат на НИОКР</a:t>
            </a:r>
            <a:endParaRPr lang="en-US" dirty="0">
              <a:solidFill>
                <a:srgbClr val="062678"/>
              </a:solidFill>
            </a:endParaRPr>
          </a:p>
        </p:txBody>
      </p:sp>
      <p:sp>
        <p:nvSpPr>
          <p:cNvPr id="6" name="Трапеция 5">
            <a:extLst>
              <a:ext uri="{FF2B5EF4-FFF2-40B4-BE49-F238E27FC236}">
                <a16:creationId xmlns:a16="http://schemas.microsoft.com/office/drawing/2014/main" id="{4E907F94-9A38-4551-A893-6132F27F2928}"/>
              </a:ext>
            </a:extLst>
          </p:cNvPr>
          <p:cNvSpPr/>
          <p:nvPr/>
        </p:nvSpPr>
        <p:spPr>
          <a:xfrm>
            <a:off x="3216000" y="3717032"/>
            <a:ext cx="5760000" cy="360000"/>
          </a:xfrm>
          <a:prstGeom prst="trapezoid">
            <a:avLst>
              <a:gd name="adj" fmla="val 20839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0" tIns="36000" rIns="360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виды инфляции</a:t>
            </a:r>
          </a:p>
        </p:txBody>
      </p:sp>
      <p:sp>
        <p:nvSpPr>
          <p:cNvPr id="24" name="Трапеция 23">
            <a:extLst>
              <a:ext uri="{FF2B5EF4-FFF2-40B4-BE49-F238E27FC236}">
                <a16:creationId xmlns:a16="http://schemas.microsoft.com/office/drawing/2014/main" id="{82618C6F-E000-4EE2-8455-41522B56ED96}"/>
              </a:ext>
            </a:extLst>
          </p:cNvPr>
          <p:cNvSpPr/>
          <p:nvPr/>
        </p:nvSpPr>
        <p:spPr>
          <a:xfrm>
            <a:off x="2135560" y="4313866"/>
            <a:ext cx="2628000" cy="1851438"/>
          </a:xfrm>
          <a:prstGeom prst="trapezoid">
            <a:avLst>
              <a:gd name="adj" fmla="val 549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08000" tIns="36000" rIns="108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i="1" dirty="0">
                <a:solidFill>
                  <a:srgbClr val="062678"/>
                </a:solidFill>
              </a:rPr>
              <a:t>По форме </a:t>
            </a:r>
            <a:br>
              <a:rPr lang="en-US" b="1" i="1" dirty="0">
                <a:solidFill>
                  <a:srgbClr val="062678"/>
                </a:solidFill>
              </a:rPr>
            </a:br>
            <a:r>
              <a:rPr lang="ru-RU" b="1" i="1" dirty="0">
                <a:solidFill>
                  <a:srgbClr val="062678"/>
                </a:solidFill>
              </a:rPr>
              <a:t>проявления: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открытая (ценовая)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скрытая (неценовая)</a:t>
            </a:r>
          </a:p>
        </p:txBody>
      </p:sp>
      <p:sp>
        <p:nvSpPr>
          <p:cNvPr id="40" name="Трапеция 39">
            <a:extLst>
              <a:ext uri="{FF2B5EF4-FFF2-40B4-BE49-F238E27FC236}">
                <a16:creationId xmlns:a16="http://schemas.microsoft.com/office/drawing/2014/main" id="{56E004DD-1DA5-4CFE-B0B5-7614BC689C87}"/>
              </a:ext>
            </a:extLst>
          </p:cNvPr>
          <p:cNvSpPr/>
          <p:nvPr/>
        </p:nvSpPr>
        <p:spPr>
          <a:xfrm>
            <a:off x="4781560" y="4313866"/>
            <a:ext cx="2628000" cy="1851438"/>
          </a:xfrm>
          <a:prstGeom prst="trapezoid">
            <a:avLst>
              <a:gd name="adj" fmla="val 549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08000" tIns="36000" rIns="108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i="1" dirty="0">
                <a:solidFill>
                  <a:srgbClr val="062678"/>
                </a:solidFill>
              </a:rPr>
              <a:t>По темпу:</a:t>
            </a:r>
          </a:p>
          <a:p>
            <a:pPr algn="ctr"/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умеренная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галопирующая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гиперинфляция</a:t>
            </a:r>
          </a:p>
        </p:txBody>
      </p:sp>
      <p:sp>
        <p:nvSpPr>
          <p:cNvPr id="41" name="Трапеция 40">
            <a:extLst>
              <a:ext uri="{FF2B5EF4-FFF2-40B4-BE49-F238E27FC236}">
                <a16:creationId xmlns:a16="http://schemas.microsoft.com/office/drawing/2014/main" id="{E494BA40-7C3F-4142-B5E0-32FF8C0FBFBA}"/>
              </a:ext>
            </a:extLst>
          </p:cNvPr>
          <p:cNvSpPr/>
          <p:nvPr/>
        </p:nvSpPr>
        <p:spPr>
          <a:xfrm>
            <a:off x="7427560" y="4313866"/>
            <a:ext cx="2628000" cy="1851438"/>
          </a:xfrm>
          <a:prstGeom prst="trapezoid">
            <a:avLst>
              <a:gd name="adj" fmla="val 549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08000" tIns="36000" rIns="108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i="1" dirty="0">
                <a:solidFill>
                  <a:srgbClr val="062678"/>
                </a:solidFill>
              </a:rPr>
              <a:t>По механизму:</a:t>
            </a:r>
          </a:p>
          <a:p>
            <a:endParaRPr lang="en-US" dirty="0">
              <a:solidFill>
                <a:srgbClr val="062678"/>
              </a:solidFill>
            </a:endParaRPr>
          </a:p>
          <a:p>
            <a:r>
              <a:rPr lang="ru-RU" dirty="0">
                <a:solidFill>
                  <a:srgbClr val="062678"/>
                </a:solidFill>
              </a:rPr>
              <a:t>а)</a:t>
            </a:r>
            <a:r>
              <a:rPr lang="en-US" dirty="0">
                <a:solidFill>
                  <a:srgbClr val="062678"/>
                </a:solidFill>
              </a:rPr>
              <a:t> </a:t>
            </a:r>
            <a:r>
              <a:rPr lang="ru-RU" dirty="0">
                <a:solidFill>
                  <a:srgbClr val="062678"/>
                </a:solidFill>
              </a:rPr>
              <a:t>инфляция спроса</a:t>
            </a:r>
          </a:p>
          <a:p>
            <a:r>
              <a:rPr lang="ru-RU" dirty="0">
                <a:solidFill>
                  <a:srgbClr val="062678"/>
                </a:solidFill>
              </a:rPr>
              <a:t>б)</a:t>
            </a:r>
            <a:r>
              <a:rPr lang="en-US" dirty="0">
                <a:solidFill>
                  <a:srgbClr val="062678"/>
                </a:solidFill>
              </a:rPr>
              <a:t> </a:t>
            </a:r>
            <a:r>
              <a:rPr lang="ru-RU" dirty="0">
                <a:solidFill>
                  <a:srgbClr val="062678"/>
                </a:solidFill>
              </a:rPr>
              <a:t>инфляция издержек</a:t>
            </a:r>
          </a:p>
          <a:p>
            <a:r>
              <a:rPr lang="ru-RU" dirty="0">
                <a:solidFill>
                  <a:srgbClr val="062678"/>
                </a:solidFill>
              </a:rPr>
              <a:t>в)</a:t>
            </a:r>
            <a:r>
              <a:rPr lang="en-US" dirty="0">
                <a:solidFill>
                  <a:srgbClr val="062678"/>
                </a:solidFill>
              </a:rPr>
              <a:t> </a:t>
            </a:r>
            <a:r>
              <a:rPr lang="ru-RU" dirty="0">
                <a:solidFill>
                  <a:srgbClr val="062678"/>
                </a:solidFill>
              </a:rPr>
              <a:t>инфляция предложения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6B0A6A3-76AB-4FD7-8BFB-41D8046676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708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135560" y="548680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Антиинфляционная политика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2135560" y="2852936"/>
            <a:ext cx="7920000" cy="3776123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0000" tIns="36000" rIns="180000" bIns="36000" rtlCol="0" anchor="t"/>
          <a:lstStyle/>
          <a:p>
            <a:pPr algn="ctr"/>
            <a:r>
              <a:rPr lang="ru-RU" sz="1600" b="1" dirty="0">
                <a:solidFill>
                  <a:srgbClr val="062678"/>
                </a:solidFill>
              </a:rPr>
              <a:t>Антиинфляционные меры:</a:t>
            </a:r>
          </a:p>
          <a:p>
            <a:pPr marL="182563" indent="-182563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62678"/>
                </a:solidFill>
              </a:rPr>
              <a:t>устранение дефицита государственного бюджета, государственного долга и расходов на его обслуживание</a:t>
            </a:r>
          </a:p>
          <a:p>
            <a:pPr marL="182563" indent="-182563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62678"/>
                </a:solidFill>
              </a:rPr>
              <a:t>оптимизация размеров денежной массы</a:t>
            </a:r>
          </a:p>
          <a:p>
            <a:pPr marL="182563" indent="-182563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62678"/>
                </a:solidFill>
              </a:rPr>
              <a:t>увеличение предложения товаров через преодоление спада производства (структурная перестройка, развитие предпринимательства, льготное налогообложение, частичная денационализация собственности, конверсия военного производства, привлечение инвестиций)</a:t>
            </a:r>
          </a:p>
          <a:p>
            <a:pPr marL="182563" indent="-182563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62678"/>
                </a:solidFill>
              </a:rPr>
              <a:t>увеличение предложения за счет формирования новых товарных рынков (ценных бумаг, земли, средств производства, жилья и др.)</a:t>
            </a:r>
          </a:p>
          <a:p>
            <a:pPr marL="182563" indent="-182563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62678"/>
                </a:solidFill>
              </a:rPr>
              <a:t>меры по уменьшению ликвидности сбережений (повышение процентных ставок по вкладам, стабилизация инфляционных ожиданий)</a:t>
            </a:r>
          </a:p>
          <a:p>
            <a:pPr marL="182563" indent="-182563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62678"/>
                </a:solidFill>
              </a:rPr>
              <a:t>демонополизация производства, регулирование естественных монополий, либерализация внешнеэкономической деятельности</a:t>
            </a:r>
          </a:p>
          <a:p>
            <a:pPr marL="182563" indent="-182563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62678"/>
                </a:solidFill>
              </a:rPr>
              <a:t>стабилизация валютного курса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43BF00F-89E4-40FB-8354-0FB12D98CCA0}"/>
              </a:ext>
            </a:extLst>
          </p:cNvPr>
          <p:cNvSpPr/>
          <p:nvPr/>
        </p:nvSpPr>
        <p:spPr>
          <a:xfrm>
            <a:off x="2135560" y="1078904"/>
            <a:ext cx="7920000" cy="1692000"/>
          </a:xfrm>
          <a:prstGeom prst="roundRect">
            <a:avLst>
              <a:gd name="adj" fmla="val 2565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numCol="1" rtlCol="0" anchor="ctr"/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Методологические основы антиинфляционной политики: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успешно бороться можно только с инфляцией открытого типа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с инфляцией нельзя покончить навсегда, главная задача — сделать ее управляемой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нужна не просто программа, а постоянная государственная политика по борьбе с инфляцией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33E10D-7BAA-41F9-BC37-2C3DBC2C0C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011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663" y="2395666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имени К.И. </a:t>
            </a:r>
            <a:r>
              <a:rPr lang="ru-RU" altLang="ru-RU" sz="12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Сатпаева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80469" y="4507906"/>
            <a:ext cx="540179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>
                <a:solidFill>
                  <a:schemeClr val="bg1"/>
                </a:solidFill>
              </a:rPr>
              <a:t>Безработица и инфляция</a:t>
            </a:r>
            <a:endParaRPr lang="en-US" sz="210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524002" y="1536371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063552" y="476672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Понятие и показатели безработицы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2099755" y="994251"/>
            <a:ext cx="7992490" cy="5819125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1550" dirty="0">
                <a:solidFill>
                  <a:srgbClr val="062678"/>
                </a:solidFill>
              </a:rPr>
              <a:t>В общей численности населения выделяют категорию </a:t>
            </a:r>
            <a:r>
              <a:rPr lang="ru-RU" sz="1550" b="1" dirty="0">
                <a:solidFill>
                  <a:srgbClr val="062678"/>
                </a:solidFill>
              </a:rPr>
              <a:t>трудоспособного населения (</a:t>
            </a:r>
            <a:r>
              <a:rPr lang="ru-RU" sz="1550" b="1" dirty="0" err="1">
                <a:solidFill>
                  <a:srgbClr val="062678"/>
                </a:solidFill>
              </a:rPr>
              <a:t>adult</a:t>
            </a:r>
            <a:r>
              <a:rPr lang="ru-RU" sz="1550" b="1" dirty="0">
                <a:solidFill>
                  <a:srgbClr val="062678"/>
                </a:solidFill>
              </a:rPr>
              <a:t> </a:t>
            </a:r>
            <a:r>
              <a:rPr lang="ru-RU" sz="1550" b="1" dirty="0" err="1">
                <a:solidFill>
                  <a:srgbClr val="062678"/>
                </a:solidFill>
              </a:rPr>
              <a:t>population</a:t>
            </a:r>
            <a:r>
              <a:rPr lang="ru-RU" sz="1550" b="1" dirty="0">
                <a:solidFill>
                  <a:srgbClr val="062678"/>
                </a:solidFill>
              </a:rPr>
              <a:t>)</a:t>
            </a:r>
            <a:r>
              <a:rPr lang="ru-RU" sz="1550" dirty="0">
                <a:solidFill>
                  <a:srgbClr val="062678"/>
                </a:solidFill>
              </a:rPr>
              <a:t>, к которому относят людей старше 16 лет. </a:t>
            </a:r>
            <a:r>
              <a:rPr lang="ru-RU" sz="1550" b="1" dirty="0">
                <a:solidFill>
                  <a:srgbClr val="062678"/>
                </a:solidFill>
              </a:rPr>
              <a:t>Трудоспособное население </a:t>
            </a:r>
            <a:r>
              <a:rPr lang="ru-RU" sz="1550" dirty="0">
                <a:solidFill>
                  <a:srgbClr val="062678"/>
                </a:solidFill>
              </a:rPr>
              <a:t>делится на две части: </a:t>
            </a:r>
            <a:r>
              <a:rPr lang="ru-RU" sz="1550" b="1" i="1" dirty="0">
                <a:solidFill>
                  <a:srgbClr val="062678"/>
                </a:solidFill>
              </a:rPr>
              <a:t>включаемых </a:t>
            </a:r>
            <a:r>
              <a:rPr lang="ru-RU" sz="1550" dirty="0">
                <a:solidFill>
                  <a:srgbClr val="062678"/>
                </a:solidFill>
              </a:rPr>
              <a:t>в численность рабочей силы </a:t>
            </a:r>
            <a:r>
              <a:rPr lang="ru-RU" sz="1550" b="1" i="1" dirty="0">
                <a:solidFill>
                  <a:srgbClr val="062678"/>
                </a:solidFill>
              </a:rPr>
              <a:t>(</a:t>
            </a:r>
            <a:r>
              <a:rPr lang="ru-RU" sz="1550" b="1" i="1" dirty="0" err="1">
                <a:solidFill>
                  <a:srgbClr val="062678"/>
                </a:solidFill>
              </a:rPr>
              <a:t>labour</a:t>
            </a:r>
            <a:r>
              <a:rPr lang="ru-RU" sz="1550" b="1" i="1" dirty="0">
                <a:solidFill>
                  <a:srgbClr val="062678"/>
                </a:solidFill>
              </a:rPr>
              <a:t> </a:t>
            </a:r>
            <a:r>
              <a:rPr lang="ru-RU" sz="1550" b="1" i="1" dirty="0" err="1">
                <a:solidFill>
                  <a:srgbClr val="062678"/>
                </a:solidFill>
              </a:rPr>
              <a:t>force</a:t>
            </a:r>
            <a:r>
              <a:rPr lang="ru-RU" sz="1550" b="1" i="1" dirty="0">
                <a:solidFill>
                  <a:srgbClr val="062678"/>
                </a:solidFill>
              </a:rPr>
              <a:t> — L)</a:t>
            </a:r>
            <a:r>
              <a:rPr lang="ru-RU" sz="1550" dirty="0">
                <a:solidFill>
                  <a:srgbClr val="062678"/>
                </a:solidFill>
              </a:rPr>
              <a:t> и </a:t>
            </a:r>
            <a:r>
              <a:rPr lang="ru-RU" sz="1550" b="1" i="1" dirty="0">
                <a:solidFill>
                  <a:srgbClr val="062678"/>
                </a:solidFill>
              </a:rPr>
              <a:t>не включаемых </a:t>
            </a:r>
            <a:r>
              <a:rPr lang="ru-RU" sz="1550" dirty="0">
                <a:solidFill>
                  <a:srgbClr val="062678"/>
                </a:solidFill>
              </a:rPr>
              <a:t>в численность рабочей силы </a:t>
            </a:r>
            <a:r>
              <a:rPr lang="ru-RU" sz="1550" b="1" i="1" dirty="0">
                <a:solidFill>
                  <a:srgbClr val="062678"/>
                </a:solidFill>
              </a:rPr>
              <a:t>(</a:t>
            </a:r>
            <a:r>
              <a:rPr lang="ru-RU" sz="1550" b="1" i="1" dirty="0" err="1">
                <a:solidFill>
                  <a:srgbClr val="062678"/>
                </a:solidFill>
              </a:rPr>
              <a:t>non-labour</a:t>
            </a:r>
            <a:r>
              <a:rPr lang="ru-RU" sz="1550" b="1" i="1" dirty="0">
                <a:solidFill>
                  <a:srgbClr val="062678"/>
                </a:solidFill>
              </a:rPr>
              <a:t> </a:t>
            </a:r>
            <a:r>
              <a:rPr lang="ru-RU" sz="1550" b="1" i="1" dirty="0" err="1">
                <a:solidFill>
                  <a:srgbClr val="062678"/>
                </a:solidFill>
              </a:rPr>
              <a:t>force</a:t>
            </a:r>
            <a:r>
              <a:rPr lang="ru-RU" sz="1550" b="1" i="1" dirty="0">
                <a:solidFill>
                  <a:srgbClr val="062678"/>
                </a:solidFill>
              </a:rPr>
              <a:t> — NL)</a:t>
            </a:r>
            <a:r>
              <a:rPr lang="ru-RU" sz="1550" dirty="0">
                <a:solidFill>
                  <a:srgbClr val="062678"/>
                </a:solidFill>
              </a:rPr>
              <a:t>.</a:t>
            </a:r>
          </a:p>
          <a:p>
            <a:pPr indent="265113" algn="just"/>
            <a:r>
              <a:rPr lang="ru-RU" sz="1550" dirty="0">
                <a:solidFill>
                  <a:srgbClr val="062678"/>
                </a:solidFill>
              </a:rPr>
              <a:t>К категории </a:t>
            </a:r>
            <a:r>
              <a:rPr lang="ru-RU" sz="1550" b="1" i="1" dirty="0">
                <a:solidFill>
                  <a:srgbClr val="062678"/>
                </a:solidFill>
              </a:rPr>
              <a:t>не включаемых </a:t>
            </a:r>
            <a:r>
              <a:rPr lang="ru-RU" sz="1550" dirty="0">
                <a:solidFill>
                  <a:srgbClr val="062678"/>
                </a:solidFill>
              </a:rPr>
              <a:t>в численность рабочей силы относятся люди, не занятые в общественном производстве и не стремящиеся получить работу. В эту категорию попадают люди:</a:t>
            </a:r>
          </a:p>
          <a:p>
            <a:pPr marL="712788" lvl="1" indent="-255588" algn="just">
              <a:buAutoNum type="arabicPeriod"/>
            </a:pPr>
            <a:r>
              <a:rPr lang="ru-RU" sz="1550" dirty="0">
                <a:solidFill>
                  <a:srgbClr val="062678"/>
                </a:solidFill>
              </a:rPr>
              <a:t>Находящиеся на содержании государственных институтов: </a:t>
            </a:r>
            <a:r>
              <a:rPr lang="ru-RU" sz="1550" i="1" dirty="0">
                <a:solidFill>
                  <a:srgbClr val="062678"/>
                </a:solidFill>
              </a:rPr>
              <a:t>отбывающие срок заключения в тюрьмах, находящиеся в психиатрических лечебницах, инвалиды;</a:t>
            </a:r>
            <a:endParaRPr lang="ru-RU" sz="1550" dirty="0">
              <a:solidFill>
                <a:srgbClr val="062678"/>
              </a:solidFill>
            </a:endParaRPr>
          </a:p>
          <a:p>
            <a:pPr marL="712788" lvl="1" indent="-255588" algn="just">
              <a:buAutoNum type="arabicPeriod"/>
            </a:pPr>
            <a:r>
              <a:rPr lang="ru-RU" sz="1550" dirty="0">
                <a:solidFill>
                  <a:srgbClr val="062678"/>
                </a:solidFill>
              </a:rPr>
              <a:t>Не хотят или не могут работать и работу не ищут: </a:t>
            </a:r>
            <a:r>
              <a:rPr lang="ru-RU" sz="1550" i="1" dirty="0">
                <a:solidFill>
                  <a:srgbClr val="062678"/>
                </a:solidFill>
              </a:rPr>
              <a:t>студенты дневного отделения; вышедшие на пенсию;</a:t>
            </a:r>
            <a:r>
              <a:rPr lang="en-US" sz="1550" i="1" dirty="0">
                <a:solidFill>
                  <a:srgbClr val="062678"/>
                </a:solidFill>
              </a:rPr>
              <a:t> </a:t>
            </a:r>
            <a:r>
              <a:rPr lang="ru-RU" sz="1550" i="1" dirty="0">
                <a:solidFill>
                  <a:srgbClr val="062678"/>
                </a:solidFill>
              </a:rPr>
              <a:t>домохозяйки;</a:t>
            </a:r>
            <a:r>
              <a:rPr lang="en-US" sz="1550" i="1" dirty="0">
                <a:solidFill>
                  <a:srgbClr val="062678"/>
                </a:solidFill>
              </a:rPr>
              <a:t> </a:t>
            </a:r>
            <a:r>
              <a:rPr lang="ru-RU" sz="1550" i="1" dirty="0">
                <a:solidFill>
                  <a:srgbClr val="062678"/>
                </a:solidFill>
              </a:rPr>
              <a:t>бродяги; люди, отчаявшиеся найти работу и поэтому прекратившие поиск</a:t>
            </a:r>
            <a:r>
              <a:rPr lang="ru-RU" sz="1550" dirty="0">
                <a:solidFill>
                  <a:srgbClr val="062678"/>
                </a:solidFill>
              </a:rPr>
              <a:t>.</a:t>
            </a:r>
          </a:p>
          <a:p>
            <a:pPr indent="265113" algn="just"/>
            <a:r>
              <a:rPr lang="ru-RU" sz="1550" dirty="0">
                <a:solidFill>
                  <a:srgbClr val="062678"/>
                </a:solidFill>
              </a:rPr>
              <a:t>К категории </a:t>
            </a:r>
            <a:r>
              <a:rPr lang="ru-RU" sz="1550" b="1" i="1" dirty="0">
                <a:solidFill>
                  <a:srgbClr val="062678"/>
                </a:solidFill>
              </a:rPr>
              <a:t>включаемых </a:t>
            </a:r>
            <a:r>
              <a:rPr lang="ru-RU" sz="1550" dirty="0">
                <a:solidFill>
                  <a:srgbClr val="062678"/>
                </a:solidFill>
              </a:rPr>
              <a:t>в численность рабочей силы относят людей, которые либо </a:t>
            </a:r>
            <a:r>
              <a:rPr lang="ru-RU" sz="1550" i="1" dirty="0">
                <a:solidFill>
                  <a:srgbClr val="062678"/>
                </a:solidFill>
              </a:rPr>
              <a:t>имеют место работы </a:t>
            </a:r>
            <a:r>
              <a:rPr lang="ru-RU" sz="1550" dirty="0">
                <a:solidFill>
                  <a:srgbClr val="062678"/>
                </a:solidFill>
              </a:rPr>
              <a:t>в общественном производстве, либо работы не имеют, но работать хотят и </a:t>
            </a:r>
            <a:r>
              <a:rPr lang="ru-RU" sz="1550" i="1" dirty="0">
                <a:solidFill>
                  <a:srgbClr val="062678"/>
                </a:solidFill>
              </a:rPr>
              <a:t>работу активно ищут</a:t>
            </a:r>
            <a:r>
              <a:rPr lang="ru-RU" sz="1550" dirty="0">
                <a:solidFill>
                  <a:srgbClr val="062678"/>
                </a:solidFill>
              </a:rPr>
              <a:t>.</a:t>
            </a:r>
          </a:p>
          <a:p>
            <a:pPr indent="265113" algn="just"/>
            <a:r>
              <a:rPr lang="ru-RU" sz="1550" dirty="0">
                <a:solidFill>
                  <a:srgbClr val="062678"/>
                </a:solidFill>
              </a:rPr>
              <a:t>Поэтому общая численность рабочей силы делится на две части:</a:t>
            </a:r>
          </a:p>
          <a:p>
            <a:pPr marL="630238" lvl="1" indent="-173038" algn="just">
              <a:buFont typeface="Arial" panose="020B0604020202020204" pitchFamily="34" charset="0"/>
              <a:buChar char="•"/>
            </a:pPr>
            <a:r>
              <a:rPr lang="ru-RU" sz="1550" b="1" i="1" dirty="0">
                <a:solidFill>
                  <a:srgbClr val="062678"/>
                </a:solidFill>
              </a:rPr>
              <a:t>занятые </a:t>
            </a:r>
            <a:r>
              <a:rPr lang="ru-RU" sz="1550" i="1" dirty="0">
                <a:solidFill>
                  <a:srgbClr val="062678"/>
                </a:solidFill>
              </a:rPr>
              <a:t>(</a:t>
            </a:r>
            <a:r>
              <a:rPr lang="ru-RU" sz="1550" i="1" dirty="0" err="1">
                <a:solidFill>
                  <a:srgbClr val="062678"/>
                </a:solidFill>
              </a:rPr>
              <a:t>employed</a:t>
            </a:r>
            <a:r>
              <a:rPr lang="ru-RU" sz="1550" i="1" dirty="0">
                <a:solidFill>
                  <a:srgbClr val="062678"/>
                </a:solidFill>
              </a:rPr>
              <a:t> — Е) </a:t>
            </a:r>
            <a:r>
              <a:rPr lang="ru-RU" sz="1550" dirty="0">
                <a:solidFill>
                  <a:srgbClr val="062678"/>
                </a:solidFill>
              </a:rPr>
              <a:t>— это люди, имеющие работу в общественном производстве, </a:t>
            </a:r>
          </a:p>
          <a:p>
            <a:pPr marL="630238" lvl="1" indent="-173038" algn="just">
              <a:buFont typeface="Arial" panose="020B0604020202020204" pitchFamily="34" charset="0"/>
              <a:buChar char="•"/>
            </a:pPr>
            <a:r>
              <a:rPr lang="ru-RU" sz="1550" b="1" i="1" dirty="0">
                <a:solidFill>
                  <a:srgbClr val="062678"/>
                </a:solidFill>
              </a:rPr>
              <a:t>безработные </a:t>
            </a:r>
            <a:r>
              <a:rPr lang="ru-RU" sz="1550" i="1" dirty="0">
                <a:solidFill>
                  <a:srgbClr val="062678"/>
                </a:solidFill>
              </a:rPr>
              <a:t>(</a:t>
            </a:r>
            <a:r>
              <a:rPr lang="ru-RU" sz="1550" i="1" dirty="0" err="1">
                <a:solidFill>
                  <a:srgbClr val="062678"/>
                </a:solidFill>
              </a:rPr>
              <a:t>unemployed</a:t>
            </a:r>
            <a:r>
              <a:rPr lang="ru-RU" sz="1550" i="1" dirty="0">
                <a:solidFill>
                  <a:srgbClr val="062678"/>
                </a:solidFill>
              </a:rPr>
              <a:t> — U) </a:t>
            </a:r>
            <a:r>
              <a:rPr lang="ru-RU" sz="1550" dirty="0">
                <a:solidFill>
                  <a:srgbClr val="062678"/>
                </a:solidFill>
              </a:rPr>
              <a:t>— это люди трудоспособного возраста, не имеющие работы, но активно ее ищущие. Поиск работы — главный критерий, отличающий безработных от людей, не включаемых в рабочую силу.</a:t>
            </a:r>
          </a:p>
          <a:p>
            <a:pPr indent="265113" algn="just"/>
            <a:r>
              <a:rPr lang="ru-RU" sz="1550" b="1" i="1" dirty="0">
                <a:solidFill>
                  <a:srgbClr val="062678"/>
                </a:solidFill>
              </a:rPr>
              <a:t>Общая численность </a:t>
            </a:r>
            <a:r>
              <a:rPr lang="ru-RU" sz="1550" dirty="0">
                <a:solidFill>
                  <a:srgbClr val="062678"/>
                </a:solidFill>
              </a:rPr>
              <a:t>рабочей силы равна суммарной численности </a:t>
            </a:r>
            <a:r>
              <a:rPr lang="ru-RU" sz="1550" b="1" i="1" dirty="0">
                <a:solidFill>
                  <a:srgbClr val="062678"/>
                </a:solidFill>
              </a:rPr>
              <a:t>занятых </a:t>
            </a:r>
            <a:r>
              <a:rPr lang="ru-RU" sz="1550" dirty="0">
                <a:solidFill>
                  <a:srgbClr val="062678"/>
                </a:solidFill>
              </a:rPr>
              <a:t>и </a:t>
            </a:r>
            <a:r>
              <a:rPr lang="ru-RU" sz="1550" b="1" i="1" dirty="0">
                <a:solidFill>
                  <a:srgbClr val="062678"/>
                </a:solidFill>
              </a:rPr>
              <a:t>безработных</a:t>
            </a:r>
            <a:r>
              <a:rPr lang="ru-RU" sz="1550" dirty="0">
                <a:solidFill>
                  <a:srgbClr val="062678"/>
                </a:solidFill>
              </a:rPr>
              <a:t>:</a:t>
            </a:r>
            <a:r>
              <a:rPr lang="en-US" sz="1550" dirty="0">
                <a:solidFill>
                  <a:srgbClr val="062678"/>
                </a:solidFill>
              </a:rPr>
              <a:t> </a:t>
            </a:r>
          </a:p>
          <a:p>
            <a:pPr algn="ctr"/>
            <a:r>
              <a:rPr lang="ru-RU" i="1" dirty="0">
                <a:solidFill>
                  <a:srgbClr val="062678"/>
                </a:solidFill>
              </a:rPr>
              <a:t>L = E + U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BBA0FE3-26AB-42EE-9ED8-74F97A4B53E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92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BB7803B-AFA2-4CC2-BBA4-CC55D5AA8A5C}"/>
              </a:ext>
            </a:extLst>
          </p:cNvPr>
          <p:cNvSpPr/>
          <p:nvPr/>
        </p:nvSpPr>
        <p:spPr>
          <a:xfrm>
            <a:off x="2063552" y="764704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Схема рынка труда</a:t>
            </a:r>
          </a:p>
        </p:txBody>
      </p: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5F16AB4E-3271-47B8-B00F-9BB95D286F5D}"/>
              </a:ext>
            </a:extLst>
          </p:cNvPr>
          <p:cNvGrpSpPr/>
          <p:nvPr/>
        </p:nvGrpSpPr>
        <p:grpSpPr>
          <a:xfrm>
            <a:off x="2243872" y="1862974"/>
            <a:ext cx="7704256" cy="3870282"/>
            <a:chOff x="719872" y="1358918"/>
            <a:chExt cx="7704256" cy="3870282"/>
          </a:xfrm>
        </p:grpSpPr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6D8577A6-547F-4F57-8FBC-DACC39B22A4A}"/>
                </a:ext>
              </a:extLst>
            </p:cNvPr>
            <p:cNvSpPr/>
            <p:nvPr/>
          </p:nvSpPr>
          <p:spPr>
            <a:xfrm>
              <a:off x="719872" y="2060848"/>
              <a:ext cx="2700000" cy="1080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/>
            <a:p>
              <a:pPr algn="ctr"/>
              <a:r>
                <a:rPr lang="ru-RU" sz="2000" dirty="0">
                  <a:solidFill>
                    <a:srgbClr val="062678"/>
                  </a:solidFill>
                </a:rPr>
                <a:t>Занятые</a:t>
              </a:r>
            </a:p>
          </p:txBody>
        </p:sp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310A3137-4FF6-4460-B2F6-6EF76806D271}"/>
                </a:ext>
              </a:extLst>
            </p:cNvPr>
            <p:cNvSpPr/>
            <p:nvPr/>
          </p:nvSpPr>
          <p:spPr>
            <a:xfrm>
              <a:off x="5724128" y="2060848"/>
              <a:ext cx="2700000" cy="1080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ru-RU" sz="2000" dirty="0">
                  <a:solidFill>
                    <a:srgbClr val="062678"/>
                  </a:solidFill>
                </a:rPr>
                <a:t>Безработные</a:t>
              </a:r>
            </a:p>
          </p:txBody>
        </p:sp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46EA5469-C487-4F98-B72D-2430B5F0E0E0}"/>
                </a:ext>
              </a:extLst>
            </p:cNvPr>
            <p:cNvSpPr/>
            <p:nvPr/>
          </p:nvSpPr>
          <p:spPr>
            <a:xfrm>
              <a:off x="3222000" y="4149200"/>
              <a:ext cx="2700000" cy="1080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ru-RU" sz="2000" dirty="0">
                  <a:solidFill>
                    <a:srgbClr val="062678"/>
                  </a:solidFill>
                </a:rPr>
                <a:t>Не включаемые </a:t>
              </a:r>
              <a:br>
                <a:rPr lang="en-US" sz="2000" dirty="0">
                  <a:solidFill>
                    <a:srgbClr val="062678"/>
                  </a:solidFill>
                </a:rPr>
              </a:br>
              <a:r>
                <a:rPr lang="ru-RU" sz="2000" dirty="0">
                  <a:solidFill>
                    <a:srgbClr val="062678"/>
                  </a:solidFill>
                </a:rPr>
                <a:t>в рабочую силу</a:t>
              </a:r>
            </a:p>
          </p:txBody>
        </p:sp>
        <p:cxnSp>
          <p:nvCxnSpPr>
            <p:cNvPr id="15" name="Прямая со стрелкой 14">
              <a:extLst>
                <a:ext uri="{FF2B5EF4-FFF2-40B4-BE49-F238E27FC236}">
                  <a16:creationId xmlns:a16="http://schemas.microsoft.com/office/drawing/2014/main" id="{455A3D3E-6BD5-4FE3-82C9-3D33731A3C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19872" y="2204864"/>
              <a:ext cx="2304256" cy="0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FD37F76D-FC1E-4EDC-9210-A7F977514770}"/>
                </a:ext>
              </a:extLst>
            </p:cNvPr>
            <p:cNvCxnSpPr>
              <a:cxnSpLocks/>
            </p:cNvCxnSpPr>
            <p:nvPr/>
          </p:nvCxnSpPr>
          <p:spPr>
            <a:xfrm>
              <a:off x="3419872" y="2708920"/>
              <a:ext cx="2304256" cy="0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Соединитель: уступ 24">
              <a:extLst>
                <a:ext uri="{FF2B5EF4-FFF2-40B4-BE49-F238E27FC236}">
                  <a16:creationId xmlns:a16="http://schemas.microsoft.com/office/drawing/2014/main" id="{22C559CC-9F02-4C67-B683-A46E511B6CFC}"/>
                </a:ext>
              </a:extLst>
            </p:cNvPr>
            <p:cNvCxnSpPr>
              <a:cxnSpLocks/>
            </p:cNvCxnSpPr>
            <p:nvPr/>
          </p:nvCxnSpPr>
          <p:spPr>
            <a:xfrm>
              <a:off x="1043608" y="3140848"/>
              <a:ext cx="2178392" cy="1872328"/>
            </a:xfrm>
            <a:prstGeom prst="bentConnector3">
              <a:avLst>
                <a:gd name="adj1" fmla="val 48"/>
              </a:avLst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Соединитель: уступ 31">
              <a:extLst>
                <a:ext uri="{FF2B5EF4-FFF2-40B4-BE49-F238E27FC236}">
                  <a16:creationId xmlns:a16="http://schemas.microsoft.com/office/drawing/2014/main" id="{DDA0CC66-4E63-44ED-ADB7-54A8F63B9FBB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1475656" y="3140848"/>
              <a:ext cx="1746344" cy="1224256"/>
            </a:xfrm>
            <a:prstGeom prst="bentConnector3">
              <a:avLst>
                <a:gd name="adj1" fmla="val 99743"/>
              </a:avLst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Соединитель: уступ 46">
              <a:extLst>
                <a:ext uri="{FF2B5EF4-FFF2-40B4-BE49-F238E27FC236}">
                  <a16:creationId xmlns:a16="http://schemas.microsoft.com/office/drawing/2014/main" id="{83B4CDE8-2430-4F6B-A6CA-06FDB775527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21864" y="3140968"/>
              <a:ext cx="2178392" cy="1872328"/>
            </a:xfrm>
            <a:prstGeom prst="bentConnector3">
              <a:avLst>
                <a:gd name="adj1" fmla="val 48"/>
              </a:avLst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Соединитель: уступ 47">
              <a:extLst>
                <a:ext uri="{FF2B5EF4-FFF2-40B4-BE49-F238E27FC236}">
                  <a16:creationId xmlns:a16="http://schemas.microsoft.com/office/drawing/2014/main" id="{F4C4F691-1255-4BCF-BFA2-1B8D23C3A8DC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5922000" y="3140968"/>
              <a:ext cx="1746344" cy="1224256"/>
            </a:xfrm>
            <a:prstGeom prst="bentConnector3">
              <a:avLst>
                <a:gd name="adj1" fmla="val 99743"/>
              </a:avLst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Группа 56">
              <a:extLst>
                <a:ext uri="{FF2B5EF4-FFF2-40B4-BE49-F238E27FC236}">
                  <a16:creationId xmlns:a16="http://schemas.microsoft.com/office/drawing/2014/main" id="{BE616652-EB22-4F43-B418-F2CA113922D4}"/>
                </a:ext>
              </a:extLst>
            </p:cNvPr>
            <p:cNvGrpSpPr/>
            <p:nvPr/>
          </p:nvGrpSpPr>
          <p:grpSpPr>
            <a:xfrm>
              <a:off x="719872" y="1358918"/>
              <a:ext cx="2267956" cy="1241930"/>
              <a:chOff x="719872" y="1358918"/>
              <a:chExt cx="2267956" cy="1241930"/>
            </a:xfrm>
          </p:grpSpPr>
          <p:cxnSp>
            <p:nvCxnSpPr>
              <p:cNvPr id="49" name="Соединитель: уступ 48">
                <a:extLst>
                  <a:ext uri="{FF2B5EF4-FFF2-40B4-BE49-F238E27FC236}">
                    <a16:creationId xmlns:a16="http://schemas.microsoft.com/office/drawing/2014/main" id="{592F3911-F891-4FF0-AA08-67A52581926F}"/>
                  </a:ext>
                </a:extLst>
              </p:cNvPr>
              <p:cNvCxnSpPr>
                <a:cxnSpLocks/>
                <a:endCxn id="11" idx="1"/>
              </p:cNvCxnSpPr>
              <p:nvPr/>
            </p:nvCxnSpPr>
            <p:spPr>
              <a:xfrm rot="10800000" flipV="1">
                <a:off x="719872" y="1358918"/>
                <a:ext cx="2267956" cy="1241930"/>
              </a:xfrm>
              <a:prstGeom prst="bentConnector3">
                <a:avLst>
                  <a:gd name="adj1" fmla="val 110080"/>
                </a:avLst>
              </a:prstGeom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 стрелкой 51">
                <a:extLst>
                  <a:ext uri="{FF2B5EF4-FFF2-40B4-BE49-F238E27FC236}">
                    <a16:creationId xmlns:a16="http://schemas.microsoft.com/office/drawing/2014/main" id="{2D10A40E-C146-448C-BC17-4C592468D79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987828" y="1358918"/>
                <a:ext cx="0" cy="701930"/>
              </a:xfrm>
              <a:prstGeom prst="straightConnector1">
                <a:avLst/>
              </a:prstGeom>
              <a:ln w="28575"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E25D130-1F4A-4EEF-AC0D-21A2B0FE4C75}"/>
                </a:ext>
              </a:extLst>
            </p:cNvPr>
            <p:cNvSpPr txBox="1"/>
            <p:nvPr/>
          </p:nvSpPr>
          <p:spPr>
            <a:xfrm>
              <a:off x="1638432" y="3551096"/>
              <a:ext cx="1565416" cy="4539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>
              <a:defPPr>
                <a:defRPr lang="ru-RU"/>
              </a:defPPr>
              <a:lvl1pPr algn="ctr">
                <a:defRPr sz="2000">
                  <a:solidFill>
                    <a:srgbClr val="062678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sz="1600" dirty="0"/>
                <a:t>Первый выход </a:t>
              </a:r>
              <a:br>
                <a:rPr lang="en-US" sz="1600" dirty="0"/>
              </a:br>
              <a:r>
                <a:rPr lang="ru-RU" sz="1600" dirty="0"/>
                <a:t>на рынок труда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0C83434-1F1F-4D96-9E33-8DC325F92A3F}"/>
                </a:ext>
              </a:extLst>
            </p:cNvPr>
            <p:cNvSpPr txBox="1"/>
            <p:nvPr/>
          </p:nvSpPr>
          <p:spPr>
            <a:xfrm>
              <a:off x="5868144" y="3551096"/>
              <a:ext cx="1764632" cy="4539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>
              <a:defPPr>
                <a:defRPr lang="ru-RU"/>
              </a:defPPr>
              <a:lvl1pPr algn="ctr">
                <a:defRPr sz="2000">
                  <a:solidFill>
                    <a:srgbClr val="062678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sz="1600" dirty="0"/>
                <a:t>Неудачный выход на рынок труда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5240E9B-E56D-47DD-9B23-6BE734E9EB17}"/>
                </a:ext>
              </a:extLst>
            </p:cNvPr>
            <p:cNvSpPr txBox="1"/>
            <p:nvPr/>
          </p:nvSpPr>
          <p:spPr>
            <a:xfrm>
              <a:off x="1159120" y="4653136"/>
              <a:ext cx="1819560" cy="3099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>
              <a:defPPr>
                <a:defRPr lang="ru-RU"/>
              </a:defPPr>
              <a:lvl1pPr algn="ctr">
                <a:defRPr sz="2000">
                  <a:solidFill>
                    <a:srgbClr val="062678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sz="1600" dirty="0"/>
                <a:t>Выход на пенсию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CF1CA45B-3C8E-44A4-8014-D8F2216B1DC4}"/>
                </a:ext>
              </a:extLst>
            </p:cNvPr>
            <p:cNvSpPr txBox="1"/>
            <p:nvPr/>
          </p:nvSpPr>
          <p:spPr>
            <a:xfrm>
              <a:off x="5967584" y="4505488"/>
              <a:ext cx="2160104" cy="4539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>
              <a:defPPr>
                <a:defRPr lang="ru-RU"/>
              </a:defPPr>
              <a:lvl1pPr algn="ctr">
                <a:defRPr sz="2000">
                  <a:solidFill>
                    <a:srgbClr val="062678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sz="1600" dirty="0"/>
                <a:t>Потерявшие надежду найти работу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8A3E2720-5F17-41B9-B0A0-0E013F6CDDCD}"/>
                </a:ext>
              </a:extLst>
            </p:cNvPr>
            <p:cNvSpPr txBox="1"/>
            <p:nvPr/>
          </p:nvSpPr>
          <p:spPr>
            <a:xfrm>
              <a:off x="981225" y="1453720"/>
              <a:ext cx="1565416" cy="4539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>
              <a:defPPr>
                <a:defRPr lang="ru-RU"/>
              </a:defPPr>
              <a:lvl1pPr algn="ctr">
                <a:defRPr sz="2000">
                  <a:solidFill>
                    <a:srgbClr val="062678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sz="1600" dirty="0"/>
                <a:t>Переходы на другую работу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5665ABF-4471-4256-BBBF-1A439AFEE392}"/>
                </a:ext>
              </a:extLst>
            </p:cNvPr>
            <p:cNvSpPr txBox="1"/>
            <p:nvPr/>
          </p:nvSpPr>
          <p:spPr>
            <a:xfrm>
              <a:off x="3662220" y="1844824"/>
              <a:ext cx="1819560" cy="3099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>
              <a:defPPr>
                <a:defRPr lang="ru-RU"/>
              </a:defPPr>
              <a:lvl1pPr algn="ctr">
                <a:defRPr sz="2000">
                  <a:solidFill>
                    <a:srgbClr val="062678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sz="1600" dirty="0"/>
                <a:t>Трудоустройство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CE31761-1001-4FF1-ADD7-04FC1CDBDC9E}"/>
                </a:ext>
              </a:extLst>
            </p:cNvPr>
            <p:cNvSpPr txBox="1"/>
            <p:nvPr/>
          </p:nvSpPr>
          <p:spPr>
            <a:xfrm>
              <a:off x="3635896" y="2759008"/>
              <a:ext cx="1819560" cy="3099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ctr"/>
            <a:lstStyle>
              <a:defPPr>
                <a:defRPr lang="ru-RU"/>
              </a:defPPr>
              <a:lvl1pPr algn="ctr">
                <a:defRPr sz="2000">
                  <a:solidFill>
                    <a:srgbClr val="062678"/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ru-RU" sz="1600" dirty="0"/>
                <a:t>Потеря работы</a:t>
              </a:r>
            </a:p>
          </p:txBody>
        </p:sp>
      </p:grp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8AA3318B-C3D9-4D23-B0F7-FBA025FDA42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73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135560" y="548680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Уровень безработицы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D51E7CFA-D4DD-4CC1-9A09-5648F30691A7}"/>
                  </a:ext>
                </a:extLst>
              </p:cNvPr>
              <p:cNvSpPr/>
              <p:nvPr/>
            </p:nvSpPr>
            <p:spPr>
              <a:xfrm>
                <a:off x="2099755" y="1426300"/>
                <a:ext cx="7992490" cy="3874909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pPr indent="265113" algn="just">
                  <a:spcBef>
                    <a:spcPct val="0"/>
                  </a:spcBef>
                </a:pPr>
                <a:r>
                  <a:rPr lang="ru-RU" b="1" i="1" dirty="0">
                    <a:solidFill>
                      <a:srgbClr val="062678"/>
                    </a:solidFill>
                  </a:rPr>
                  <a:t>Уровень безработицы</a:t>
                </a:r>
                <a:r>
                  <a:rPr lang="ru-RU" i="1" dirty="0">
                    <a:solidFill>
                      <a:srgbClr val="062678"/>
                    </a:solidFill>
                  </a:rPr>
                  <a:t>(</a:t>
                </a:r>
                <a:r>
                  <a:rPr lang="ru-RU" i="1" dirty="0" err="1">
                    <a:solidFill>
                      <a:srgbClr val="062678"/>
                    </a:solidFill>
                  </a:rPr>
                  <a:t>rateofunemployment</a:t>
                </a:r>
                <a:r>
                  <a:rPr lang="ru-RU" i="1" dirty="0">
                    <a:solidFill>
                      <a:srgbClr val="062678"/>
                    </a:solidFill>
                  </a:rPr>
                  <a:t> — </a:t>
                </a:r>
                <a:r>
                  <a:rPr lang="en-US" b="1" i="1" dirty="0">
                    <a:solidFill>
                      <a:srgbClr val="062678"/>
                    </a:solidFill>
                  </a:rPr>
                  <a:t>u</a:t>
                </a:r>
                <a:r>
                  <a:rPr lang="ru-RU" i="1" dirty="0">
                    <a:solidFill>
                      <a:srgbClr val="062678"/>
                    </a:solidFill>
                  </a:rPr>
                  <a:t>) </a:t>
                </a:r>
                <a:r>
                  <a:rPr lang="ru-RU" dirty="0">
                    <a:solidFill>
                      <a:srgbClr val="062678"/>
                    </a:solidFill>
                  </a:rPr>
                  <a:t>представляет собой</a:t>
                </a:r>
                <a:r>
                  <a:rPr lang="ru-RU" i="1" dirty="0">
                    <a:solidFill>
                      <a:srgbClr val="062678"/>
                    </a:solidFill>
                  </a:rPr>
                  <a:t>отношение численности безработных к общей численности рабочей силы </a:t>
                </a:r>
                <a:r>
                  <a:rPr lang="ru-RU" dirty="0">
                    <a:solidFill>
                      <a:srgbClr val="062678"/>
                    </a:solidFill>
                  </a:rPr>
                  <a:t>(сумме количества занятых и безработных), выраженное в процентах:</a:t>
                </a:r>
              </a:p>
              <a:p>
                <a:pPr algn="ctr">
                  <a:spcBef>
                    <a:spcPts val="1800"/>
                  </a:spcBef>
                  <a:spcAft>
                    <a:spcPts val="1800"/>
                  </a:spcAft>
                </a:pP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den>
                    </m:f>
                    <m:r>
                      <a:rPr lang="en-US" sz="20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×100%</m:t>
                    </m:r>
                  </m:oMath>
                </a14:m>
                <a:r>
                  <a:rPr lang="en-US" sz="1600" dirty="0">
                    <a:solidFill>
                      <a:srgbClr val="062678"/>
                    </a:solidFill>
                  </a:rPr>
                  <a:t>,</a:t>
                </a:r>
                <a:r>
                  <a:rPr lang="ru-RU" dirty="0">
                    <a:solidFill>
                      <a:srgbClr val="062678"/>
                    </a:solidFill>
                  </a:rPr>
                  <a:t>или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0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num>
                      <m:den>
                        <m: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den>
                    </m:f>
                    <m:r>
                      <a:rPr lang="en-US" sz="20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×100%</m:t>
                    </m:r>
                  </m:oMath>
                </a14:m>
                <a:endParaRPr lang="en-US" sz="160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dirty="0">
                    <a:solidFill>
                      <a:srgbClr val="062678"/>
                    </a:solidFill>
                  </a:rPr>
                  <a:t>Показатель </a:t>
                </a:r>
                <a:r>
                  <a:rPr lang="ru-RU" b="1" i="1" dirty="0">
                    <a:solidFill>
                      <a:srgbClr val="062678"/>
                    </a:solidFill>
                  </a:rPr>
                  <a:t>уровня участия в рабочей силе </a:t>
                </a:r>
                <a:r>
                  <a:rPr lang="ru-RU" i="1" dirty="0">
                    <a:solidFill>
                      <a:srgbClr val="062678"/>
                    </a:solidFill>
                  </a:rPr>
                  <a:t>(</a:t>
                </a:r>
                <a:r>
                  <a:rPr lang="ru-RU" i="1" dirty="0" err="1">
                    <a:solidFill>
                      <a:srgbClr val="062678"/>
                    </a:solidFill>
                  </a:rPr>
                  <a:t>labourforceparticipationrate</a:t>
                </a:r>
                <a:r>
                  <a:rPr lang="ru-RU" i="1" dirty="0">
                    <a:solidFill>
                      <a:srgbClr val="062678"/>
                    </a:solidFill>
                  </a:rPr>
                  <a:t>)</a:t>
                </a:r>
                <a:r>
                  <a:rPr lang="ru-RU" dirty="0">
                    <a:solidFill>
                      <a:srgbClr val="062678"/>
                    </a:solidFill>
                  </a:rPr>
                  <a:t> представляет собой отношение численности рабочей силы к общей численности трудоспособного населения, выраженное в процентах:</a:t>
                </a:r>
              </a:p>
              <a:p>
                <a:pPr algn="ctr">
                  <a:spcBef>
                    <a:spcPts val="1800"/>
                  </a:spcBef>
                  <a:spcAft>
                    <a:spcPts val="1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Уровень участия в рабочей силе</m:t>
                      </m:r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Рабочая сила</m:t>
                          </m:r>
                        </m:num>
                        <m:den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Численность трудоспособного населения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</m:oMath>
                  </m:oMathPara>
                </a14:m>
                <a:endParaRPr lang="en-US" dirty="0">
                  <a:solidFill>
                    <a:srgbClr val="062678"/>
                  </a:solidFill>
                </a:endParaRPr>
              </a:p>
              <a:p>
                <a:pPr>
                  <a:spcBef>
                    <a:spcPct val="0"/>
                  </a:spcBef>
                </a:pPr>
                <a:r>
                  <a:rPr lang="ru-RU" dirty="0">
                    <a:solidFill>
                      <a:srgbClr val="062678"/>
                    </a:solidFill>
                  </a:rPr>
                  <a:t>и отражает долю трудоспособного населения, присутствующую на рынке труда.</a:t>
                </a:r>
              </a:p>
            </p:txBody>
          </p:sp>
        </mc:Choice>
        <mc:Fallback xmlns=""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D51E7CFA-D4DD-4CC1-9A09-5648F30691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9755" y="1426300"/>
                <a:ext cx="7992490" cy="3874909"/>
              </a:xfrm>
              <a:prstGeom prst="roundRect">
                <a:avLst>
                  <a:gd name="adj" fmla="val 0"/>
                </a:avLst>
              </a:prstGeom>
              <a:blipFill>
                <a:blip r:embed="rId3"/>
                <a:stretch>
                  <a:fillRect l="-761" t="-940" r="-761" b="-4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3B2C8FA-7424-41B3-813F-4FAE1F39E30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778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45A6069-6317-463E-9434-67307784018D}"/>
              </a:ext>
            </a:extLst>
          </p:cNvPr>
          <p:cNvSpPr/>
          <p:nvPr/>
        </p:nvSpPr>
        <p:spPr>
          <a:xfrm>
            <a:off x="2135560" y="692696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Виды безработицы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: скругленные углы 25">
                <a:extLst>
                  <a:ext uri="{FF2B5EF4-FFF2-40B4-BE49-F238E27FC236}">
                    <a16:creationId xmlns:a16="http://schemas.microsoft.com/office/drawing/2014/main" id="{AE92B044-D14B-495E-A196-02366D17A9B9}"/>
                  </a:ext>
                </a:extLst>
              </p:cNvPr>
              <p:cNvSpPr/>
              <p:nvPr/>
            </p:nvSpPr>
            <p:spPr>
              <a:xfrm>
                <a:off x="2099755" y="1426300"/>
                <a:ext cx="7992490" cy="5099045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pPr indent="265113" algn="just">
                  <a:spcBef>
                    <a:spcPct val="0"/>
                  </a:spcBef>
                </a:pPr>
                <a:r>
                  <a:rPr lang="ru-RU" b="1" i="1" dirty="0">
                    <a:solidFill>
                      <a:srgbClr val="062678"/>
                    </a:solidFill>
                  </a:rPr>
                  <a:t>Фрикционная безработица </a:t>
                </a:r>
                <a:r>
                  <a:rPr lang="ru-RU" i="1" dirty="0">
                    <a:solidFill>
                      <a:srgbClr val="062678"/>
                    </a:solidFill>
                  </a:rPr>
                  <a:t>(</a:t>
                </a:r>
                <a:r>
                  <a:rPr lang="ru-RU" i="1" dirty="0" err="1">
                    <a:solidFill>
                      <a:srgbClr val="062678"/>
                    </a:solidFill>
                  </a:rPr>
                  <a:t>frictionalunemployment</a:t>
                </a:r>
                <a:r>
                  <a:rPr lang="ru-RU" i="1" dirty="0">
                    <a:solidFill>
                      <a:srgbClr val="062678"/>
                    </a:solidFill>
                  </a:rPr>
                  <a:t>) </a:t>
                </a:r>
                <a:r>
                  <a:rPr lang="ru-RU" dirty="0">
                    <a:solidFill>
                      <a:srgbClr val="062678"/>
                    </a:solidFill>
                  </a:rPr>
                  <a:t>связана с поиском работы и ожиданием выхода на работу. </a:t>
                </a:r>
                <a:r>
                  <a:rPr lang="ru-RU" b="1" i="1" dirty="0">
                    <a:solidFill>
                      <a:srgbClr val="062678"/>
                    </a:solidFill>
                  </a:rPr>
                  <a:t>Основная причина </a:t>
                </a:r>
                <a:r>
                  <a:rPr lang="ru-RU" dirty="0">
                    <a:solidFill>
                      <a:srgbClr val="062678"/>
                    </a:solidFill>
                  </a:rPr>
                  <a:t>существования фрикционной безработицы — </a:t>
                </a:r>
                <a:r>
                  <a:rPr lang="ru-RU" b="1" i="1" dirty="0">
                    <a:solidFill>
                      <a:srgbClr val="062678"/>
                    </a:solidFill>
                  </a:rPr>
                  <a:t>несовершенство информации </a:t>
                </a:r>
                <a:r>
                  <a:rPr lang="ru-RU" i="1" dirty="0">
                    <a:solidFill>
                      <a:srgbClr val="062678"/>
                    </a:solidFill>
                  </a:rPr>
                  <a:t>(сведений о наличии свободных рабочих мест)</a:t>
                </a:r>
                <a:r>
                  <a:rPr lang="ru-RU" dirty="0">
                    <a:solidFill>
                      <a:srgbClr val="062678"/>
                    </a:solidFill>
                  </a:rPr>
                  <a:t>. </a:t>
                </a: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dirty="0">
                    <a:solidFill>
                      <a:srgbClr val="062678"/>
                    </a:solidFill>
                  </a:rPr>
                  <a:t>К фрикционным безработным относятся люди: </a:t>
                </a:r>
              </a:p>
              <a:p>
                <a:pPr marL="630238" lvl="1" indent="-173038" algn="just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ru-RU" i="1" dirty="0">
                    <a:solidFill>
                      <a:srgbClr val="062678"/>
                    </a:solidFill>
                  </a:rPr>
                  <a:t>уволенные с работы </a:t>
                </a:r>
                <a:r>
                  <a:rPr lang="ru-RU" dirty="0">
                    <a:solidFill>
                      <a:srgbClr val="062678"/>
                    </a:solidFill>
                  </a:rPr>
                  <a:t>по приказу администрации; </a:t>
                </a:r>
              </a:p>
              <a:p>
                <a:pPr marL="630238" lvl="1" indent="-173038" algn="just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ru-RU" i="1" dirty="0">
                    <a:solidFill>
                      <a:srgbClr val="062678"/>
                    </a:solidFill>
                  </a:rPr>
                  <a:t>уволившиеся </a:t>
                </a:r>
                <a:r>
                  <a:rPr lang="ru-RU" dirty="0">
                    <a:solidFill>
                      <a:srgbClr val="062678"/>
                    </a:solidFill>
                  </a:rPr>
                  <a:t>по собственному желанию; </a:t>
                </a:r>
              </a:p>
              <a:p>
                <a:pPr marL="630238" lvl="1" indent="-173038" algn="just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ru-RU" i="1" dirty="0">
                    <a:solidFill>
                      <a:srgbClr val="062678"/>
                    </a:solidFill>
                  </a:rPr>
                  <a:t>ожидающие восстановления </a:t>
                </a:r>
                <a:r>
                  <a:rPr lang="ru-RU" dirty="0">
                    <a:solidFill>
                      <a:srgbClr val="062678"/>
                    </a:solidFill>
                  </a:rPr>
                  <a:t>на прежней работе; </a:t>
                </a:r>
              </a:p>
              <a:p>
                <a:pPr marL="630238" lvl="1" indent="-173038" algn="just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ru-RU" i="1" dirty="0">
                    <a:solidFill>
                      <a:srgbClr val="062678"/>
                    </a:solidFill>
                  </a:rPr>
                  <a:t>нашедшие </a:t>
                </a:r>
                <a:r>
                  <a:rPr lang="ru-RU" dirty="0">
                    <a:solidFill>
                      <a:srgbClr val="062678"/>
                    </a:solidFill>
                  </a:rPr>
                  <a:t>работу, но </a:t>
                </a:r>
                <a:r>
                  <a:rPr lang="ru-RU" i="1" dirty="0">
                    <a:solidFill>
                      <a:srgbClr val="062678"/>
                    </a:solidFill>
                  </a:rPr>
                  <a:t>еще не приступившие </a:t>
                </a:r>
                <a:r>
                  <a:rPr lang="ru-RU" dirty="0">
                    <a:solidFill>
                      <a:srgbClr val="062678"/>
                    </a:solidFill>
                  </a:rPr>
                  <a:t>к ней; </a:t>
                </a:r>
              </a:p>
              <a:p>
                <a:pPr marL="630238" lvl="1" indent="-173038" algn="just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ru-RU" i="1" dirty="0">
                    <a:solidFill>
                      <a:srgbClr val="062678"/>
                    </a:solidFill>
                  </a:rPr>
                  <a:t>сезонные рабочие </a:t>
                </a:r>
                <a:r>
                  <a:rPr lang="ru-RU" dirty="0">
                    <a:solidFill>
                      <a:srgbClr val="062678"/>
                    </a:solidFill>
                  </a:rPr>
                  <a:t>(не в сезон);</a:t>
                </a:r>
              </a:p>
              <a:p>
                <a:pPr marL="630238" lvl="1" indent="-173038" algn="just">
                  <a:spcBef>
                    <a:spcPct val="0"/>
                  </a:spcBef>
                  <a:buFont typeface="Arial" panose="020B0604020202020204" pitchFamily="34" charset="0"/>
                  <a:buChar char="•"/>
                </a:pPr>
                <a:r>
                  <a:rPr lang="ru-RU" i="1" dirty="0">
                    <a:solidFill>
                      <a:srgbClr val="062678"/>
                    </a:solidFill>
                  </a:rPr>
                  <a:t>впервые или вновь появившиеся на рынке труда</a:t>
                </a:r>
                <a:r>
                  <a:rPr lang="ru-RU" dirty="0">
                    <a:solidFill>
                      <a:srgbClr val="062678"/>
                    </a:solidFill>
                  </a:rPr>
                  <a:t>.</a:t>
                </a: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b="1" i="1" dirty="0">
                    <a:solidFill>
                      <a:srgbClr val="062678"/>
                    </a:solidFill>
                  </a:rPr>
                  <a:t>Уровень фрикционной безработицы </a:t>
                </a:r>
                <a:r>
                  <a:rPr lang="ru-RU" dirty="0">
                    <a:solidFill>
                      <a:srgbClr val="062678"/>
                    </a:solidFill>
                  </a:rPr>
                  <a:t>равен выраженному в процентах отношению количества фрикционных безработных к общей численности рабочей силы:</a:t>
                </a:r>
              </a:p>
              <a:p>
                <a:pPr algn="just">
                  <a:spcBef>
                    <a:spcPct val="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фрикц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фрикц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</m:oMath>
                  </m:oMathPara>
                </a14:m>
                <a:endParaRPr lang="en-US" dirty="0">
                  <a:solidFill>
                    <a:srgbClr val="062678"/>
                  </a:solidFill>
                </a:endParaRPr>
              </a:p>
              <a:p>
                <a:pPr algn="just">
                  <a:spcBef>
                    <a:spcPct val="0"/>
                  </a:spcBef>
                </a:pPr>
                <a:endParaRPr lang="ru-RU" dirty="0">
                  <a:solidFill>
                    <a:srgbClr val="062678"/>
                  </a:solidFill>
                </a:endParaRPr>
              </a:p>
            </p:txBody>
          </p:sp>
        </mc:Choice>
        <mc:Fallback xmlns="">
          <p:sp>
            <p:nvSpPr>
              <p:cNvPr id="26" name="Прямоугольник: скругленные углы 25">
                <a:extLst>
                  <a:ext uri="{FF2B5EF4-FFF2-40B4-BE49-F238E27FC236}">
                    <a16:creationId xmlns:a16="http://schemas.microsoft.com/office/drawing/2014/main" id="{AE92B044-D14B-495E-A196-02366D17A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9755" y="1426300"/>
                <a:ext cx="7992490" cy="5099045"/>
              </a:xfrm>
              <a:prstGeom prst="roundRect">
                <a:avLst>
                  <a:gd name="adj" fmla="val 0"/>
                </a:avLst>
              </a:prstGeom>
              <a:blipFill>
                <a:blip r:embed="rId3"/>
                <a:stretch>
                  <a:fillRect l="-761" t="-716" r="-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38FB59D-E6D5-4109-A8C6-631EB4D428A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17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8D25910-E27A-4D4F-8A09-EF92BFFD87CA}"/>
              </a:ext>
            </a:extLst>
          </p:cNvPr>
          <p:cNvSpPr/>
          <p:nvPr/>
        </p:nvSpPr>
        <p:spPr>
          <a:xfrm>
            <a:off x="2135560" y="620688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Виды безработицы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: скругленные углы 14">
                <a:extLst>
                  <a:ext uri="{FF2B5EF4-FFF2-40B4-BE49-F238E27FC236}">
                    <a16:creationId xmlns:a16="http://schemas.microsoft.com/office/drawing/2014/main" id="{756ABFB0-FDDD-4C02-B5D1-4D385CC20E7B}"/>
                  </a:ext>
                </a:extLst>
              </p:cNvPr>
              <p:cNvSpPr/>
              <p:nvPr/>
            </p:nvSpPr>
            <p:spPr>
              <a:xfrm>
                <a:off x="2063552" y="1196752"/>
                <a:ext cx="7992490" cy="5328592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pPr indent="265113" algn="just">
                  <a:spcBef>
                    <a:spcPct val="0"/>
                  </a:spcBef>
                </a:pPr>
                <a:r>
                  <a:rPr lang="ru-RU" sz="1650" b="1" i="1" dirty="0">
                    <a:solidFill>
                      <a:srgbClr val="062678"/>
                    </a:solidFill>
                  </a:rPr>
                  <a:t>Структурная безработица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(</a:t>
                </a:r>
                <a:r>
                  <a:rPr lang="ru-RU" sz="1650" i="1" dirty="0" err="1">
                    <a:solidFill>
                      <a:srgbClr val="062678"/>
                    </a:solidFill>
                  </a:rPr>
                  <a:t>structuralunemployment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) </a:t>
                </a:r>
                <a:r>
                  <a:rPr lang="ru-RU" sz="1650" dirty="0">
                    <a:solidFill>
                      <a:srgbClr val="062678"/>
                    </a:solidFill>
                  </a:rPr>
                  <a:t>обусловлена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структурными сдвигами (</a:t>
                </a:r>
                <a:r>
                  <a:rPr lang="ru-RU" sz="1650" i="1" dirty="0" err="1">
                    <a:solidFill>
                      <a:srgbClr val="062678"/>
                    </a:solidFill>
                  </a:rPr>
                  <a:t>structuralshifts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) </a:t>
                </a:r>
                <a:r>
                  <a:rPr lang="ru-RU" sz="1650" dirty="0">
                    <a:solidFill>
                      <a:srgbClr val="062678"/>
                    </a:solidFill>
                  </a:rPr>
                  <a:t>в экономике.</a:t>
                </a: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650" b="1" i="1" dirty="0">
                    <a:solidFill>
                      <a:srgbClr val="062678"/>
                    </a:solidFill>
                  </a:rPr>
                  <a:t>Причина </a:t>
                </a:r>
                <a:r>
                  <a:rPr lang="ru-RU" sz="1650" dirty="0">
                    <a:solidFill>
                      <a:srgbClr val="062678"/>
                    </a:solidFill>
                  </a:rPr>
                  <a:t>существования структурной безработицы —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несоответствие структуры рабочей силы структуре рабочих мест</a:t>
                </a:r>
                <a:r>
                  <a:rPr lang="ru-RU" sz="1650" dirty="0">
                    <a:solidFill>
                      <a:srgbClr val="062678"/>
                    </a:solidFill>
                  </a:rPr>
                  <a:t>.</a:t>
                </a: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650" i="1" dirty="0">
                    <a:solidFill>
                      <a:srgbClr val="062678"/>
                    </a:solidFill>
                  </a:rPr>
                  <a:t>Уровень структурной безработицы </a:t>
                </a:r>
                <a:r>
                  <a:rPr lang="ru-RU" sz="1650" dirty="0">
                    <a:solidFill>
                      <a:srgbClr val="062678"/>
                    </a:solidFill>
                  </a:rPr>
                  <a:t>рассчитывается как отношение количества структурных безработных к общей численности рабочей силы, выраженное в процентах:</a:t>
                </a:r>
              </a:p>
              <a:p>
                <a:pPr indent="265113" algn="just">
                  <a:spcBef>
                    <a:spcPts val="1800"/>
                  </a:spcBef>
                  <a:spcAft>
                    <a:spcPts val="1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структ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структ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</m:oMath>
                  </m:oMathPara>
                </a14:m>
                <a:endParaRPr lang="en-US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650" i="1" dirty="0">
                    <a:solidFill>
                      <a:srgbClr val="062678"/>
                    </a:solidFill>
                  </a:rPr>
                  <a:t>Уровень безработицы при полной занятости рабочей силы (</a:t>
                </a:r>
                <a:r>
                  <a:rPr lang="ru-RU" sz="1650" i="1" dirty="0" err="1">
                    <a:solidFill>
                      <a:srgbClr val="062678"/>
                    </a:solidFill>
                  </a:rPr>
                  <a:t>full-employmentrateofunemployment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) </a:t>
                </a:r>
                <a:r>
                  <a:rPr lang="ru-RU" sz="1650" dirty="0">
                    <a:solidFill>
                      <a:srgbClr val="062678"/>
                    </a:solidFill>
                  </a:rPr>
                  <a:t>носит название </a:t>
                </a:r>
                <a:r>
                  <a:rPr lang="ru-RU" sz="1650" b="1" i="1" dirty="0">
                    <a:solidFill>
                      <a:srgbClr val="062678"/>
                    </a:solidFill>
                  </a:rPr>
                  <a:t>естественного уровня безработицы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(</a:t>
                </a:r>
                <a:r>
                  <a:rPr lang="ru-RU" sz="1650" i="1" dirty="0" err="1">
                    <a:solidFill>
                      <a:srgbClr val="062678"/>
                    </a:solidFill>
                  </a:rPr>
                  <a:t>naturalrateofunemployment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 — </a:t>
                </a:r>
                <a:r>
                  <a:rPr lang="en-US" sz="1650" b="1" i="1" dirty="0">
                    <a:solidFill>
                      <a:srgbClr val="062678"/>
                    </a:solidFill>
                  </a:rPr>
                  <a:t>u</a:t>
                </a:r>
                <a:r>
                  <a:rPr lang="ru-RU" sz="1650" b="1" i="1" dirty="0">
                    <a:solidFill>
                      <a:srgbClr val="062678"/>
                    </a:solidFill>
                  </a:rPr>
                  <a:t>*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)</a:t>
                </a:r>
                <a:r>
                  <a:rPr lang="ru-RU" sz="1650" dirty="0">
                    <a:solidFill>
                      <a:srgbClr val="062678"/>
                    </a:solidFill>
                  </a:rPr>
                  <a:t>. Так как полная занятость рабочей силы означает, что в экономике имеются только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фрикционные </a:t>
                </a:r>
                <a:r>
                  <a:rPr lang="ru-RU" sz="1650" dirty="0">
                    <a:solidFill>
                      <a:srgbClr val="062678"/>
                    </a:solidFill>
                  </a:rPr>
                  <a:t>и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структурные </a:t>
                </a:r>
                <a:r>
                  <a:rPr lang="ru-RU" sz="1650" dirty="0">
                    <a:solidFill>
                      <a:srgbClr val="062678"/>
                    </a:solidFill>
                  </a:rPr>
                  <a:t>безработные, то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естественный уровень безработицы </a:t>
                </a:r>
                <a:r>
                  <a:rPr lang="ru-RU" sz="1650" dirty="0">
                    <a:solidFill>
                      <a:srgbClr val="062678"/>
                    </a:solidFill>
                  </a:rPr>
                  <a:t>может быть рассчитан как сумма уровней фрикционной и структурной безработицы:</a:t>
                </a:r>
              </a:p>
              <a:p>
                <a:pPr algn="ctr"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фрикц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структ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ru-RU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фрикц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структ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</m:oMath>
                  </m:oMathPara>
                </a14:m>
                <a:endParaRPr lang="en-US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650" dirty="0">
                    <a:solidFill>
                      <a:srgbClr val="062678"/>
                    </a:solidFill>
                  </a:rPr>
                  <a:t>Современное название этого показателя — </a:t>
                </a:r>
                <a:r>
                  <a:rPr lang="ru-RU" sz="1650" b="1" i="1" dirty="0">
                    <a:solidFill>
                      <a:srgbClr val="062678"/>
                    </a:solidFill>
                  </a:rPr>
                  <a:t>не ускоряющий инфляцию уровень безработицы 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(</a:t>
                </a:r>
                <a:r>
                  <a:rPr lang="ru-RU" sz="1650" i="1" dirty="0" err="1">
                    <a:solidFill>
                      <a:srgbClr val="062678"/>
                    </a:solidFill>
                  </a:rPr>
                  <a:t>non-acceleratinginflationrateofunemployment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 — </a:t>
                </a:r>
                <a:r>
                  <a:rPr lang="ru-RU" sz="1650" b="1" i="1" dirty="0">
                    <a:solidFill>
                      <a:srgbClr val="062678"/>
                    </a:solidFill>
                  </a:rPr>
                  <a:t>NAIRU</a:t>
                </a:r>
                <a:r>
                  <a:rPr lang="ru-RU" sz="1650" i="1" dirty="0">
                    <a:solidFill>
                      <a:srgbClr val="062678"/>
                    </a:solidFill>
                  </a:rPr>
                  <a:t>)</a:t>
                </a:r>
                <a:endParaRPr lang="ru-RU" sz="165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endParaRPr lang="ru-RU" dirty="0">
                  <a:solidFill>
                    <a:srgbClr val="062678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: скругленные углы 14">
                <a:extLst>
                  <a:ext uri="{FF2B5EF4-FFF2-40B4-BE49-F238E27FC236}">
                    <a16:creationId xmlns:a16="http://schemas.microsoft.com/office/drawing/2014/main" id="{756ABFB0-FDDD-4C02-B5D1-4D385CC20E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1196752"/>
                <a:ext cx="7992490" cy="5328592"/>
              </a:xfrm>
              <a:prstGeom prst="roundRect">
                <a:avLst>
                  <a:gd name="adj" fmla="val 0"/>
                </a:avLst>
              </a:prstGeom>
              <a:blipFill>
                <a:blip r:embed="rId3"/>
                <a:stretch>
                  <a:fillRect l="-685" t="-457" r="-533" b="-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DB97405-B438-4D37-B19C-34DDBF09DD0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443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CCCFD1E2-EFF2-40BC-AD9F-DEBEB6ABB336}"/>
              </a:ext>
            </a:extLst>
          </p:cNvPr>
          <p:cNvSpPr/>
          <p:nvPr/>
        </p:nvSpPr>
        <p:spPr>
          <a:xfrm>
            <a:off x="2135560" y="620688"/>
            <a:ext cx="792000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Виды безработицы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: скругленные углы 22">
                <a:extLst>
                  <a:ext uri="{FF2B5EF4-FFF2-40B4-BE49-F238E27FC236}">
                    <a16:creationId xmlns:a16="http://schemas.microsoft.com/office/drawing/2014/main" id="{15513530-E201-4DEC-AA8B-504A9E6FEF2A}"/>
                  </a:ext>
                </a:extLst>
              </p:cNvPr>
              <p:cNvSpPr/>
              <p:nvPr/>
            </p:nvSpPr>
            <p:spPr>
              <a:xfrm>
                <a:off x="2063552" y="1196752"/>
                <a:ext cx="7992490" cy="5544616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72000" tIns="36000" rIns="72000" bIns="36000" rtlCol="0" anchor="t"/>
              <a:lstStyle/>
              <a:p>
                <a:pPr indent="265113" algn="just">
                  <a:spcBef>
                    <a:spcPct val="0"/>
                  </a:spcBef>
                </a:pPr>
                <a:r>
                  <a:rPr lang="ru-RU" sz="1700" b="1" i="1" dirty="0">
                    <a:solidFill>
                      <a:srgbClr val="062678"/>
                    </a:solidFill>
                  </a:rPr>
                  <a:t>Циклическая безработица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(</a:t>
                </a:r>
                <a:r>
                  <a:rPr lang="ru-RU" sz="1700" i="1" dirty="0" err="1">
                    <a:solidFill>
                      <a:srgbClr val="062678"/>
                    </a:solidFill>
                  </a:rPr>
                  <a:t>cyclicalunemployment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)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представляет собой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отклонения от естественного уровня безработицы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(</a:t>
                </a:r>
                <a:r>
                  <a:rPr lang="en-US" sz="1700" b="1" i="1" dirty="0">
                    <a:solidFill>
                      <a:srgbClr val="062678"/>
                    </a:solidFill>
                  </a:rPr>
                  <a:t>u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*)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связанные с краткосрочными колебаниями экономической активности. </a:t>
                </a:r>
                <a:endParaRPr lang="en-US" sz="170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Причиной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циклической безработицы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выступает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рецессия (спад)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в экономике, когда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ВВП меньше, чем потенциальный</a:t>
                </a:r>
                <a:r>
                  <a:rPr lang="ru-RU" sz="1700" dirty="0">
                    <a:solidFill>
                      <a:srgbClr val="062678"/>
                    </a:solidFill>
                  </a:rPr>
                  <a:t>. Это означает, что в экономике имеет место неполная занятость ресурсов 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уровень безработицы выше, чем естественный</a:t>
                </a:r>
                <a:r>
                  <a:rPr lang="ru-RU" sz="1700" dirty="0">
                    <a:solidFill>
                      <a:srgbClr val="062678"/>
                    </a:solidFill>
                  </a:rPr>
                  <a:t>.</a:t>
                </a:r>
              </a:p>
              <a:p>
                <a:pPr indent="265113" algn="just">
                  <a:spcBef>
                    <a:spcPct val="0"/>
                  </a:spcBef>
                  <a:spcAft>
                    <a:spcPts val="600"/>
                  </a:spcAft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Фактический уровень безработицы </a:t>
                </a:r>
                <a:r>
                  <a:rPr lang="ru-RU" sz="1700" dirty="0">
                    <a:solidFill>
                      <a:srgbClr val="062678"/>
                    </a:solidFill>
                  </a:rPr>
                  <a:t>рассчитывается как процентное отношение общего количества безработных (фрикционных + структурных + циклических) к общей численности рабочей силы или как сумма уровней безработицы всех типов:</a:t>
                </a:r>
              </a:p>
              <a:p>
                <a:pPr algn="just"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факт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ru-RU" i="1">
                                      <a:solidFill>
                                        <a:srgbClr val="062678"/>
                                      </a:solidFill>
                                      <a:latin typeface="Cambria Math" panose="02040503050406030204" pitchFamily="18" charset="0"/>
                                    </a:rPr>
                                    <m:t>фрикц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структ</m:t>
                              </m:r>
                            </m:sub>
                          </m:s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цикл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фрикц</m:t>
                          </m:r>
                        </m:sub>
                      </m:sSub>
                      <m:r>
                        <a:rPr lang="en-US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структ</m:t>
                          </m:r>
                        </m:sub>
                      </m:sSub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цикл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Значит:</a:t>
                </a:r>
                <a:endParaRPr lang="ru-RU" sz="1700" i="1" dirty="0">
                  <a:solidFill>
                    <a:srgbClr val="062678"/>
                  </a:solidFill>
                  <a:latin typeface="Cambria Math" panose="02040503050406030204" pitchFamily="18" charset="0"/>
                </a:endParaRPr>
              </a:p>
              <a:p>
                <a:pPr indent="265113" algn="just">
                  <a:spcBef>
                    <a:spcPts val="120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факт</m:t>
                          </m:r>
                        </m:sub>
                      </m:sSub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ru-RU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ru-RU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цикл</m:t>
                          </m:r>
                        </m:sub>
                      </m:sSub>
                    </m:oMath>
                  </m:oMathPara>
                </a14:m>
                <a:endParaRPr lang="ru-RU" sz="1700" dirty="0">
                  <a:solidFill>
                    <a:srgbClr val="062678"/>
                  </a:solidFill>
                </a:endParaRPr>
              </a:p>
              <a:p>
                <a:pPr indent="265113" algn="just">
                  <a:spcBef>
                    <a:spcPct val="0"/>
                  </a:spcBef>
                </a:pPr>
                <a:r>
                  <a:rPr lang="ru-RU" sz="1700" dirty="0">
                    <a:solidFill>
                      <a:srgbClr val="062678"/>
                    </a:solidFill>
                  </a:rPr>
                  <a:t>Уровень циклической безработицы может быть как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положительной величиной </a:t>
                </a:r>
                <a:r>
                  <a:rPr lang="ru-RU" sz="1700" dirty="0">
                    <a:solidFill>
                      <a:srgbClr val="062678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ru-RU" sz="1600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цикл</m:t>
                        </m:r>
                      </m:sub>
                    </m:sSub>
                    <m:r>
                      <a:rPr lang="en-US" sz="1600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) — при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рецессии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когда фактический уровень безработицы выше ее естественного уровня, так 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отрицательной величиной </a:t>
                </a:r>
                <a:r>
                  <a:rPr lang="ru-RU" sz="1700" dirty="0">
                    <a:solidFill>
                      <a:srgbClr val="062678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ru-RU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цикл</m:t>
                        </m:r>
                      </m:sub>
                    </m:sSub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) — при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буме</a:t>
                </a:r>
                <a:r>
                  <a:rPr lang="ru-RU" sz="1700" dirty="0">
                    <a:solidFill>
                      <a:srgbClr val="062678"/>
                    </a:solidFill>
                  </a:rPr>
                  <a:t>, когда фактический уровень безработицы меньше ее естественного уровня</a:t>
                </a:r>
                <a:r>
                  <a:rPr lang="en-US" sz="1700" dirty="0">
                    <a:solidFill>
                      <a:srgbClr val="062678"/>
                    </a:solidFill>
                  </a:rPr>
                  <a:t>.</a:t>
                </a:r>
                <a:endParaRPr lang="ru-RU" sz="1700" dirty="0">
                  <a:solidFill>
                    <a:srgbClr val="062678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: скругленные углы 22">
                <a:extLst>
                  <a:ext uri="{FF2B5EF4-FFF2-40B4-BE49-F238E27FC236}">
                    <a16:creationId xmlns:a16="http://schemas.microsoft.com/office/drawing/2014/main" id="{15513530-E201-4DEC-AA8B-504A9E6FEF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52" y="1196752"/>
                <a:ext cx="7992490" cy="5544616"/>
              </a:xfrm>
              <a:prstGeom prst="roundRect">
                <a:avLst>
                  <a:gd name="adj" fmla="val 0"/>
                </a:avLst>
              </a:prstGeom>
              <a:blipFill>
                <a:blip r:embed="rId3"/>
                <a:stretch>
                  <a:fillRect l="-685" t="-439" r="-609" b="-6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5DD073-6150-4889-B9CA-D35035C32FF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44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3" name="Прямоугольник: скругленные углы 52">
                <a:extLst>
                  <a:ext uri="{FF2B5EF4-FFF2-40B4-BE49-F238E27FC236}">
                    <a16:creationId xmlns:a16="http://schemas.microsoft.com/office/drawing/2014/main" id="{0155CC7D-AD48-4D16-B6F2-C348138CC6BE}"/>
                  </a:ext>
                </a:extLst>
              </p:cNvPr>
              <p:cNvSpPr/>
              <p:nvPr/>
            </p:nvSpPr>
            <p:spPr>
              <a:xfrm>
                <a:off x="2132560" y="1628800"/>
                <a:ext cx="7920000" cy="4320000"/>
              </a:xfrm>
              <a:prstGeom prst="roundRect">
                <a:avLst>
                  <a:gd name="adj" fmla="val 0"/>
                </a:avLst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lIns="144000" tIns="36000" rIns="144000" bIns="36000" rtlCol="0" anchor="t"/>
              <a:lstStyle/>
              <a:p>
                <a:pPr indent="265113" algn="just">
                  <a:spcAft>
                    <a:spcPts val="1200"/>
                  </a:spcAft>
                </a:pPr>
                <a:r>
                  <a:rPr lang="ru-RU" sz="1700" i="1" dirty="0">
                    <a:solidFill>
                      <a:srgbClr val="062678"/>
                    </a:solidFill>
                  </a:rPr>
                  <a:t>Зависимость между отклонением </a:t>
                </a:r>
                <a:r>
                  <a:rPr lang="ru-RU" sz="1700" dirty="0">
                    <a:solidFill>
                      <a:srgbClr val="062678"/>
                    </a:solidFill>
                  </a:rPr>
                  <a:t>фактического объема выпуска от потенциального (в то время ВНП) и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уровнем циклической безработицы </a:t>
                </a:r>
                <a:r>
                  <a:rPr lang="ru-RU" sz="1700" dirty="0">
                    <a:solidFill>
                      <a:srgbClr val="062678"/>
                    </a:solidFill>
                  </a:rPr>
                  <a:t>эмпирически вывел в начале 1960-х гг. американский экономист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Артур </a:t>
                </a:r>
                <a:r>
                  <a:rPr lang="ru-RU" sz="1700" b="1" i="1" dirty="0" err="1">
                    <a:solidFill>
                      <a:srgbClr val="062678"/>
                    </a:solidFill>
                  </a:rPr>
                  <a:t>Оукен</a:t>
                </a:r>
                <a:r>
                  <a:rPr lang="ru-RU" sz="1700" dirty="0">
                    <a:solidFill>
                      <a:srgbClr val="062678"/>
                    </a:solidFill>
                  </a:rPr>
                  <a:t>(</a:t>
                </a:r>
                <a:r>
                  <a:rPr lang="ru-RU" sz="1700" i="1" dirty="0" err="1">
                    <a:solidFill>
                      <a:srgbClr val="062678"/>
                    </a:solidFill>
                  </a:rPr>
                  <a:t>ArthurOkun</a:t>
                </a:r>
                <a:r>
                  <a:rPr lang="ru-RU" sz="1700" dirty="0">
                    <a:solidFill>
                      <a:srgbClr val="062678"/>
                    </a:solidFill>
                  </a:rPr>
                  <a:t>). Формула, отражающая эту зависимость, получила название </a:t>
                </a:r>
                <a:r>
                  <a:rPr lang="ru-RU" sz="1700" b="1" i="1" dirty="0">
                    <a:solidFill>
                      <a:srgbClr val="062678"/>
                    </a:solidFill>
                  </a:rPr>
                  <a:t>закона </a:t>
                </a:r>
                <a:r>
                  <a:rPr lang="ru-RU" sz="1700" b="1" i="1" dirty="0" err="1">
                    <a:solidFill>
                      <a:srgbClr val="062678"/>
                    </a:solidFill>
                  </a:rPr>
                  <a:t>Оукена</a:t>
                </a:r>
                <a:r>
                  <a:rPr lang="ru-RU" sz="1700" dirty="0">
                    <a:solidFill>
                      <a:srgbClr val="062678"/>
                    </a:solidFill>
                  </a:rPr>
                  <a:t>.</a:t>
                </a:r>
              </a:p>
              <a:p>
                <a:pPr algn="just"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sz="16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6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en-US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ru-RU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r>
                        <a:rPr lang="en-US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1600" i="1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1700" dirty="0">
                  <a:solidFill>
                    <a:srgbClr val="062678"/>
                  </a:solidFill>
                </a:endParaRPr>
              </a:p>
              <a:p>
                <a:pPr indent="265113" algn="just">
                  <a:spcAft>
                    <a:spcPts val="1200"/>
                  </a:spcAft>
                </a:pPr>
                <a:r>
                  <a:rPr lang="ru-RU" sz="1700" dirty="0">
                    <a:solidFill>
                      <a:srgbClr val="062678"/>
                    </a:solidFill>
                  </a:rPr>
                  <a:t>где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 — фактический уровень безработицы,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 — естественный уровень безработицы , (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700" dirty="0">
                    <a:solidFill>
                      <a:srgbClr val="062678"/>
                    </a:solidFill>
                  </a:rPr>
                  <a:t>)</a:t>
                </a:r>
                <a:r>
                  <a:rPr lang="ru-RU" sz="1700" dirty="0">
                    <a:solidFill>
                      <a:srgbClr val="062678"/>
                    </a:solidFill>
                  </a:rPr>
                  <a:t> —	уровень циклической безработицы</a:t>
                </a:r>
                <a:r>
                  <a:rPr lang="en-US" sz="1700" dirty="0">
                    <a:solidFill>
                      <a:srgbClr val="062678"/>
                    </a:solidFill>
                  </a:rPr>
                  <a:t>,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—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коэффициент</a:t>
                </a:r>
                <a:r>
                  <a:rPr lang="ru-RU" sz="1700" i="1" dirty="0" err="1">
                    <a:solidFill>
                      <a:srgbClr val="062678"/>
                    </a:solidFill>
                  </a:rPr>
                  <a:t>Оукена</a:t>
                </a:r>
                <a:r>
                  <a:rPr lang="ru-RU" sz="1700" dirty="0">
                    <a:solidFill>
                      <a:srgbClr val="062678"/>
                    </a:solidFill>
                  </a:rPr>
                  <a:t> (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i="1">
                        <a:solidFill>
                          <a:srgbClr val="062678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ru-RU" sz="1700" dirty="0">
                    <a:solidFill>
                      <a:srgbClr val="062678"/>
                    </a:solidFill>
                  </a:rPr>
                  <a:t>), показывающий, на сколько процентов сокращается фактический объем выпуска по сравнению с потенциальным, если фактический уровень безработицы увеличивается на 1 процентный пункт. Таким образом, коэффициент </a:t>
                </a:r>
                <a:r>
                  <a:rPr lang="ru-RU" sz="1700" dirty="0" err="1">
                    <a:solidFill>
                      <a:srgbClr val="062678"/>
                    </a:solidFill>
                  </a:rPr>
                  <a:t>Оукена</a:t>
                </a:r>
                <a:r>
                  <a:rPr lang="ru-RU" sz="1700" dirty="0">
                    <a:solidFill>
                      <a:srgbClr val="062678"/>
                    </a:solidFill>
                  </a:rPr>
                  <a:t> — это </a:t>
                </a:r>
                <a:r>
                  <a:rPr lang="ru-RU" sz="1700" i="1" dirty="0">
                    <a:solidFill>
                      <a:srgbClr val="062678"/>
                    </a:solidFill>
                  </a:rPr>
                  <a:t>коэффициент чувствительности </a:t>
                </a:r>
                <a:r>
                  <a:rPr lang="ru-RU" sz="1700" dirty="0">
                    <a:solidFill>
                      <a:srgbClr val="062678"/>
                    </a:solidFill>
                  </a:rPr>
                  <a:t>отклонения ВВП к изменению уровня циклической безработицы. </a:t>
                </a:r>
              </a:p>
            </p:txBody>
          </p:sp>
        </mc:Choice>
        <mc:Fallback xmlns="">
          <p:sp>
            <p:nvSpPr>
              <p:cNvPr id="53" name="Прямоугольник: скругленные углы 52">
                <a:extLst>
                  <a:ext uri="{FF2B5EF4-FFF2-40B4-BE49-F238E27FC236}">
                    <a16:creationId xmlns:a16="http://schemas.microsoft.com/office/drawing/2014/main" id="{0155CC7D-AD48-4D16-B6F2-C348138CC6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2560" y="1628800"/>
                <a:ext cx="7920000" cy="4320000"/>
              </a:xfrm>
              <a:prstGeom prst="roundRect">
                <a:avLst>
                  <a:gd name="adj" fmla="val 0"/>
                </a:avLst>
              </a:prstGeom>
              <a:blipFill>
                <a:blip r:embed="rId3"/>
                <a:stretch>
                  <a:fillRect t="-5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A1EFFBFE-71CD-4193-9F47-0427058C447C}"/>
              </a:ext>
            </a:extLst>
          </p:cNvPr>
          <p:cNvSpPr/>
          <p:nvPr/>
        </p:nvSpPr>
        <p:spPr>
          <a:xfrm>
            <a:off x="2063552" y="836712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Закон 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Оукена</a:t>
            </a:r>
            <a:endParaRPr lang="ru-RU" sz="2400" dirty="0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C52432-6711-4D10-B7A4-514F532C7D5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10092245" y="7284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6249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1582</Words>
  <Application>Microsoft Office PowerPoint</Application>
  <PresentationFormat>Широкоэкранный</PresentationFormat>
  <Paragraphs>135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Неизвестный пользователь</cp:lastModifiedBy>
  <cp:revision>4</cp:revision>
  <dcterms:created xsi:type="dcterms:W3CDTF">2022-01-20T11:40:30Z</dcterms:created>
  <dcterms:modified xsi:type="dcterms:W3CDTF">2022-01-20T12:04:41Z</dcterms:modified>
</cp:coreProperties>
</file>