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9" r:id="rId3"/>
    <p:sldId id="289" r:id="rId4"/>
    <p:sldId id="290" r:id="rId5"/>
    <p:sldId id="291" r:id="rId6"/>
    <p:sldId id="297" r:id="rId7"/>
    <p:sldId id="29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2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6FDD6-D2F5-40CC-A33A-45555592D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689784B-C556-48C0-B28F-DAEB2BC07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7E5A9B-2097-489C-B789-401A6356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96C430-2165-4729-B96D-F209928D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A95D18-1AEE-47BC-9674-F6137C47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5C469-C7E3-411B-842F-0A0E11EE2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75E4914-92A1-4D67-9CF1-D40CA9E0D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649FC1-52DC-4580-9AC5-1F1FD88E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CB4A60-13CF-462F-8969-8A75E84CF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BE62B7-9D4A-4BA5-98D0-0118F21FF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63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84EDF74-6FBF-4813-8C96-3C726AAC8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C24DF2-C3EA-4505-BA2B-6E1945755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F4302B-EC15-454E-9B42-DDF4205A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53CCD2-8CEB-4116-A00B-0A0778179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08E18B-FBD6-4002-9500-CD4CD61A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5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8D830-CF8C-47A2-B092-3D55B985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3C39DD-62E2-4398-85D7-47D2D05CB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C6667B-6C63-4CF7-BF85-A0110C47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7103A0-E62A-4F8B-BA1F-A226C2D5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F5F9E0-F7E7-40DE-AC6C-83D1051EC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32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7EC1FD-52D9-4470-B6AD-07B9CDF00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EF5F19-4D18-4A1B-BC63-5BB1CC36D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5FEC12-2CB3-473C-ABAF-3292729C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C885D7-E490-41CB-B095-5D35CE6F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36DE0D-DDE5-41CC-A354-A6D25530A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70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0E266-E4A8-4B01-A1BF-1591EFC9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181FBD-6FCA-40D4-9508-E73811899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653943-F66A-4631-9327-0A341940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9446FF-2995-4F31-AD48-32255267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D3B7F3-B063-4D87-8754-FDD3A2D1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2CD7EF-B98A-414D-89E4-6FB79BA1E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681F3-CD16-4A7C-8E2D-510F61A93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0A418C-FD85-4C74-83CE-BF469F635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7C2C3A-D94A-429C-8E23-DAE70C4EF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7C41D4C-4D42-430B-8C82-9E3F2CE0A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AC6A10B-BB6E-4BA7-ADF8-4D1CD99CC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B56C3BD-12C7-4178-B009-A023A607C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7C86F14-90E1-474F-AAB2-1672D80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570C7AC-B649-45D7-84C8-AFDACA58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2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48F1C7-2FAA-418B-B9BB-A49DD37D3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41831A-F50D-4C86-89A7-772010F42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023362-92AE-4795-9538-092E36B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5684FDF-CEB6-4FD3-A3A4-F73A605A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37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5E72C0-EB1E-4C1F-81BB-66D81577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638CA7B-1DB1-4B3F-86CF-5E8C17BA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0BCB29E-4306-4B87-8570-EACE15C8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43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B8230E-224E-4A04-944B-96272BEF5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A34D04-BB8A-4096-A80D-2D0A63EE0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8385BE-5A09-4678-99E3-EBD021A8E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B80C70-61BA-4334-84D2-FB5856724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7F1DF4-999B-4F20-986A-BFB7E8963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B5E18C-0050-42D6-853C-F1A6EC58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720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44F7C6-884C-494C-B65A-2D28BB05B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CF31D0-3F45-4FFB-A61B-F2EB41C19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72921E-D553-4789-909F-C21EEA608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1152E8-4C5F-4F81-96A7-DF1D6ADD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80D1F9-AB0A-47AB-9ACD-D4A5D599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DFCDF7-0A14-4C97-ACD7-22E4499B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115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DEA97-FFA0-4B7B-A5D4-B86FE5CC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45426C-79EF-48F4-952B-9764FFC7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D30848-A1A0-4C24-AB3E-EA3301653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90C1D-3B98-4C93-AEDD-46170EDCB0B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6A2A8C-C50B-42ED-AF7A-11E92F1B97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F42FBF-7B1A-423B-B5DB-4D935C48E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385D7-F00B-4493-A66C-E3BA0C4A33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Relationship Id="rId4" Type="http://schemas.openxmlformats.org/officeDocument/2006/relationships/comments" Target="../comments/commen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 /><Relationship Id="rId13" Type="http://schemas.openxmlformats.org/officeDocument/2006/relationships/image" Target="../media/image9.png" /><Relationship Id="rId18" Type="http://schemas.openxmlformats.org/officeDocument/2006/relationships/image" Target="../media/image90.png" /><Relationship Id="rId26" Type="http://schemas.openxmlformats.org/officeDocument/2006/relationships/image" Target="../media/image3.png" /><Relationship Id="rId3" Type="http://schemas.openxmlformats.org/officeDocument/2006/relationships/image" Target="../media/image66.png" /><Relationship Id="rId21" Type="http://schemas.openxmlformats.org/officeDocument/2006/relationships/image" Target="../media/image13.png" /><Relationship Id="rId7" Type="http://schemas.openxmlformats.org/officeDocument/2006/relationships/image" Target="../media/image70.png" /><Relationship Id="rId12" Type="http://schemas.openxmlformats.org/officeDocument/2006/relationships/image" Target="../media/image8.png" /><Relationship Id="rId17" Type="http://schemas.openxmlformats.org/officeDocument/2006/relationships/image" Target="../media/image80.png" /><Relationship Id="rId25" Type="http://schemas.openxmlformats.org/officeDocument/2006/relationships/image" Target="../media/image17.png" /><Relationship Id="rId16" Type="http://schemas.openxmlformats.org/officeDocument/2006/relationships/image" Target="../media/image79.png" /><Relationship Id="rId20" Type="http://schemas.openxmlformats.org/officeDocument/2006/relationships/image" Target="../media/image12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69.png" /><Relationship Id="rId11" Type="http://schemas.openxmlformats.org/officeDocument/2006/relationships/image" Target="../media/image7.png" /><Relationship Id="rId24" Type="http://schemas.openxmlformats.org/officeDocument/2006/relationships/image" Target="../media/image16.png" /><Relationship Id="rId5" Type="http://schemas.openxmlformats.org/officeDocument/2006/relationships/image" Target="../media/image68.png" /><Relationship Id="rId15" Type="http://schemas.openxmlformats.org/officeDocument/2006/relationships/image" Target="../media/image11.png" /><Relationship Id="rId23" Type="http://schemas.openxmlformats.org/officeDocument/2006/relationships/image" Target="../media/image15.png" /><Relationship Id="rId10" Type="http://schemas.openxmlformats.org/officeDocument/2006/relationships/image" Target="../media/image6.png" /><Relationship Id="rId19" Type="http://schemas.openxmlformats.org/officeDocument/2006/relationships/image" Target="../media/image81.png" /><Relationship Id="rId4" Type="http://schemas.openxmlformats.org/officeDocument/2006/relationships/image" Target="../media/image67.png" /><Relationship Id="rId9" Type="http://schemas.openxmlformats.org/officeDocument/2006/relationships/image" Target="../media/image5.png" /><Relationship Id="rId14" Type="http://schemas.openxmlformats.org/officeDocument/2006/relationships/image" Target="../media/image10.png" /><Relationship Id="rId22" Type="http://schemas.openxmlformats.org/officeDocument/2006/relationships/image" Target="../media/image14.png" 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 /><Relationship Id="rId13" Type="http://schemas.openxmlformats.org/officeDocument/2006/relationships/image" Target="../media/image21.png" /><Relationship Id="rId18" Type="http://schemas.openxmlformats.org/officeDocument/2006/relationships/image" Target="../media/image69.png" /><Relationship Id="rId26" Type="http://schemas.openxmlformats.org/officeDocument/2006/relationships/image" Target="../media/image31.png" /><Relationship Id="rId3" Type="http://schemas.openxmlformats.org/officeDocument/2006/relationships/image" Target="../media/image81.png" /><Relationship Id="rId21" Type="http://schemas.openxmlformats.org/officeDocument/2006/relationships/image" Target="../media/image26.png" /><Relationship Id="rId7" Type="http://schemas.openxmlformats.org/officeDocument/2006/relationships/image" Target="../media/image12.png" /><Relationship Id="rId12" Type="http://schemas.openxmlformats.org/officeDocument/2006/relationships/image" Target="../media/image20.png" /><Relationship Id="rId17" Type="http://schemas.openxmlformats.org/officeDocument/2006/relationships/image" Target="../media/image95.png" /><Relationship Id="rId25" Type="http://schemas.openxmlformats.org/officeDocument/2006/relationships/image" Target="../media/image30.png" /><Relationship Id="rId2" Type="http://schemas.openxmlformats.org/officeDocument/2006/relationships/image" Target="../media/image86.png" /><Relationship Id="rId20" Type="http://schemas.openxmlformats.org/officeDocument/2006/relationships/image" Target="../media/image25.png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88.png" /><Relationship Id="rId11" Type="http://schemas.openxmlformats.org/officeDocument/2006/relationships/image" Target="../media/image4.png" /><Relationship Id="rId24" Type="http://schemas.openxmlformats.org/officeDocument/2006/relationships/image" Target="../media/image29.png" /><Relationship Id="rId5" Type="http://schemas.openxmlformats.org/officeDocument/2006/relationships/image" Target="../media/image60.png" /><Relationship Id="rId15" Type="http://schemas.openxmlformats.org/officeDocument/2006/relationships/image" Target="../media/image23.png" /><Relationship Id="rId23" Type="http://schemas.openxmlformats.org/officeDocument/2006/relationships/image" Target="../media/image28.png" /><Relationship Id="rId10" Type="http://schemas.openxmlformats.org/officeDocument/2006/relationships/image" Target="../media/image19.png" /><Relationship Id="rId19" Type="http://schemas.openxmlformats.org/officeDocument/2006/relationships/image" Target="../media/image24.png" /><Relationship Id="rId4" Type="http://schemas.openxmlformats.org/officeDocument/2006/relationships/image" Target="../media/image87.png" /><Relationship Id="rId9" Type="http://schemas.openxmlformats.org/officeDocument/2006/relationships/image" Target="../media/image7.png" /><Relationship Id="rId14" Type="http://schemas.openxmlformats.org/officeDocument/2006/relationships/image" Target="../media/image22.png" /><Relationship Id="rId22" Type="http://schemas.openxmlformats.org/officeDocument/2006/relationships/image" Target="../media/image27.png" /><Relationship Id="rId27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3448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753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2135560" y="3698795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1031404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663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524002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80469" y="4507906"/>
            <a:ext cx="54017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>
                <a:solidFill>
                  <a:schemeClr val="bg1"/>
                </a:solidFill>
              </a:rPr>
              <a:t>макроэкономическое равновесие и шоки спроса и предложения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524002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548680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Макроэкономическое равновесие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8BA39985-54D5-4699-81C8-58FED5B4A367}"/>
              </a:ext>
            </a:extLst>
          </p:cNvPr>
          <p:cNvSpPr/>
          <p:nvPr/>
        </p:nvSpPr>
        <p:spPr>
          <a:xfrm>
            <a:off x="2136000" y="5301208"/>
            <a:ext cx="7920000" cy="1080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0" tIns="36000" rIns="180000" bIns="36000" rtlCol="0" anchor="ctr"/>
          <a:lstStyle/>
          <a:p>
            <a:r>
              <a:rPr lang="ru-RU" dirty="0">
                <a:solidFill>
                  <a:srgbClr val="062678"/>
                </a:solidFill>
              </a:rPr>
              <a:t>На </a:t>
            </a:r>
            <a:r>
              <a:rPr lang="ru-RU" b="1" dirty="0">
                <a:solidFill>
                  <a:srgbClr val="062678"/>
                </a:solidFill>
              </a:rPr>
              <a:t>кейнсианском отрезке </a:t>
            </a:r>
            <a:r>
              <a:rPr lang="ru-RU" dirty="0">
                <a:solidFill>
                  <a:srgbClr val="062678"/>
                </a:solidFill>
              </a:rPr>
              <a:t>расширение совокупного спроса с AD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AD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ведет к значительному увеличению реального объема ВВП с Q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Q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и росту занятости без повышения уровня цен</a:t>
            </a:r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BD563A18-6AFF-486F-B5DF-54DB8A31B480}"/>
              </a:ext>
            </a:extLst>
          </p:cNvPr>
          <p:cNvGrpSpPr/>
          <p:nvPr/>
        </p:nvGrpSpPr>
        <p:grpSpPr>
          <a:xfrm>
            <a:off x="3213517" y="1628801"/>
            <a:ext cx="5764966" cy="3413591"/>
            <a:chOff x="1638377" y="1415944"/>
            <a:chExt cx="5764966" cy="3413591"/>
          </a:xfrm>
        </p:grpSpPr>
        <p:cxnSp>
          <p:nvCxnSpPr>
            <p:cNvPr id="57" name="Прямая со стрелкой 56">
              <a:extLst>
                <a:ext uri="{FF2B5EF4-FFF2-40B4-BE49-F238E27FC236}">
                  <a16:creationId xmlns:a16="http://schemas.microsoft.com/office/drawing/2014/main" id="{6B2CADE9-5911-4E3C-8D48-763AB9710774}"/>
                </a:ext>
              </a:extLst>
            </p:cNvPr>
            <p:cNvCxnSpPr>
              <a:cxnSpLocks/>
            </p:cNvCxnSpPr>
            <p:nvPr/>
          </p:nvCxnSpPr>
          <p:spPr>
            <a:xfrm>
              <a:off x="2014734" y="4458886"/>
              <a:ext cx="5388609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>
              <a:extLst>
                <a:ext uri="{FF2B5EF4-FFF2-40B4-BE49-F238E27FC236}">
                  <a16:creationId xmlns:a16="http://schemas.microsoft.com/office/drawing/2014/main" id="{E4C6E724-021B-4624-BE8B-D298BE5109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14734" y="1505988"/>
              <a:ext cx="0" cy="2952898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Прямоугольник 59">
              <a:extLst>
                <a:ext uri="{FF2B5EF4-FFF2-40B4-BE49-F238E27FC236}">
                  <a16:creationId xmlns:a16="http://schemas.microsoft.com/office/drawing/2014/main" id="{778F30EE-9BBF-40AF-B4E0-61DAEC4A9160}"/>
                </a:ext>
              </a:extLst>
            </p:cNvPr>
            <p:cNvSpPr/>
            <p:nvPr/>
          </p:nvSpPr>
          <p:spPr>
            <a:xfrm>
              <a:off x="1661488" y="3763722"/>
              <a:ext cx="390232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r>
                <a:rPr lang="en-US" baseline="-25000" dirty="0">
                  <a:solidFill>
                    <a:srgbClr val="062678"/>
                  </a:solidFill>
                </a:rPr>
                <a:t>1</a:t>
              </a:r>
              <a:endParaRPr lang="ru-RU" baseline="-25000" dirty="0">
                <a:solidFill>
                  <a:srgbClr val="062678"/>
                </a:solidFill>
              </a:endParaRPr>
            </a:p>
          </p:txBody>
        </p:sp>
        <p:sp>
          <p:nvSpPr>
            <p:cNvPr id="61" name="Прямоугольник 60">
              <a:extLst>
                <a:ext uri="{FF2B5EF4-FFF2-40B4-BE49-F238E27FC236}">
                  <a16:creationId xmlns:a16="http://schemas.microsoft.com/office/drawing/2014/main" id="{E122B1FB-2110-4663-A7CC-BA3E094500BE}"/>
                </a:ext>
              </a:extLst>
            </p:cNvPr>
            <p:cNvSpPr/>
            <p:nvPr/>
          </p:nvSpPr>
          <p:spPr>
            <a:xfrm>
              <a:off x="6677680" y="4502844"/>
              <a:ext cx="702633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ВВП</a:t>
              </a:r>
            </a:p>
          </p:txBody>
        </p:sp>
        <p:sp>
          <p:nvSpPr>
            <p:cNvPr id="62" name="Прямоугольник 61">
              <a:extLst>
                <a:ext uri="{FF2B5EF4-FFF2-40B4-BE49-F238E27FC236}">
                  <a16:creationId xmlns:a16="http://schemas.microsoft.com/office/drawing/2014/main" id="{F3132405-D225-40C8-AA27-6A1A9719740E}"/>
                </a:ext>
              </a:extLst>
            </p:cNvPr>
            <p:cNvSpPr/>
            <p:nvPr/>
          </p:nvSpPr>
          <p:spPr>
            <a:xfrm>
              <a:off x="2304719" y="2072236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65" name="Полилиния: фигура 64">
              <a:extLst>
                <a:ext uri="{FF2B5EF4-FFF2-40B4-BE49-F238E27FC236}">
                  <a16:creationId xmlns:a16="http://schemas.microsoft.com/office/drawing/2014/main" id="{5A5AD4EE-5BB3-46D9-97C2-1075090448F1}"/>
                </a:ext>
              </a:extLst>
            </p:cNvPr>
            <p:cNvSpPr/>
            <p:nvPr/>
          </p:nvSpPr>
          <p:spPr>
            <a:xfrm flipH="1">
              <a:off x="2442950" y="1483080"/>
              <a:ext cx="4538081" cy="2439698"/>
            </a:xfrm>
            <a:custGeom>
              <a:avLst/>
              <a:gdLst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6" fmla="*/ 3429000 w 3726499"/>
                <a:gd name="connsiteY6" fmla="*/ 996292 h 1142596"/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0" fmla="*/ 0 w 3666744"/>
                <a:gd name="connsiteY0" fmla="*/ 1142596 h 1142596"/>
                <a:gd name="connsiteX1" fmla="*/ 886968 w 3666744"/>
                <a:gd name="connsiteY1" fmla="*/ 255628 h 1142596"/>
                <a:gd name="connsiteX2" fmla="*/ 1737360 w 3666744"/>
                <a:gd name="connsiteY2" fmla="*/ 987148 h 1142596"/>
                <a:gd name="connsiteX3" fmla="*/ 2898648 w 3666744"/>
                <a:gd name="connsiteY3" fmla="*/ 27028 h 1142596"/>
                <a:gd name="connsiteX4" fmla="*/ 3666744 w 3666744"/>
                <a:gd name="connsiteY4" fmla="*/ 264772 h 1142596"/>
                <a:gd name="connsiteX0" fmla="*/ 0 w 3678650"/>
                <a:gd name="connsiteY0" fmla="*/ 1144400 h 1144400"/>
                <a:gd name="connsiteX1" fmla="*/ 886968 w 3678650"/>
                <a:gd name="connsiteY1" fmla="*/ 257432 h 1144400"/>
                <a:gd name="connsiteX2" fmla="*/ 1737360 w 3678650"/>
                <a:gd name="connsiteY2" fmla="*/ 988952 h 1144400"/>
                <a:gd name="connsiteX3" fmla="*/ 2898648 w 3678650"/>
                <a:gd name="connsiteY3" fmla="*/ 28832 h 1144400"/>
                <a:gd name="connsiteX4" fmla="*/ 3678650 w 3678650"/>
                <a:gd name="connsiteY4" fmla="*/ 252288 h 1144400"/>
                <a:gd name="connsiteX0" fmla="*/ 0 w 3678650"/>
                <a:gd name="connsiteY0" fmla="*/ 1120245 h 1120245"/>
                <a:gd name="connsiteX1" fmla="*/ 886968 w 3678650"/>
                <a:gd name="connsiteY1" fmla="*/ 233277 h 1120245"/>
                <a:gd name="connsiteX2" fmla="*/ 1737360 w 3678650"/>
                <a:gd name="connsiteY2" fmla="*/ 964797 h 1120245"/>
                <a:gd name="connsiteX3" fmla="*/ 2893886 w 3678650"/>
                <a:gd name="connsiteY3" fmla="*/ 30871 h 1120245"/>
                <a:gd name="connsiteX4" fmla="*/ 3678650 w 3678650"/>
                <a:gd name="connsiteY4" fmla="*/ 228133 h 1120245"/>
                <a:gd name="connsiteX0" fmla="*/ 0 w 3678650"/>
                <a:gd name="connsiteY0" fmla="*/ 1118822 h 1118822"/>
                <a:gd name="connsiteX1" fmla="*/ 886968 w 3678650"/>
                <a:gd name="connsiteY1" fmla="*/ 231854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31997 h 1131997"/>
                <a:gd name="connsiteX1" fmla="*/ 910780 w 3678650"/>
                <a:gd name="connsiteY1" fmla="*/ 242647 h 1131997"/>
                <a:gd name="connsiteX2" fmla="*/ 1773079 w 3678650"/>
                <a:gd name="connsiteY2" fmla="*/ 952736 h 1131997"/>
                <a:gd name="connsiteX3" fmla="*/ 2986755 w 3678650"/>
                <a:gd name="connsiteY3" fmla="*/ 28335 h 1131997"/>
                <a:gd name="connsiteX4" fmla="*/ 3678650 w 3678650"/>
                <a:gd name="connsiteY4" fmla="*/ 239885 h 1131997"/>
                <a:gd name="connsiteX0" fmla="*/ 0 w 3678650"/>
                <a:gd name="connsiteY0" fmla="*/ 1105625 h 1105625"/>
                <a:gd name="connsiteX1" fmla="*/ 910780 w 3678650"/>
                <a:gd name="connsiteY1" fmla="*/ 216275 h 1105625"/>
                <a:gd name="connsiteX2" fmla="*/ 1773079 w 3678650"/>
                <a:gd name="connsiteY2" fmla="*/ 926364 h 1105625"/>
                <a:gd name="connsiteX3" fmla="*/ 2986755 w 3678650"/>
                <a:gd name="connsiteY3" fmla="*/ 1963 h 1105625"/>
                <a:gd name="connsiteX4" fmla="*/ 3678650 w 3678650"/>
                <a:gd name="connsiteY4" fmla="*/ 213513 h 1105625"/>
                <a:gd name="connsiteX0" fmla="*/ 0 w 3678650"/>
                <a:gd name="connsiteY0" fmla="*/ 1103267 h 1103267"/>
                <a:gd name="connsiteX1" fmla="*/ 910780 w 3678650"/>
                <a:gd name="connsiteY1" fmla="*/ 213917 h 1103267"/>
                <a:gd name="connsiteX2" fmla="*/ 1773079 w 3678650"/>
                <a:gd name="connsiteY2" fmla="*/ 924006 h 1103267"/>
                <a:gd name="connsiteX3" fmla="*/ 2941511 w 3678650"/>
                <a:gd name="connsiteY3" fmla="*/ 1986 h 1103267"/>
                <a:gd name="connsiteX4" fmla="*/ 3678650 w 3678650"/>
                <a:gd name="connsiteY4" fmla="*/ 211155 h 1103267"/>
                <a:gd name="connsiteX0" fmla="*/ 0 w 3678650"/>
                <a:gd name="connsiteY0" fmla="*/ 1101367 h 1101367"/>
                <a:gd name="connsiteX1" fmla="*/ 910780 w 3678650"/>
                <a:gd name="connsiteY1" fmla="*/ 212017 h 1101367"/>
                <a:gd name="connsiteX2" fmla="*/ 1773079 w 3678650"/>
                <a:gd name="connsiteY2" fmla="*/ 922106 h 1101367"/>
                <a:gd name="connsiteX3" fmla="*/ 2941511 w 3678650"/>
                <a:gd name="connsiteY3" fmla="*/ 86 h 1101367"/>
                <a:gd name="connsiteX4" fmla="*/ 3678650 w 3678650"/>
                <a:gd name="connsiteY4" fmla="*/ 209255 h 1101367"/>
                <a:gd name="connsiteX0" fmla="*/ 0 w 3678650"/>
                <a:gd name="connsiteY0" fmla="*/ 1101418 h 1101418"/>
                <a:gd name="connsiteX1" fmla="*/ 910780 w 3678650"/>
                <a:gd name="connsiteY1" fmla="*/ 212068 h 1101418"/>
                <a:gd name="connsiteX2" fmla="*/ 1773079 w 3678650"/>
                <a:gd name="connsiteY2" fmla="*/ 922157 h 1101418"/>
                <a:gd name="connsiteX3" fmla="*/ 2941511 w 3678650"/>
                <a:gd name="connsiteY3" fmla="*/ 137 h 1101418"/>
                <a:gd name="connsiteX4" fmla="*/ 3678650 w 3678650"/>
                <a:gd name="connsiteY4" fmla="*/ 209306 h 1101418"/>
                <a:gd name="connsiteX0" fmla="*/ 0 w 3678650"/>
                <a:gd name="connsiteY0" fmla="*/ 1101450 h 1101450"/>
                <a:gd name="connsiteX1" fmla="*/ 910780 w 3678650"/>
                <a:gd name="connsiteY1" fmla="*/ 212100 h 1101450"/>
                <a:gd name="connsiteX2" fmla="*/ 1773079 w 3678650"/>
                <a:gd name="connsiteY2" fmla="*/ 922189 h 1101450"/>
                <a:gd name="connsiteX3" fmla="*/ 2941511 w 3678650"/>
                <a:gd name="connsiteY3" fmla="*/ 169 h 1101450"/>
                <a:gd name="connsiteX4" fmla="*/ 3678650 w 3678650"/>
                <a:gd name="connsiteY4" fmla="*/ 209338 h 1101450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298 h 1101298"/>
                <a:gd name="connsiteX1" fmla="*/ 910780 w 3678650"/>
                <a:gd name="connsiteY1" fmla="*/ 211948 h 1101298"/>
                <a:gd name="connsiteX2" fmla="*/ 1773079 w 3678650"/>
                <a:gd name="connsiteY2" fmla="*/ 922037 h 1101298"/>
                <a:gd name="connsiteX3" fmla="*/ 2941511 w 3678650"/>
                <a:gd name="connsiteY3" fmla="*/ 17 h 1101298"/>
                <a:gd name="connsiteX4" fmla="*/ 3678650 w 3678650"/>
                <a:gd name="connsiteY4" fmla="*/ 209186 h 1101298"/>
                <a:gd name="connsiteX0" fmla="*/ 0 w 3678650"/>
                <a:gd name="connsiteY0" fmla="*/ 1101298 h 1101298"/>
                <a:gd name="connsiteX1" fmla="*/ 1773079 w 3678650"/>
                <a:gd name="connsiteY1" fmla="*/ 922037 h 1101298"/>
                <a:gd name="connsiteX2" fmla="*/ 2941511 w 3678650"/>
                <a:gd name="connsiteY2" fmla="*/ 17 h 1101298"/>
                <a:gd name="connsiteX3" fmla="*/ 3678650 w 3678650"/>
                <a:gd name="connsiteY3" fmla="*/ 209186 h 1101298"/>
                <a:gd name="connsiteX0" fmla="*/ 0 w 3678650"/>
                <a:gd name="connsiteY0" fmla="*/ 892112 h 892112"/>
                <a:gd name="connsiteX1" fmla="*/ 1773079 w 3678650"/>
                <a:gd name="connsiteY1" fmla="*/ 712851 h 892112"/>
                <a:gd name="connsiteX2" fmla="*/ 3678650 w 3678650"/>
                <a:gd name="connsiteY2" fmla="*/ 0 h 892112"/>
                <a:gd name="connsiteX0" fmla="*/ 0 w 3678650"/>
                <a:gd name="connsiteY0" fmla="*/ 892112 h 892112"/>
                <a:gd name="connsiteX1" fmla="*/ 3678650 w 3678650"/>
                <a:gd name="connsiteY1" fmla="*/ 0 h 892112"/>
                <a:gd name="connsiteX0" fmla="*/ 0 w 3996940"/>
                <a:gd name="connsiteY0" fmla="*/ 0 h 316528"/>
                <a:gd name="connsiteX1" fmla="*/ 3996940 w 3996940"/>
                <a:gd name="connsiteY1" fmla="*/ 316528 h 316528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1575590 w 2630490"/>
                <a:gd name="connsiteY1" fmla="*/ 2056518 h 2275144"/>
                <a:gd name="connsiteX2" fmla="*/ 2630490 w 2630490"/>
                <a:gd name="connsiteY2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75590 w 2630490"/>
                <a:gd name="connsiteY2" fmla="*/ 2056518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252263 w 2630490"/>
                <a:gd name="connsiteY1" fmla="*/ 1165300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983377"/>
                <a:gd name="connsiteY0" fmla="*/ 0 h 2121193"/>
                <a:gd name="connsiteX1" fmla="*/ 252263 w 2983377"/>
                <a:gd name="connsiteY1" fmla="*/ 1165300 h 2121193"/>
                <a:gd name="connsiteX2" fmla="*/ 1745246 w 2983377"/>
                <a:gd name="connsiteY2" fmla="*/ 1941807 h 2121193"/>
                <a:gd name="connsiteX3" fmla="*/ 2983377 w 2983377"/>
                <a:gd name="connsiteY3" fmla="*/ 2010426 h 2121193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010426"/>
                <a:gd name="connsiteX1" fmla="*/ 252263 w 2983377"/>
                <a:gd name="connsiteY1" fmla="*/ 1165300 h 2010426"/>
                <a:gd name="connsiteX2" fmla="*/ 1745246 w 2983377"/>
                <a:gd name="connsiteY2" fmla="*/ 1941807 h 2010426"/>
                <a:gd name="connsiteX3" fmla="*/ 2983377 w 2983377"/>
                <a:gd name="connsiteY3" fmla="*/ 2010426 h 2010426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752643"/>
                <a:gd name="connsiteY0" fmla="*/ 0 h 1992778"/>
                <a:gd name="connsiteX1" fmla="*/ 7956 w 2752643"/>
                <a:gd name="connsiteY1" fmla="*/ 1191772 h 1992778"/>
                <a:gd name="connsiteX2" fmla="*/ 1500939 w 2752643"/>
                <a:gd name="connsiteY2" fmla="*/ 1968279 h 1992778"/>
                <a:gd name="connsiteX3" fmla="*/ 2752643 w 2752643"/>
                <a:gd name="connsiteY3" fmla="*/ 1992778 h 1992778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206525"/>
                <a:gd name="connsiteX1" fmla="*/ 7956 w 2752643"/>
                <a:gd name="connsiteY1" fmla="*/ 918230 h 2206525"/>
                <a:gd name="connsiteX2" fmla="*/ 1487366 w 2752643"/>
                <a:gd name="connsiteY2" fmla="*/ 2206525 h 2206525"/>
                <a:gd name="connsiteX3" fmla="*/ 2752643 w 2752643"/>
                <a:gd name="connsiteY3" fmla="*/ 1719236 h 2206525"/>
                <a:gd name="connsiteX0" fmla="*/ 0 w 2711925"/>
                <a:gd name="connsiteY0" fmla="*/ 0 h 2301444"/>
                <a:gd name="connsiteX1" fmla="*/ 7956 w 2711925"/>
                <a:gd name="connsiteY1" fmla="*/ 918230 h 2301444"/>
                <a:gd name="connsiteX2" fmla="*/ 1487366 w 2711925"/>
                <a:gd name="connsiteY2" fmla="*/ 2206525 h 2301444"/>
                <a:gd name="connsiteX3" fmla="*/ 2711925 w 2711925"/>
                <a:gd name="connsiteY3" fmla="*/ 2204553 h 2301444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76018" h="2303479">
                  <a:moveTo>
                    <a:pt x="0" y="0"/>
                  </a:moveTo>
                  <a:lnTo>
                    <a:pt x="72049" y="918230"/>
                  </a:lnTo>
                  <a:cubicBezTo>
                    <a:pt x="145146" y="1897520"/>
                    <a:pt x="768682" y="2056590"/>
                    <a:pt x="1201863" y="2143573"/>
                  </a:cubicBezTo>
                  <a:cubicBezTo>
                    <a:pt x="1603313" y="2224184"/>
                    <a:pt x="2367832" y="2271161"/>
                    <a:pt x="2776018" y="2303479"/>
                  </a:cubicBezTo>
                </a:path>
              </a:pathLst>
            </a:custGeom>
            <a:ln w="38100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2" name="Прямая со стрелкой 21">
              <a:extLst>
                <a:ext uri="{FF2B5EF4-FFF2-40B4-BE49-F238E27FC236}">
                  <a16:creationId xmlns:a16="http://schemas.microsoft.com/office/drawing/2014/main" id="{96BF2EE5-1AD3-426C-B5FC-E856DDE9749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50155" y="3700995"/>
              <a:ext cx="13934" cy="760027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9329DB6B-AF73-422B-8D1C-DD319FC8E43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211960" y="3820091"/>
              <a:ext cx="0" cy="638796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2791CBB4-3EB0-43A1-B896-39EB73398C9B}"/>
                </a:ext>
              </a:extLst>
            </p:cNvPr>
            <p:cNvSpPr/>
            <p:nvPr/>
          </p:nvSpPr>
          <p:spPr>
            <a:xfrm>
              <a:off x="6536571" y="1547328"/>
              <a:ext cx="407102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AS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cxnSp>
          <p:nvCxnSpPr>
            <p:cNvPr id="31" name="Прямая со стрелкой 30">
              <a:extLst>
                <a:ext uri="{FF2B5EF4-FFF2-40B4-BE49-F238E27FC236}">
                  <a16:creationId xmlns:a16="http://schemas.microsoft.com/office/drawing/2014/main" id="{E490CFEF-C2D9-42C8-9986-689690C463AF}"/>
                </a:ext>
              </a:extLst>
            </p:cNvPr>
            <p:cNvCxnSpPr>
              <a:cxnSpLocks/>
            </p:cNvCxnSpPr>
            <p:nvPr/>
          </p:nvCxnSpPr>
          <p:spPr>
            <a:xfrm>
              <a:off x="3529980" y="2043863"/>
              <a:ext cx="2195081" cy="1996500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F9B42938-CF44-4843-8B05-F7D33D268339}"/>
                </a:ext>
              </a:extLst>
            </p:cNvPr>
            <p:cNvSpPr/>
            <p:nvPr/>
          </p:nvSpPr>
          <p:spPr>
            <a:xfrm>
              <a:off x="1638377" y="1415944"/>
              <a:ext cx="378755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29ED1090-3D7B-4B55-810F-E768E9C3F07A}"/>
                </a:ext>
              </a:extLst>
            </p:cNvPr>
            <p:cNvSpPr/>
            <p:nvPr/>
          </p:nvSpPr>
          <p:spPr>
            <a:xfrm>
              <a:off x="3296142" y="1772816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en-US" sz="1600" baseline="-25000" dirty="0">
                  <a:solidFill>
                    <a:srgbClr val="062678"/>
                  </a:solidFill>
                </a:rPr>
                <a:t>2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cxnSp>
          <p:nvCxnSpPr>
            <p:cNvPr id="37" name="Прямая со стрелкой 36">
              <a:extLst>
                <a:ext uri="{FF2B5EF4-FFF2-40B4-BE49-F238E27FC236}">
                  <a16:creationId xmlns:a16="http://schemas.microsoft.com/office/drawing/2014/main" id="{CEA74EB5-45A6-4389-B621-03FB75FAE6D5}"/>
                </a:ext>
              </a:extLst>
            </p:cNvPr>
            <p:cNvCxnSpPr>
              <a:cxnSpLocks/>
            </p:cNvCxnSpPr>
            <p:nvPr/>
          </p:nvCxnSpPr>
          <p:spPr>
            <a:xfrm>
              <a:off x="2617326" y="2368604"/>
              <a:ext cx="2195081" cy="1996500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BD14F710-8FB1-4BAF-8D79-A8A8BF7CF7F6}"/>
                </a:ext>
              </a:extLst>
            </p:cNvPr>
            <p:cNvSpPr/>
            <p:nvPr/>
          </p:nvSpPr>
          <p:spPr>
            <a:xfrm>
              <a:off x="4007399" y="4546962"/>
              <a:ext cx="492593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Q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738972F1-9527-4B4A-B02F-450BDAEA8664}"/>
                </a:ext>
              </a:extLst>
            </p:cNvPr>
            <p:cNvSpPr/>
            <p:nvPr/>
          </p:nvSpPr>
          <p:spPr>
            <a:xfrm>
              <a:off x="5350155" y="4542814"/>
              <a:ext cx="492593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Q</a:t>
              </a:r>
              <a:r>
                <a:rPr lang="en-US" sz="1600" baseline="-25000" dirty="0">
                  <a:solidFill>
                    <a:srgbClr val="062678"/>
                  </a:solidFill>
                </a:rPr>
                <a:t>2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</p:grp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D9CFF90-8F72-40C5-97D8-DFA3FF57AF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8760296" y="14239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59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548680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Макроэкономическое равновесие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8BA39985-54D5-4699-81C8-58FED5B4A367}"/>
              </a:ext>
            </a:extLst>
          </p:cNvPr>
          <p:cNvSpPr/>
          <p:nvPr/>
        </p:nvSpPr>
        <p:spPr>
          <a:xfrm>
            <a:off x="2136000" y="5229200"/>
            <a:ext cx="7920000" cy="1188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0" tIns="36000" rIns="180000" bIns="36000" rtlCol="0" anchor="ctr"/>
          <a:lstStyle/>
          <a:p>
            <a:r>
              <a:rPr lang="ru-RU" dirty="0">
                <a:solidFill>
                  <a:srgbClr val="062678"/>
                </a:solidFill>
              </a:rPr>
              <a:t>Из-за загруженности производственных мощностей на </a:t>
            </a:r>
            <a:r>
              <a:rPr lang="ru-RU" b="1" dirty="0">
                <a:solidFill>
                  <a:srgbClr val="062678"/>
                </a:solidFill>
              </a:rPr>
              <a:t>классическом отрезке </a:t>
            </a:r>
            <a:r>
              <a:rPr lang="ru-RU" dirty="0">
                <a:solidFill>
                  <a:srgbClr val="062678"/>
                </a:solidFill>
              </a:rPr>
              <a:t>расширение совокупного спроса с AD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AD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не ведет к увеличению реального объема ВВП, но сопровождается ростом уровня цен с </a:t>
            </a:r>
            <a:r>
              <a:rPr lang="en-US" dirty="0">
                <a:solidFill>
                  <a:srgbClr val="062678"/>
                </a:solidFill>
              </a:rPr>
              <a:t>P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</a:t>
            </a:r>
            <a:r>
              <a:rPr lang="en-US" dirty="0">
                <a:solidFill>
                  <a:srgbClr val="062678"/>
                </a:solidFill>
              </a:rPr>
              <a:t>P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</a:t>
            </a:r>
          </a:p>
        </p:txBody>
      </p:sp>
      <p:grpSp>
        <p:nvGrpSpPr>
          <p:cNvPr id="39" name="Группа 38">
            <a:extLst>
              <a:ext uri="{FF2B5EF4-FFF2-40B4-BE49-F238E27FC236}">
                <a16:creationId xmlns:a16="http://schemas.microsoft.com/office/drawing/2014/main" id="{11C4B67E-586F-4D56-A2FD-6AC673E42796}"/>
              </a:ext>
            </a:extLst>
          </p:cNvPr>
          <p:cNvGrpSpPr/>
          <p:nvPr/>
        </p:nvGrpSpPr>
        <p:grpSpPr>
          <a:xfrm>
            <a:off x="3034580" y="1340768"/>
            <a:ext cx="6122843" cy="3672408"/>
            <a:chOff x="1689517" y="1196752"/>
            <a:chExt cx="6122843" cy="3672408"/>
          </a:xfrm>
        </p:grpSpPr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E55CB81A-ADAC-4F7B-965C-BCA5626201C1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4458886"/>
              <a:ext cx="5388609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81BC43A7-C29E-45C2-94FC-2D17BEC226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65874" y="1248600"/>
              <a:ext cx="0" cy="3210286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3F630803-E61E-4914-B776-43EE46B8E8B9}"/>
                </a:ext>
              </a:extLst>
            </p:cNvPr>
            <p:cNvSpPr/>
            <p:nvPr/>
          </p:nvSpPr>
          <p:spPr>
            <a:xfrm>
              <a:off x="1712628" y="2708920"/>
              <a:ext cx="390232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r>
                <a:rPr lang="en-US" baseline="-25000" dirty="0">
                  <a:solidFill>
                    <a:srgbClr val="062678"/>
                  </a:solidFill>
                </a:rPr>
                <a:t>1</a:t>
              </a:r>
              <a:endParaRPr lang="ru-RU" baseline="-25000" dirty="0">
                <a:solidFill>
                  <a:srgbClr val="062678"/>
                </a:solidFill>
              </a:endParaRP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6A632E7D-40B7-446A-82B4-3E3A49A9931A}"/>
                </a:ext>
              </a:extLst>
            </p:cNvPr>
            <p:cNvSpPr/>
            <p:nvPr/>
          </p:nvSpPr>
          <p:spPr>
            <a:xfrm>
              <a:off x="7109727" y="4555810"/>
              <a:ext cx="702633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ВВП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3C6C0F85-205E-4EBD-8FC3-7F0A27AED4A0}"/>
                </a:ext>
              </a:extLst>
            </p:cNvPr>
            <p:cNvSpPr/>
            <p:nvPr/>
          </p:nvSpPr>
          <p:spPr>
            <a:xfrm>
              <a:off x="4768051" y="1353634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2F5BCAE5-DDCE-4A16-9ED3-E04B9AF28960}"/>
                </a:ext>
              </a:extLst>
            </p:cNvPr>
            <p:cNvSpPr/>
            <p:nvPr/>
          </p:nvSpPr>
          <p:spPr>
            <a:xfrm flipH="1">
              <a:off x="2494090" y="1709382"/>
              <a:ext cx="4538081" cy="2439698"/>
            </a:xfrm>
            <a:custGeom>
              <a:avLst/>
              <a:gdLst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6" fmla="*/ 3429000 w 3726499"/>
                <a:gd name="connsiteY6" fmla="*/ 996292 h 1142596"/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0" fmla="*/ 0 w 3666744"/>
                <a:gd name="connsiteY0" fmla="*/ 1142596 h 1142596"/>
                <a:gd name="connsiteX1" fmla="*/ 886968 w 3666744"/>
                <a:gd name="connsiteY1" fmla="*/ 255628 h 1142596"/>
                <a:gd name="connsiteX2" fmla="*/ 1737360 w 3666744"/>
                <a:gd name="connsiteY2" fmla="*/ 987148 h 1142596"/>
                <a:gd name="connsiteX3" fmla="*/ 2898648 w 3666744"/>
                <a:gd name="connsiteY3" fmla="*/ 27028 h 1142596"/>
                <a:gd name="connsiteX4" fmla="*/ 3666744 w 3666744"/>
                <a:gd name="connsiteY4" fmla="*/ 264772 h 1142596"/>
                <a:gd name="connsiteX0" fmla="*/ 0 w 3678650"/>
                <a:gd name="connsiteY0" fmla="*/ 1144400 h 1144400"/>
                <a:gd name="connsiteX1" fmla="*/ 886968 w 3678650"/>
                <a:gd name="connsiteY1" fmla="*/ 257432 h 1144400"/>
                <a:gd name="connsiteX2" fmla="*/ 1737360 w 3678650"/>
                <a:gd name="connsiteY2" fmla="*/ 988952 h 1144400"/>
                <a:gd name="connsiteX3" fmla="*/ 2898648 w 3678650"/>
                <a:gd name="connsiteY3" fmla="*/ 28832 h 1144400"/>
                <a:gd name="connsiteX4" fmla="*/ 3678650 w 3678650"/>
                <a:gd name="connsiteY4" fmla="*/ 252288 h 1144400"/>
                <a:gd name="connsiteX0" fmla="*/ 0 w 3678650"/>
                <a:gd name="connsiteY0" fmla="*/ 1120245 h 1120245"/>
                <a:gd name="connsiteX1" fmla="*/ 886968 w 3678650"/>
                <a:gd name="connsiteY1" fmla="*/ 233277 h 1120245"/>
                <a:gd name="connsiteX2" fmla="*/ 1737360 w 3678650"/>
                <a:gd name="connsiteY2" fmla="*/ 964797 h 1120245"/>
                <a:gd name="connsiteX3" fmla="*/ 2893886 w 3678650"/>
                <a:gd name="connsiteY3" fmla="*/ 30871 h 1120245"/>
                <a:gd name="connsiteX4" fmla="*/ 3678650 w 3678650"/>
                <a:gd name="connsiteY4" fmla="*/ 228133 h 1120245"/>
                <a:gd name="connsiteX0" fmla="*/ 0 w 3678650"/>
                <a:gd name="connsiteY0" fmla="*/ 1118822 h 1118822"/>
                <a:gd name="connsiteX1" fmla="*/ 886968 w 3678650"/>
                <a:gd name="connsiteY1" fmla="*/ 231854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31997 h 1131997"/>
                <a:gd name="connsiteX1" fmla="*/ 910780 w 3678650"/>
                <a:gd name="connsiteY1" fmla="*/ 242647 h 1131997"/>
                <a:gd name="connsiteX2" fmla="*/ 1773079 w 3678650"/>
                <a:gd name="connsiteY2" fmla="*/ 952736 h 1131997"/>
                <a:gd name="connsiteX3" fmla="*/ 2986755 w 3678650"/>
                <a:gd name="connsiteY3" fmla="*/ 28335 h 1131997"/>
                <a:gd name="connsiteX4" fmla="*/ 3678650 w 3678650"/>
                <a:gd name="connsiteY4" fmla="*/ 239885 h 1131997"/>
                <a:gd name="connsiteX0" fmla="*/ 0 w 3678650"/>
                <a:gd name="connsiteY0" fmla="*/ 1105625 h 1105625"/>
                <a:gd name="connsiteX1" fmla="*/ 910780 w 3678650"/>
                <a:gd name="connsiteY1" fmla="*/ 216275 h 1105625"/>
                <a:gd name="connsiteX2" fmla="*/ 1773079 w 3678650"/>
                <a:gd name="connsiteY2" fmla="*/ 926364 h 1105625"/>
                <a:gd name="connsiteX3" fmla="*/ 2986755 w 3678650"/>
                <a:gd name="connsiteY3" fmla="*/ 1963 h 1105625"/>
                <a:gd name="connsiteX4" fmla="*/ 3678650 w 3678650"/>
                <a:gd name="connsiteY4" fmla="*/ 213513 h 1105625"/>
                <a:gd name="connsiteX0" fmla="*/ 0 w 3678650"/>
                <a:gd name="connsiteY0" fmla="*/ 1103267 h 1103267"/>
                <a:gd name="connsiteX1" fmla="*/ 910780 w 3678650"/>
                <a:gd name="connsiteY1" fmla="*/ 213917 h 1103267"/>
                <a:gd name="connsiteX2" fmla="*/ 1773079 w 3678650"/>
                <a:gd name="connsiteY2" fmla="*/ 924006 h 1103267"/>
                <a:gd name="connsiteX3" fmla="*/ 2941511 w 3678650"/>
                <a:gd name="connsiteY3" fmla="*/ 1986 h 1103267"/>
                <a:gd name="connsiteX4" fmla="*/ 3678650 w 3678650"/>
                <a:gd name="connsiteY4" fmla="*/ 211155 h 1103267"/>
                <a:gd name="connsiteX0" fmla="*/ 0 w 3678650"/>
                <a:gd name="connsiteY0" fmla="*/ 1101367 h 1101367"/>
                <a:gd name="connsiteX1" fmla="*/ 910780 w 3678650"/>
                <a:gd name="connsiteY1" fmla="*/ 212017 h 1101367"/>
                <a:gd name="connsiteX2" fmla="*/ 1773079 w 3678650"/>
                <a:gd name="connsiteY2" fmla="*/ 922106 h 1101367"/>
                <a:gd name="connsiteX3" fmla="*/ 2941511 w 3678650"/>
                <a:gd name="connsiteY3" fmla="*/ 86 h 1101367"/>
                <a:gd name="connsiteX4" fmla="*/ 3678650 w 3678650"/>
                <a:gd name="connsiteY4" fmla="*/ 209255 h 1101367"/>
                <a:gd name="connsiteX0" fmla="*/ 0 w 3678650"/>
                <a:gd name="connsiteY0" fmla="*/ 1101418 h 1101418"/>
                <a:gd name="connsiteX1" fmla="*/ 910780 w 3678650"/>
                <a:gd name="connsiteY1" fmla="*/ 212068 h 1101418"/>
                <a:gd name="connsiteX2" fmla="*/ 1773079 w 3678650"/>
                <a:gd name="connsiteY2" fmla="*/ 922157 h 1101418"/>
                <a:gd name="connsiteX3" fmla="*/ 2941511 w 3678650"/>
                <a:gd name="connsiteY3" fmla="*/ 137 h 1101418"/>
                <a:gd name="connsiteX4" fmla="*/ 3678650 w 3678650"/>
                <a:gd name="connsiteY4" fmla="*/ 209306 h 1101418"/>
                <a:gd name="connsiteX0" fmla="*/ 0 w 3678650"/>
                <a:gd name="connsiteY0" fmla="*/ 1101450 h 1101450"/>
                <a:gd name="connsiteX1" fmla="*/ 910780 w 3678650"/>
                <a:gd name="connsiteY1" fmla="*/ 212100 h 1101450"/>
                <a:gd name="connsiteX2" fmla="*/ 1773079 w 3678650"/>
                <a:gd name="connsiteY2" fmla="*/ 922189 h 1101450"/>
                <a:gd name="connsiteX3" fmla="*/ 2941511 w 3678650"/>
                <a:gd name="connsiteY3" fmla="*/ 169 h 1101450"/>
                <a:gd name="connsiteX4" fmla="*/ 3678650 w 3678650"/>
                <a:gd name="connsiteY4" fmla="*/ 209338 h 1101450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298 h 1101298"/>
                <a:gd name="connsiteX1" fmla="*/ 910780 w 3678650"/>
                <a:gd name="connsiteY1" fmla="*/ 211948 h 1101298"/>
                <a:gd name="connsiteX2" fmla="*/ 1773079 w 3678650"/>
                <a:gd name="connsiteY2" fmla="*/ 922037 h 1101298"/>
                <a:gd name="connsiteX3" fmla="*/ 2941511 w 3678650"/>
                <a:gd name="connsiteY3" fmla="*/ 17 h 1101298"/>
                <a:gd name="connsiteX4" fmla="*/ 3678650 w 3678650"/>
                <a:gd name="connsiteY4" fmla="*/ 209186 h 1101298"/>
                <a:gd name="connsiteX0" fmla="*/ 0 w 3678650"/>
                <a:gd name="connsiteY0" fmla="*/ 1101298 h 1101298"/>
                <a:gd name="connsiteX1" fmla="*/ 1773079 w 3678650"/>
                <a:gd name="connsiteY1" fmla="*/ 922037 h 1101298"/>
                <a:gd name="connsiteX2" fmla="*/ 2941511 w 3678650"/>
                <a:gd name="connsiteY2" fmla="*/ 17 h 1101298"/>
                <a:gd name="connsiteX3" fmla="*/ 3678650 w 3678650"/>
                <a:gd name="connsiteY3" fmla="*/ 209186 h 1101298"/>
                <a:gd name="connsiteX0" fmla="*/ 0 w 3678650"/>
                <a:gd name="connsiteY0" fmla="*/ 892112 h 892112"/>
                <a:gd name="connsiteX1" fmla="*/ 1773079 w 3678650"/>
                <a:gd name="connsiteY1" fmla="*/ 712851 h 892112"/>
                <a:gd name="connsiteX2" fmla="*/ 3678650 w 3678650"/>
                <a:gd name="connsiteY2" fmla="*/ 0 h 892112"/>
                <a:gd name="connsiteX0" fmla="*/ 0 w 3678650"/>
                <a:gd name="connsiteY0" fmla="*/ 892112 h 892112"/>
                <a:gd name="connsiteX1" fmla="*/ 3678650 w 3678650"/>
                <a:gd name="connsiteY1" fmla="*/ 0 h 892112"/>
                <a:gd name="connsiteX0" fmla="*/ 0 w 3996940"/>
                <a:gd name="connsiteY0" fmla="*/ 0 h 316528"/>
                <a:gd name="connsiteX1" fmla="*/ 3996940 w 3996940"/>
                <a:gd name="connsiteY1" fmla="*/ 316528 h 316528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1575590 w 2630490"/>
                <a:gd name="connsiteY1" fmla="*/ 2056518 h 2275144"/>
                <a:gd name="connsiteX2" fmla="*/ 2630490 w 2630490"/>
                <a:gd name="connsiteY2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75590 w 2630490"/>
                <a:gd name="connsiteY2" fmla="*/ 2056518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252263 w 2630490"/>
                <a:gd name="connsiteY1" fmla="*/ 1165300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983377"/>
                <a:gd name="connsiteY0" fmla="*/ 0 h 2121193"/>
                <a:gd name="connsiteX1" fmla="*/ 252263 w 2983377"/>
                <a:gd name="connsiteY1" fmla="*/ 1165300 h 2121193"/>
                <a:gd name="connsiteX2" fmla="*/ 1745246 w 2983377"/>
                <a:gd name="connsiteY2" fmla="*/ 1941807 h 2121193"/>
                <a:gd name="connsiteX3" fmla="*/ 2983377 w 2983377"/>
                <a:gd name="connsiteY3" fmla="*/ 2010426 h 2121193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010426"/>
                <a:gd name="connsiteX1" fmla="*/ 252263 w 2983377"/>
                <a:gd name="connsiteY1" fmla="*/ 1165300 h 2010426"/>
                <a:gd name="connsiteX2" fmla="*/ 1745246 w 2983377"/>
                <a:gd name="connsiteY2" fmla="*/ 1941807 h 2010426"/>
                <a:gd name="connsiteX3" fmla="*/ 2983377 w 2983377"/>
                <a:gd name="connsiteY3" fmla="*/ 2010426 h 2010426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752643"/>
                <a:gd name="connsiteY0" fmla="*/ 0 h 1992778"/>
                <a:gd name="connsiteX1" fmla="*/ 7956 w 2752643"/>
                <a:gd name="connsiteY1" fmla="*/ 1191772 h 1992778"/>
                <a:gd name="connsiteX2" fmla="*/ 1500939 w 2752643"/>
                <a:gd name="connsiteY2" fmla="*/ 1968279 h 1992778"/>
                <a:gd name="connsiteX3" fmla="*/ 2752643 w 2752643"/>
                <a:gd name="connsiteY3" fmla="*/ 1992778 h 1992778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206525"/>
                <a:gd name="connsiteX1" fmla="*/ 7956 w 2752643"/>
                <a:gd name="connsiteY1" fmla="*/ 918230 h 2206525"/>
                <a:gd name="connsiteX2" fmla="*/ 1487366 w 2752643"/>
                <a:gd name="connsiteY2" fmla="*/ 2206525 h 2206525"/>
                <a:gd name="connsiteX3" fmla="*/ 2752643 w 2752643"/>
                <a:gd name="connsiteY3" fmla="*/ 1719236 h 2206525"/>
                <a:gd name="connsiteX0" fmla="*/ 0 w 2711925"/>
                <a:gd name="connsiteY0" fmla="*/ 0 h 2301444"/>
                <a:gd name="connsiteX1" fmla="*/ 7956 w 2711925"/>
                <a:gd name="connsiteY1" fmla="*/ 918230 h 2301444"/>
                <a:gd name="connsiteX2" fmla="*/ 1487366 w 2711925"/>
                <a:gd name="connsiteY2" fmla="*/ 2206525 h 2301444"/>
                <a:gd name="connsiteX3" fmla="*/ 2711925 w 2711925"/>
                <a:gd name="connsiteY3" fmla="*/ 2204553 h 2301444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76018" h="2303479">
                  <a:moveTo>
                    <a:pt x="0" y="0"/>
                  </a:moveTo>
                  <a:lnTo>
                    <a:pt x="72049" y="918230"/>
                  </a:lnTo>
                  <a:cubicBezTo>
                    <a:pt x="145146" y="1897520"/>
                    <a:pt x="768682" y="2056590"/>
                    <a:pt x="1201863" y="2143573"/>
                  </a:cubicBezTo>
                  <a:cubicBezTo>
                    <a:pt x="1603313" y="2224184"/>
                    <a:pt x="2367832" y="2271161"/>
                    <a:pt x="2776018" y="2303479"/>
                  </a:cubicBezTo>
                </a:path>
              </a:pathLst>
            </a:custGeom>
            <a:ln w="38100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27" name="Прямая со стрелкой 26">
              <a:extLst>
                <a:ext uri="{FF2B5EF4-FFF2-40B4-BE49-F238E27FC236}">
                  <a16:creationId xmlns:a16="http://schemas.microsoft.com/office/drawing/2014/main" id="{DFDE9135-6401-4E95-8070-332664C6922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6256" y="2884998"/>
              <a:ext cx="5115" cy="1573888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213F4E73-315A-4C17-AA13-BABF697811C4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2871986"/>
              <a:ext cx="4815497" cy="0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41E10A40-66D5-497E-98BA-CBE09FAD85D1}"/>
                </a:ext>
              </a:extLst>
            </p:cNvPr>
            <p:cNvSpPr/>
            <p:nvPr/>
          </p:nvSpPr>
          <p:spPr>
            <a:xfrm>
              <a:off x="7045218" y="1628800"/>
              <a:ext cx="407102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AS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810990DA-8E06-4A72-928E-219515FCB996}"/>
                </a:ext>
              </a:extLst>
            </p:cNvPr>
            <p:cNvCxnSpPr>
              <a:cxnSpLocks/>
            </p:cNvCxnSpPr>
            <p:nvPr/>
          </p:nvCxnSpPr>
          <p:spPr>
            <a:xfrm>
              <a:off x="6084168" y="1279038"/>
              <a:ext cx="1402993" cy="1276420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5C3F29BF-6B5D-43D2-A747-33DA8DB9F62C}"/>
                </a:ext>
              </a:extLst>
            </p:cNvPr>
            <p:cNvSpPr/>
            <p:nvPr/>
          </p:nvSpPr>
          <p:spPr>
            <a:xfrm>
              <a:off x="1689517" y="1196752"/>
              <a:ext cx="378755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E701F3E6-8CC7-4891-BD7F-B8AFE2BA1B8E}"/>
                </a:ext>
              </a:extLst>
            </p:cNvPr>
            <p:cNvSpPr/>
            <p:nvPr/>
          </p:nvSpPr>
          <p:spPr>
            <a:xfrm>
              <a:off x="6228184" y="1248600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en-US" sz="1600" baseline="-25000" dirty="0">
                  <a:solidFill>
                    <a:srgbClr val="062678"/>
                  </a:solidFill>
                </a:rPr>
                <a:t>2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cxnSp>
          <p:nvCxnSpPr>
            <p:cNvPr id="36" name="Прямая со стрелкой 35">
              <a:extLst>
                <a:ext uri="{FF2B5EF4-FFF2-40B4-BE49-F238E27FC236}">
                  <a16:creationId xmlns:a16="http://schemas.microsoft.com/office/drawing/2014/main" id="{D20B96DA-5C7D-49F4-A3D5-DAAD883F0F8A}"/>
                </a:ext>
              </a:extLst>
            </p:cNvPr>
            <p:cNvCxnSpPr>
              <a:cxnSpLocks/>
            </p:cNvCxnSpPr>
            <p:nvPr/>
          </p:nvCxnSpPr>
          <p:spPr>
            <a:xfrm>
              <a:off x="5200683" y="1344058"/>
              <a:ext cx="2131071" cy="1951204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39748DD3-84EF-496D-98C1-D7F44ECE4621}"/>
                </a:ext>
              </a:extLst>
            </p:cNvPr>
            <p:cNvSpPr/>
            <p:nvPr/>
          </p:nvSpPr>
          <p:spPr>
            <a:xfrm>
              <a:off x="6660232" y="4546962"/>
              <a:ext cx="492593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Q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215BFB84-4D75-461B-B7F7-819CCE822779}"/>
                </a:ext>
              </a:extLst>
            </p:cNvPr>
            <p:cNvSpPr/>
            <p:nvPr/>
          </p:nvSpPr>
          <p:spPr>
            <a:xfrm>
              <a:off x="1723971" y="1960265"/>
              <a:ext cx="390232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r>
                <a:rPr lang="en-US" baseline="-25000" dirty="0">
                  <a:solidFill>
                    <a:srgbClr val="062678"/>
                  </a:solidFill>
                </a:rPr>
                <a:t>2</a:t>
              </a:r>
              <a:endParaRPr lang="ru-RU" baseline="-25000" dirty="0">
                <a:solidFill>
                  <a:srgbClr val="062678"/>
                </a:solidFill>
              </a:endParaRPr>
            </a:p>
          </p:txBody>
        </p:sp>
        <p:cxnSp>
          <p:nvCxnSpPr>
            <p:cNvPr id="45" name="Прямая со стрелкой 44">
              <a:extLst>
                <a:ext uri="{FF2B5EF4-FFF2-40B4-BE49-F238E27FC236}">
                  <a16:creationId xmlns:a16="http://schemas.microsoft.com/office/drawing/2014/main" id="{6D02CC13-E984-473B-BB0E-009021192AF5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2089423"/>
              <a:ext cx="4916784" cy="0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5982ACB2-16FB-494A-8A3E-E60625DB8DF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8760296" y="14239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738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2063552" y="548680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Макроэкономическое равновесие</a:t>
            </a: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8BA39985-54D5-4699-81C8-58FED5B4A367}"/>
              </a:ext>
            </a:extLst>
          </p:cNvPr>
          <p:cNvSpPr/>
          <p:nvPr/>
        </p:nvSpPr>
        <p:spPr>
          <a:xfrm>
            <a:off x="2136000" y="5399510"/>
            <a:ext cx="7920000" cy="98181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0000" tIns="36000" rIns="180000" bIns="36000" rtlCol="0" anchor="ctr"/>
          <a:lstStyle/>
          <a:p>
            <a:r>
              <a:rPr lang="ru-RU" dirty="0">
                <a:solidFill>
                  <a:srgbClr val="062678"/>
                </a:solidFill>
              </a:rPr>
              <a:t>На </a:t>
            </a:r>
            <a:r>
              <a:rPr lang="ru-RU" b="1" dirty="0">
                <a:solidFill>
                  <a:srgbClr val="062678"/>
                </a:solidFill>
              </a:rPr>
              <a:t>промежуточном отрезке </a:t>
            </a:r>
            <a:r>
              <a:rPr lang="ru-RU" dirty="0">
                <a:solidFill>
                  <a:srgbClr val="062678"/>
                </a:solidFill>
              </a:rPr>
              <a:t>расширение совокупного спроса с AD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AD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ведет к увеличению реального объема ВВП с Q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Q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и повышению уровня цен с </a:t>
            </a:r>
            <a:r>
              <a:rPr lang="en-US" dirty="0">
                <a:solidFill>
                  <a:srgbClr val="062678"/>
                </a:solidFill>
              </a:rPr>
              <a:t>P</a:t>
            </a:r>
            <a:r>
              <a:rPr lang="ru-RU" baseline="-25000" dirty="0">
                <a:solidFill>
                  <a:srgbClr val="062678"/>
                </a:solidFill>
              </a:rPr>
              <a:t>1</a:t>
            </a:r>
            <a:r>
              <a:rPr lang="ru-RU" dirty="0">
                <a:solidFill>
                  <a:srgbClr val="062678"/>
                </a:solidFill>
              </a:rPr>
              <a:t> до </a:t>
            </a:r>
            <a:r>
              <a:rPr lang="en-US" dirty="0">
                <a:solidFill>
                  <a:srgbClr val="062678"/>
                </a:solidFill>
              </a:rPr>
              <a:t>P</a:t>
            </a:r>
            <a:r>
              <a:rPr lang="ru-RU" baseline="-25000" dirty="0">
                <a:solidFill>
                  <a:srgbClr val="062678"/>
                </a:solidFill>
              </a:rPr>
              <a:t>2</a:t>
            </a:r>
            <a:r>
              <a:rPr lang="ru-RU" dirty="0">
                <a:solidFill>
                  <a:srgbClr val="062678"/>
                </a:solidFill>
              </a:rPr>
              <a:t> 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112D94A1-1C7B-4C6A-92A8-B557B41567A8}"/>
              </a:ext>
            </a:extLst>
          </p:cNvPr>
          <p:cNvGrpSpPr/>
          <p:nvPr/>
        </p:nvGrpSpPr>
        <p:grpSpPr>
          <a:xfrm>
            <a:off x="3034580" y="1484784"/>
            <a:ext cx="6122843" cy="3672408"/>
            <a:chOff x="1689517" y="1340768"/>
            <a:chExt cx="6122843" cy="3672408"/>
          </a:xfrm>
        </p:grpSpPr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272699A3-D5AA-4B58-A99A-BC522FAD3F5E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4602902"/>
              <a:ext cx="5388609" cy="0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>
              <a:extLst>
                <a:ext uri="{FF2B5EF4-FFF2-40B4-BE49-F238E27FC236}">
                  <a16:creationId xmlns:a16="http://schemas.microsoft.com/office/drawing/2014/main" id="{ACBEF5B2-1CA7-4AF6-9C06-81F6828707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65874" y="1392616"/>
              <a:ext cx="0" cy="3210286"/>
            </a:xfrm>
            <a:prstGeom prst="straightConnector1">
              <a:avLst/>
            </a:prstGeom>
            <a:ln w="28575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71C2CFE2-852A-4332-9819-9D10E893B311}"/>
                </a:ext>
              </a:extLst>
            </p:cNvPr>
            <p:cNvSpPr/>
            <p:nvPr/>
          </p:nvSpPr>
          <p:spPr>
            <a:xfrm>
              <a:off x="1718299" y="3457575"/>
              <a:ext cx="390232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r>
                <a:rPr lang="en-US" baseline="-25000" dirty="0">
                  <a:solidFill>
                    <a:srgbClr val="062678"/>
                  </a:solidFill>
                </a:rPr>
                <a:t>1</a:t>
              </a:r>
              <a:endParaRPr lang="ru-RU" baseline="-25000" dirty="0">
                <a:solidFill>
                  <a:srgbClr val="062678"/>
                </a:solidFill>
              </a:endParaRPr>
            </a:p>
          </p:txBody>
        </p:sp>
        <p:sp>
          <p:nvSpPr>
            <p:cNvPr id="43" name="Прямоугольник 42">
              <a:extLst>
                <a:ext uri="{FF2B5EF4-FFF2-40B4-BE49-F238E27FC236}">
                  <a16:creationId xmlns:a16="http://schemas.microsoft.com/office/drawing/2014/main" id="{6C1B388C-4C42-4C81-8F99-0A4109EAE4B6}"/>
                </a:ext>
              </a:extLst>
            </p:cNvPr>
            <p:cNvSpPr/>
            <p:nvPr/>
          </p:nvSpPr>
          <p:spPr>
            <a:xfrm>
              <a:off x="7109727" y="4699826"/>
              <a:ext cx="702633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ВВП</a:t>
              </a: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id="{4DECBFF2-BC74-4763-A086-018CEEA196BC}"/>
                </a:ext>
              </a:extLst>
            </p:cNvPr>
            <p:cNvSpPr/>
            <p:nvPr/>
          </p:nvSpPr>
          <p:spPr>
            <a:xfrm>
              <a:off x="4067944" y="2410429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id="{7B9765A8-AA84-4510-B594-2FD0DB2F9E87}"/>
                </a:ext>
              </a:extLst>
            </p:cNvPr>
            <p:cNvSpPr/>
            <p:nvPr/>
          </p:nvSpPr>
          <p:spPr>
            <a:xfrm flipH="1">
              <a:off x="2191904" y="1565366"/>
              <a:ext cx="4538081" cy="2439698"/>
            </a:xfrm>
            <a:custGeom>
              <a:avLst/>
              <a:gdLst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6" fmla="*/ 3429000 w 3726499"/>
                <a:gd name="connsiteY6" fmla="*/ 996292 h 1142596"/>
                <a:gd name="connsiteX0" fmla="*/ 0 w 3726499"/>
                <a:gd name="connsiteY0" fmla="*/ 1142596 h 1142596"/>
                <a:gd name="connsiteX1" fmla="*/ 886968 w 3726499"/>
                <a:gd name="connsiteY1" fmla="*/ 255628 h 1142596"/>
                <a:gd name="connsiteX2" fmla="*/ 1737360 w 3726499"/>
                <a:gd name="connsiteY2" fmla="*/ 987148 h 1142596"/>
                <a:gd name="connsiteX3" fmla="*/ 2898648 w 3726499"/>
                <a:gd name="connsiteY3" fmla="*/ 27028 h 1142596"/>
                <a:gd name="connsiteX4" fmla="*/ 3666744 w 3726499"/>
                <a:gd name="connsiteY4" fmla="*/ 264772 h 1142596"/>
                <a:gd name="connsiteX5" fmla="*/ 3648456 w 3726499"/>
                <a:gd name="connsiteY5" fmla="*/ 264772 h 1142596"/>
                <a:gd name="connsiteX0" fmla="*/ 0 w 3666744"/>
                <a:gd name="connsiteY0" fmla="*/ 1142596 h 1142596"/>
                <a:gd name="connsiteX1" fmla="*/ 886968 w 3666744"/>
                <a:gd name="connsiteY1" fmla="*/ 255628 h 1142596"/>
                <a:gd name="connsiteX2" fmla="*/ 1737360 w 3666744"/>
                <a:gd name="connsiteY2" fmla="*/ 987148 h 1142596"/>
                <a:gd name="connsiteX3" fmla="*/ 2898648 w 3666744"/>
                <a:gd name="connsiteY3" fmla="*/ 27028 h 1142596"/>
                <a:gd name="connsiteX4" fmla="*/ 3666744 w 3666744"/>
                <a:gd name="connsiteY4" fmla="*/ 264772 h 1142596"/>
                <a:gd name="connsiteX0" fmla="*/ 0 w 3678650"/>
                <a:gd name="connsiteY0" fmla="*/ 1144400 h 1144400"/>
                <a:gd name="connsiteX1" fmla="*/ 886968 w 3678650"/>
                <a:gd name="connsiteY1" fmla="*/ 257432 h 1144400"/>
                <a:gd name="connsiteX2" fmla="*/ 1737360 w 3678650"/>
                <a:gd name="connsiteY2" fmla="*/ 988952 h 1144400"/>
                <a:gd name="connsiteX3" fmla="*/ 2898648 w 3678650"/>
                <a:gd name="connsiteY3" fmla="*/ 28832 h 1144400"/>
                <a:gd name="connsiteX4" fmla="*/ 3678650 w 3678650"/>
                <a:gd name="connsiteY4" fmla="*/ 252288 h 1144400"/>
                <a:gd name="connsiteX0" fmla="*/ 0 w 3678650"/>
                <a:gd name="connsiteY0" fmla="*/ 1120245 h 1120245"/>
                <a:gd name="connsiteX1" fmla="*/ 886968 w 3678650"/>
                <a:gd name="connsiteY1" fmla="*/ 233277 h 1120245"/>
                <a:gd name="connsiteX2" fmla="*/ 1737360 w 3678650"/>
                <a:gd name="connsiteY2" fmla="*/ 964797 h 1120245"/>
                <a:gd name="connsiteX3" fmla="*/ 2893886 w 3678650"/>
                <a:gd name="connsiteY3" fmla="*/ 30871 h 1120245"/>
                <a:gd name="connsiteX4" fmla="*/ 3678650 w 3678650"/>
                <a:gd name="connsiteY4" fmla="*/ 228133 h 1120245"/>
                <a:gd name="connsiteX0" fmla="*/ 0 w 3678650"/>
                <a:gd name="connsiteY0" fmla="*/ 1118822 h 1118822"/>
                <a:gd name="connsiteX1" fmla="*/ 886968 w 3678650"/>
                <a:gd name="connsiteY1" fmla="*/ 231854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18822 h 1118822"/>
                <a:gd name="connsiteX1" fmla="*/ 910780 w 3678650"/>
                <a:gd name="connsiteY1" fmla="*/ 229472 h 1118822"/>
                <a:gd name="connsiteX2" fmla="*/ 1773079 w 3678650"/>
                <a:gd name="connsiteY2" fmla="*/ 939561 h 1118822"/>
                <a:gd name="connsiteX3" fmla="*/ 2893886 w 3678650"/>
                <a:gd name="connsiteY3" fmla="*/ 29448 h 1118822"/>
                <a:gd name="connsiteX4" fmla="*/ 3678650 w 3678650"/>
                <a:gd name="connsiteY4" fmla="*/ 226710 h 1118822"/>
                <a:gd name="connsiteX0" fmla="*/ 0 w 3678650"/>
                <a:gd name="connsiteY0" fmla="*/ 1131997 h 1131997"/>
                <a:gd name="connsiteX1" fmla="*/ 910780 w 3678650"/>
                <a:gd name="connsiteY1" fmla="*/ 242647 h 1131997"/>
                <a:gd name="connsiteX2" fmla="*/ 1773079 w 3678650"/>
                <a:gd name="connsiteY2" fmla="*/ 952736 h 1131997"/>
                <a:gd name="connsiteX3" fmla="*/ 2986755 w 3678650"/>
                <a:gd name="connsiteY3" fmla="*/ 28335 h 1131997"/>
                <a:gd name="connsiteX4" fmla="*/ 3678650 w 3678650"/>
                <a:gd name="connsiteY4" fmla="*/ 239885 h 1131997"/>
                <a:gd name="connsiteX0" fmla="*/ 0 w 3678650"/>
                <a:gd name="connsiteY0" fmla="*/ 1105625 h 1105625"/>
                <a:gd name="connsiteX1" fmla="*/ 910780 w 3678650"/>
                <a:gd name="connsiteY1" fmla="*/ 216275 h 1105625"/>
                <a:gd name="connsiteX2" fmla="*/ 1773079 w 3678650"/>
                <a:gd name="connsiteY2" fmla="*/ 926364 h 1105625"/>
                <a:gd name="connsiteX3" fmla="*/ 2986755 w 3678650"/>
                <a:gd name="connsiteY3" fmla="*/ 1963 h 1105625"/>
                <a:gd name="connsiteX4" fmla="*/ 3678650 w 3678650"/>
                <a:gd name="connsiteY4" fmla="*/ 213513 h 1105625"/>
                <a:gd name="connsiteX0" fmla="*/ 0 w 3678650"/>
                <a:gd name="connsiteY0" fmla="*/ 1103267 h 1103267"/>
                <a:gd name="connsiteX1" fmla="*/ 910780 w 3678650"/>
                <a:gd name="connsiteY1" fmla="*/ 213917 h 1103267"/>
                <a:gd name="connsiteX2" fmla="*/ 1773079 w 3678650"/>
                <a:gd name="connsiteY2" fmla="*/ 924006 h 1103267"/>
                <a:gd name="connsiteX3" fmla="*/ 2941511 w 3678650"/>
                <a:gd name="connsiteY3" fmla="*/ 1986 h 1103267"/>
                <a:gd name="connsiteX4" fmla="*/ 3678650 w 3678650"/>
                <a:gd name="connsiteY4" fmla="*/ 211155 h 1103267"/>
                <a:gd name="connsiteX0" fmla="*/ 0 w 3678650"/>
                <a:gd name="connsiteY0" fmla="*/ 1101367 h 1101367"/>
                <a:gd name="connsiteX1" fmla="*/ 910780 w 3678650"/>
                <a:gd name="connsiteY1" fmla="*/ 212017 h 1101367"/>
                <a:gd name="connsiteX2" fmla="*/ 1773079 w 3678650"/>
                <a:gd name="connsiteY2" fmla="*/ 922106 h 1101367"/>
                <a:gd name="connsiteX3" fmla="*/ 2941511 w 3678650"/>
                <a:gd name="connsiteY3" fmla="*/ 86 h 1101367"/>
                <a:gd name="connsiteX4" fmla="*/ 3678650 w 3678650"/>
                <a:gd name="connsiteY4" fmla="*/ 209255 h 1101367"/>
                <a:gd name="connsiteX0" fmla="*/ 0 w 3678650"/>
                <a:gd name="connsiteY0" fmla="*/ 1101418 h 1101418"/>
                <a:gd name="connsiteX1" fmla="*/ 910780 w 3678650"/>
                <a:gd name="connsiteY1" fmla="*/ 212068 h 1101418"/>
                <a:gd name="connsiteX2" fmla="*/ 1773079 w 3678650"/>
                <a:gd name="connsiteY2" fmla="*/ 922157 h 1101418"/>
                <a:gd name="connsiteX3" fmla="*/ 2941511 w 3678650"/>
                <a:gd name="connsiteY3" fmla="*/ 137 h 1101418"/>
                <a:gd name="connsiteX4" fmla="*/ 3678650 w 3678650"/>
                <a:gd name="connsiteY4" fmla="*/ 209306 h 1101418"/>
                <a:gd name="connsiteX0" fmla="*/ 0 w 3678650"/>
                <a:gd name="connsiteY0" fmla="*/ 1101450 h 1101450"/>
                <a:gd name="connsiteX1" fmla="*/ 910780 w 3678650"/>
                <a:gd name="connsiteY1" fmla="*/ 212100 h 1101450"/>
                <a:gd name="connsiteX2" fmla="*/ 1773079 w 3678650"/>
                <a:gd name="connsiteY2" fmla="*/ 922189 h 1101450"/>
                <a:gd name="connsiteX3" fmla="*/ 2941511 w 3678650"/>
                <a:gd name="connsiteY3" fmla="*/ 169 h 1101450"/>
                <a:gd name="connsiteX4" fmla="*/ 3678650 w 3678650"/>
                <a:gd name="connsiteY4" fmla="*/ 209338 h 1101450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355 h 1101355"/>
                <a:gd name="connsiteX1" fmla="*/ 910780 w 3678650"/>
                <a:gd name="connsiteY1" fmla="*/ 212005 h 1101355"/>
                <a:gd name="connsiteX2" fmla="*/ 1773079 w 3678650"/>
                <a:gd name="connsiteY2" fmla="*/ 922094 h 1101355"/>
                <a:gd name="connsiteX3" fmla="*/ 2941511 w 3678650"/>
                <a:gd name="connsiteY3" fmla="*/ 74 h 1101355"/>
                <a:gd name="connsiteX4" fmla="*/ 3678650 w 3678650"/>
                <a:gd name="connsiteY4" fmla="*/ 209243 h 1101355"/>
                <a:gd name="connsiteX0" fmla="*/ 0 w 3678650"/>
                <a:gd name="connsiteY0" fmla="*/ 1101298 h 1101298"/>
                <a:gd name="connsiteX1" fmla="*/ 910780 w 3678650"/>
                <a:gd name="connsiteY1" fmla="*/ 211948 h 1101298"/>
                <a:gd name="connsiteX2" fmla="*/ 1773079 w 3678650"/>
                <a:gd name="connsiteY2" fmla="*/ 922037 h 1101298"/>
                <a:gd name="connsiteX3" fmla="*/ 2941511 w 3678650"/>
                <a:gd name="connsiteY3" fmla="*/ 17 h 1101298"/>
                <a:gd name="connsiteX4" fmla="*/ 3678650 w 3678650"/>
                <a:gd name="connsiteY4" fmla="*/ 209186 h 1101298"/>
                <a:gd name="connsiteX0" fmla="*/ 0 w 3678650"/>
                <a:gd name="connsiteY0" fmla="*/ 1101298 h 1101298"/>
                <a:gd name="connsiteX1" fmla="*/ 1773079 w 3678650"/>
                <a:gd name="connsiteY1" fmla="*/ 922037 h 1101298"/>
                <a:gd name="connsiteX2" fmla="*/ 2941511 w 3678650"/>
                <a:gd name="connsiteY2" fmla="*/ 17 h 1101298"/>
                <a:gd name="connsiteX3" fmla="*/ 3678650 w 3678650"/>
                <a:gd name="connsiteY3" fmla="*/ 209186 h 1101298"/>
                <a:gd name="connsiteX0" fmla="*/ 0 w 3678650"/>
                <a:gd name="connsiteY0" fmla="*/ 892112 h 892112"/>
                <a:gd name="connsiteX1" fmla="*/ 1773079 w 3678650"/>
                <a:gd name="connsiteY1" fmla="*/ 712851 h 892112"/>
                <a:gd name="connsiteX2" fmla="*/ 3678650 w 3678650"/>
                <a:gd name="connsiteY2" fmla="*/ 0 h 892112"/>
                <a:gd name="connsiteX0" fmla="*/ 0 w 3678650"/>
                <a:gd name="connsiteY0" fmla="*/ 892112 h 892112"/>
                <a:gd name="connsiteX1" fmla="*/ 3678650 w 3678650"/>
                <a:gd name="connsiteY1" fmla="*/ 0 h 892112"/>
                <a:gd name="connsiteX0" fmla="*/ 0 w 3996940"/>
                <a:gd name="connsiteY0" fmla="*/ 0 h 316528"/>
                <a:gd name="connsiteX1" fmla="*/ 3996940 w 3996940"/>
                <a:gd name="connsiteY1" fmla="*/ 316528 h 316528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2630490 w 2630490"/>
                <a:gd name="connsiteY1" fmla="*/ 2275144 h 2275144"/>
                <a:gd name="connsiteX0" fmla="*/ 0 w 2630490"/>
                <a:gd name="connsiteY0" fmla="*/ 0 h 2275144"/>
                <a:gd name="connsiteX1" fmla="*/ 1575590 w 2630490"/>
                <a:gd name="connsiteY1" fmla="*/ 2056518 h 2275144"/>
                <a:gd name="connsiteX2" fmla="*/ 2630490 w 2630490"/>
                <a:gd name="connsiteY2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75590 w 2630490"/>
                <a:gd name="connsiteY2" fmla="*/ 2056518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500940 w 2630490"/>
                <a:gd name="connsiteY2" fmla="*/ 1685912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632295 w 2630490"/>
                <a:gd name="connsiteY1" fmla="*/ 1085884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630490"/>
                <a:gd name="connsiteY0" fmla="*/ 0 h 2275144"/>
                <a:gd name="connsiteX1" fmla="*/ 252263 w 2630490"/>
                <a:gd name="connsiteY1" fmla="*/ 1165300 h 2275144"/>
                <a:gd name="connsiteX2" fmla="*/ 1745246 w 2630490"/>
                <a:gd name="connsiteY2" fmla="*/ 1941807 h 2275144"/>
                <a:gd name="connsiteX3" fmla="*/ 2630490 w 2630490"/>
                <a:gd name="connsiteY3" fmla="*/ 2275144 h 2275144"/>
                <a:gd name="connsiteX0" fmla="*/ 0 w 2983377"/>
                <a:gd name="connsiteY0" fmla="*/ 0 h 2121193"/>
                <a:gd name="connsiteX1" fmla="*/ 252263 w 2983377"/>
                <a:gd name="connsiteY1" fmla="*/ 1165300 h 2121193"/>
                <a:gd name="connsiteX2" fmla="*/ 1745246 w 2983377"/>
                <a:gd name="connsiteY2" fmla="*/ 1941807 h 2121193"/>
                <a:gd name="connsiteX3" fmla="*/ 2983377 w 2983377"/>
                <a:gd name="connsiteY3" fmla="*/ 2010426 h 2121193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127827"/>
                <a:gd name="connsiteX1" fmla="*/ 252263 w 2983377"/>
                <a:gd name="connsiteY1" fmla="*/ 1165300 h 2127827"/>
                <a:gd name="connsiteX2" fmla="*/ 1745246 w 2983377"/>
                <a:gd name="connsiteY2" fmla="*/ 1941807 h 2127827"/>
                <a:gd name="connsiteX3" fmla="*/ 2983377 w 2983377"/>
                <a:gd name="connsiteY3" fmla="*/ 2010426 h 2127827"/>
                <a:gd name="connsiteX0" fmla="*/ 0 w 2983377"/>
                <a:gd name="connsiteY0" fmla="*/ 0 h 2010426"/>
                <a:gd name="connsiteX1" fmla="*/ 252263 w 2983377"/>
                <a:gd name="connsiteY1" fmla="*/ 1165300 h 2010426"/>
                <a:gd name="connsiteX2" fmla="*/ 1745246 w 2983377"/>
                <a:gd name="connsiteY2" fmla="*/ 1941807 h 2010426"/>
                <a:gd name="connsiteX3" fmla="*/ 2983377 w 2983377"/>
                <a:gd name="connsiteY3" fmla="*/ 2010426 h 2010426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2003355"/>
                <a:gd name="connsiteX1" fmla="*/ 252263 w 2996950"/>
                <a:gd name="connsiteY1" fmla="*/ 1165300 h 2003355"/>
                <a:gd name="connsiteX2" fmla="*/ 1745246 w 2996950"/>
                <a:gd name="connsiteY2" fmla="*/ 1941807 h 2003355"/>
                <a:gd name="connsiteX3" fmla="*/ 2996950 w 2996950"/>
                <a:gd name="connsiteY3" fmla="*/ 1966306 h 2003355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996950"/>
                <a:gd name="connsiteY0" fmla="*/ 0 h 1966306"/>
                <a:gd name="connsiteX1" fmla="*/ 252263 w 2996950"/>
                <a:gd name="connsiteY1" fmla="*/ 1165300 h 1966306"/>
                <a:gd name="connsiteX2" fmla="*/ 1745246 w 2996950"/>
                <a:gd name="connsiteY2" fmla="*/ 1941807 h 1966306"/>
                <a:gd name="connsiteX3" fmla="*/ 2996950 w 2996950"/>
                <a:gd name="connsiteY3" fmla="*/ 1966306 h 1966306"/>
                <a:gd name="connsiteX0" fmla="*/ 0 w 2752643"/>
                <a:gd name="connsiteY0" fmla="*/ 0 h 1992778"/>
                <a:gd name="connsiteX1" fmla="*/ 7956 w 2752643"/>
                <a:gd name="connsiteY1" fmla="*/ 1191772 h 1992778"/>
                <a:gd name="connsiteX2" fmla="*/ 1500939 w 2752643"/>
                <a:gd name="connsiteY2" fmla="*/ 1968279 h 1992778"/>
                <a:gd name="connsiteX3" fmla="*/ 2752643 w 2752643"/>
                <a:gd name="connsiteY3" fmla="*/ 1992778 h 1992778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480067"/>
                <a:gd name="connsiteX1" fmla="*/ 7956 w 2752643"/>
                <a:gd name="connsiteY1" fmla="*/ 1191772 h 2480067"/>
                <a:gd name="connsiteX2" fmla="*/ 1487366 w 2752643"/>
                <a:gd name="connsiteY2" fmla="*/ 2480067 h 2480067"/>
                <a:gd name="connsiteX3" fmla="*/ 2752643 w 2752643"/>
                <a:gd name="connsiteY3" fmla="*/ 1992778 h 2480067"/>
                <a:gd name="connsiteX0" fmla="*/ 0 w 2752643"/>
                <a:gd name="connsiteY0" fmla="*/ 0 h 2206525"/>
                <a:gd name="connsiteX1" fmla="*/ 7956 w 2752643"/>
                <a:gd name="connsiteY1" fmla="*/ 918230 h 2206525"/>
                <a:gd name="connsiteX2" fmla="*/ 1487366 w 2752643"/>
                <a:gd name="connsiteY2" fmla="*/ 2206525 h 2206525"/>
                <a:gd name="connsiteX3" fmla="*/ 2752643 w 2752643"/>
                <a:gd name="connsiteY3" fmla="*/ 1719236 h 2206525"/>
                <a:gd name="connsiteX0" fmla="*/ 0 w 2711925"/>
                <a:gd name="connsiteY0" fmla="*/ 0 h 2301444"/>
                <a:gd name="connsiteX1" fmla="*/ 7956 w 2711925"/>
                <a:gd name="connsiteY1" fmla="*/ 918230 h 2301444"/>
                <a:gd name="connsiteX2" fmla="*/ 1487366 w 2711925"/>
                <a:gd name="connsiteY2" fmla="*/ 2206525 h 2301444"/>
                <a:gd name="connsiteX3" fmla="*/ 2711925 w 2711925"/>
                <a:gd name="connsiteY3" fmla="*/ 2204553 h 2301444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206525"/>
                <a:gd name="connsiteX1" fmla="*/ 7956 w 2711925"/>
                <a:gd name="connsiteY1" fmla="*/ 918230 h 2206525"/>
                <a:gd name="connsiteX2" fmla="*/ 1487366 w 2711925"/>
                <a:gd name="connsiteY2" fmla="*/ 2206525 h 2206525"/>
                <a:gd name="connsiteX3" fmla="*/ 2711925 w 2711925"/>
                <a:gd name="connsiteY3" fmla="*/ 2204553 h 220652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11925"/>
                <a:gd name="connsiteY0" fmla="*/ 0 h 2331435"/>
                <a:gd name="connsiteX1" fmla="*/ 7956 w 2711925"/>
                <a:gd name="connsiteY1" fmla="*/ 918230 h 2331435"/>
                <a:gd name="connsiteX2" fmla="*/ 1487366 w 2711925"/>
                <a:gd name="connsiteY2" fmla="*/ 2206525 h 2331435"/>
                <a:gd name="connsiteX3" fmla="*/ 2711925 w 2711925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31435"/>
                <a:gd name="connsiteX1" fmla="*/ 72049 w 2776018"/>
                <a:gd name="connsiteY1" fmla="*/ 918230 h 2331435"/>
                <a:gd name="connsiteX2" fmla="*/ 1551459 w 2776018"/>
                <a:gd name="connsiteY2" fmla="*/ 2206525 h 2331435"/>
                <a:gd name="connsiteX3" fmla="*/ 2776018 w 2776018"/>
                <a:gd name="connsiteY3" fmla="*/ 2303479 h 2331435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551459 w 2776018"/>
                <a:gd name="connsiteY2" fmla="*/ 2206525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  <a:gd name="connsiteX0" fmla="*/ 0 w 2776018"/>
                <a:gd name="connsiteY0" fmla="*/ 0 h 2303479"/>
                <a:gd name="connsiteX1" fmla="*/ 72049 w 2776018"/>
                <a:gd name="connsiteY1" fmla="*/ 918230 h 2303479"/>
                <a:gd name="connsiteX2" fmla="*/ 1201863 w 2776018"/>
                <a:gd name="connsiteY2" fmla="*/ 2143573 h 2303479"/>
                <a:gd name="connsiteX3" fmla="*/ 2776018 w 2776018"/>
                <a:gd name="connsiteY3" fmla="*/ 2303479 h 2303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76018" h="2303479">
                  <a:moveTo>
                    <a:pt x="0" y="0"/>
                  </a:moveTo>
                  <a:lnTo>
                    <a:pt x="72049" y="918230"/>
                  </a:lnTo>
                  <a:cubicBezTo>
                    <a:pt x="145146" y="1897520"/>
                    <a:pt x="768682" y="2056590"/>
                    <a:pt x="1201863" y="2143573"/>
                  </a:cubicBezTo>
                  <a:cubicBezTo>
                    <a:pt x="1603313" y="2224184"/>
                    <a:pt x="2367832" y="2271161"/>
                    <a:pt x="2776018" y="2303479"/>
                  </a:cubicBezTo>
                </a:path>
              </a:pathLst>
            </a:custGeom>
            <a:ln w="38100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47" name="Прямая со стрелкой 46">
              <a:extLst>
                <a:ext uri="{FF2B5EF4-FFF2-40B4-BE49-F238E27FC236}">
                  <a16:creationId xmlns:a16="http://schemas.microsoft.com/office/drawing/2014/main" id="{8FEDBD07-B55E-4BFD-BD90-104F4F9A38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15186" y="3583304"/>
              <a:ext cx="1" cy="1019598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 стрелкой 47">
              <a:extLst>
                <a:ext uri="{FF2B5EF4-FFF2-40B4-BE49-F238E27FC236}">
                  <a16:creationId xmlns:a16="http://schemas.microsoft.com/office/drawing/2014/main" id="{8F2DDA31-C448-4631-BE9D-FFD4637EF569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3582541"/>
              <a:ext cx="3769552" cy="0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Прямоугольник 48">
              <a:extLst>
                <a:ext uri="{FF2B5EF4-FFF2-40B4-BE49-F238E27FC236}">
                  <a16:creationId xmlns:a16="http://schemas.microsoft.com/office/drawing/2014/main" id="{7FA35D54-A105-48EE-A3E8-46589A9F9045}"/>
                </a:ext>
              </a:extLst>
            </p:cNvPr>
            <p:cNvSpPr/>
            <p:nvPr/>
          </p:nvSpPr>
          <p:spPr>
            <a:xfrm>
              <a:off x="6273329" y="1645904"/>
              <a:ext cx="407102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AS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51" name="Прямоугольник 50">
              <a:extLst>
                <a:ext uri="{FF2B5EF4-FFF2-40B4-BE49-F238E27FC236}">
                  <a16:creationId xmlns:a16="http://schemas.microsoft.com/office/drawing/2014/main" id="{F8426EF0-1425-49EF-90A8-E2C803302E78}"/>
                </a:ext>
              </a:extLst>
            </p:cNvPr>
            <p:cNvSpPr/>
            <p:nvPr/>
          </p:nvSpPr>
          <p:spPr>
            <a:xfrm>
              <a:off x="1689517" y="1340768"/>
              <a:ext cx="378755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52" name="Прямоугольник 51">
              <a:extLst>
                <a:ext uri="{FF2B5EF4-FFF2-40B4-BE49-F238E27FC236}">
                  <a16:creationId xmlns:a16="http://schemas.microsoft.com/office/drawing/2014/main" id="{B4A79E5B-BC23-41CD-B6A7-768DC7B1D623}"/>
                </a:ext>
              </a:extLst>
            </p:cNvPr>
            <p:cNvSpPr/>
            <p:nvPr/>
          </p:nvSpPr>
          <p:spPr>
            <a:xfrm>
              <a:off x="4644008" y="1474325"/>
              <a:ext cx="596037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AD</a:t>
              </a:r>
              <a:r>
                <a:rPr lang="en-US" sz="1600" baseline="-25000" dirty="0">
                  <a:solidFill>
                    <a:srgbClr val="062678"/>
                  </a:solidFill>
                </a:rPr>
                <a:t>2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cxnSp>
          <p:nvCxnSpPr>
            <p:cNvPr id="53" name="Прямая со стрелкой 52">
              <a:extLst>
                <a:ext uri="{FF2B5EF4-FFF2-40B4-BE49-F238E27FC236}">
                  <a16:creationId xmlns:a16="http://schemas.microsoft.com/office/drawing/2014/main" id="{0F1F804B-E2D4-4D83-B291-358BA2D3CEB1}"/>
                </a:ext>
              </a:extLst>
            </p:cNvPr>
            <p:cNvCxnSpPr>
              <a:cxnSpLocks/>
            </p:cNvCxnSpPr>
            <p:nvPr/>
          </p:nvCxnSpPr>
          <p:spPr>
            <a:xfrm>
              <a:off x="4417318" y="2302651"/>
              <a:ext cx="2131071" cy="1951204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id="{6D14C07F-6F29-4CCB-83CE-F4535B396BD6}"/>
                </a:ext>
              </a:extLst>
            </p:cNvPr>
            <p:cNvSpPr/>
            <p:nvPr/>
          </p:nvSpPr>
          <p:spPr>
            <a:xfrm>
              <a:off x="5580112" y="4686345"/>
              <a:ext cx="492593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Q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1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  <p:sp>
          <p:nvSpPr>
            <p:cNvPr id="55" name="Прямоугольник 54">
              <a:extLst>
                <a:ext uri="{FF2B5EF4-FFF2-40B4-BE49-F238E27FC236}">
                  <a16:creationId xmlns:a16="http://schemas.microsoft.com/office/drawing/2014/main" id="{A21249C5-F131-443F-9063-4EA0316EF9E9}"/>
                </a:ext>
              </a:extLst>
            </p:cNvPr>
            <p:cNvSpPr/>
            <p:nvPr/>
          </p:nvSpPr>
          <p:spPr>
            <a:xfrm>
              <a:off x="1718299" y="2996952"/>
              <a:ext cx="390232" cy="313350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dirty="0">
                  <a:solidFill>
                    <a:srgbClr val="062678"/>
                  </a:solidFill>
                </a:rPr>
                <a:t>P</a:t>
              </a:r>
              <a:r>
                <a:rPr lang="en-US" baseline="-25000" dirty="0">
                  <a:solidFill>
                    <a:srgbClr val="062678"/>
                  </a:solidFill>
                </a:rPr>
                <a:t>2</a:t>
              </a:r>
              <a:endParaRPr lang="ru-RU" baseline="-25000" dirty="0">
                <a:solidFill>
                  <a:srgbClr val="062678"/>
                </a:solidFill>
              </a:endParaRPr>
            </a:p>
          </p:txBody>
        </p:sp>
        <p:cxnSp>
          <p:nvCxnSpPr>
            <p:cNvPr id="56" name="Прямая со стрелкой 55">
              <a:extLst>
                <a:ext uri="{FF2B5EF4-FFF2-40B4-BE49-F238E27FC236}">
                  <a16:creationId xmlns:a16="http://schemas.microsoft.com/office/drawing/2014/main" id="{1E994EDE-6CF8-48BA-9003-7FCF528AC68C}"/>
                </a:ext>
              </a:extLst>
            </p:cNvPr>
            <p:cNvCxnSpPr>
              <a:cxnSpLocks/>
            </p:cNvCxnSpPr>
            <p:nvPr/>
          </p:nvCxnSpPr>
          <p:spPr>
            <a:xfrm>
              <a:off x="2065874" y="3166286"/>
              <a:ext cx="4277314" cy="12782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>
              <a:extLst>
                <a:ext uri="{FF2B5EF4-FFF2-40B4-BE49-F238E27FC236}">
                  <a16:creationId xmlns:a16="http://schemas.microsoft.com/office/drawing/2014/main" id="{BDDC5E1A-2A29-404C-9736-6BEF4FCCAC50}"/>
                </a:ext>
              </a:extLst>
            </p:cNvPr>
            <p:cNvCxnSpPr>
              <a:cxnSpLocks/>
            </p:cNvCxnSpPr>
            <p:nvPr/>
          </p:nvCxnSpPr>
          <p:spPr>
            <a:xfrm>
              <a:off x="4485838" y="1484784"/>
              <a:ext cx="2131071" cy="1951204"/>
            </a:xfrm>
            <a:prstGeom prst="straightConnector1">
              <a:avLst/>
            </a:prstGeom>
            <a:ln w="28575"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>
              <a:extLst>
                <a:ext uri="{FF2B5EF4-FFF2-40B4-BE49-F238E27FC236}">
                  <a16:creationId xmlns:a16="http://schemas.microsoft.com/office/drawing/2014/main" id="{C2EB14B2-4FA2-48A4-978C-E13F574F5B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57561" y="3185164"/>
              <a:ext cx="14830" cy="1417738"/>
            </a:xfrm>
            <a:prstGeom prst="straightConnector1">
              <a:avLst/>
            </a:prstGeom>
            <a:ln w="28575">
              <a:prstDash val="dash"/>
              <a:headEnd type="none" w="med" len="med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Прямоугольник 63">
              <a:extLst>
                <a:ext uri="{FF2B5EF4-FFF2-40B4-BE49-F238E27FC236}">
                  <a16:creationId xmlns:a16="http://schemas.microsoft.com/office/drawing/2014/main" id="{F7E6FD81-B1DF-40BD-9BD2-6BB888B5F6B0}"/>
                </a:ext>
              </a:extLst>
            </p:cNvPr>
            <p:cNvSpPr/>
            <p:nvPr/>
          </p:nvSpPr>
          <p:spPr>
            <a:xfrm>
              <a:off x="6167639" y="4686345"/>
              <a:ext cx="492593" cy="282573"/>
            </a:xfrm>
            <a:prstGeom prst="rect">
              <a:avLst/>
            </a:prstGeom>
          </p:spPr>
          <p:txBody>
            <a:bodyPr wrap="square" tIns="0" bIns="3600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62678"/>
                  </a:solidFill>
                </a:rPr>
                <a:t>Q</a:t>
              </a:r>
              <a:r>
                <a:rPr lang="ru-RU" sz="1600" baseline="-25000" dirty="0">
                  <a:solidFill>
                    <a:srgbClr val="062678"/>
                  </a:solidFill>
                </a:rPr>
                <a:t>2</a:t>
              </a:r>
              <a:endParaRPr lang="ru-RU" sz="1600" dirty="0">
                <a:solidFill>
                  <a:srgbClr val="062678"/>
                </a:solidFill>
              </a:endParaRPr>
            </a:p>
          </p:txBody>
        </p:sp>
      </p:grp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41B171F-ADFF-45CA-A076-D66C930F6D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8760296" y="14239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495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035947" y="1847935"/>
            <a:ext cx="3615127" cy="3072667"/>
            <a:chOff x="1133260" y="164791"/>
            <a:chExt cx="3615127" cy="30726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Прямая со стрелкой 6"/>
            <p:cNvCxnSpPr/>
            <p:nvPr/>
          </p:nvCxnSpPr>
          <p:spPr>
            <a:xfrm flipV="1">
              <a:off x="1499426" y="250417"/>
              <a:ext cx="0" cy="2890499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>
              <a:cxnSpLocks/>
            </p:cNvCxnSpPr>
            <p:nvPr/>
          </p:nvCxnSpPr>
          <p:spPr>
            <a:xfrm>
              <a:off x="1211394" y="2867950"/>
              <a:ext cx="3536993" cy="130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395194" y="2868126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b="0" i="1">
                  <a:latin typeface="Cambria Math" panose="02040503050406030204" pitchFamily="18" charset="0"/>
                </a:defRPr>
              </a:lvl1pPr>
            </a:lstStyle>
            <a:p>
              <a:r>
                <a:rPr lang="en-US" dirty="0"/>
                <a:t>Y</a:t>
              </a:r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TextBox 82"/>
                <p:cNvSpPr txBox="1"/>
                <p:nvPr/>
              </p:nvSpPr>
              <p:spPr>
                <a:xfrm>
                  <a:off x="1220473" y="1090582"/>
                  <a:ext cx="36811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0473" y="1090582"/>
                  <a:ext cx="368114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/>
                <p:cNvSpPr txBox="1"/>
                <p:nvPr/>
              </p:nvSpPr>
              <p:spPr>
                <a:xfrm>
                  <a:off x="1782421" y="2798298"/>
                  <a:ext cx="359778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96" name="TextBox 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82421" y="2798298"/>
                  <a:ext cx="359778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TextBox 92"/>
                <p:cNvSpPr txBox="1"/>
                <p:nvPr/>
              </p:nvSpPr>
              <p:spPr>
                <a:xfrm>
                  <a:off x="1220420" y="1785250"/>
                  <a:ext cx="3717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93" name="TextBox 9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0420" y="1785250"/>
                  <a:ext cx="371705" cy="27699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2581390" y="2808351"/>
                  <a:ext cx="38023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ru-RU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81390" y="2808351"/>
                  <a:ext cx="380232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8136566E-358D-4223-9AA9-D0D0FB02163D}"/>
              </a:ext>
            </a:extLst>
          </p:cNvPr>
          <p:cNvCxnSpPr>
            <a:cxnSpLocks/>
          </p:cNvCxnSpPr>
          <p:nvPr/>
        </p:nvCxnSpPr>
        <p:spPr>
          <a:xfrm flipV="1">
            <a:off x="2377987" y="2932307"/>
            <a:ext cx="2244847" cy="1238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79586829-A5C5-4935-BDDF-6D5E0A1BBAE1}"/>
              </a:ext>
            </a:extLst>
          </p:cNvPr>
          <p:cNvCxnSpPr>
            <a:cxnSpLocks/>
          </p:cNvCxnSpPr>
          <p:nvPr/>
        </p:nvCxnSpPr>
        <p:spPr>
          <a:xfrm>
            <a:off x="3626248" y="2387881"/>
            <a:ext cx="0" cy="216321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30FA070F-1F9A-4386-A528-C6564EF9E563}"/>
              </a:ext>
            </a:extLst>
          </p:cNvPr>
          <p:cNvCxnSpPr>
            <a:cxnSpLocks/>
            <a:stCxn id="107" idx="2"/>
          </p:cNvCxnSpPr>
          <p:nvPr/>
        </p:nvCxnSpPr>
        <p:spPr>
          <a:xfrm flipH="1">
            <a:off x="2402113" y="3666155"/>
            <a:ext cx="2286546" cy="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7D729903-0B33-4707-9475-0D0A36D9FDDE}"/>
              </a:ext>
            </a:extLst>
          </p:cNvPr>
          <p:cNvCxnSpPr>
            <a:cxnSpLocks/>
          </p:cNvCxnSpPr>
          <p:nvPr/>
        </p:nvCxnSpPr>
        <p:spPr>
          <a:xfrm>
            <a:off x="2938561" y="2303332"/>
            <a:ext cx="1880324" cy="1764437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C283F441-6B4B-4659-B2C4-9491BD24B613}"/>
              </a:ext>
            </a:extLst>
          </p:cNvPr>
          <p:cNvCxnSpPr>
            <a:cxnSpLocks/>
          </p:cNvCxnSpPr>
          <p:nvPr/>
        </p:nvCxnSpPr>
        <p:spPr>
          <a:xfrm>
            <a:off x="2704280" y="2787884"/>
            <a:ext cx="1589561" cy="1470359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id="{8A187B8D-AA1E-49E7-895C-7D93BC91D869}"/>
              </a:ext>
            </a:extLst>
          </p:cNvPr>
          <p:cNvCxnSpPr>
            <a:cxnSpLocks/>
          </p:cNvCxnSpPr>
          <p:nvPr/>
        </p:nvCxnSpPr>
        <p:spPr>
          <a:xfrm>
            <a:off x="2858146" y="2941444"/>
            <a:ext cx="0" cy="157998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914A4E5B-E48A-4EF1-BFC1-8D99C4228A22}"/>
              </a:ext>
            </a:extLst>
          </p:cNvPr>
          <p:cNvCxnSpPr>
            <a:cxnSpLocks/>
          </p:cNvCxnSpPr>
          <p:nvPr/>
        </p:nvCxnSpPr>
        <p:spPr>
          <a:xfrm flipH="1">
            <a:off x="4211619" y="3837983"/>
            <a:ext cx="350400" cy="310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80C1119B-A3CD-4A5D-82AD-2430A33D4674}"/>
              </a:ext>
            </a:extLst>
          </p:cNvPr>
          <p:cNvCxnSpPr/>
          <p:nvPr/>
        </p:nvCxnSpPr>
        <p:spPr>
          <a:xfrm flipH="1">
            <a:off x="2864996" y="4183852"/>
            <a:ext cx="7612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94145F97-B976-4F06-829F-B0B43A7CDC9E}"/>
              </a:ext>
            </a:extLst>
          </p:cNvPr>
          <p:cNvCxnSpPr/>
          <p:nvPr/>
        </p:nvCxnSpPr>
        <p:spPr>
          <a:xfrm>
            <a:off x="2618136" y="2949034"/>
            <a:ext cx="0" cy="695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29DE0968-9DA1-41CC-8E69-EDC60BA69DF5}"/>
              </a:ext>
            </a:extLst>
          </p:cNvPr>
          <p:cNvCxnSpPr>
            <a:cxnSpLocks/>
          </p:cNvCxnSpPr>
          <p:nvPr/>
        </p:nvCxnSpPr>
        <p:spPr>
          <a:xfrm flipH="1">
            <a:off x="2906169" y="2941443"/>
            <a:ext cx="7200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0DFF2A26-2340-4D33-B1E3-1CA6ED996C4D}"/>
              </a:ext>
            </a:extLst>
          </p:cNvPr>
          <p:cNvCxnSpPr>
            <a:cxnSpLocks/>
          </p:cNvCxnSpPr>
          <p:nvPr/>
        </p:nvCxnSpPr>
        <p:spPr>
          <a:xfrm>
            <a:off x="2864997" y="2941443"/>
            <a:ext cx="714423" cy="6611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9946A96-7795-471A-A1D2-16CFC85C7B27}"/>
                  </a:ext>
                </a:extLst>
              </p:cNvPr>
              <p:cNvSpPr txBox="1"/>
              <p:nvPr/>
            </p:nvSpPr>
            <p:spPr>
              <a:xfrm>
                <a:off x="4718822" y="3844569"/>
                <a:ext cx="4830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5" name="TextBox 104">
                <a:extLst>
                  <a:ext uri="{FF2B5EF4-FFF2-40B4-BE49-F238E27FC236}">
                    <a16:creationId xmlns:a16="http://schemas.microsoft.com/office/drawing/2014/main" id="{29946A96-7795-471A-A1D2-16CFC85C7B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8822" y="3844569"/>
                <a:ext cx="483017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7B651BEA-6E4A-4DEF-91DE-8D349034522A}"/>
                  </a:ext>
                </a:extLst>
              </p:cNvPr>
              <p:cNvSpPr txBox="1"/>
              <p:nvPr/>
            </p:nvSpPr>
            <p:spPr>
              <a:xfrm>
                <a:off x="4233018" y="4060232"/>
                <a:ext cx="4866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7B651BEA-6E4A-4DEF-91DE-8D34903452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3018" y="4060232"/>
                <a:ext cx="486608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923EF1C-1ABF-4BF4-B3AA-248A9E65A448}"/>
                  </a:ext>
                </a:extLst>
              </p:cNvPr>
              <p:cNvSpPr txBox="1"/>
              <p:nvPr/>
            </p:nvSpPr>
            <p:spPr>
              <a:xfrm>
                <a:off x="4366456" y="3389157"/>
                <a:ext cx="6444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923EF1C-1ABF-4BF4-B3AA-248A9E65A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456" y="3389157"/>
                <a:ext cx="644407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73071B1C-CCD4-465F-9AB4-B0911D35BD0E}"/>
                  </a:ext>
                </a:extLst>
              </p:cNvPr>
              <p:cNvSpPr txBox="1"/>
              <p:nvPr/>
            </p:nvSpPr>
            <p:spPr>
              <a:xfrm>
                <a:off x="4326551" y="2670798"/>
                <a:ext cx="640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73071B1C-CCD4-465F-9AB4-B0911D35BD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551" y="2670798"/>
                <a:ext cx="640816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98CA0AB-8C72-4490-815B-2EE4D5C53000}"/>
                  </a:ext>
                </a:extLst>
              </p:cNvPr>
              <p:cNvSpPr txBox="1"/>
              <p:nvPr/>
            </p:nvSpPr>
            <p:spPr>
              <a:xfrm>
                <a:off x="3343492" y="2118418"/>
                <a:ext cx="50398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𝐿𝑅𝐴𝑆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98CA0AB-8C72-4490-815B-2EE4D5C530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3492" y="2118418"/>
                <a:ext cx="503984" cy="215444"/>
              </a:xfrm>
              <a:prstGeom prst="rect">
                <a:avLst/>
              </a:prstGeom>
              <a:blipFill>
                <a:blip r:embed="rId12"/>
                <a:stretch>
                  <a:fillRect l="-722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CAA7A0DD-C0CF-489E-B4A5-F891A8B13496}"/>
                  </a:ext>
                </a:extLst>
              </p:cNvPr>
              <p:cNvSpPr txBox="1"/>
              <p:nvPr/>
            </p:nvSpPr>
            <p:spPr>
              <a:xfrm>
                <a:off x="3681254" y="2664445"/>
                <a:ext cx="242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CAA7A0DD-C0CF-489E-B4A5-F891A8B13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1254" y="2664445"/>
                <a:ext cx="242951" cy="276999"/>
              </a:xfrm>
              <a:prstGeom prst="rect">
                <a:avLst/>
              </a:prstGeom>
              <a:blipFill>
                <a:blip r:embed="rId13"/>
                <a:stretch>
                  <a:fillRect l="-25000" r="-25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5ED2174D-9466-4825-B33C-9661521282F8}"/>
                  </a:ext>
                </a:extLst>
              </p:cNvPr>
              <p:cNvSpPr txBox="1"/>
              <p:nvPr/>
            </p:nvSpPr>
            <p:spPr>
              <a:xfrm>
                <a:off x="3658943" y="3331093"/>
                <a:ext cx="2429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5ED2174D-9466-4825-B33C-9661521282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943" y="3331093"/>
                <a:ext cx="242951" cy="276999"/>
              </a:xfrm>
              <a:prstGeom prst="rect">
                <a:avLst/>
              </a:prstGeom>
              <a:blipFill>
                <a:blip r:embed="rId14"/>
                <a:stretch>
                  <a:fillRect l="-22500" r="-25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01138291-8799-4753-8A32-725BB9CA72BA}"/>
                  </a:ext>
                </a:extLst>
              </p:cNvPr>
              <p:cNvSpPr txBox="1"/>
              <p:nvPr/>
            </p:nvSpPr>
            <p:spPr>
              <a:xfrm>
                <a:off x="2852732" y="2649384"/>
                <a:ext cx="2578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01138291-8799-4753-8A32-725BB9CA72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2732" y="2649384"/>
                <a:ext cx="257826" cy="276999"/>
              </a:xfrm>
              <a:prstGeom prst="rect">
                <a:avLst/>
              </a:prstGeom>
              <a:blipFill>
                <a:blip r:embed="rId15"/>
                <a:stretch>
                  <a:fillRect l="-2381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Овал 113">
            <a:extLst>
              <a:ext uri="{FF2B5EF4-FFF2-40B4-BE49-F238E27FC236}">
                <a16:creationId xmlns:a16="http://schemas.microsoft.com/office/drawing/2014/main" id="{63B4397E-7DDE-45A9-A5B2-0A567723B084}"/>
              </a:ext>
            </a:extLst>
          </p:cNvPr>
          <p:cNvSpPr/>
          <p:nvPr/>
        </p:nvSpPr>
        <p:spPr>
          <a:xfrm>
            <a:off x="3598657" y="2917538"/>
            <a:ext cx="61176" cy="6051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5" name="Овал 114">
            <a:extLst>
              <a:ext uri="{FF2B5EF4-FFF2-40B4-BE49-F238E27FC236}">
                <a16:creationId xmlns:a16="http://schemas.microsoft.com/office/drawing/2014/main" id="{777ECA80-8AF3-4A7C-82E6-618F4783664F}"/>
              </a:ext>
            </a:extLst>
          </p:cNvPr>
          <p:cNvSpPr/>
          <p:nvPr/>
        </p:nvSpPr>
        <p:spPr>
          <a:xfrm>
            <a:off x="3603845" y="3616286"/>
            <a:ext cx="61176" cy="6051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6" name="Овал 115">
            <a:extLst>
              <a:ext uri="{FF2B5EF4-FFF2-40B4-BE49-F238E27FC236}">
                <a16:creationId xmlns:a16="http://schemas.microsoft.com/office/drawing/2014/main" id="{191D66D2-1E7E-4AE9-B4F2-6842BE3AD52D}"/>
              </a:ext>
            </a:extLst>
          </p:cNvPr>
          <p:cNvSpPr/>
          <p:nvPr/>
        </p:nvSpPr>
        <p:spPr>
          <a:xfrm>
            <a:off x="2830984" y="2922088"/>
            <a:ext cx="61176" cy="60516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120" name="Группа 119">
            <a:extLst>
              <a:ext uri="{FF2B5EF4-FFF2-40B4-BE49-F238E27FC236}">
                <a16:creationId xmlns:a16="http://schemas.microsoft.com/office/drawing/2014/main" id="{36FD376A-D639-40D1-AF32-1C7AF1C24B28}"/>
              </a:ext>
            </a:extLst>
          </p:cNvPr>
          <p:cNvGrpSpPr/>
          <p:nvPr/>
        </p:nvGrpSpPr>
        <p:grpSpPr>
          <a:xfrm>
            <a:off x="6338761" y="1841246"/>
            <a:ext cx="3615127" cy="3063527"/>
            <a:chOff x="1133260" y="164791"/>
            <a:chExt cx="3615127" cy="3063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34ED713D-6695-47EC-8FA0-81EFD052C51D}"/>
                    </a:ext>
                  </a:extLst>
                </p:cNvPr>
                <p:cNvSpPr txBox="1"/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21" name="TextBox 120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34ED713D-6695-47EC-8FA0-81EFD052C5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2" name="Прямая со стрелкой 121">
              <a:extLst>
                <a:ext uri="{FF2B5EF4-FFF2-40B4-BE49-F238E27FC236}">
                  <a16:creationId xmlns:a16="http://schemas.microsoft.com/office/drawing/2014/main" id="{4601A4D3-673C-478C-8188-BAE22C60D839}"/>
                </a:ext>
              </a:extLst>
            </p:cNvPr>
            <p:cNvCxnSpPr/>
            <p:nvPr/>
          </p:nvCxnSpPr>
          <p:spPr>
            <a:xfrm flipV="1">
              <a:off x="1499426" y="250417"/>
              <a:ext cx="0" cy="2890499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я со стрелкой 122">
              <a:extLst>
                <a:ext uri="{FF2B5EF4-FFF2-40B4-BE49-F238E27FC236}">
                  <a16:creationId xmlns:a16="http://schemas.microsoft.com/office/drawing/2014/main" id="{730C350B-94D7-492A-8971-88E94522634D}"/>
                </a:ext>
              </a:extLst>
            </p:cNvPr>
            <p:cNvCxnSpPr>
              <a:cxnSpLocks/>
            </p:cNvCxnSpPr>
            <p:nvPr/>
          </p:nvCxnSpPr>
          <p:spPr>
            <a:xfrm>
              <a:off x="1211394" y="2867950"/>
              <a:ext cx="3536993" cy="130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E611C81-A11C-4EF9-A066-D8C21CCEF7F4}"/>
                </a:ext>
              </a:extLst>
            </p:cNvPr>
            <p:cNvSpPr txBox="1"/>
            <p:nvPr/>
          </p:nvSpPr>
          <p:spPr>
            <a:xfrm>
              <a:off x="4432275" y="2858986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b="0" i="1">
                  <a:latin typeface="Cambria Math" panose="02040503050406030204" pitchFamily="18" charset="0"/>
                </a:defRPr>
              </a:lvl1pPr>
            </a:lstStyle>
            <a:p>
              <a:r>
                <a:rPr lang="en-US" dirty="0"/>
                <a:t>Y</a:t>
              </a:r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TextBox 124">
                  <a:extLst>
                    <a:ext uri="{FF2B5EF4-FFF2-40B4-BE49-F238E27FC236}">
                      <a16:creationId xmlns:a16="http://schemas.microsoft.com/office/drawing/2014/main" id="{7170030D-BF31-4817-8458-7A5CEA19C41E}"/>
                    </a:ext>
                  </a:extLst>
                </p:cNvPr>
                <p:cNvSpPr txBox="1"/>
                <p:nvPr/>
              </p:nvSpPr>
              <p:spPr>
                <a:xfrm>
                  <a:off x="1185932" y="890948"/>
                  <a:ext cx="3717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5" name="TextBox 124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7170030D-BF31-4817-8458-7A5CEA19C4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932" y="890948"/>
                  <a:ext cx="371705" cy="276999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01959F74-A1F0-466B-82C3-FD887F4661D2}"/>
                    </a:ext>
                  </a:extLst>
                </p:cNvPr>
                <p:cNvSpPr txBox="1"/>
                <p:nvPr/>
              </p:nvSpPr>
              <p:spPr>
                <a:xfrm>
                  <a:off x="3362111" y="2866737"/>
                  <a:ext cx="359778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6" name="TextBox 125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01959F74-A1F0-466B-82C3-FD887F4661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62111" y="2866737"/>
                  <a:ext cx="359778" cy="276999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4B630B07-56CF-4E0B-92E0-B9DB5E5DF805}"/>
                    </a:ext>
                  </a:extLst>
                </p:cNvPr>
                <p:cNvSpPr txBox="1"/>
                <p:nvPr/>
              </p:nvSpPr>
              <p:spPr>
                <a:xfrm>
                  <a:off x="1194252" y="1687431"/>
                  <a:ext cx="3717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200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7" name="TextBox 126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4B630B07-56CF-4E0B-92E0-B9DB5E5DF8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4252" y="1687431"/>
                  <a:ext cx="371705" cy="276999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99DCC8CC-AEB6-4F37-84C4-61B921139997}"/>
                    </a:ext>
                  </a:extLst>
                </p:cNvPr>
                <p:cNvSpPr txBox="1"/>
                <p:nvPr/>
              </p:nvSpPr>
              <p:spPr>
                <a:xfrm>
                  <a:off x="3917294" y="2881038"/>
                  <a:ext cx="38023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ru-RU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8" name="TextBox 127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99DCC8CC-AEB6-4F37-84C4-61B9211399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17294" y="2881038"/>
                  <a:ext cx="380232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/>
              <p:nvPr/>
            </p:nvSpPr>
            <p:spPr>
              <a:xfrm>
                <a:off x="6386096" y="2898078"/>
                <a:ext cx="3717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6096" y="2898078"/>
                <a:ext cx="371705" cy="2769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2" name="Прямая соединительная линия 151">
            <a:extLst>
              <a:ext uri="{FF2B5EF4-FFF2-40B4-BE49-F238E27FC236}">
                <a16:creationId xmlns:a16="http://schemas.microsoft.com/office/drawing/2014/main" id="{49C17E99-3B52-4E53-8495-AF3739C84ADC}"/>
              </a:ext>
            </a:extLst>
          </p:cNvPr>
          <p:cNvCxnSpPr>
            <a:cxnSpLocks/>
          </p:cNvCxnSpPr>
          <p:nvPr/>
        </p:nvCxnSpPr>
        <p:spPr>
          <a:xfrm>
            <a:off x="8079157" y="2299666"/>
            <a:ext cx="0" cy="2257826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>
            <a:extLst>
              <a:ext uri="{FF2B5EF4-FFF2-40B4-BE49-F238E27FC236}">
                <a16:creationId xmlns:a16="http://schemas.microsoft.com/office/drawing/2014/main" id="{ECF239C4-35F6-4E79-AC4A-69F0BDB4C051}"/>
              </a:ext>
            </a:extLst>
          </p:cNvPr>
          <p:cNvCxnSpPr>
            <a:cxnSpLocks/>
          </p:cNvCxnSpPr>
          <p:nvPr/>
        </p:nvCxnSpPr>
        <p:spPr>
          <a:xfrm>
            <a:off x="7647706" y="2299666"/>
            <a:ext cx="1561011" cy="1515862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>
            <a:extLst>
              <a:ext uri="{FF2B5EF4-FFF2-40B4-BE49-F238E27FC236}">
                <a16:creationId xmlns:a16="http://schemas.microsoft.com/office/drawing/2014/main" id="{75CA8114-29E6-41C9-A87E-FD2BE8A39660}"/>
              </a:ext>
            </a:extLst>
          </p:cNvPr>
          <p:cNvCxnSpPr>
            <a:cxnSpLocks/>
          </p:cNvCxnSpPr>
          <p:nvPr/>
        </p:nvCxnSpPr>
        <p:spPr>
          <a:xfrm>
            <a:off x="7043337" y="2521751"/>
            <a:ext cx="1646891" cy="158246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>
            <a:extLst>
              <a:ext uri="{FF2B5EF4-FFF2-40B4-BE49-F238E27FC236}">
                <a16:creationId xmlns:a16="http://schemas.microsoft.com/office/drawing/2014/main" id="{04D93E93-8670-4366-A3DD-6AC89D71A0D4}"/>
              </a:ext>
            </a:extLst>
          </p:cNvPr>
          <p:cNvCxnSpPr>
            <a:cxnSpLocks/>
          </p:cNvCxnSpPr>
          <p:nvPr/>
        </p:nvCxnSpPr>
        <p:spPr>
          <a:xfrm flipH="1">
            <a:off x="7159115" y="2347212"/>
            <a:ext cx="1451827" cy="993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>
            <a:extLst>
              <a:ext uri="{FF2B5EF4-FFF2-40B4-BE49-F238E27FC236}">
                <a16:creationId xmlns:a16="http://schemas.microsoft.com/office/drawing/2014/main" id="{26C42A37-690C-4CDF-83DF-3AF01AA14CBC}"/>
              </a:ext>
            </a:extLst>
          </p:cNvPr>
          <p:cNvCxnSpPr>
            <a:cxnSpLocks/>
          </p:cNvCxnSpPr>
          <p:nvPr/>
        </p:nvCxnSpPr>
        <p:spPr>
          <a:xfrm flipH="1">
            <a:off x="7700578" y="2760977"/>
            <a:ext cx="1432690" cy="1015989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/>
              <p:nvPr/>
            </p:nvSpPr>
            <p:spPr>
              <a:xfrm>
                <a:off x="7786890" y="2040440"/>
                <a:ext cx="50398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𝐿𝑅𝐴𝑆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6890" y="2040440"/>
                <a:ext cx="503984" cy="215444"/>
              </a:xfrm>
              <a:prstGeom prst="rect">
                <a:avLst/>
              </a:prstGeom>
              <a:blipFill>
                <a:blip r:embed="rId21"/>
                <a:stretch>
                  <a:fillRect l="-7229" b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/>
              <p:nvPr/>
            </p:nvSpPr>
            <p:spPr>
              <a:xfrm>
                <a:off x="8547664" y="2159797"/>
                <a:ext cx="640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7664" y="2159797"/>
                <a:ext cx="640816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/>
              <p:nvPr/>
            </p:nvSpPr>
            <p:spPr>
              <a:xfrm>
                <a:off x="9052901" y="2557522"/>
                <a:ext cx="6444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2901" y="2557522"/>
                <a:ext cx="644407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/>
              <p:nvPr/>
            </p:nvSpPr>
            <p:spPr>
              <a:xfrm>
                <a:off x="9114980" y="3608182"/>
                <a:ext cx="4830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4980" y="3608182"/>
                <a:ext cx="483017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51D4EAC9-D0EA-47BC-9392-E5EDFDF8B207}"/>
                  </a:ext>
                </a:extLst>
              </p:cNvPr>
              <p:cNvSpPr txBox="1"/>
              <p:nvPr/>
            </p:nvSpPr>
            <p:spPr>
              <a:xfrm>
                <a:off x="8610239" y="3900892"/>
                <a:ext cx="4866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51D4EAC9-D0EA-47BC-9392-E5EDFDF8B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0239" y="3900892"/>
                <a:ext cx="486608" cy="2769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/>
              <p:nvPr/>
            </p:nvSpPr>
            <p:spPr>
              <a:xfrm>
                <a:off x="7492904" y="2696021"/>
                <a:ext cx="2578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2904" y="2696021"/>
                <a:ext cx="257826" cy="276999"/>
              </a:xfrm>
              <a:prstGeom prst="rect">
                <a:avLst/>
              </a:prstGeom>
              <a:blipFill>
                <a:blip r:embed="rId23"/>
                <a:stretch>
                  <a:fillRect l="-21429" r="-2381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/>
              <p:nvPr/>
            </p:nvSpPr>
            <p:spPr>
              <a:xfrm>
                <a:off x="8101710" y="2313064"/>
                <a:ext cx="242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1710" y="2313064"/>
                <a:ext cx="242951" cy="276999"/>
              </a:xfrm>
              <a:prstGeom prst="rect">
                <a:avLst/>
              </a:prstGeom>
              <a:blipFill>
                <a:blip r:embed="rId24"/>
                <a:stretch>
                  <a:fillRect l="-22500" r="-500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65AB29ED-06F8-41CF-AA89-3D33879ABEC8}"/>
                  </a:ext>
                </a:extLst>
              </p:cNvPr>
              <p:cNvSpPr txBox="1"/>
              <p:nvPr/>
            </p:nvSpPr>
            <p:spPr>
              <a:xfrm>
                <a:off x="8063791" y="3155196"/>
                <a:ext cx="2429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65AB29ED-06F8-41CF-AA89-3D33879AB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3791" y="3155196"/>
                <a:ext cx="242951" cy="276999"/>
              </a:xfrm>
              <a:prstGeom prst="rect">
                <a:avLst/>
              </a:prstGeom>
              <a:blipFill>
                <a:blip r:embed="rId25"/>
                <a:stretch>
                  <a:fillRect l="-25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6" name="Прямая соединительная линия 175">
            <a:extLst>
              <a:ext uri="{FF2B5EF4-FFF2-40B4-BE49-F238E27FC236}">
                <a16:creationId xmlns:a16="http://schemas.microsoft.com/office/drawing/2014/main" id="{1F62774C-53DF-4E17-8AFB-9C5EDCAA04D8}"/>
              </a:ext>
            </a:extLst>
          </p:cNvPr>
          <p:cNvCxnSpPr>
            <a:cxnSpLocks/>
            <a:stCxn id="125" idx="3"/>
          </p:cNvCxnSpPr>
          <p:nvPr/>
        </p:nvCxnSpPr>
        <p:spPr>
          <a:xfrm>
            <a:off x="6763137" y="2705903"/>
            <a:ext cx="1316020" cy="910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>
            <a:extLst>
              <a:ext uri="{FF2B5EF4-FFF2-40B4-BE49-F238E27FC236}">
                <a16:creationId xmlns:a16="http://schemas.microsoft.com/office/drawing/2014/main" id="{95BC6932-FABC-49F7-A0D0-728218A41C95}"/>
              </a:ext>
            </a:extLst>
          </p:cNvPr>
          <p:cNvCxnSpPr>
            <a:cxnSpLocks/>
            <a:stCxn id="151" idx="3"/>
          </p:cNvCxnSpPr>
          <p:nvPr/>
        </p:nvCxnSpPr>
        <p:spPr>
          <a:xfrm>
            <a:off x="6757800" y="3036577"/>
            <a:ext cx="832766" cy="853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>
            <a:extLst>
              <a:ext uri="{FF2B5EF4-FFF2-40B4-BE49-F238E27FC236}">
                <a16:creationId xmlns:a16="http://schemas.microsoft.com/office/drawing/2014/main" id="{EBCF4EE3-36C7-42D5-B9D2-C2810659193B}"/>
              </a:ext>
            </a:extLst>
          </p:cNvPr>
          <p:cNvCxnSpPr>
            <a:cxnSpLocks/>
          </p:cNvCxnSpPr>
          <p:nvPr/>
        </p:nvCxnSpPr>
        <p:spPr>
          <a:xfrm>
            <a:off x="7590566" y="3057597"/>
            <a:ext cx="0" cy="15065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>
            <a:extLst>
              <a:ext uri="{FF2B5EF4-FFF2-40B4-BE49-F238E27FC236}">
                <a16:creationId xmlns:a16="http://schemas.microsoft.com/office/drawing/2014/main" id="{76AF91E9-5157-422B-A707-D8109A6A320D}"/>
              </a:ext>
            </a:extLst>
          </p:cNvPr>
          <p:cNvCxnSpPr>
            <a:cxnSpLocks/>
          </p:cNvCxnSpPr>
          <p:nvPr/>
        </p:nvCxnSpPr>
        <p:spPr>
          <a:xfrm>
            <a:off x="6834520" y="2716652"/>
            <a:ext cx="7268" cy="348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>
            <a:extLst>
              <a:ext uri="{FF2B5EF4-FFF2-40B4-BE49-F238E27FC236}">
                <a16:creationId xmlns:a16="http://schemas.microsoft.com/office/drawing/2014/main" id="{1B4182C3-A0AD-4A1E-8E07-D6B445C4CE7E}"/>
              </a:ext>
            </a:extLst>
          </p:cNvPr>
          <p:cNvCxnSpPr>
            <a:cxnSpLocks/>
          </p:cNvCxnSpPr>
          <p:nvPr/>
        </p:nvCxnSpPr>
        <p:spPr>
          <a:xfrm>
            <a:off x="6962125" y="3044143"/>
            <a:ext cx="8051" cy="4354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>
            <a:extLst>
              <a:ext uri="{FF2B5EF4-FFF2-40B4-BE49-F238E27FC236}">
                <a16:creationId xmlns:a16="http://schemas.microsoft.com/office/drawing/2014/main" id="{12BA1CAE-4056-46D5-A4B2-4878578B1EEB}"/>
              </a:ext>
            </a:extLst>
          </p:cNvPr>
          <p:cNvCxnSpPr>
            <a:cxnSpLocks/>
            <a:stCxn id="127" idx="3"/>
          </p:cNvCxnSpPr>
          <p:nvPr/>
        </p:nvCxnSpPr>
        <p:spPr>
          <a:xfrm flipV="1">
            <a:off x="6771457" y="3491703"/>
            <a:ext cx="1232252" cy="1068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 стрелкой 204">
            <a:extLst>
              <a:ext uri="{FF2B5EF4-FFF2-40B4-BE49-F238E27FC236}">
                <a16:creationId xmlns:a16="http://schemas.microsoft.com/office/drawing/2014/main" id="{23DEE488-6967-42E9-B96E-91F32720CBF5}"/>
              </a:ext>
            </a:extLst>
          </p:cNvPr>
          <p:cNvCxnSpPr>
            <a:cxnSpLocks/>
          </p:cNvCxnSpPr>
          <p:nvPr/>
        </p:nvCxnSpPr>
        <p:spPr>
          <a:xfrm flipH="1">
            <a:off x="7613118" y="4248154"/>
            <a:ext cx="4466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 стрелкой 206">
            <a:extLst>
              <a:ext uri="{FF2B5EF4-FFF2-40B4-BE49-F238E27FC236}">
                <a16:creationId xmlns:a16="http://schemas.microsoft.com/office/drawing/2014/main" id="{71BFBBA8-C860-470C-A451-BAB3311EAE07}"/>
              </a:ext>
            </a:extLst>
          </p:cNvPr>
          <p:cNvCxnSpPr>
            <a:cxnSpLocks/>
          </p:cNvCxnSpPr>
          <p:nvPr/>
        </p:nvCxnSpPr>
        <p:spPr>
          <a:xfrm>
            <a:off x="7587623" y="3036577"/>
            <a:ext cx="444803" cy="423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я со стрелкой 210">
            <a:extLst>
              <a:ext uri="{FF2B5EF4-FFF2-40B4-BE49-F238E27FC236}">
                <a16:creationId xmlns:a16="http://schemas.microsoft.com/office/drawing/2014/main" id="{DA187DC0-5CCE-4BDC-A036-27373BCA683D}"/>
              </a:ext>
            </a:extLst>
          </p:cNvPr>
          <p:cNvCxnSpPr>
            <a:cxnSpLocks/>
          </p:cNvCxnSpPr>
          <p:nvPr/>
        </p:nvCxnSpPr>
        <p:spPr>
          <a:xfrm>
            <a:off x="8409516" y="2480408"/>
            <a:ext cx="435513" cy="441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 стрелкой 213">
            <a:extLst>
              <a:ext uri="{FF2B5EF4-FFF2-40B4-BE49-F238E27FC236}">
                <a16:creationId xmlns:a16="http://schemas.microsoft.com/office/drawing/2014/main" id="{14AE2824-120D-4B46-9E52-C69A0C9C0A06}"/>
              </a:ext>
            </a:extLst>
          </p:cNvPr>
          <p:cNvCxnSpPr>
            <a:cxnSpLocks/>
          </p:cNvCxnSpPr>
          <p:nvPr/>
        </p:nvCxnSpPr>
        <p:spPr>
          <a:xfrm flipH="1">
            <a:off x="7605934" y="2731660"/>
            <a:ext cx="453831" cy="304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 стрелкой 215">
            <a:extLst>
              <a:ext uri="{FF2B5EF4-FFF2-40B4-BE49-F238E27FC236}">
                <a16:creationId xmlns:a16="http://schemas.microsoft.com/office/drawing/2014/main" id="{300E9024-7E6E-4E88-B1B3-0FD0CE75A189}"/>
              </a:ext>
            </a:extLst>
          </p:cNvPr>
          <p:cNvCxnSpPr>
            <a:cxnSpLocks/>
          </p:cNvCxnSpPr>
          <p:nvPr/>
        </p:nvCxnSpPr>
        <p:spPr>
          <a:xfrm flipH="1">
            <a:off x="8371425" y="3470905"/>
            <a:ext cx="473172" cy="334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Овал 220">
            <a:extLst>
              <a:ext uri="{FF2B5EF4-FFF2-40B4-BE49-F238E27FC236}">
                <a16:creationId xmlns:a16="http://schemas.microsoft.com/office/drawing/2014/main" id="{8950E5C8-52DC-49AF-8BB5-4EB244CCADCE}"/>
              </a:ext>
            </a:extLst>
          </p:cNvPr>
          <p:cNvSpPr/>
          <p:nvPr/>
        </p:nvSpPr>
        <p:spPr>
          <a:xfrm>
            <a:off x="8023112" y="2673027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2" name="Овал 221">
            <a:extLst>
              <a:ext uri="{FF2B5EF4-FFF2-40B4-BE49-F238E27FC236}">
                <a16:creationId xmlns:a16="http://schemas.microsoft.com/office/drawing/2014/main" id="{DDB11284-BA5B-4ACC-B917-D1F976C2F798}"/>
              </a:ext>
            </a:extLst>
          </p:cNvPr>
          <p:cNvSpPr/>
          <p:nvPr/>
        </p:nvSpPr>
        <p:spPr>
          <a:xfrm>
            <a:off x="8045790" y="3473201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3" name="Овал 222">
            <a:extLst>
              <a:ext uri="{FF2B5EF4-FFF2-40B4-BE49-F238E27FC236}">
                <a16:creationId xmlns:a16="http://schemas.microsoft.com/office/drawing/2014/main" id="{7D6A74B0-44C5-470F-B72B-9471B57613F8}"/>
              </a:ext>
            </a:extLst>
          </p:cNvPr>
          <p:cNvSpPr/>
          <p:nvPr/>
        </p:nvSpPr>
        <p:spPr>
          <a:xfrm>
            <a:off x="7541435" y="3017040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3901894" y="877363"/>
            <a:ext cx="4504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Негативный шок совокупного спроса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6" name="Рисунок 75">
            <a:extLst>
              <a:ext uri="{FF2B5EF4-FFF2-40B4-BE49-F238E27FC236}">
                <a16:creationId xmlns:a16="http://schemas.microsoft.com/office/drawing/2014/main" id="{00E0A6E3-5A4E-44FC-92B9-6E6CA1990F29}"/>
              </a:ext>
            </a:extLst>
          </p:cNvPr>
          <p:cNvPicPr>
            <a:picLocks noChangeAspect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8760296" y="14239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0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Группа 119">
            <a:extLst>
              <a:ext uri="{FF2B5EF4-FFF2-40B4-BE49-F238E27FC236}">
                <a16:creationId xmlns:a16="http://schemas.microsoft.com/office/drawing/2014/main" id="{36FD376A-D639-40D1-AF32-1C7AF1C24B28}"/>
              </a:ext>
            </a:extLst>
          </p:cNvPr>
          <p:cNvGrpSpPr/>
          <p:nvPr/>
        </p:nvGrpSpPr>
        <p:grpSpPr>
          <a:xfrm>
            <a:off x="2396161" y="1851877"/>
            <a:ext cx="3615127" cy="3111214"/>
            <a:chOff x="1133260" y="164791"/>
            <a:chExt cx="3615127" cy="31112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34ED713D-6695-47EC-8FA0-81EFD052C51D}"/>
                    </a:ext>
                  </a:extLst>
                </p:cNvPr>
                <p:cNvSpPr txBox="1"/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21" name="TextBox 120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34ED713D-6695-47EC-8FA0-81EFD052C5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2" name="Прямая со стрелкой 121">
              <a:extLst>
                <a:ext uri="{FF2B5EF4-FFF2-40B4-BE49-F238E27FC236}">
                  <a16:creationId xmlns:a16="http://schemas.microsoft.com/office/drawing/2014/main" id="{4601A4D3-673C-478C-8188-BAE22C60D839}"/>
                </a:ext>
              </a:extLst>
            </p:cNvPr>
            <p:cNvCxnSpPr/>
            <p:nvPr/>
          </p:nvCxnSpPr>
          <p:spPr>
            <a:xfrm flipV="1">
              <a:off x="1499426" y="250417"/>
              <a:ext cx="0" cy="2890499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я со стрелкой 122">
              <a:extLst>
                <a:ext uri="{FF2B5EF4-FFF2-40B4-BE49-F238E27FC236}">
                  <a16:creationId xmlns:a16="http://schemas.microsoft.com/office/drawing/2014/main" id="{730C350B-94D7-492A-8971-88E94522634D}"/>
                </a:ext>
              </a:extLst>
            </p:cNvPr>
            <p:cNvCxnSpPr>
              <a:cxnSpLocks/>
            </p:cNvCxnSpPr>
            <p:nvPr/>
          </p:nvCxnSpPr>
          <p:spPr>
            <a:xfrm>
              <a:off x="1211394" y="2867950"/>
              <a:ext cx="3536993" cy="130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E611C81-A11C-4EF9-A066-D8C21CCEF7F4}"/>
                </a:ext>
              </a:extLst>
            </p:cNvPr>
            <p:cNvSpPr txBox="1"/>
            <p:nvPr/>
          </p:nvSpPr>
          <p:spPr>
            <a:xfrm>
              <a:off x="4432275" y="2858986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b="0" i="1">
                  <a:latin typeface="Cambria Math" panose="02040503050406030204" pitchFamily="18" charset="0"/>
                </a:defRPr>
              </a:lvl1pPr>
            </a:lstStyle>
            <a:p>
              <a:r>
                <a:rPr lang="en-US" dirty="0"/>
                <a:t>Y</a:t>
              </a:r>
              <a:endParaRPr lang="ru-RU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TextBox 124">
                  <a:extLst>
                    <a:ext uri="{FF2B5EF4-FFF2-40B4-BE49-F238E27FC236}">
                      <a16:creationId xmlns:a16="http://schemas.microsoft.com/office/drawing/2014/main" id="{7170030D-BF31-4817-8458-7A5CEA19C41E}"/>
                    </a:ext>
                  </a:extLst>
                </p:cNvPr>
                <p:cNvSpPr txBox="1"/>
                <p:nvPr/>
              </p:nvSpPr>
              <p:spPr>
                <a:xfrm>
                  <a:off x="1185932" y="890948"/>
                  <a:ext cx="3717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kk-KZ" sz="1200" i="1" dirty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5" name="TextBox 124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7170030D-BF31-4817-8458-7A5CEA19C4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932" y="890948"/>
                  <a:ext cx="371705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6" name="TextBox 125">
                  <a:extLst>
                    <a:ext uri="{FF2B5EF4-FFF2-40B4-BE49-F238E27FC236}">
                      <a16:creationId xmlns:a16="http://schemas.microsoft.com/office/drawing/2014/main" id="{01959F74-A1F0-466B-82C3-FD887F4661D2}"/>
                    </a:ext>
                  </a:extLst>
                </p:cNvPr>
                <p:cNvSpPr txBox="1"/>
                <p:nvPr/>
              </p:nvSpPr>
              <p:spPr>
                <a:xfrm>
                  <a:off x="2215647" y="2920981"/>
                  <a:ext cx="416011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 dirty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sz="1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6" name="TextBox 125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01959F74-A1F0-466B-82C3-FD887F4661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647" y="2920981"/>
                  <a:ext cx="416011" cy="338554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TextBox 126">
                  <a:extLst>
                    <a:ext uri="{FF2B5EF4-FFF2-40B4-BE49-F238E27FC236}">
                      <a16:creationId xmlns:a16="http://schemas.microsoft.com/office/drawing/2014/main" id="{4B630B07-56CF-4E0B-92E0-B9DB5E5DF805}"/>
                    </a:ext>
                  </a:extLst>
                </p:cNvPr>
                <p:cNvSpPr txBox="1"/>
                <p:nvPr/>
              </p:nvSpPr>
              <p:spPr>
                <a:xfrm>
                  <a:off x="1194252" y="1687431"/>
                  <a:ext cx="368114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kk-KZ" sz="1200" i="1" dirty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7" name="TextBox 126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4B630B07-56CF-4E0B-92E0-B9DB5E5DF8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4252" y="1687431"/>
                  <a:ext cx="368114" cy="27699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99DCC8CC-AEB6-4F37-84C4-61B921139997}"/>
                    </a:ext>
                  </a:extLst>
                </p:cNvPr>
                <p:cNvSpPr txBox="1"/>
                <p:nvPr/>
              </p:nvSpPr>
              <p:spPr>
                <a:xfrm>
                  <a:off x="2669444" y="2937451"/>
                  <a:ext cx="443775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128" name="TextBox 127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99DCC8CC-AEB6-4F37-84C4-61B92113999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9444" y="2937451"/>
                  <a:ext cx="443775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/>
              <p:nvPr/>
            </p:nvSpPr>
            <p:spPr>
              <a:xfrm>
                <a:off x="2443496" y="2908710"/>
                <a:ext cx="3717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kk-KZ" sz="1200" i="1" dirty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496" y="2908710"/>
                <a:ext cx="371705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2" name="Прямая соединительная линия 151">
            <a:extLst>
              <a:ext uri="{FF2B5EF4-FFF2-40B4-BE49-F238E27FC236}">
                <a16:creationId xmlns:a16="http://schemas.microsoft.com/office/drawing/2014/main" id="{49C17E99-3B52-4E53-8495-AF3739C84ADC}"/>
              </a:ext>
            </a:extLst>
          </p:cNvPr>
          <p:cNvCxnSpPr>
            <a:cxnSpLocks/>
          </p:cNvCxnSpPr>
          <p:nvPr/>
        </p:nvCxnSpPr>
        <p:spPr>
          <a:xfrm>
            <a:off x="4136557" y="2310298"/>
            <a:ext cx="0" cy="2257826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>
            <a:extLst>
              <a:ext uri="{FF2B5EF4-FFF2-40B4-BE49-F238E27FC236}">
                <a16:creationId xmlns:a16="http://schemas.microsoft.com/office/drawing/2014/main" id="{ECF239C4-35F6-4E79-AC4A-69F0BDB4C051}"/>
              </a:ext>
            </a:extLst>
          </p:cNvPr>
          <p:cNvCxnSpPr>
            <a:cxnSpLocks/>
          </p:cNvCxnSpPr>
          <p:nvPr/>
        </p:nvCxnSpPr>
        <p:spPr>
          <a:xfrm>
            <a:off x="3705106" y="2310298"/>
            <a:ext cx="1561011" cy="1515862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>
            <a:extLst>
              <a:ext uri="{FF2B5EF4-FFF2-40B4-BE49-F238E27FC236}">
                <a16:creationId xmlns:a16="http://schemas.microsoft.com/office/drawing/2014/main" id="{75CA8114-29E6-41C9-A87E-FD2BE8A39660}"/>
              </a:ext>
            </a:extLst>
          </p:cNvPr>
          <p:cNvCxnSpPr>
            <a:cxnSpLocks/>
          </p:cNvCxnSpPr>
          <p:nvPr/>
        </p:nvCxnSpPr>
        <p:spPr>
          <a:xfrm>
            <a:off x="3100737" y="2532383"/>
            <a:ext cx="1646891" cy="158246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>
            <a:extLst>
              <a:ext uri="{FF2B5EF4-FFF2-40B4-BE49-F238E27FC236}">
                <a16:creationId xmlns:a16="http://schemas.microsoft.com/office/drawing/2014/main" id="{04D93E93-8670-4366-A3DD-6AC89D71A0D4}"/>
              </a:ext>
            </a:extLst>
          </p:cNvPr>
          <p:cNvCxnSpPr>
            <a:cxnSpLocks/>
          </p:cNvCxnSpPr>
          <p:nvPr/>
        </p:nvCxnSpPr>
        <p:spPr>
          <a:xfrm flipH="1">
            <a:off x="3216515" y="2357844"/>
            <a:ext cx="1451827" cy="993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Прямая соединительная линия 159">
            <a:extLst>
              <a:ext uri="{FF2B5EF4-FFF2-40B4-BE49-F238E27FC236}">
                <a16:creationId xmlns:a16="http://schemas.microsoft.com/office/drawing/2014/main" id="{26C42A37-690C-4CDF-83DF-3AF01AA14CBC}"/>
              </a:ext>
            </a:extLst>
          </p:cNvPr>
          <p:cNvCxnSpPr>
            <a:cxnSpLocks/>
          </p:cNvCxnSpPr>
          <p:nvPr/>
        </p:nvCxnSpPr>
        <p:spPr>
          <a:xfrm flipH="1">
            <a:off x="3757978" y="2771609"/>
            <a:ext cx="1432690" cy="1015989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/>
              <p:nvPr/>
            </p:nvSpPr>
            <p:spPr>
              <a:xfrm>
                <a:off x="3844290" y="2051072"/>
                <a:ext cx="50398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𝐿𝑅𝐴𝑆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7" name="TextBox 166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290" y="2051072"/>
                <a:ext cx="503984" cy="215444"/>
              </a:xfrm>
              <a:prstGeom prst="rect">
                <a:avLst/>
              </a:prstGeom>
              <a:blipFill>
                <a:blip r:embed="rId8"/>
                <a:stretch>
                  <a:fillRect l="-7317" b="-2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/>
              <p:nvPr/>
            </p:nvSpPr>
            <p:spPr>
              <a:xfrm>
                <a:off x="5132464" y="2532383"/>
                <a:ext cx="640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69" name="TextBox 168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464" y="2532383"/>
                <a:ext cx="640816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/>
              <p:nvPr/>
            </p:nvSpPr>
            <p:spPr>
              <a:xfrm>
                <a:off x="4621710" y="2128017"/>
                <a:ext cx="6444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1710" y="2128017"/>
                <a:ext cx="644407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/>
              <p:nvPr/>
            </p:nvSpPr>
            <p:spPr>
              <a:xfrm>
                <a:off x="4694389" y="3912628"/>
                <a:ext cx="48301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4389" y="3912628"/>
                <a:ext cx="483017" cy="27699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51D4EAC9-D0EA-47BC-9392-E5EDFDF8B207}"/>
                  </a:ext>
                </a:extLst>
              </p:cNvPr>
              <p:cNvSpPr txBox="1"/>
              <p:nvPr/>
            </p:nvSpPr>
            <p:spPr>
              <a:xfrm>
                <a:off x="5190668" y="3599625"/>
                <a:ext cx="486608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51D4EAC9-D0EA-47BC-9392-E5EDFDF8B2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668" y="3599625"/>
                <a:ext cx="486608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/>
              <p:nvPr/>
            </p:nvSpPr>
            <p:spPr>
              <a:xfrm>
                <a:off x="3550304" y="2706653"/>
                <a:ext cx="2578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0304" y="2706653"/>
                <a:ext cx="257826" cy="276999"/>
              </a:xfrm>
              <a:prstGeom prst="rect">
                <a:avLst/>
              </a:prstGeom>
              <a:blipFill>
                <a:blip r:embed="rId13"/>
                <a:stretch>
                  <a:fillRect l="-2093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/>
              <p:nvPr/>
            </p:nvSpPr>
            <p:spPr>
              <a:xfrm>
                <a:off x="4129853" y="3162213"/>
                <a:ext cx="242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4" name="TextBox 173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9853" y="3162213"/>
                <a:ext cx="242951" cy="276999"/>
              </a:xfrm>
              <a:prstGeom prst="rect">
                <a:avLst/>
              </a:prstGeom>
              <a:blipFill>
                <a:blip r:embed="rId14"/>
                <a:stretch>
                  <a:fillRect l="-22500" r="-5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65AB29ED-06F8-41CF-AA89-3D33879ABEC8}"/>
                  </a:ext>
                </a:extLst>
              </p:cNvPr>
              <p:cNvSpPr txBox="1"/>
              <p:nvPr/>
            </p:nvSpPr>
            <p:spPr>
              <a:xfrm>
                <a:off x="4251328" y="2578035"/>
                <a:ext cx="24295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65AB29ED-06F8-41CF-AA89-3D33879ABE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328" y="2578035"/>
                <a:ext cx="242951" cy="276999"/>
              </a:xfrm>
              <a:prstGeom prst="rect">
                <a:avLst/>
              </a:prstGeom>
              <a:blipFill>
                <a:blip r:embed="rId15"/>
                <a:stretch>
                  <a:fillRect l="-22500" r="-25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6" name="Прямая соединительная линия 175">
            <a:extLst>
              <a:ext uri="{FF2B5EF4-FFF2-40B4-BE49-F238E27FC236}">
                <a16:creationId xmlns:a16="http://schemas.microsoft.com/office/drawing/2014/main" id="{1F62774C-53DF-4E17-8AFB-9C5EDCAA04D8}"/>
              </a:ext>
            </a:extLst>
          </p:cNvPr>
          <p:cNvCxnSpPr>
            <a:cxnSpLocks/>
            <a:stCxn id="125" idx="3"/>
          </p:cNvCxnSpPr>
          <p:nvPr/>
        </p:nvCxnSpPr>
        <p:spPr>
          <a:xfrm>
            <a:off x="2820537" y="2716535"/>
            <a:ext cx="1316020" cy="910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>
            <a:extLst>
              <a:ext uri="{FF2B5EF4-FFF2-40B4-BE49-F238E27FC236}">
                <a16:creationId xmlns:a16="http://schemas.microsoft.com/office/drawing/2014/main" id="{95BC6932-FABC-49F7-A0D0-728218A41C95}"/>
              </a:ext>
            </a:extLst>
          </p:cNvPr>
          <p:cNvCxnSpPr>
            <a:cxnSpLocks/>
            <a:stCxn id="151" idx="3"/>
          </p:cNvCxnSpPr>
          <p:nvPr/>
        </p:nvCxnSpPr>
        <p:spPr>
          <a:xfrm>
            <a:off x="2815200" y="3047209"/>
            <a:ext cx="832766" cy="853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единительная линия 187">
            <a:extLst>
              <a:ext uri="{FF2B5EF4-FFF2-40B4-BE49-F238E27FC236}">
                <a16:creationId xmlns:a16="http://schemas.microsoft.com/office/drawing/2014/main" id="{EBCF4EE3-36C7-42D5-B9D2-C2810659193B}"/>
              </a:ext>
            </a:extLst>
          </p:cNvPr>
          <p:cNvCxnSpPr>
            <a:cxnSpLocks/>
          </p:cNvCxnSpPr>
          <p:nvPr/>
        </p:nvCxnSpPr>
        <p:spPr>
          <a:xfrm>
            <a:off x="3647966" y="3068229"/>
            <a:ext cx="0" cy="15065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>
            <a:extLst>
              <a:ext uri="{FF2B5EF4-FFF2-40B4-BE49-F238E27FC236}">
                <a16:creationId xmlns:a16="http://schemas.microsoft.com/office/drawing/2014/main" id="{76AF91E9-5157-422B-A707-D8109A6A320D}"/>
              </a:ext>
            </a:extLst>
          </p:cNvPr>
          <p:cNvCxnSpPr>
            <a:cxnSpLocks/>
          </p:cNvCxnSpPr>
          <p:nvPr/>
        </p:nvCxnSpPr>
        <p:spPr>
          <a:xfrm flipV="1">
            <a:off x="2884652" y="2711880"/>
            <a:ext cx="0" cy="3353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>
            <a:extLst>
              <a:ext uri="{FF2B5EF4-FFF2-40B4-BE49-F238E27FC236}">
                <a16:creationId xmlns:a16="http://schemas.microsoft.com/office/drawing/2014/main" id="{1B4182C3-A0AD-4A1E-8E07-D6B445C4CE7E}"/>
              </a:ext>
            </a:extLst>
          </p:cNvPr>
          <p:cNvCxnSpPr>
            <a:cxnSpLocks/>
          </p:cNvCxnSpPr>
          <p:nvPr/>
        </p:nvCxnSpPr>
        <p:spPr>
          <a:xfrm flipV="1">
            <a:off x="3022714" y="3068229"/>
            <a:ext cx="0" cy="450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>
            <a:extLst>
              <a:ext uri="{FF2B5EF4-FFF2-40B4-BE49-F238E27FC236}">
                <a16:creationId xmlns:a16="http://schemas.microsoft.com/office/drawing/2014/main" id="{12BA1CAE-4056-46D5-A4B2-4878578B1EEB}"/>
              </a:ext>
            </a:extLst>
          </p:cNvPr>
          <p:cNvCxnSpPr>
            <a:cxnSpLocks/>
            <a:stCxn id="127" idx="3"/>
            <a:endCxn id="222" idx="2"/>
          </p:cNvCxnSpPr>
          <p:nvPr/>
        </p:nvCxnSpPr>
        <p:spPr>
          <a:xfrm>
            <a:off x="2825267" y="3513018"/>
            <a:ext cx="1277923" cy="8249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Прямая со стрелкой 204">
            <a:extLst>
              <a:ext uri="{FF2B5EF4-FFF2-40B4-BE49-F238E27FC236}">
                <a16:creationId xmlns:a16="http://schemas.microsoft.com/office/drawing/2014/main" id="{23DEE488-6967-42E9-B96E-91F32720CBF5}"/>
              </a:ext>
            </a:extLst>
          </p:cNvPr>
          <p:cNvCxnSpPr>
            <a:cxnSpLocks/>
          </p:cNvCxnSpPr>
          <p:nvPr/>
        </p:nvCxnSpPr>
        <p:spPr>
          <a:xfrm flipH="1">
            <a:off x="3670518" y="4258786"/>
            <a:ext cx="44664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я со стрелкой 210">
            <a:extLst>
              <a:ext uri="{FF2B5EF4-FFF2-40B4-BE49-F238E27FC236}">
                <a16:creationId xmlns:a16="http://schemas.microsoft.com/office/drawing/2014/main" id="{DA187DC0-5CCE-4BDC-A036-27373BCA683D}"/>
              </a:ext>
            </a:extLst>
          </p:cNvPr>
          <p:cNvCxnSpPr>
            <a:cxnSpLocks/>
          </p:cNvCxnSpPr>
          <p:nvPr/>
        </p:nvCxnSpPr>
        <p:spPr>
          <a:xfrm flipH="1" flipV="1">
            <a:off x="4463306" y="2507432"/>
            <a:ext cx="462167" cy="436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 стрелкой 215">
            <a:extLst>
              <a:ext uri="{FF2B5EF4-FFF2-40B4-BE49-F238E27FC236}">
                <a16:creationId xmlns:a16="http://schemas.microsoft.com/office/drawing/2014/main" id="{300E9024-7E6E-4E88-B1B3-0FD0CE75A189}"/>
              </a:ext>
            </a:extLst>
          </p:cNvPr>
          <p:cNvCxnSpPr>
            <a:cxnSpLocks/>
          </p:cNvCxnSpPr>
          <p:nvPr/>
        </p:nvCxnSpPr>
        <p:spPr>
          <a:xfrm flipV="1">
            <a:off x="4423494" y="3483833"/>
            <a:ext cx="478934" cy="332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Овал 220">
            <a:extLst>
              <a:ext uri="{FF2B5EF4-FFF2-40B4-BE49-F238E27FC236}">
                <a16:creationId xmlns:a16="http://schemas.microsoft.com/office/drawing/2014/main" id="{8950E5C8-52DC-49AF-8BB5-4EB244CCADCE}"/>
              </a:ext>
            </a:extLst>
          </p:cNvPr>
          <p:cNvSpPr/>
          <p:nvPr/>
        </p:nvSpPr>
        <p:spPr>
          <a:xfrm>
            <a:off x="4103190" y="2683659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2" name="Овал 221">
            <a:extLst>
              <a:ext uri="{FF2B5EF4-FFF2-40B4-BE49-F238E27FC236}">
                <a16:creationId xmlns:a16="http://schemas.microsoft.com/office/drawing/2014/main" id="{DDB11284-BA5B-4ACC-B917-D1F976C2F798}"/>
              </a:ext>
            </a:extLst>
          </p:cNvPr>
          <p:cNvSpPr/>
          <p:nvPr/>
        </p:nvSpPr>
        <p:spPr>
          <a:xfrm>
            <a:off x="4103190" y="3483833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3" name="Овал 222">
            <a:extLst>
              <a:ext uri="{FF2B5EF4-FFF2-40B4-BE49-F238E27FC236}">
                <a16:creationId xmlns:a16="http://schemas.microsoft.com/office/drawing/2014/main" id="{7D6A74B0-44C5-470F-B72B-9471B57613F8}"/>
              </a:ext>
            </a:extLst>
          </p:cNvPr>
          <p:cNvSpPr/>
          <p:nvPr/>
        </p:nvSpPr>
        <p:spPr>
          <a:xfrm>
            <a:off x="3598835" y="3027672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80" name="Группа 79">
            <a:extLst>
              <a:ext uri="{FF2B5EF4-FFF2-40B4-BE49-F238E27FC236}">
                <a16:creationId xmlns:a16="http://schemas.microsoft.com/office/drawing/2014/main" id="{36FD376A-D639-40D1-AF32-1C7AF1C24B28}"/>
              </a:ext>
            </a:extLst>
          </p:cNvPr>
          <p:cNvGrpSpPr/>
          <p:nvPr/>
        </p:nvGrpSpPr>
        <p:grpSpPr>
          <a:xfrm>
            <a:off x="6336447" y="1851878"/>
            <a:ext cx="3615127" cy="3063527"/>
            <a:chOff x="1133260" y="164791"/>
            <a:chExt cx="3615127" cy="306352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>
                  <a:extLst>
                    <a:ext uri="{FF2B5EF4-FFF2-40B4-BE49-F238E27FC236}">
                      <a16:creationId xmlns:a16="http://schemas.microsoft.com/office/drawing/2014/main" id="{34ED713D-6695-47EC-8FA0-81EFD052C51D}"/>
                    </a:ext>
                  </a:extLst>
                </p:cNvPr>
                <p:cNvSpPr txBox="1"/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81" name="TextBox 80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34ED713D-6695-47EC-8FA0-81EFD052C5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3260" y="164791"/>
                  <a:ext cx="385875" cy="369332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7" name="Прямая со стрелкой 86">
              <a:extLst>
                <a:ext uri="{FF2B5EF4-FFF2-40B4-BE49-F238E27FC236}">
                  <a16:creationId xmlns:a16="http://schemas.microsoft.com/office/drawing/2014/main" id="{4601A4D3-673C-478C-8188-BAE22C60D839}"/>
                </a:ext>
              </a:extLst>
            </p:cNvPr>
            <p:cNvCxnSpPr/>
            <p:nvPr/>
          </p:nvCxnSpPr>
          <p:spPr>
            <a:xfrm flipV="1">
              <a:off x="1499426" y="250417"/>
              <a:ext cx="0" cy="2890499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>
              <a:extLst>
                <a:ext uri="{FF2B5EF4-FFF2-40B4-BE49-F238E27FC236}">
                  <a16:creationId xmlns:a16="http://schemas.microsoft.com/office/drawing/2014/main" id="{730C350B-94D7-492A-8971-88E94522634D}"/>
                </a:ext>
              </a:extLst>
            </p:cNvPr>
            <p:cNvCxnSpPr>
              <a:cxnSpLocks/>
            </p:cNvCxnSpPr>
            <p:nvPr/>
          </p:nvCxnSpPr>
          <p:spPr>
            <a:xfrm>
              <a:off x="1211394" y="2867950"/>
              <a:ext cx="3536993" cy="13088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1E611C81-A11C-4EF9-A066-D8C21CCEF7F4}"/>
                </a:ext>
              </a:extLst>
            </p:cNvPr>
            <p:cNvSpPr txBox="1"/>
            <p:nvPr/>
          </p:nvSpPr>
          <p:spPr>
            <a:xfrm>
              <a:off x="4432275" y="2858986"/>
              <a:ext cx="3161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ru-RU"/>
              </a:defPPr>
              <a:lvl1pPr>
                <a:defRPr b="0" i="1">
                  <a:latin typeface="Cambria Math" panose="02040503050406030204" pitchFamily="18" charset="0"/>
                </a:defRPr>
              </a:lvl1pPr>
            </a:lstStyle>
            <a:p>
              <a:r>
                <a:rPr lang="en-US" dirty="0"/>
                <a:t>Y</a:t>
              </a:r>
              <a:endParaRPr lang="ru-RU" dirty="0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1959F74-A1F0-466B-82C3-FD887F4661D2}"/>
                </a:ext>
              </a:extLst>
            </p:cNvPr>
            <p:cNvSpPr txBox="1"/>
            <p:nvPr/>
          </p:nvSpPr>
          <p:spPr>
            <a:xfrm>
              <a:off x="2215647" y="2920981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12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B630B07-56CF-4E0B-92E0-B9DB5E5DF805}"/>
                    </a:ext>
                  </a:extLst>
                </p:cNvPr>
                <p:cNvSpPr txBox="1"/>
                <p:nvPr/>
              </p:nvSpPr>
              <p:spPr>
                <a:xfrm>
                  <a:off x="1194252" y="1687431"/>
                  <a:ext cx="3717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200" i="1" dirty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kk-KZ" sz="1200" i="1" dirty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ru-RU" sz="1200" dirty="0"/>
                </a:p>
              </p:txBody>
            </p:sp>
          </mc:Choice>
          <mc:Fallback xmlns="">
            <p:sp>
              <p:nvSpPr>
                <p:cNvPr id="92" name="TextBox 91">
                  <a:extLst>
                    <a:ext uri="{FF2B5EF4-FFF2-40B4-BE49-F238E27FC236}">
                      <a16:creationId xmlns:a14="http://schemas.microsoft.com/office/drawing/2010/main" xmlns:a16="http://schemas.microsoft.com/office/drawing/2014/main" xmlns="" id="{4B630B07-56CF-4E0B-92E0-B9DB5E5DF80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4252" y="1687431"/>
                  <a:ext cx="371705" cy="276999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/>
              <p:nvPr/>
            </p:nvSpPr>
            <p:spPr>
              <a:xfrm>
                <a:off x="6383781" y="2908710"/>
                <a:ext cx="36811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kk-KZ" sz="1200" i="1" dirty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97C68F59-AF00-4AB6-89E9-AE491ABACE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3781" y="2908710"/>
                <a:ext cx="368114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7" name="Прямая соединительная линия 96">
            <a:extLst>
              <a:ext uri="{FF2B5EF4-FFF2-40B4-BE49-F238E27FC236}">
                <a16:creationId xmlns:a16="http://schemas.microsoft.com/office/drawing/2014/main" id="{49C17E99-3B52-4E53-8495-AF3739C84ADC}"/>
              </a:ext>
            </a:extLst>
          </p:cNvPr>
          <p:cNvCxnSpPr>
            <a:cxnSpLocks/>
          </p:cNvCxnSpPr>
          <p:nvPr/>
        </p:nvCxnSpPr>
        <p:spPr>
          <a:xfrm>
            <a:off x="8076843" y="2310298"/>
            <a:ext cx="0" cy="2257826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>
            <a:extLst>
              <a:ext uri="{FF2B5EF4-FFF2-40B4-BE49-F238E27FC236}">
                <a16:creationId xmlns:a16="http://schemas.microsoft.com/office/drawing/2014/main" id="{75CA8114-29E6-41C9-A87E-FD2BE8A39660}"/>
              </a:ext>
            </a:extLst>
          </p:cNvPr>
          <p:cNvCxnSpPr>
            <a:cxnSpLocks/>
          </p:cNvCxnSpPr>
          <p:nvPr/>
        </p:nvCxnSpPr>
        <p:spPr>
          <a:xfrm>
            <a:off x="7041023" y="2532383"/>
            <a:ext cx="1646891" cy="158246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>
            <a:extLst>
              <a:ext uri="{FF2B5EF4-FFF2-40B4-BE49-F238E27FC236}">
                <a16:creationId xmlns:a16="http://schemas.microsoft.com/office/drawing/2014/main" id="{04D93E93-8670-4366-A3DD-6AC89D71A0D4}"/>
              </a:ext>
            </a:extLst>
          </p:cNvPr>
          <p:cNvCxnSpPr>
            <a:cxnSpLocks/>
          </p:cNvCxnSpPr>
          <p:nvPr/>
        </p:nvCxnSpPr>
        <p:spPr>
          <a:xfrm flipH="1">
            <a:off x="7156801" y="2357844"/>
            <a:ext cx="1451827" cy="993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>
            <a:extLst>
              <a:ext uri="{FF2B5EF4-FFF2-40B4-BE49-F238E27FC236}">
                <a16:creationId xmlns:a16="http://schemas.microsoft.com/office/drawing/2014/main" id="{26C42A37-690C-4CDF-83DF-3AF01AA14CBC}"/>
              </a:ext>
            </a:extLst>
          </p:cNvPr>
          <p:cNvCxnSpPr>
            <a:cxnSpLocks/>
          </p:cNvCxnSpPr>
          <p:nvPr/>
        </p:nvCxnSpPr>
        <p:spPr>
          <a:xfrm flipH="1">
            <a:off x="7171870" y="2943838"/>
            <a:ext cx="1685268" cy="1245788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/>
              <p:nvPr/>
            </p:nvSpPr>
            <p:spPr>
              <a:xfrm>
                <a:off x="7930668" y="2081849"/>
                <a:ext cx="50481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ru-RU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𝐿𝑅𝐴𝑆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  <m:sub>
                          <m:r>
                            <a:rPr lang="kk-KZ" sz="1200" i="1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0668" y="2081849"/>
                <a:ext cx="504817" cy="184666"/>
              </a:xfrm>
              <a:prstGeom prst="rect">
                <a:avLst/>
              </a:prstGeom>
              <a:blipFill>
                <a:blip r:embed="rId20"/>
                <a:stretch>
                  <a:fillRect l="-7229" r="-1205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/>
              <p:nvPr/>
            </p:nvSpPr>
            <p:spPr>
              <a:xfrm>
                <a:off x="8608627" y="2128017"/>
                <a:ext cx="64081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1F0BF894-A0D2-4227-AE0B-E50587B16A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8627" y="2128017"/>
                <a:ext cx="640816" cy="27699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/>
              <p:nvPr/>
            </p:nvSpPr>
            <p:spPr>
              <a:xfrm>
                <a:off x="8870958" y="2726148"/>
                <a:ext cx="6444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𝑆𝑅𝐴𝑆</m:t>
                          </m:r>
                        </m:e>
                        <m:sub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1113F5AD-AD08-4570-BA56-6480DB044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0958" y="2726148"/>
                <a:ext cx="644407" cy="27699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/>
              <p:nvPr/>
            </p:nvSpPr>
            <p:spPr>
              <a:xfrm>
                <a:off x="8634675" y="3912628"/>
                <a:ext cx="44492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 dirty="0">
                              <a:latin typeface="Cambria Math" panose="02040503050406030204" pitchFamily="18" charset="0"/>
                            </a:rPr>
                            <m:t>𝐴𝐷</m:t>
                          </m:r>
                        </m:e>
                        <m:sub>
                          <m:r>
                            <a:rPr lang="kk-KZ" sz="1200" i="1" dirty="0">
                              <a:latin typeface="Cambria Math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55F90562-383E-4995-9DCE-21D4EE69D8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4675" y="3912628"/>
                <a:ext cx="444929" cy="27699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/>
              <p:nvPr/>
            </p:nvSpPr>
            <p:spPr>
              <a:xfrm>
                <a:off x="8249160" y="3378642"/>
                <a:ext cx="25782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2544D2CD-2DEC-4A20-8891-B28B18A2D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9160" y="3378642"/>
                <a:ext cx="257826" cy="276999"/>
              </a:xfrm>
              <a:prstGeom prst="rect">
                <a:avLst/>
              </a:prstGeom>
              <a:blipFill>
                <a:blip r:embed="rId22"/>
                <a:stretch>
                  <a:fillRect l="-20930" b="-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/>
              <p:nvPr/>
            </p:nvSpPr>
            <p:spPr>
              <a:xfrm>
                <a:off x="7701985" y="2929730"/>
                <a:ext cx="24295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9F7F9E9F-0447-4082-9006-8D161BA569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1985" y="2929730"/>
                <a:ext cx="242951" cy="276999"/>
              </a:xfrm>
              <a:prstGeom prst="rect">
                <a:avLst/>
              </a:prstGeom>
              <a:blipFill>
                <a:blip r:embed="rId23"/>
                <a:stretch>
                  <a:fillRect l="-22500" r="-5000" b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Прямая соединительная линия 130">
            <a:extLst>
              <a:ext uri="{FF2B5EF4-FFF2-40B4-BE49-F238E27FC236}">
                <a16:creationId xmlns:a16="http://schemas.microsoft.com/office/drawing/2014/main" id="{95BC6932-FABC-49F7-A0D0-728218A41C95}"/>
              </a:ext>
            </a:extLst>
          </p:cNvPr>
          <p:cNvCxnSpPr>
            <a:cxnSpLocks/>
            <a:stCxn id="95" idx="3"/>
          </p:cNvCxnSpPr>
          <p:nvPr/>
        </p:nvCxnSpPr>
        <p:spPr>
          <a:xfrm>
            <a:off x="6751896" y="3047209"/>
            <a:ext cx="836357" cy="853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 стрелкой 133">
            <a:extLst>
              <a:ext uri="{FF2B5EF4-FFF2-40B4-BE49-F238E27FC236}">
                <a16:creationId xmlns:a16="http://schemas.microsoft.com/office/drawing/2014/main" id="{1B4182C3-A0AD-4A1E-8E07-D6B445C4CE7E}"/>
              </a:ext>
            </a:extLst>
          </p:cNvPr>
          <p:cNvCxnSpPr>
            <a:cxnSpLocks/>
          </p:cNvCxnSpPr>
          <p:nvPr/>
        </p:nvCxnSpPr>
        <p:spPr>
          <a:xfrm>
            <a:off x="6967107" y="3051476"/>
            <a:ext cx="0" cy="432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 стрелкой 134">
            <a:extLst>
              <a:ext uri="{FF2B5EF4-FFF2-40B4-BE49-F238E27FC236}">
                <a16:creationId xmlns:a16="http://schemas.microsoft.com/office/drawing/2014/main" id="{12BA1CAE-4056-46D5-A4B2-4878578B1EEB}"/>
              </a:ext>
            </a:extLst>
          </p:cNvPr>
          <p:cNvCxnSpPr>
            <a:cxnSpLocks/>
            <a:stCxn id="92" idx="3"/>
            <a:endCxn id="140" idx="2"/>
          </p:cNvCxnSpPr>
          <p:nvPr/>
        </p:nvCxnSpPr>
        <p:spPr>
          <a:xfrm>
            <a:off x="6769143" y="3513018"/>
            <a:ext cx="1274332" cy="8249"/>
          </a:xfrm>
          <a:prstGeom prst="straightConnector1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>
            <a:extLst>
              <a:ext uri="{FF2B5EF4-FFF2-40B4-BE49-F238E27FC236}">
                <a16:creationId xmlns:a16="http://schemas.microsoft.com/office/drawing/2014/main" id="{23DEE488-6967-42E9-B96E-91F32720CBF5}"/>
              </a:ext>
            </a:extLst>
          </p:cNvPr>
          <p:cNvCxnSpPr>
            <a:cxnSpLocks/>
          </p:cNvCxnSpPr>
          <p:nvPr/>
        </p:nvCxnSpPr>
        <p:spPr>
          <a:xfrm>
            <a:off x="7603447" y="4265379"/>
            <a:ext cx="4400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Овал 139">
            <a:extLst>
              <a:ext uri="{FF2B5EF4-FFF2-40B4-BE49-F238E27FC236}">
                <a16:creationId xmlns:a16="http://schemas.microsoft.com/office/drawing/2014/main" id="{DDB11284-BA5B-4ACC-B917-D1F976C2F798}"/>
              </a:ext>
            </a:extLst>
          </p:cNvPr>
          <p:cNvSpPr/>
          <p:nvPr/>
        </p:nvSpPr>
        <p:spPr>
          <a:xfrm>
            <a:off x="8043476" y="3483833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42" name="Прямая соединительная линия 141">
            <a:extLst>
              <a:ext uri="{FF2B5EF4-FFF2-40B4-BE49-F238E27FC236}">
                <a16:creationId xmlns:a16="http://schemas.microsoft.com/office/drawing/2014/main" id="{49C17E99-3B52-4E53-8495-AF3739C84ADC}"/>
              </a:ext>
            </a:extLst>
          </p:cNvPr>
          <p:cNvCxnSpPr>
            <a:cxnSpLocks/>
          </p:cNvCxnSpPr>
          <p:nvPr/>
        </p:nvCxnSpPr>
        <p:spPr>
          <a:xfrm>
            <a:off x="7574826" y="2288246"/>
            <a:ext cx="0" cy="2257826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Овал 143">
            <a:extLst>
              <a:ext uri="{FF2B5EF4-FFF2-40B4-BE49-F238E27FC236}">
                <a16:creationId xmlns:a16="http://schemas.microsoft.com/office/drawing/2014/main" id="{7D6A74B0-44C5-470F-B72B-9471B57613F8}"/>
              </a:ext>
            </a:extLst>
          </p:cNvPr>
          <p:cNvSpPr/>
          <p:nvPr/>
        </p:nvSpPr>
        <p:spPr>
          <a:xfrm>
            <a:off x="7539120" y="3014043"/>
            <a:ext cx="71413" cy="7486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/>
              <p:nvPr/>
            </p:nvSpPr>
            <p:spPr>
              <a:xfrm>
                <a:off x="7368939" y="2071479"/>
                <a:ext cx="50122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ru-RU" sz="1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𝐿𝑅𝐴𝑆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  <m:sub>
                          <m:r>
                            <a:rPr lang="kk-KZ" sz="1200" i="1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12CF2CE9-942A-4B85-A010-8E47EDB9F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8939" y="2071479"/>
                <a:ext cx="501226" cy="184666"/>
              </a:xfrm>
              <a:prstGeom prst="rect">
                <a:avLst/>
              </a:prstGeom>
              <a:blipFill>
                <a:blip r:embed="rId24"/>
                <a:stretch>
                  <a:fillRect l="-7317" r="-1220" b="-1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6" name="Прямая со стрелкой 145">
            <a:extLst>
              <a:ext uri="{FF2B5EF4-FFF2-40B4-BE49-F238E27FC236}">
                <a16:creationId xmlns:a16="http://schemas.microsoft.com/office/drawing/2014/main" id="{23DEE488-6967-42E9-B96E-91F32720CBF5}"/>
              </a:ext>
            </a:extLst>
          </p:cNvPr>
          <p:cNvCxnSpPr>
            <a:cxnSpLocks/>
          </p:cNvCxnSpPr>
          <p:nvPr/>
        </p:nvCxnSpPr>
        <p:spPr>
          <a:xfrm>
            <a:off x="7954603" y="2817804"/>
            <a:ext cx="460006" cy="461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/>
              <p:cNvSpPr txBox="1"/>
              <p:nvPr/>
            </p:nvSpPr>
            <p:spPr>
              <a:xfrm>
                <a:off x="7366364" y="4593759"/>
                <a:ext cx="4437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47" name="TextBox 1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6364" y="4593759"/>
                <a:ext cx="443776" cy="338554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/>
              <p:cNvSpPr txBox="1"/>
              <p:nvPr/>
            </p:nvSpPr>
            <p:spPr>
              <a:xfrm>
                <a:off x="7870166" y="4591290"/>
                <a:ext cx="44377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600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sz="1600" i="1" dirty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48" name="TextBox 1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0166" y="4591290"/>
                <a:ext cx="443775" cy="338554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TextBox 148"/>
          <p:cNvSpPr txBox="1"/>
          <p:nvPr/>
        </p:nvSpPr>
        <p:spPr>
          <a:xfrm>
            <a:off x="3932345" y="908720"/>
            <a:ext cx="450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Негативный шок совокупного предложения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8F3970D3-F5D0-49C0-977B-9BCC013E3885}"/>
              </a:ext>
            </a:extLst>
          </p:cNvPr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8760296" y="142399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77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236</Words>
  <Application>Microsoft Office PowerPoint</Application>
  <PresentationFormat>Широкоэкранный</PresentationFormat>
  <Paragraphs>94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Неизвестный пользователь</cp:lastModifiedBy>
  <cp:revision>2</cp:revision>
  <dcterms:created xsi:type="dcterms:W3CDTF">2022-01-21T13:53:21Z</dcterms:created>
  <dcterms:modified xsi:type="dcterms:W3CDTF">2022-01-21T14:09:47Z</dcterms:modified>
</cp:coreProperties>
</file>