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341" r:id="rId4"/>
    <p:sldId id="343" r:id="rId5"/>
    <p:sldId id="345" r:id="rId6"/>
    <p:sldId id="342" r:id="rId7"/>
    <p:sldId id="344" r:id="rId8"/>
    <p:sldId id="346" r:id="rId9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xmlns="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931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xmlns="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76FDD6-D2F5-40CC-A33A-45555592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689784B-C556-48C0-B28F-DAEB2BC0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27E5A9B-2097-489C-B789-401A635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396C430-2165-4729-B96D-F209928D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3A95D18-1AEE-47BC-9674-F6137C4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36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F5C469-C7E3-411B-842F-0A0E11EE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75E4914-92A1-4D67-9CF1-D40CA9E0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A649FC1-52DC-4580-9AC5-1F1FD88E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CB4A60-13CF-462F-8969-8A75E84C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BE62B7-9D4A-4BA5-98D0-0118F21F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63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84EDF74-6FBF-4813-8C96-3C726AAC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6C24DF2-C3EA-4505-BA2B-6E1945755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BF4302B-EC15-454E-9B42-DDF4205A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53CCD2-8CEB-4116-A00B-0A07781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08E18B-FBD6-4002-9500-CD4CD61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8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98D830-CF8C-47A2-B092-3D55B98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23C39DD-62E2-4398-85D7-47D2D05C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4C6667B-6C63-4CF7-BF85-A0110C47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77103A0-E62A-4F8B-BA1F-A226C2D5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F5F9E0-F7E7-40DE-AC6C-83D1051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932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7EC1FD-52D9-4470-B6AD-07B9CDF00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9EF5F19-4D18-4A1B-BC63-5BB1CC36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F5FEC12-2CB3-473C-ABAF-3292729C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8C885D7-E490-41CB-B095-5D35CE6F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36DE0D-DDE5-41CC-A354-A6D25530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37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F0E266-E4A8-4B01-A1BF-1591EFC9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181FBD-6FCA-40D4-9508-E73811899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A653943-F66A-4631-9327-0A341940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69446FF-2995-4F31-AD48-32255267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0D3B7F3-B063-4D87-8754-FDD3A2D1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52CD7EF-B98A-414D-89E4-6FB79BA1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3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3681F3-CD16-4A7C-8E2D-510F61A9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30A418C-FD85-4C74-83CE-BF469F635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97C2C3A-D94A-429C-8E23-DAE70C4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7C41D4C-4D42-430B-8C82-9E3F2CE0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AC6A10B-BB6E-4BA7-ADF8-4D1CD99CC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B56C3BD-12C7-4178-B009-A023A607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7C86F14-90E1-474F-AAB2-1672D80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570C7AC-B649-45D7-84C8-AFDACA5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582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48F1C7-2FAA-418B-B9BB-A49DD37D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F41831A-F50D-4C86-89A7-772010F4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9023362-92AE-4795-9538-092E36B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5684FDF-CEB6-4FD3-A3A4-F73A605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937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05E72C0-EB1E-4C1F-81BB-66D81577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638CA7B-1DB1-4B3F-86CF-5E8C17BA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0BCB29E-4306-4B87-8570-EACE15C8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543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B8230E-224E-4A04-944B-96272BEF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A34D04-BB8A-4096-A80D-2D0A63EE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58385BE-5A09-4678-99E3-EBD021A8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7B80C70-61BA-4334-84D2-FB585672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E7F1DF4-999B-4F20-986A-BFB7E896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5B5E18C-0050-42D6-853C-F1A6EC5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172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44F7C6-884C-494C-B65A-2D28BB05B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9CF31D0-3F45-4FFB-A61B-F2EB41C19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972921E-D553-4789-909F-C21EEA608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51152E8-4C5F-4F81-96A7-DF1D6ADD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B80D1F9-AB0A-47AB-9ACD-D4A5D599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4DFCDF7-0A14-4C97-ACD7-22E4499B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711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3DEA97-FFA0-4B7B-A5D4-B86FE5CC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E45426C-79EF-48F4-952B-9764FFC7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D30848-A1A0-4C24-AB3E-EA330165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0C1D-3B98-4C93-AEDD-46170EDCB0B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6A2A8C-C50B-42ED-AF7A-11E92F1B9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EF42FBF-7B1A-423B-B5DB-4D935C48E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2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5097"/>
          <a:stretch/>
        </p:blipFill>
        <p:spPr>
          <a:xfrm>
            <a:off x="0" y="-2586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7815" y="334346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9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8C3C293-7E4A-46B3-9077-0E98B08800C1}"/>
              </a:ext>
            </a:extLst>
          </p:cNvPr>
          <p:cNvSpPr txBox="1"/>
          <p:nvPr/>
        </p:nvSpPr>
        <p:spPr>
          <a:xfrm>
            <a:off x="1601669" y="2774097"/>
            <a:ext cx="6516719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 в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экономику:макроэкономика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Тлеужанова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Манатжан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Ашимкуловна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экономических наук,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ассоцированный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xmlns="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5097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3748" y="1796749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имени К.И. </a:t>
            </a:r>
            <a:r>
              <a:rPr lang="ru-RU" altLang="ru-RU" sz="105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Сатпаева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61287" y="3059654"/>
            <a:ext cx="4646140" cy="179279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Денежный рынок: спрос на деньги, предложение денег, равновесие на денежном рынке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143002" y="1152278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xmlns="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5720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7471" y="378999"/>
            <a:ext cx="12136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1.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71848" y="751865"/>
            <a:ext cx="860030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Имеются следующие данные: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ВВП реальный – 6500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ВВП потенциальный – 7200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государственные закупки – 900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налоговый коэффициент – 0,4;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приватизации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государственной собственности –  200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государственный долг – 600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правоохранительных органов – 700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по внешнеэкономической деятельности – 350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коэффициент трансфертов – 0,2 от дохода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Определить сальдо государственного бюджета, структурный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дефицит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циклический дефицит государственного бюджета.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97707" y="385690"/>
            <a:ext cx="827902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Фактический дефицит считается по показателям ВВП реального. Определим доходы и расходы государственного бюджета. Данные занесем в таблицу.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06413" y="803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3762" y="1605864"/>
          <a:ext cx="7525264" cy="2434797"/>
        </p:xfrm>
        <a:graphic>
          <a:graphicData uri="http://schemas.openxmlformats.org/drawingml/2006/table">
            <a:tbl>
              <a:tblPr/>
              <a:tblGrid>
                <a:gridCol w="2463608"/>
                <a:gridCol w="1280939"/>
                <a:gridCol w="2463608"/>
                <a:gridCol w="1317109"/>
              </a:tblGrid>
              <a:tr h="202900">
                <a:tc gridSpan="2">
                  <a:txBody>
                    <a:bodyPr/>
                    <a:lstStyle/>
                    <a:p>
                      <a:pPr marL="440055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Доходы, млрд. тг.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165860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Расходы, млрд. тг.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799">
                <a:tc>
                  <a:txBody>
                    <a:bodyPr/>
                    <a:lstStyle/>
                    <a:p>
                      <a:pPr marL="31750" marR="30480" algn="ctr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Налоговые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1750" marR="30480" algn="ctr">
                        <a:lnSpc>
                          <a:spcPts val="132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доходы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8105" marR="7556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6500 ∙ 0,4 = 2600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790" marR="9842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Государственные закупки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12890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900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00">
                <a:tc rowSpan="4">
                  <a:txBody>
                    <a:bodyPr/>
                    <a:lstStyle/>
                    <a:p>
                      <a:pPr marL="66675" algn="l"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57785" indent="45720" algn="ctr">
                        <a:lnSpc>
                          <a:spcPct val="95000"/>
                        </a:lnSpc>
                        <a:spcBef>
                          <a:spcPts val="115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Неналоговые доходы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66675" algn="l"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78105" marR="7429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790" marR="9842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государственный </a:t>
                      </a: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долг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12890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600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7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marR="98425" algn="ctr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содержание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97790" marR="98425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правоохранительных органов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12890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700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marR="98425" algn="ctr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расходы по внешнеэкономической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98425" marR="98425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деятельности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12890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350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7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marR="9842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трансферты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marR="12890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2800 ∙ 0,2 = 560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00">
                <a:tc>
                  <a:txBody>
                    <a:bodyPr/>
                    <a:lstStyle/>
                    <a:p>
                      <a:pPr marL="233045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 marR="7556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3080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marR="9842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marR="12763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3110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6626" y="4162680"/>
            <a:ext cx="83531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Расходы превышают доходы, соответственно, наблюдается дефицит.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Фактический дефицит = 3110 – 2800 = 310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млрд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руб.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Структурный дефицит считается по потенциальному ВВП.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83059" y="220419"/>
            <a:ext cx="79577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Определим доходы и расходы государственного бюджета.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Данные занесем в таблицу.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56055" y="877329"/>
          <a:ext cx="7846539" cy="3188043"/>
        </p:xfrm>
        <a:graphic>
          <a:graphicData uri="http://schemas.openxmlformats.org/drawingml/2006/table">
            <a:tbl>
              <a:tblPr/>
              <a:tblGrid>
                <a:gridCol w="2419937"/>
                <a:gridCol w="1588110"/>
                <a:gridCol w="2419937"/>
                <a:gridCol w="1418555"/>
              </a:tblGrid>
              <a:tr h="249523">
                <a:tc gridSpan="2">
                  <a:txBody>
                    <a:bodyPr/>
                    <a:lstStyle/>
                    <a:p>
                      <a:pPr marL="746125" algn="l">
                        <a:lnSpc>
                          <a:spcPts val="1265"/>
                        </a:lnSpc>
                        <a:spcAft>
                          <a:spcPts val="0"/>
                        </a:spcAft>
                        <a:tabLst>
                          <a:tab pos="2635250" algn="r"/>
                        </a:tabLs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Доходы, млрд </a:t>
                      </a:r>
                      <a:r>
                        <a:rPr lang="ru-RU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тг</a:t>
                      </a: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.	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859155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Расходы, млрд </a:t>
                      </a:r>
                      <a:r>
                        <a:rPr lang="ru-RU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тг</a:t>
                      </a: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65">
                <a:tc>
                  <a:txBody>
                    <a:bodyPr/>
                    <a:lstStyle/>
                    <a:p>
                      <a:pPr marL="31115" marR="31750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Налоговые доходы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915" marR="81915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7200 ∙ 0,4 = 2880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30810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Государственные закупки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8575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900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3">
                <a:tc rowSpan="4">
                  <a:txBody>
                    <a:bodyPr/>
                    <a:lstStyle/>
                    <a:p>
                      <a:pPr marL="66675"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71120" algn="l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Неналоговые доходы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66675"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81915" marR="81280"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3081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государственный долг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857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600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9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4620" marR="130175" algn="ctr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содержание правоохрани-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130810" marR="130810" algn="ctr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тельных органов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857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700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05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2555" algn="l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расходы по внешнеэконо-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197485" algn="l">
                        <a:lnSpc>
                          <a:spcPts val="132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мической деятельности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8575" algn="ctr"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350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0810" marR="13081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трансферты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921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3080 ∙ 0,2 = 616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3">
                <a:tc>
                  <a:txBody>
                    <a:bodyPr/>
                    <a:lstStyle/>
                    <a:p>
                      <a:pPr marL="254635" marR="25400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915" marR="8191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3080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1445" marR="13081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4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" marR="2794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3166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17838" y="4150323"/>
            <a:ext cx="708738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Структурный дефицит = 3166 – 3080 = 86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млрд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Циклический дефицит = фактический – структурный = 310 – 86 = 224 млрд.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32485" y="924756"/>
            <a:ext cx="84149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Найти показатели государственного долга на начало и конец года: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9827" y="481913"/>
            <a:ext cx="1421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2.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41405" y="1334528"/>
          <a:ext cx="7772400" cy="3446780"/>
        </p:xfrm>
        <a:graphic>
          <a:graphicData uri="http://schemas.openxmlformats.org/drawingml/2006/table">
            <a:tbl>
              <a:tblPr/>
              <a:tblGrid>
                <a:gridCol w="5498702"/>
                <a:gridCol w="2273698"/>
              </a:tblGrid>
              <a:tr h="281548">
                <a:tc>
                  <a:txBody>
                    <a:bodyPr/>
                    <a:lstStyle/>
                    <a:p>
                      <a:pPr marL="1546860" marR="154749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1546860" marR="154749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290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290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Количество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Население 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страны на начало года,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млн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чел.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130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Население 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страны на конец года,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млн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чел.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132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Государственный 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долг на начало года,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млн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руб.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120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548">
                <a:tc>
                  <a:txBody>
                    <a:bodyPr/>
                    <a:lstStyle/>
                    <a:p>
                      <a:pPr marL="66675" algn="l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ВВП 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 начало года,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млн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руб.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163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1635" algn="ctr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600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Банковский</a:t>
                      </a: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процент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, %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675" marR="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marR="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Налоговая</a:t>
                      </a: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ставка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, %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1635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23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44">
                <a:tc>
                  <a:txBody>
                    <a:bodyPr/>
                    <a:lstStyle/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Темпы</a:t>
                      </a: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экономического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развития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ВВП, %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635" marR="38227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81635" marR="38227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39">
                <a:tc>
                  <a:txBody>
                    <a:bodyPr/>
                    <a:lstStyle/>
                    <a:p>
                      <a:pPr marL="66675" algn="l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Дефицит </a:t>
                      </a:r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государственного бюджета к концу года, % от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algn="l">
                        <a:lnSpc>
                          <a:spcPts val="1435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доходов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675" marR="635" algn="ctr">
                        <a:spcBef>
                          <a:spcPts val="705"/>
                        </a:spcBef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6675" marR="635" algn="ctr">
                        <a:spcBef>
                          <a:spcPts val="705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843" y="161372"/>
            <a:ext cx="831609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Определим три показателя на начало года:</a:t>
            </a:r>
          </a:p>
          <a:p>
            <a:r>
              <a:rPr lang="ru-RU" sz="2000" dirty="0" smtClean="0"/>
              <a:t> 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6123" y="1198605"/>
            <a:ext cx="5473731" cy="50662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5233" y="1977080"/>
            <a:ext cx="5195615" cy="506627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22422" y="2757270"/>
            <a:ext cx="867444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определения показателя 3 найдем расходы государственного бюджета.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начало года Доходы = Расходам, т. к. дефицит определен только на конец года.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Доходы = расходы = 600 ∙ 0,23 = 138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млн.тг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4458" y="3904735"/>
            <a:ext cx="6950727" cy="568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71849" y="284030"/>
            <a:ext cx="84890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Определим показатели на конец года.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Госдолг на конец года = размер долга на начало года + дефицит госбюджета + проценты за пользование кредитом.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Госдолг = 120 + 138 ∙ 0,05 + 120∙0,06 = 120 + 6,9 + 7,2 = 134,1 млн.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тг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Определим ВВП на конец года с учетом темпов роста за год: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ВВП = 600 – 600 ∙ 0,09 = 600 – 54 = 546 млн.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тг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14615" y="2113006"/>
            <a:ext cx="6040813" cy="543697"/>
          </a:xfrm>
          <a:prstGeom prst="rect">
            <a:avLst/>
          </a:prstGeom>
          <a:noFill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9243" y="2932112"/>
            <a:ext cx="6418606" cy="577700"/>
          </a:xfrm>
          <a:prstGeom prst="rect">
            <a:avLst/>
          </a:prstGeom>
          <a:noFill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6777" y="3830595"/>
            <a:ext cx="7421055" cy="593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520</Words>
  <Application>Microsoft Office PowerPoint</Application>
  <PresentationFormat>Экран (16:9)</PresentationFormat>
  <Paragraphs>128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PC</cp:lastModifiedBy>
  <cp:revision>5</cp:revision>
  <dcterms:created xsi:type="dcterms:W3CDTF">2022-01-21T13:53:21Z</dcterms:created>
  <dcterms:modified xsi:type="dcterms:W3CDTF">2022-02-09T05:46:02Z</dcterms:modified>
</cp:coreProperties>
</file>