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9" r:id="rId6"/>
    <p:sldId id="282" r:id="rId7"/>
    <p:sldId id="285" r:id="rId8"/>
    <p:sldId id="287" r:id="rId9"/>
    <p:sldId id="288" r:id="rId10"/>
    <p:sldId id="289" r:id="rId11"/>
    <p:sldId id="291" r:id="rId12"/>
    <p:sldId id="293" r:id="rId13"/>
    <p:sldId id="294" r:id="rId14"/>
    <p:sldId id="296" r:id="rId15"/>
    <p:sldId id="299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1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>
      <p:cViewPr varScale="1">
        <p:scale>
          <a:sx n="146" d="100"/>
          <a:sy n="146" d="100"/>
        </p:scale>
        <p:origin x="732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3200" b="1" dirty="0">
                <a:solidFill>
                  <a:srgbClr val="062678"/>
                </a:solidFill>
                <a:latin typeface="+mn-lt"/>
              </a:rPr>
              <a:t>Экономика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ТЕМА 2. РЫНОК ТРУДА</a:t>
            </a:r>
          </a:p>
          <a:p>
            <a:pPr algn="ctr">
              <a:spcBef>
                <a:spcPct val="0"/>
              </a:spcBef>
              <a:buNone/>
            </a:pPr>
            <a:endParaRPr lang="ru-RU" sz="2400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ru-RU" sz="2400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18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441537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1414"/>
            <a:ext cx="8229600" cy="447459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Проанализируем подробнее, что определяет спрос на труд.</a:t>
            </a:r>
            <a:endParaRPr lang="en-US" sz="2000" b="1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Во-первых,</a:t>
            </a:r>
            <a:r>
              <a:rPr lang="ru-RU" sz="2000" dirty="0">
                <a:solidFill>
                  <a:srgbClr val="062678"/>
                </a:solidFill>
              </a:rPr>
              <a:t> поскольку главным фактором рынка труда является спрос на готовый товар, именно предельный продукт труда оказывает влияние на количество труда, которое наймет фирма. Предельный продукт труда - это дополнительный объем выпуска, полученный при использовании дополнительной единицы труда, когда объемы остальных факторов производства остаются фиксированными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Предельный продукт труда вычисляется как частная производная совокупного продукта по объему нанимаемого труда: </a:t>
            </a:r>
          </a:p>
          <a:p>
            <a:pPr marL="0" indent="268288" algn="ctr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062678"/>
                </a:solidFill>
              </a:rPr>
              <a:t>MP</a:t>
            </a:r>
            <a:r>
              <a:rPr lang="en-US" sz="2000" i="1" baseline="-25000" dirty="0">
                <a:solidFill>
                  <a:srgbClr val="062678"/>
                </a:solidFill>
              </a:rPr>
              <a:t>L</a:t>
            </a:r>
            <a:r>
              <a:rPr lang="en-US" sz="2000" i="1" dirty="0">
                <a:solidFill>
                  <a:srgbClr val="062678"/>
                </a:solidFill>
              </a:rPr>
              <a:t> = </a:t>
            </a:r>
            <a:r>
              <a:rPr lang="el-GR" sz="2000" i="1" dirty="0">
                <a:solidFill>
                  <a:srgbClr val="062678"/>
                </a:solidFill>
              </a:rPr>
              <a:t>δ</a:t>
            </a:r>
            <a:r>
              <a:rPr lang="en-US" sz="2000" i="1" dirty="0">
                <a:solidFill>
                  <a:srgbClr val="062678"/>
                </a:solidFill>
              </a:rPr>
              <a:t>TP</a:t>
            </a:r>
            <a:r>
              <a:rPr lang="en-US" sz="2000" i="1" baseline="-25000" dirty="0">
                <a:solidFill>
                  <a:srgbClr val="062678"/>
                </a:solidFill>
              </a:rPr>
              <a:t>L</a:t>
            </a:r>
            <a:r>
              <a:rPr lang="en-US" sz="2000" i="1" dirty="0">
                <a:solidFill>
                  <a:srgbClr val="062678"/>
                </a:solidFill>
              </a:rPr>
              <a:t> / </a:t>
            </a:r>
            <a:r>
              <a:rPr lang="el-GR" sz="2000" i="1" dirty="0">
                <a:solidFill>
                  <a:srgbClr val="062678"/>
                </a:solidFill>
              </a:rPr>
              <a:t>δ</a:t>
            </a:r>
            <a:r>
              <a:rPr lang="en-US" sz="2000" i="1" dirty="0">
                <a:solidFill>
                  <a:srgbClr val="062678"/>
                </a:solidFill>
              </a:rPr>
              <a:t>L ,</a:t>
            </a:r>
            <a:endParaRPr lang="ru-RU" sz="2000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i="1" dirty="0">
                <a:solidFill>
                  <a:srgbClr val="062678"/>
                </a:solidFill>
              </a:rPr>
              <a:t>MP</a:t>
            </a:r>
            <a:r>
              <a:rPr lang="ru-RU" sz="2000" i="1" baseline="-25000" dirty="0">
                <a:solidFill>
                  <a:srgbClr val="062678"/>
                </a:solidFill>
              </a:rPr>
              <a:t>L</a:t>
            </a:r>
            <a:r>
              <a:rPr lang="ru-RU" sz="2000" i="1" dirty="0">
                <a:solidFill>
                  <a:srgbClr val="062678"/>
                </a:solidFill>
              </a:rPr>
              <a:t> </a:t>
            </a:r>
            <a:r>
              <a:rPr lang="ru-RU" sz="2000" dirty="0">
                <a:solidFill>
                  <a:srgbClr val="062678"/>
                </a:solidFill>
              </a:rPr>
              <a:t>- предельный продукт труда; </a:t>
            </a:r>
            <a:r>
              <a:rPr lang="ru-RU" sz="2000" i="1" dirty="0">
                <a:solidFill>
                  <a:srgbClr val="062678"/>
                </a:solidFill>
              </a:rPr>
              <a:t>TP</a:t>
            </a:r>
            <a:r>
              <a:rPr lang="ru-RU" sz="2000" i="1" baseline="-25000" dirty="0">
                <a:solidFill>
                  <a:srgbClr val="062678"/>
                </a:solidFill>
              </a:rPr>
              <a:t>L</a:t>
            </a:r>
            <a:r>
              <a:rPr lang="ru-RU" sz="2000" i="1" dirty="0">
                <a:solidFill>
                  <a:srgbClr val="062678"/>
                </a:solidFill>
              </a:rPr>
              <a:t> </a:t>
            </a:r>
            <a:r>
              <a:rPr lang="ru-RU" sz="2000" dirty="0">
                <a:solidFill>
                  <a:srgbClr val="062678"/>
                </a:solidFill>
              </a:rPr>
              <a:t>- совокупный продукт труда при фиксированных объемах других ресурсов; </a:t>
            </a:r>
            <a:r>
              <a:rPr lang="ru-RU" sz="2000" i="1" dirty="0">
                <a:solidFill>
                  <a:srgbClr val="062678"/>
                </a:solidFill>
              </a:rPr>
              <a:t>L </a:t>
            </a:r>
            <a:r>
              <a:rPr lang="ru-RU" sz="2000" dirty="0">
                <a:solidFill>
                  <a:srgbClr val="062678"/>
                </a:solidFill>
              </a:rPr>
              <a:t>- объем нанимаемого труда.</a:t>
            </a:r>
          </a:p>
        </p:txBody>
      </p:sp>
    </p:spTree>
    <p:extLst>
      <p:ext uri="{BB962C8B-B14F-4D97-AF65-F5344CB8AC3E}">
        <p14:creationId xmlns:p14="http://schemas.microsoft.com/office/powerpoint/2010/main" val="1837476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>
            <a:extLst>
              <a:ext uri="{FF2B5EF4-FFF2-40B4-BE49-F238E27FC236}">
                <a16:creationId xmlns:a16="http://schemas.microsoft.com/office/drawing/2014/main" id="{E4705686-930E-4A38-BCFC-FFA2A37A3095}"/>
              </a:ext>
            </a:extLst>
          </p:cNvPr>
          <p:cNvSpPr txBox="1">
            <a:spLocks/>
          </p:cNvSpPr>
          <p:nvPr/>
        </p:nvSpPr>
        <p:spPr>
          <a:xfrm>
            <a:off x="385779" y="411510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Во-вторых, </a:t>
            </a:r>
            <a:r>
              <a:rPr lang="ru-RU" sz="2000" dirty="0">
                <a:solidFill>
                  <a:srgbClr val="062678"/>
                </a:solidFill>
              </a:rPr>
              <a:t>рынок товара воздействует на формирование спроса на труд посредством цены продукта (Р).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Два этих фактора в совокупности выражают </a:t>
            </a:r>
            <a:r>
              <a:rPr lang="ru-RU" sz="2000" b="1" i="1" dirty="0">
                <a:solidFill>
                  <a:srgbClr val="062678"/>
                </a:solidFill>
              </a:rPr>
              <a:t>доходность предельного продукта </a:t>
            </a:r>
            <a:r>
              <a:rPr lang="ru-RU" sz="2000" dirty="0">
                <a:solidFill>
                  <a:srgbClr val="062678"/>
                </a:solidFill>
              </a:rPr>
              <a:t>(денежную форму предельного продукта):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ctr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062678"/>
                </a:solidFill>
              </a:rPr>
              <a:t>MRP</a:t>
            </a:r>
            <a:r>
              <a:rPr lang="en-US" sz="2000" i="1" baseline="-25000" dirty="0">
                <a:solidFill>
                  <a:srgbClr val="062678"/>
                </a:solidFill>
              </a:rPr>
              <a:t>L</a:t>
            </a:r>
            <a:r>
              <a:rPr lang="en-US" sz="2000" i="1" dirty="0">
                <a:solidFill>
                  <a:srgbClr val="062678"/>
                </a:solidFill>
              </a:rPr>
              <a:t> = MP</a:t>
            </a:r>
            <a:r>
              <a:rPr lang="en-US" sz="2000" i="1" baseline="-25000" dirty="0">
                <a:solidFill>
                  <a:srgbClr val="062678"/>
                </a:solidFill>
              </a:rPr>
              <a:t>L</a:t>
            </a:r>
            <a:r>
              <a:rPr lang="en-US" sz="2000" i="1" dirty="0">
                <a:solidFill>
                  <a:srgbClr val="062678"/>
                </a:solidFill>
              </a:rPr>
              <a:t> × P .</a:t>
            </a:r>
            <a:endParaRPr lang="ru-RU" sz="2000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Таким образом, </a:t>
            </a:r>
            <a:r>
              <a:rPr lang="ru-RU" sz="2000" b="1" i="1" dirty="0">
                <a:solidFill>
                  <a:srgbClr val="062678"/>
                </a:solidFill>
              </a:rPr>
              <a:t>спрос фирмы </a:t>
            </a:r>
            <a:r>
              <a:rPr lang="ru-RU" sz="2000" dirty="0">
                <a:solidFill>
                  <a:srgbClr val="062678"/>
                </a:solidFill>
              </a:rPr>
              <a:t>на труд представляет собой </a:t>
            </a:r>
            <a:r>
              <a:rPr lang="ru-RU" sz="2000" b="1" i="1" dirty="0">
                <a:solidFill>
                  <a:srgbClr val="062678"/>
                </a:solidFill>
              </a:rPr>
              <a:t>доходность предельного продукта труда</a:t>
            </a:r>
            <a:r>
              <a:rPr lang="ru-RU" sz="2000" dirty="0">
                <a:solidFill>
                  <a:srgbClr val="062678"/>
                </a:solidFill>
              </a:rPr>
              <a:t>: </a:t>
            </a:r>
          </a:p>
          <a:p>
            <a:pPr marL="0" indent="268288" algn="ctr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062678"/>
                </a:solidFill>
              </a:rPr>
              <a:t>D</a:t>
            </a:r>
            <a:r>
              <a:rPr lang="en-US" sz="2000" i="1" baseline="-25000" dirty="0">
                <a:solidFill>
                  <a:srgbClr val="062678"/>
                </a:solidFill>
              </a:rPr>
              <a:t>L </a:t>
            </a:r>
            <a:r>
              <a:rPr lang="en-US" sz="2000" i="1" dirty="0">
                <a:solidFill>
                  <a:srgbClr val="062678"/>
                </a:solidFill>
              </a:rPr>
              <a:t>= MRP</a:t>
            </a:r>
            <a:r>
              <a:rPr lang="en-US" sz="2000" i="1" baseline="-25000" dirty="0">
                <a:solidFill>
                  <a:srgbClr val="062678"/>
                </a:solidFill>
              </a:rPr>
              <a:t>L</a:t>
            </a:r>
            <a:r>
              <a:rPr lang="en-US" sz="2000" i="1" dirty="0">
                <a:solidFill>
                  <a:srgbClr val="062678"/>
                </a:solidFill>
              </a:rPr>
              <a:t> .</a:t>
            </a:r>
            <a:endParaRPr lang="ru-RU" sz="2000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Поскольку предельная производительность фактора имеет тенденцию убывать с ростом объема его использования, то при прочих равных условиях (фиксированных объемах других факторов производства, постоянстве цены товара, и т.д.) кривая спроса на труд имеет отрицательный наклон.</a:t>
            </a:r>
          </a:p>
        </p:txBody>
      </p:sp>
    </p:spTree>
    <p:extLst>
      <p:ext uri="{BB962C8B-B14F-4D97-AF65-F5344CB8AC3E}">
        <p14:creationId xmlns:p14="http://schemas.microsoft.com/office/powerpoint/2010/main" val="384106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Равновесие рынка труда.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D8AD2E9B-3EC9-4D76-9497-7EB218C64F2F}"/>
              </a:ext>
            </a:extLst>
          </p:cNvPr>
          <p:cNvSpPr txBox="1">
            <a:spLocks/>
          </p:cNvSpPr>
          <p:nvPr/>
        </p:nvSpPr>
        <p:spPr>
          <a:xfrm>
            <a:off x="457200" y="987574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Равновесие рынка труда устанавливается в точке пересечения кривой спроса на труд L</a:t>
            </a:r>
            <a:r>
              <a:rPr lang="ru-RU" sz="2000" baseline="30000" dirty="0">
                <a:solidFill>
                  <a:srgbClr val="062678"/>
                </a:solidFill>
              </a:rPr>
              <a:t>D</a:t>
            </a:r>
            <a:r>
              <a:rPr lang="ru-RU" sz="2000" dirty="0">
                <a:solidFill>
                  <a:srgbClr val="062678"/>
                </a:solidFill>
              </a:rPr>
              <a:t> и кривой предложения труда L</a:t>
            </a:r>
            <a:r>
              <a:rPr lang="ru-RU" sz="2000" baseline="30000" dirty="0">
                <a:solidFill>
                  <a:srgbClr val="062678"/>
                </a:solidFill>
              </a:rPr>
              <a:t>S</a:t>
            </a:r>
            <a:r>
              <a:rPr lang="ru-RU" sz="2000" dirty="0">
                <a:solidFill>
                  <a:srgbClr val="062678"/>
                </a:solidFill>
              </a:rPr>
              <a:t> (см. рис.). Состоянию равновесия на рынке труда соответствует равновесная ставка реальной заработной платы (W/P)</a:t>
            </a:r>
            <a:r>
              <a:rPr lang="ru-RU" sz="2000" baseline="-25000" dirty="0">
                <a:solidFill>
                  <a:srgbClr val="062678"/>
                </a:solidFill>
              </a:rPr>
              <a:t>e</a:t>
            </a:r>
            <a:r>
              <a:rPr lang="ru-RU" sz="2000" dirty="0">
                <a:solidFill>
                  <a:srgbClr val="062678"/>
                </a:solidFill>
              </a:rPr>
              <a:t> и равновесный уровень занятости (L)</a:t>
            </a:r>
            <a:r>
              <a:rPr lang="ru-RU" sz="2000" baseline="-25000" dirty="0">
                <a:solidFill>
                  <a:srgbClr val="062678"/>
                </a:solidFill>
              </a:rPr>
              <a:t>e</a:t>
            </a:r>
            <a:r>
              <a:rPr lang="ru-RU" sz="2000" dirty="0">
                <a:solidFill>
                  <a:srgbClr val="062678"/>
                </a:solidFill>
              </a:rPr>
              <a:t>. </a:t>
            </a:r>
          </a:p>
        </p:txBody>
      </p:sp>
      <p:pic>
        <p:nvPicPr>
          <p:cNvPr id="7" name="Объект 3">
            <a:extLst>
              <a:ext uri="{FF2B5EF4-FFF2-40B4-BE49-F238E27FC236}">
                <a16:creationId xmlns:a16="http://schemas.microsoft.com/office/drawing/2014/main" id="{D8DFB136-6D09-46C8-8A64-C2FA0560D4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999" t="43771" r="60011" b="12458"/>
          <a:stretch/>
        </p:blipFill>
        <p:spPr>
          <a:xfrm>
            <a:off x="2714952" y="2499742"/>
            <a:ext cx="3714096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230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5725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Типы рынка труда. </a:t>
            </a:r>
            <a:br>
              <a:rPr lang="en-US" sz="2400" b="1" dirty="0">
                <a:solidFill>
                  <a:srgbClr val="062678"/>
                </a:solidFill>
                <a:latin typeface="+mn-lt"/>
              </a:rPr>
            </a:br>
            <a:r>
              <a:rPr lang="ru-RU" sz="2400" b="1" dirty="0">
                <a:solidFill>
                  <a:srgbClr val="062678"/>
                </a:solidFill>
                <a:latin typeface="+mn-lt"/>
              </a:rPr>
              <a:t>Монопсония на рынке труда.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4032448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Выделяют несколько типов рынка труда: чисто конкурентный, </a:t>
            </a:r>
            <a:r>
              <a:rPr lang="ru-RU" sz="2000" dirty="0" err="1">
                <a:solidFill>
                  <a:srgbClr val="062678"/>
                </a:solidFill>
              </a:rPr>
              <a:t>монопсонистический</a:t>
            </a:r>
            <a:r>
              <a:rPr lang="ru-RU" sz="2000" dirty="0">
                <a:solidFill>
                  <a:srgbClr val="062678"/>
                </a:solidFill>
              </a:rPr>
              <a:t> (монополия покупателя) и двухсторонний монополистический.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Чисто конкурентный рынок труда </a:t>
            </a:r>
            <a:r>
              <a:rPr lang="ru-RU" sz="2000" dirty="0">
                <a:solidFill>
                  <a:srgbClr val="062678"/>
                </a:solidFill>
              </a:rPr>
              <a:t>имеет большое число фирм, конкурирующих при найме конкретного вида труда; многочисленные рабочие кадры, имеющие одинаковую квалификацию и независимо друг от друга предлагающие данный вид услуг труда; при чём ни фирмы ни рабочие не в состоянии диктовать размер заработной платы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 условиях </a:t>
            </a:r>
            <a:r>
              <a:rPr lang="ru-RU" sz="2000" b="1" i="1" dirty="0" err="1">
                <a:solidFill>
                  <a:srgbClr val="062678"/>
                </a:solidFill>
              </a:rPr>
              <a:t>монопсонистического</a:t>
            </a:r>
            <a:r>
              <a:rPr lang="ru-RU" sz="2000" b="1" i="1" dirty="0">
                <a:solidFill>
                  <a:srgbClr val="062678"/>
                </a:solidFill>
              </a:rPr>
              <a:t> рынка </a:t>
            </a:r>
            <a:r>
              <a:rPr lang="ru-RU" sz="2000" dirty="0">
                <a:solidFill>
                  <a:srgbClr val="062678"/>
                </a:solidFill>
              </a:rPr>
              <a:t>труда наниматель обладает монопольной способностью покупать труд. При монопсонии количество занятых на конкретном предприятии составляет основную часть всех занятых данным видом труда; ставки заработной платы находятся в прямой зависимости от количества нанимаемых работников. Данное положение очень часто встречается в небольших городах.</a:t>
            </a:r>
          </a:p>
        </p:txBody>
      </p:sp>
    </p:spTree>
    <p:extLst>
      <p:ext uri="{BB962C8B-B14F-4D97-AF65-F5344CB8AC3E}">
        <p14:creationId xmlns:p14="http://schemas.microsoft.com/office/powerpoint/2010/main" val="742695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53650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При </a:t>
            </a:r>
            <a:r>
              <a:rPr lang="ru-RU" sz="2000" b="1" i="1" dirty="0">
                <a:solidFill>
                  <a:srgbClr val="062678"/>
                </a:solidFill>
              </a:rPr>
              <a:t>монопсонии на рынке труда </a:t>
            </a:r>
            <a:r>
              <a:rPr lang="ru-RU" sz="2000" dirty="0">
                <a:solidFill>
                  <a:srgbClr val="062678"/>
                </a:solidFill>
              </a:rPr>
              <a:t>предложение представлено множеством работников, а спрос – единственной фирмой – работодателем. 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Монопсонии присущи следующие черты: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1. Количество занятых на данной фирме составляет основную часть всех занятых каким-то конкретным видом труда.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2. Данный вид труда является относительно немобильным либо в силу географических факторов, либо в том смысле, что если рабочие нашли альтернативу применения своего труда, то они вынуждены приобретать новую квалификацию.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3. Фирма "диктует заработную плату" в том смысле, что ставка заработной платы, которую фирма должна выплачивать, находится в прямой зависимости от количества нанимаемых рабочих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38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2136" r="60011" b="11684"/>
          <a:stretch/>
        </p:blipFill>
        <p:spPr>
          <a:xfrm>
            <a:off x="2657306" y="1851670"/>
            <a:ext cx="3829388" cy="2478667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887E02DA-8718-482A-AC04-FA1A5F0E58C0}"/>
              </a:ext>
            </a:extLst>
          </p:cNvPr>
          <p:cNvSpPr txBox="1">
            <a:spLocks/>
          </p:cNvSpPr>
          <p:nvPr/>
        </p:nvSpPr>
        <p:spPr>
          <a:xfrm>
            <a:off x="457200" y="267494"/>
            <a:ext cx="822960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r>
              <a:rPr lang="ru-RU" sz="2000" dirty="0">
                <a:solidFill>
                  <a:srgbClr val="062678"/>
                </a:solidFill>
              </a:rPr>
              <a:t>Поэтому предельные издержки найма дополнительного работника будут возрастать с ростом численности занятых и будут расположены выше линии предложения (линия предложения - линия средних издержек фирмы на найм работников). </a:t>
            </a: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Font typeface="Arial" pitchFamily="34" charset="0"/>
              <a:buNone/>
            </a:pPr>
            <a:endParaRPr lang="ru-RU" sz="2000" dirty="0">
              <a:solidFill>
                <a:srgbClr val="062678"/>
              </a:solidFill>
            </a:endParaRPr>
          </a:p>
          <a:p>
            <a:pPr marL="0" indent="268288" algn="ctr">
              <a:lnSpc>
                <a:spcPct val="110000"/>
              </a:lnSpc>
              <a:buFont typeface="Arial" pitchFamily="34" charset="0"/>
              <a:buNone/>
            </a:pPr>
            <a:r>
              <a:rPr lang="ru-RU" sz="2000" i="1" dirty="0">
                <a:solidFill>
                  <a:srgbClr val="062678"/>
                </a:solidFill>
              </a:rPr>
              <a:t>Рис. Равновесие на </a:t>
            </a:r>
            <a:r>
              <a:rPr lang="ru-RU" sz="2000" i="1" dirty="0" err="1">
                <a:solidFill>
                  <a:srgbClr val="062678"/>
                </a:solidFill>
              </a:rPr>
              <a:t>монопсонистическом</a:t>
            </a:r>
            <a:r>
              <a:rPr lang="ru-RU" sz="2000" i="1" dirty="0">
                <a:solidFill>
                  <a:srgbClr val="062678"/>
                </a:solidFill>
              </a:rPr>
              <a:t> рынке труда.</a:t>
            </a:r>
          </a:p>
        </p:txBody>
      </p:sp>
    </p:spTree>
    <p:extLst>
      <p:ext uri="{BB962C8B-B14F-4D97-AF65-F5344CB8AC3E}">
        <p14:creationId xmlns:p14="http://schemas.microsoft.com/office/powerpoint/2010/main" val="3435316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2029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Предложение труда. </a:t>
            </a:r>
            <a:br>
              <a:rPr lang="ru-RU" sz="2400" b="1" dirty="0">
                <a:solidFill>
                  <a:srgbClr val="062678"/>
                </a:solidFill>
                <a:latin typeface="+mn-lt"/>
              </a:rPr>
            </a:br>
            <a:r>
              <a:rPr lang="ru-RU" sz="2400" b="1" dirty="0">
                <a:solidFill>
                  <a:srgbClr val="062678"/>
                </a:solidFill>
                <a:latin typeface="+mn-lt"/>
              </a:rPr>
              <a:t>Спрос на труд. </a:t>
            </a:r>
            <a:br>
              <a:rPr lang="ru-RU" sz="2400" b="1" dirty="0">
                <a:solidFill>
                  <a:srgbClr val="062678"/>
                </a:solidFill>
                <a:latin typeface="+mn-lt"/>
              </a:rPr>
            </a:br>
            <a:r>
              <a:rPr lang="ru-RU" sz="2400" b="1" dirty="0">
                <a:solidFill>
                  <a:srgbClr val="062678"/>
                </a:solidFill>
                <a:latin typeface="+mn-lt"/>
              </a:rPr>
              <a:t>Равновесие на рынке труда.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97558"/>
            <a:ext cx="8229600" cy="310644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Предложение труда.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Помимо получения дополнительного дохода от расширения производства, найм работника влечет за собой дополнительные издержки ME</a:t>
            </a:r>
            <a:r>
              <a:rPr lang="ru-RU" sz="2000" baseline="-25000" dirty="0">
                <a:solidFill>
                  <a:srgbClr val="062678"/>
                </a:solidFill>
              </a:rPr>
              <a:t>L</a:t>
            </a:r>
            <a:r>
              <a:rPr lang="ru-RU" sz="2000" dirty="0">
                <a:solidFill>
                  <a:srgbClr val="062678"/>
                </a:solidFill>
              </a:rPr>
              <a:t> (заработная плата, выплачиваемая дополнительному работнику). Эти издержки, поскольку они являются одновременно доходом для работника, представляют собой другую сторону рынка - </a:t>
            </a:r>
            <a:r>
              <a:rPr lang="ru-RU" sz="2000" b="1" i="1" dirty="0">
                <a:solidFill>
                  <a:srgbClr val="062678"/>
                </a:solidFill>
              </a:rPr>
              <a:t>предложение труда </a:t>
            </a:r>
            <a:r>
              <a:rPr lang="ru-RU" sz="2000" dirty="0">
                <a:solidFill>
                  <a:srgbClr val="062678"/>
                </a:solidFill>
              </a:rPr>
              <a:t>(S</a:t>
            </a:r>
            <a:r>
              <a:rPr lang="ru-RU" sz="2000" baseline="-25000" dirty="0">
                <a:solidFill>
                  <a:srgbClr val="062678"/>
                </a:solidFill>
              </a:rPr>
              <a:t>L</a:t>
            </a:r>
            <a:r>
              <a:rPr lang="ru-RU" sz="2000" dirty="0">
                <a:solidFill>
                  <a:srgbClr val="062678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83307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Равновесие на рынке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Тогда равновесие на рынке труда будет установлено там, где спрос на труд равен его предложению: D</a:t>
            </a:r>
            <a:r>
              <a:rPr lang="ru-RU" sz="2000" baseline="-25000" dirty="0">
                <a:solidFill>
                  <a:srgbClr val="062678"/>
                </a:solidFill>
              </a:rPr>
              <a:t>L</a:t>
            </a:r>
            <a:r>
              <a:rPr lang="ru-RU" sz="2000" dirty="0">
                <a:solidFill>
                  <a:srgbClr val="062678"/>
                </a:solidFill>
              </a:rPr>
              <a:t> = S</a:t>
            </a:r>
            <a:r>
              <a:rPr lang="ru-RU" sz="2000" baseline="-25000" dirty="0">
                <a:solidFill>
                  <a:srgbClr val="062678"/>
                </a:solidFill>
              </a:rPr>
              <a:t>L</a:t>
            </a:r>
            <a:r>
              <a:rPr lang="ru-RU" sz="2000" dirty="0">
                <a:solidFill>
                  <a:srgbClr val="062678"/>
                </a:solidFill>
              </a:rPr>
              <a:t>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Другими словами, там, где стоимость предельного продукта труда окажется равной предельным издержкам найма работника, производящего данный продукт. Отсюда условие оптимального найма, </a:t>
            </a:r>
          </a:p>
          <a:p>
            <a:pPr marL="0" indent="268288" algn="ctr">
              <a:lnSpc>
                <a:spcPct val="110000"/>
              </a:lnSpc>
              <a:buNone/>
            </a:pPr>
            <a:r>
              <a:rPr lang="ru-RU" sz="2000" i="1" dirty="0">
                <a:solidFill>
                  <a:srgbClr val="062678"/>
                </a:solidFill>
              </a:rPr>
              <a:t>MRP</a:t>
            </a:r>
            <a:r>
              <a:rPr lang="ru-RU" sz="2000" i="1" baseline="-25000" dirty="0">
                <a:solidFill>
                  <a:srgbClr val="062678"/>
                </a:solidFill>
              </a:rPr>
              <a:t>L</a:t>
            </a:r>
            <a:r>
              <a:rPr lang="ru-RU" sz="2000" i="1" dirty="0">
                <a:solidFill>
                  <a:srgbClr val="062678"/>
                </a:solidFill>
              </a:rPr>
              <a:t> = ME</a:t>
            </a:r>
            <a:r>
              <a:rPr lang="ru-RU" sz="2000" i="1" baseline="-25000" dirty="0">
                <a:solidFill>
                  <a:srgbClr val="062678"/>
                </a:solidFill>
              </a:rPr>
              <a:t>L</a:t>
            </a:r>
            <a:r>
              <a:rPr lang="ru-RU" sz="2000" i="1" dirty="0">
                <a:solidFill>
                  <a:srgbClr val="062678"/>
                </a:solidFill>
              </a:rPr>
              <a:t>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где MRP</a:t>
            </a:r>
            <a:r>
              <a:rPr lang="ru-RU" sz="2000" baseline="-25000" dirty="0">
                <a:solidFill>
                  <a:srgbClr val="062678"/>
                </a:solidFill>
              </a:rPr>
              <a:t>L</a:t>
            </a:r>
            <a:r>
              <a:rPr lang="ru-RU" sz="2000" dirty="0">
                <a:solidFill>
                  <a:srgbClr val="062678"/>
                </a:solidFill>
              </a:rPr>
              <a:t> - стоимость предельного продукта труда; ME</a:t>
            </a:r>
            <a:r>
              <a:rPr lang="ru-RU" sz="2000" baseline="-25000" dirty="0">
                <a:solidFill>
                  <a:srgbClr val="062678"/>
                </a:solidFill>
              </a:rPr>
              <a:t>L</a:t>
            </a:r>
            <a:r>
              <a:rPr lang="ru-RU" sz="2000" dirty="0">
                <a:solidFill>
                  <a:srgbClr val="062678"/>
                </a:solidFill>
              </a:rPr>
              <a:t> - предельные издержки найма работника.</a:t>
            </a:r>
          </a:p>
        </p:txBody>
      </p:sp>
    </p:spTree>
    <p:extLst>
      <p:ext uri="{BB962C8B-B14F-4D97-AF65-F5344CB8AC3E}">
        <p14:creationId xmlns:p14="http://schemas.microsoft.com/office/powerpoint/2010/main" val="116006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Предложение на рынке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73737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Формирование предложения труда. Своими особенностями обладает также и предложение труда, в свою очередь влияющее на способы достижения и поддержания равновесия на рынке труда.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Предложение на рынке труда </a:t>
            </a:r>
            <a:r>
              <a:rPr lang="ru-RU" sz="2000" dirty="0">
                <a:solidFill>
                  <a:srgbClr val="062678"/>
                </a:solidFill>
              </a:rPr>
              <a:t>означает предложение рабочей силы или времени работы со стороны отдельных индивидов.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Каждый индивид - потенциальный носитель рабочей силы - имеет возможность выбора между свободным временем, которое является для него благом, и временем работы, которое представляет собой </a:t>
            </a:r>
            <a:r>
              <a:rPr lang="ru-RU" sz="2000" dirty="0" err="1">
                <a:solidFill>
                  <a:srgbClr val="062678"/>
                </a:solidFill>
              </a:rPr>
              <a:t>антиблаго</a:t>
            </a:r>
            <a:r>
              <a:rPr lang="ru-RU" sz="2000" dirty="0">
                <a:solidFill>
                  <a:srgbClr val="062678"/>
                </a:solidFill>
              </a:rPr>
              <a:t>, так как тягости труда приносят индивиду только отрицательную полезность. </a:t>
            </a:r>
          </a:p>
        </p:txBody>
      </p:sp>
    </p:spTree>
    <p:extLst>
      <p:ext uri="{BB962C8B-B14F-4D97-AF65-F5344CB8AC3E}">
        <p14:creationId xmlns:p14="http://schemas.microsoft.com/office/powerpoint/2010/main" val="4002242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32048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Но напряжение труда может уравновешиваться заработной платой - доходом, который индивид тратит на товары и услуги - то есть на другие блага.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Поскольку индивид не может существовать, не потребляя помимо свободного времени другие блага, работа становится также частью его жизни.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Поэтому можно рассматривать индивида в рамках альтернативного выбора "доход - свободное время". Кривые безразличия индивида, в данном случае, будут представлять собой кривые "нормального вида": предельные полезности дохода и свободного времени убывают по мере роста их потребления; предельная норма замены одного блага другим (например, свободного времени доходом) также убывает. </a:t>
            </a:r>
          </a:p>
        </p:txBody>
      </p:sp>
    </p:spTree>
    <p:extLst>
      <p:ext uri="{BB962C8B-B14F-4D97-AF65-F5344CB8AC3E}">
        <p14:creationId xmlns:p14="http://schemas.microsoft.com/office/powerpoint/2010/main" val="585624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9502"/>
            <a:ext cx="8229600" cy="453650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 качестве бюджетного ограничения можно рассмотреть стоимость товаров и услуг, которые покупает индивид при данных ценах, с одной стороны, и денежную оценку свободного времени (в виде заработной платы, недополученной в результате отдыха) - с другой. При этом совокупными средствами индивида, предполагаемыми для траты, будут являться доход от труда и доход из других источников: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ctr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062678"/>
                </a:solidFill>
              </a:rPr>
              <a:t>WR + P = I + WL</a:t>
            </a:r>
            <a:endParaRPr lang="ru-RU" sz="2000" i="1" dirty="0">
              <a:solidFill>
                <a:srgbClr val="062678"/>
              </a:solidFill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где I - доход из нетрудовых источников;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W - заработная плата;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p - индекс цен товаров;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q - объем потребляемых товаров и услуг;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R - время отдыха (свободное время);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L - время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995939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55526"/>
            <a:ext cx="8229600" cy="432048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Как и в случае с обычным выбором потребителя, равновесие индивида здесь наблюдается при равенстве денежных стоимостей и предельных полезностей благ: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ctr">
              <a:lnSpc>
                <a:spcPct val="110000"/>
              </a:lnSpc>
              <a:buNone/>
            </a:pPr>
            <a:r>
              <a:rPr lang="en-US" sz="2000" i="1" dirty="0">
                <a:solidFill>
                  <a:srgbClr val="062678"/>
                </a:solidFill>
              </a:rPr>
              <a:t>P/W = </a:t>
            </a:r>
            <a:r>
              <a:rPr lang="en-US" sz="2000" i="1" dirty="0" err="1">
                <a:solidFill>
                  <a:srgbClr val="062678"/>
                </a:solidFill>
              </a:rPr>
              <a:t>MU</a:t>
            </a:r>
            <a:r>
              <a:rPr lang="en-US" sz="2000" i="1" baseline="-25000" dirty="0" err="1">
                <a:solidFill>
                  <a:srgbClr val="062678"/>
                </a:solidFill>
              </a:rPr>
              <a:t>q</a:t>
            </a:r>
            <a:r>
              <a:rPr lang="en-US" sz="2000" i="1" dirty="0">
                <a:solidFill>
                  <a:srgbClr val="062678"/>
                </a:solidFill>
              </a:rPr>
              <a:t> + MU</a:t>
            </a:r>
            <a:r>
              <a:rPr lang="en-US" sz="2000" i="1" baseline="-25000" dirty="0">
                <a:solidFill>
                  <a:srgbClr val="062678"/>
                </a:solidFill>
              </a:rPr>
              <a:t>R</a:t>
            </a:r>
            <a:r>
              <a:rPr lang="en-US" sz="2000" i="1" dirty="0">
                <a:solidFill>
                  <a:srgbClr val="062678"/>
                </a:solidFill>
              </a:rPr>
              <a:t> ,</a:t>
            </a:r>
            <a:endParaRPr lang="ru-RU" sz="2000" i="1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где </a:t>
            </a:r>
            <a:r>
              <a:rPr lang="ru-RU" sz="2000" i="1" dirty="0" err="1">
                <a:solidFill>
                  <a:srgbClr val="062678"/>
                </a:solidFill>
              </a:rPr>
              <a:t>MU</a:t>
            </a:r>
            <a:r>
              <a:rPr lang="ru-RU" sz="2000" i="1" baseline="-25000" dirty="0" err="1">
                <a:solidFill>
                  <a:srgbClr val="062678"/>
                </a:solidFill>
              </a:rPr>
              <a:t>q</a:t>
            </a:r>
            <a:r>
              <a:rPr lang="ru-RU" sz="2000" dirty="0">
                <a:solidFill>
                  <a:srgbClr val="062678"/>
                </a:solidFill>
              </a:rPr>
              <a:t> - предельная полезность товарного набора; </a:t>
            </a:r>
            <a:r>
              <a:rPr lang="ru-RU" sz="2000" i="1" dirty="0">
                <a:solidFill>
                  <a:srgbClr val="062678"/>
                </a:solidFill>
              </a:rPr>
              <a:t>MU</a:t>
            </a:r>
            <a:r>
              <a:rPr lang="ru-RU" sz="2000" i="1" baseline="-25000" dirty="0">
                <a:solidFill>
                  <a:srgbClr val="062678"/>
                </a:solidFill>
              </a:rPr>
              <a:t>R</a:t>
            </a:r>
            <a:r>
              <a:rPr lang="ru-RU" sz="2000" dirty="0">
                <a:solidFill>
                  <a:srgbClr val="062678"/>
                </a:solidFill>
              </a:rPr>
              <a:t> - предельная полезность свободного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357953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Эффект замены и Эффект дохода.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Эффект замены </a:t>
            </a:r>
            <a:r>
              <a:rPr lang="ru-RU" sz="2000" dirty="0">
                <a:solidFill>
                  <a:srgbClr val="062678"/>
                </a:solidFill>
              </a:rPr>
              <a:t>- изменение потребления данного товара в пользу или в ущерб потреблению другого товара в потребительской корзине индивида вследствие изменения относительной цены двух товаров. 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Эффект дохода </a:t>
            </a:r>
            <a:r>
              <a:rPr lang="ru-RU" sz="2000" dirty="0">
                <a:solidFill>
                  <a:srgbClr val="062678"/>
                </a:solidFill>
              </a:rPr>
              <a:t>- соответственное увеличение или сокращение потребления данного товара при падении или росте цены вследствие относительного изменения дохода потребителя. </a:t>
            </a:r>
          </a:p>
        </p:txBody>
      </p:sp>
    </p:spTree>
    <p:extLst>
      <p:ext uri="{BB962C8B-B14F-4D97-AF65-F5344CB8AC3E}">
        <p14:creationId xmlns:p14="http://schemas.microsoft.com/office/powerpoint/2010/main" val="253876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>
                <a:solidFill>
                  <a:srgbClr val="062678"/>
                </a:solidFill>
                <a:latin typeface="+mn-lt"/>
              </a:rPr>
              <a:t>Спрос на труд.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Формирование спроса на труд подчинено главной цели фирмы -</a:t>
            </a:r>
            <a:r>
              <a:rPr lang="en-US" sz="2000" dirty="0">
                <a:solidFill>
                  <a:srgbClr val="062678"/>
                </a:solidFill>
              </a:rPr>
              <a:t> </a:t>
            </a:r>
            <a:r>
              <a:rPr lang="ru-RU" sz="2000" b="1" i="1" dirty="0">
                <a:solidFill>
                  <a:srgbClr val="062678"/>
                </a:solidFill>
              </a:rPr>
              <a:t>минимизировать издержки</a:t>
            </a:r>
            <a:r>
              <a:rPr lang="ru-RU" sz="2000" dirty="0">
                <a:solidFill>
                  <a:srgbClr val="062678"/>
                </a:solidFill>
              </a:rPr>
              <a:t>. Следовательно, соотношение количества нанимаемого труда и его денежная оплата относительно количества и денежной оплаты других факторов производства будут такими, чтобы совокупные издержки фирмы при этом оказались по возможности минимальными при данном выпуске</a:t>
            </a:r>
            <a:r>
              <a:rPr lang="en-US" sz="2000" dirty="0">
                <a:solidFill>
                  <a:srgbClr val="062678"/>
                </a:solidFill>
              </a:rPr>
              <a:t>.</a:t>
            </a:r>
            <a:endParaRPr lang="ru-RU" sz="2000" dirty="0">
              <a:solidFill>
                <a:srgbClr val="062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343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1116</Words>
  <Application>Microsoft Office PowerPoint</Application>
  <PresentationFormat>Экран (16:9)</PresentationFormat>
  <Paragraphs>67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Тема Office</vt:lpstr>
      <vt:lpstr>Экономика труда</vt:lpstr>
      <vt:lpstr>Предложение труда.  Спрос на труд.  Равновесие на рынке труда.</vt:lpstr>
      <vt:lpstr>Равновесие на рынке труда</vt:lpstr>
      <vt:lpstr>Предложение на рынке труда</vt:lpstr>
      <vt:lpstr>Презентация PowerPoint</vt:lpstr>
      <vt:lpstr>Презентация PowerPoint</vt:lpstr>
      <vt:lpstr>Презентация PowerPoint</vt:lpstr>
      <vt:lpstr>Эффект замены и Эффект дохода.</vt:lpstr>
      <vt:lpstr>Спрос на труд.</vt:lpstr>
      <vt:lpstr>Презентация PowerPoint</vt:lpstr>
      <vt:lpstr>Презентация PowerPoint</vt:lpstr>
      <vt:lpstr>Равновесие рынка труда.</vt:lpstr>
      <vt:lpstr>Типы рынка труда.  Монопсония на рынке труда.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и характеристика рынка монополистической конкуренции</dc:title>
  <dc:creator>user</dc:creator>
  <cp:lastModifiedBy>Ivan</cp:lastModifiedBy>
  <cp:revision>78</cp:revision>
  <dcterms:created xsi:type="dcterms:W3CDTF">2018-05-02T14:36:25Z</dcterms:created>
  <dcterms:modified xsi:type="dcterms:W3CDTF">2023-01-23T14:40:48Z</dcterms:modified>
</cp:coreProperties>
</file>