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99" r:id="rId2"/>
    <p:sldId id="281" r:id="rId3"/>
    <p:sldId id="300" r:id="rId4"/>
    <p:sldId id="301" r:id="rId5"/>
    <p:sldId id="302" r:id="rId6"/>
    <p:sldId id="303" r:id="rId7"/>
    <p:sldId id="304" r:id="rId8"/>
    <p:sldId id="305" r:id="rId9"/>
    <p:sldId id="306" r:id="rId10"/>
    <p:sldId id="307" r:id="rId11"/>
    <p:sldId id="308" r:id="rId12"/>
    <p:sldId id="309" r:id="rId13"/>
    <p:sldId id="310"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2678"/>
    <a:srgbClr val="008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97" d="100"/>
          <a:sy n="97" d="100"/>
        </p:scale>
        <p:origin x="96" y="2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82BAD6-5E16-4C10-9B2E-6581C6E73C0C}" type="datetimeFigureOut">
              <a:rPr lang="ru-RU" smtClean="0"/>
              <a:pPr/>
              <a:t>28.01.2023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D5E7FC-7788-4FEE-9BB8-B1959E33B7E1}" type="slidenum">
              <a:rPr lang="ru-RU" smtClean="0"/>
              <a:pPr/>
              <a:t>‹#›</a:t>
            </a:fld>
            <a:endParaRPr lang="ru-RU"/>
          </a:p>
        </p:txBody>
      </p:sp>
    </p:spTree>
    <p:extLst>
      <p:ext uri="{BB962C8B-B14F-4D97-AF65-F5344CB8AC3E}">
        <p14:creationId xmlns:p14="http://schemas.microsoft.com/office/powerpoint/2010/main" val="1456669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03ABAE1A-5247-4A34-9181-09F1919AC41A}" type="datetimeFigureOut">
              <a:rPr lang="ru-RU" smtClean="0"/>
              <a:pPr/>
              <a:t>28.01.2023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2723811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28.01.2023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374325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28.01.2023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638125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28.01.2023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283864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3ABAE1A-5247-4A34-9181-09F1919AC41A}" type="datetimeFigureOut">
              <a:rPr lang="ru-RU" smtClean="0"/>
              <a:pPr/>
              <a:t>28.01.2023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1238430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3ABAE1A-5247-4A34-9181-09F1919AC41A}" type="datetimeFigureOut">
              <a:rPr lang="ru-RU" smtClean="0"/>
              <a:pPr/>
              <a:t>28.01.2023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37683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3ABAE1A-5247-4A34-9181-09F1919AC41A}" type="datetimeFigureOut">
              <a:rPr lang="ru-RU" smtClean="0"/>
              <a:pPr/>
              <a:t>28.01.2023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13866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3ABAE1A-5247-4A34-9181-09F1919AC41A}" type="datetimeFigureOut">
              <a:rPr lang="ru-RU" smtClean="0"/>
              <a:pPr/>
              <a:t>28.01.2023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1634923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3ABAE1A-5247-4A34-9181-09F1919AC41A}" type="datetimeFigureOut">
              <a:rPr lang="ru-RU" smtClean="0"/>
              <a:pPr/>
              <a:t>28.01.2023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54184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3ABAE1A-5247-4A34-9181-09F1919AC41A}" type="datetimeFigureOut">
              <a:rPr lang="ru-RU" smtClean="0"/>
              <a:pPr/>
              <a:t>28.01.2023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162791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3ABAE1A-5247-4A34-9181-09F1919AC41A}" type="datetimeFigureOut">
              <a:rPr lang="ru-RU" smtClean="0"/>
              <a:pPr/>
              <a:t>28.01.2023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137241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ABAE1A-5247-4A34-9181-09F1919AC41A}" type="datetimeFigureOut">
              <a:rPr lang="ru-RU" smtClean="0"/>
              <a:pPr/>
              <a:t>28.01.2023</a:t>
            </a:fld>
            <a:endParaRPr lang="ru-RU"/>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F48DFB-2F6C-4D8C-9215-E86B9113B68A}" type="slidenum">
              <a:rPr lang="ru-RU" smtClean="0"/>
              <a:pPr/>
              <a:t>‹#›</a:t>
            </a:fld>
            <a:endParaRPr lang="ru-RU"/>
          </a:p>
        </p:txBody>
      </p:sp>
    </p:spTree>
    <p:extLst>
      <p:ext uri="{BB962C8B-B14F-4D97-AF65-F5344CB8AC3E}">
        <p14:creationId xmlns:p14="http://schemas.microsoft.com/office/powerpoint/2010/main" val="3787071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121920" tIns="60960" rIns="121920" bIns="60960" rtlCol="0" anchor="ctr">
            <a:noAutofit/>
          </a:bodyPr>
          <a:lstStyle/>
          <a:p>
            <a:r>
              <a:rPr lang="ru-RU" sz="4267" b="1" dirty="0">
                <a:solidFill>
                  <a:srgbClr val="062678"/>
                </a:solidFill>
                <a:latin typeface="+mn-lt"/>
              </a:rPr>
              <a:t>Экономика труда</a:t>
            </a:r>
          </a:p>
        </p:txBody>
      </p:sp>
      <p:sp>
        <p:nvSpPr>
          <p:cNvPr id="3" name="Объект 2"/>
          <p:cNvSpPr>
            <a:spLocks noGrp="1"/>
          </p:cNvSpPr>
          <p:nvPr>
            <p:ph idx="1"/>
          </p:nvPr>
        </p:nvSpPr>
        <p:spPr/>
        <p:txBody>
          <a:bodyPr vert="horz" lIns="121920" tIns="60960" rIns="121920" bIns="60960" rtlCol="0" anchor="ctr">
            <a:noAutofit/>
          </a:bodyPr>
          <a:lstStyle/>
          <a:p>
            <a:pPr algn="ctr">
              <a:spcBef>
                <a:spcPct val="0"/>
              </a:spcBef>
              <a:buNone/>
            </a:pPr>
            <a:r>
              <a:rPr lang="ru-RU" b="1" dirty="0">
                <a:solidFill>
                  <a:srgbClr val="062678"/>
                </a:solidFill>
                <a:ea typeface="+mj-ea"/>
                <a:cs typeface="+mj-cs"/>
              </a:rPr>
              <a:t>ТЕМА </a:t>
            </a:r>
            <a:r>
              <a:rPr lang="en-US" b="1" dirty="0">
                <a:solidFill>
                  <a:srgbClr val="062678"/>
                </a:solidFill>
                <a:ea typeface="+mj-ea"/>
                <a:cs typeface="+mj-cs"/>
              </a:rPr>
              <a:t>5</a:t>
            </a:r>
            <a:r>
              <a:rPr lang="ru-RU" b="1" dirty="0">
                <a:solidFill>
                  <a:srgbClr val="062678"/>
                </a:solidFill>
                <a:ea typeface="+mj-ea"/>
                <a:cs typeface="+mj-cs"/>
              </a:rPr>
              <a:t>. ФУНКЦИОНИРОВАНИЕ РЫНКА ТРУДА</a:t>
            </a:r>
          </a:p>
          <a:p>
            <a:pPr algn="ctr">
              <a:spcBef>
                <a:spcPct val="0"/>
              </a:spcBef>
              <a:buNone/>
            </a:pPr>
            <a:endParaRPr lang="ru-RU" b="1" dirty="0">
              <a:solidFill>
                <a:srgbClr val="062678"/>
              </a:solidFill>
              <a:ea typeface="+mj-ea"/>
              <a:cs typeface="+mj-cs"/>
            </a:endParaRPr>
          </a:p>
          <a:p>
            <a:pPr algn="ctr">
              <a:spcBef>
                <a:spcPct val="0"/>
              </a:spcBef>
              <a:buNone/>
            </a:pPr>
            <a:endParaRPr lang="ru-RU" b="1" dirty="0">
              <a:solidFill>
                <a:srgbClr val="062678"/>
              </a:solidFill>
              <a:ea typeface="+mj-ea"/>
              <a:cs typeface="+mj-cs"/>
            </a:endParaRPr>
          </a:p>
          <a:p>
            <a:pPr algn="ctr">
              <a:spcBef>
                <a:spcPct val="0"/>
              </a:spcBef>
              <a:buNone/>
            </a:pPr>
            <a:r>
              <a:rPr lang="ru-RU" sz="2400" b="1" dirty="0">
                <a:solidFill>
                  <a:srgbClr val="062678"/>
                </a:solidFill>
                <a:ea typeface="+mj-ea"/>
                <a:cs typeface="+mj-cs"/>
              </a:rPr>
              <a:t> ТЛЕУЖАНОВА МАНАТЖАН АШИМКУЛОВНА</a:t>
            </a:r>
          </a:p>
        </p:txBody>
      </p:sp>
    </p:spTree>
    <p:extLst>
      <p:ext uri="{BB962C8B-B14F-4D97-AF65-F5344CB8AC3E}">
        <p14:creationId xmlns:p14="http://schemas.microsoft.com/office/powerpoint/2010/main" val="1434346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621328"/>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marL="176213" indent="-176213" algn="just">
              <a:buFont typeface="Arial" panose="020B0604020202020204" pitchFamily="34" charset="0"/>
              <a:buChar char="•"/>
            </a:pPr>
            <a:r>
              <a:rPr lang="ru-RU" sz="2000" dirty="0">
                <a:solidFill>
                  <a:srgbClr val="062678"/>
                </a:solidFill>
              </a:rPr>
              <a:t>Относительно длительное взаимодействие продавца (наемного работника) и покупателя (работодателя), что играет немаловажную роль в конкурентоспособности фирмы (качество выполняемой работы, </a:t>
            </a:r>
            <a:r>
              <a:rPr lang="ru-RU" sz="2000" dirty="0" err="1">
                <a:solidFill>
                  <a:srgbClr val="062678"/>
                </a:solidFill>
              </a:rPr>
              <a:t>трудоотдача</a:t>
            </a:r>
            <a:r>
              <a:rPr lang="ru-RU" sz="2000" dirty="0">
                <a:solidFill>
                  <a:srgbClr val="062678"/>
                </a:solidFill>
              </a:rPr>
              <a:t> и т.д.). </a:t>
            </a:r>
          </a:p>
          <a:p>
            <a:pPr marL="176213" indent="-176213" algn="just">
              <a:buFont typeface="Arial" panose="020B0604020202020204" pitchFamily="34" charset="0"/>
              <a:buChar char="•"/>
            </a:pPr>
            <a:r>
              <a:rPr lang="ru-RU" sz="2000" dirty="0">
                <a:solidFill>
                  <a:srgbClr val="062678"/>
                </a:solidFill>
              </a:rPr>
              <a:t>Необходимость детальной регламентации деятельности субъектов рынка, вызванное наличием большего числа институциональных структур (законодательство, социально- экономические программы, службы занятости, профсоюзы и т.п.) </a:t>
            </a:r>
          </a:p>
          <a:p>
            <a:pPr marL="176213" indent="-176213" algn="just">
              <a:buFont typeface="Arial" panose="020B0604020202020204" pitchFamily="34" charset="0"/>
              <a:buChar char="•"/>
            </a:pPr>
            <a:r>
              <a:rPr lang="ru-RU" sz="2000" dirty="0">
                <a:solidFill>
                  <a:srgbClr val="062678"/>
                </a:solidFill>
              </a:rPr>
              <a:t>Высокая степень индивидуализации сделок, связанная с различным уровнем рабочей силы, технологий производства и организации труда и т.д. </a:t>
            </a:r>
          </a:p>
          <a:p>
            <a:pPr marL="176213" indent="-176213" algn="just">
              <a:buFont typeface="Arial" panose="020B0604020202020204" pitchFamily="34" charset="0"/>
              <a:buChar char="•"/>
            </a:pPr>
            <a:r>
              <a:rPr lang="ru-RU" sz="2000" dirty="0">
                <a:solidFill>
                  <a:srgbClr val="062678"/>
                </a:solidFill>
              </a:rPr>
              <a:t>Оплата труда, осуществляемая в соответствии с конечными результатами, т.е. ценой продукции, созданной данным трудом, что ставит спрос на рабочую силу в зависимость от спроса на конечные товары и услуги. Спрос на рабочую силу как бы порождается спросом на товары и услуги, а потому называется производным. </a:t>
            </a:r>
          </a:p>
          <a:p>
            <a:pPr marL="176213" indent="-176213" algn="just">
              <a:buFont typeface="Arial" panose="020B0604020202020204" pitchFamily="34" charset="0"/>
              <a:buChar char="•"/>
            </a:pPr>
            <a:r>
              <a:rPr lang="ru-RU" sz="2000" dirty="0">
                <a:solidFill>
                  <a:srgbClr val="062678"/>
                </a:solidFill>
              </a:rPr>
              <a:t>Для работника имеет значение не только денежный аспект, но и содержание и условия труда, гарантии сохранения рабочего места, перспективы продвижения по службе, микроклимат в коллективе и т.д. </a:t>
            </a:r>
            <a:endParaRPr lang="en-US" sz="2000" dirty="0">
              <a:solidFill>
                <a:srgbClr val="062678"/>
              </a:solidFill>
            </a:endParaRPr>
          </a:p>
        </p:txBody>
      </p:sp>
    </p:spTree>
    <p:extLst>
      <p:ext uri="{BB962C8B-B14F-4D97-AF65-F5344CB8AC3E}">
        <p14:creationId xmlns:p14="http://schemas.microsoft.com/office/powerpoint/2010/main" val="4180556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667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Основная цель регулирования рынка труда состоит в содействии расширению спроса на рабочие руки и поддержке эффективного предложения рабочей силы. Меры государственного регулирования рынка труда могут быть дифференцированы следующим образом: </a:t>
            </a:r>
          </a:p>
          <a:p>
            <a:pPr marL="176213" indent="-176213" algn="just">
              <a:buFont typeface="Arial" panose="020B0604020202020204" pitchFamily="34" charset="0"/>
              <a:buChar char="•"/>
            </a:pPr>
            <a:r>
              <a:rPr lang="ru-RU" sz="2000" dirty="0">
                <a:solidFill>
                  <a:srgbClr val="062678"/>
                </a:solidFill>
              </a:rPr>
              <a:t>по объектам воздействия (население и его отдельные группы, работники и группы работников, предприниматели, элементы организации труда: оплата труда, продолжительность, условия труда и т.д.); </a:t>
            </a:r>
          </a:p>
          <a:p>
            <a:pPr marL="176213" indent="-176213" algn="just">
              <a:buFont typeface="Arial" panose="020B0604020202020204" pitchFamily="34" charset="0"/>
              <a:buChar char="•"/>
            </a:pPr>
            <a:r>
              <a:rPr lang="ru-RU" sz="2000" dirty="0">
                <a:solidFill>
                  <a:srgbClr val="062678"/>
                </a:solidFill>
              </a:rPr>
              <a:t>по направленности воздействия (меры, воздействующие на спрос на труд и предложение труда); </a:t>
            </a:r>
          </a:p>
          <a:p>
            <a:pPr marL="176213" indent="-176213" algn="just">
              <a:buFont typeface="Arial" panose="020B0604020202020204" pitchFamily="34" charset="0"/>
              <a:buChar char="•"/>
            </a:pPr>
            <a:r>
              <a:rPr lang="ru-RU" sz="2000" dirty="0">
                <a:solidFill>
                  <a:srgbClr val="062678"/>
                </a:solidFill>
              </a:rPr>
              <a:t>по форме воздействия (прямые и косвенные); </a:t>
            </a:r>
          </a:p>
          <a:p>
            <a:pPr marL="176213" indent="-176213" algn="just">
              <a:buFont typeface="Arial" panose="020B0604020202020204" pitchFamily="34" charset="0"/>
              <a:buChar char="•"/>
            </a:pPr>
            <a:r>
              <a:rPr lang="ru-RU" sz="2000" dirty="0">
                <a:solidFill>
                  <a:srgbClr val="062678"/>
                </a:solidFill>
              </a:rPr>
              <a:t>по характеру воздействия на рынок труда (поощрительные, ограничительные, запретительные, защитные); </a:t>
            </a:r>
          </a:p>
          <a:p>
            <a:pPr marL="176213" indent="-176213" algn="just">
              <a:buFont typeface="Arial" panose="020B0604020202020204" pitchFamily="34" charset="0"/>
              <a:buChar char="•"/>
            </a:pPr>
            <a:r>
              <a:rPr lang="ru-RU" sz="2000" dirty="0">
                <a:solidFill>
                  <a:srgbClr val="062678"/>
                </a:solidFill>
              </a:rPr>
              <a:t>по содержанию (меры экономического, административного характера или их сочетание); </a:t>
            </a:r>
          </a:p>
          <a:p>
            <a:pPr marL="176213" indent="-176213" algn="just">
              <a:buFont typeface="Arial" panose="020B0604020202020204" pitchFamily="34" charset="0"/>
              <a:buChar char="•"/>
            </a:pPr>
            <a:r>
              <a:rPr lang="ru-RU" sz="2000" dirty="0">
                <a:solidFill>
                  <a:srgbClr val="062678"/>
                </a:solidFill>
              </a:rPr>
              <a:t>по уровню воздействия (общегосударственные, региональные, отраслевые, внутрифирменные); </a:t>
            </a:r>
          </a:p>
          <a:p>
            <a:pPr marL="176213" indent="-176213" algn="just">
              <a:buFont typeface="Arial" panose="020B0604020202020204" pitchFamily="34" charset="0"/>
              <a:buChar char="•"/>
            </a:pPr>
            <a:r>
              <a:rPr lang="ru-RU" sz="2000" dirty="0">
                <a:solidFill>
                  <a:srgbClr val="062678"/>
                </a:solidFill>
              </a:rPr>
              <a:t>по источникам финансирования (госбюджет, внебюджетные средства). </a:t>
            </a:r>
          </a:p>
        </p:txBody>
      </p:sp>
    </p:spTree>
    <p:extLst>
      <p:ext uri="{BB962C8B-B14F-4D97-AF65-F5344CB8AC3E}">
        <p14:creationId xmlns:p14="http://schemas.microsoft.com/office/powerpoint/2010/main" val="3976570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667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В целях содействия полной, продуктивной и свободно избранной занятости населения государство призвано осуществлять: </a:t>
            </a:r>
          </a:p>
          <a:p>
            <a:pPr indent="265113" algn="just"/>
            <a:r>
              <a:rPr lang="ru-RU" sz="2000" dirty="0">
                <a:solidFill>
                  <a:srgbClr val="062678"/>
                </a:solidFill>
              </a:rPr>
              <a:t>•</a:t>
            </a:r>
            <a:r>
              <a:rPr lang="en-US" sz="2000" dirty="0">
                <a:solidFill>
                  <a:srgbClr val="062678"/>
                </a:solidFill>
              </a:rPr>
              <a:t> </a:t>
            </a:r>
            <a:r>
              <a:rPr lang="ru-RU" sz="2000" dirty="0">
                <a:solidFill>
                  <a:srgbClr val="062678"/>
                </a:solidFill>
              </a:rPr>
              <a:t>разработку мер финансово-кредитной, инвестиционной и налоговой политики, направленных на рациональное размещение производительных сил, повышение мобильности трудовых ресурсов, развитие временной и самостоятельной занятости, поощрение применения гибких режимов труда; </a:t>
            </a:r>
          </a:p>
          <a:p>
            <a:pPr indent="265113" algn="just"/>
            <a:r>
              <a:rPr lang="ru-RU" sz="2000" dirty="0">
                <a:solidFill>
                  <a:srgbClr val="062678"/>
                </a:solidFill>
              </a:rPr>
              <a:t>• правовое регулирование в области занятости на основе соблюдения законных прав и интересов граждан и соответствующих государственных гарантий, совершенствование законодательства о занятости населения; </a:t>
            </a:r>
          </a:p>
          <a:p>
            <a:pPr indent="265113" algn="just"/>
            <a:r>
              <a:rPr lang="ru-RU" sz="2000" dirty="0">
                <a:solidFill>
                  <a:srgbClr val="062678"/>
                </a:solidFill>
              </a:rPr>
              <a:t>• разработку и реализацию федеральных и территориальных программ содействия занятости населения; </a:t>
            </a:r>
          </a:p>
          <a:p>
            <a:pPr indent="265113" algn="just"/>
            <a:r>
              <a:rPr lang="ru-RU" sz="2000" dirty="0">
                <a:solidFill>
                  <a:srgbClr val="062678"/>
                </a:solidFill>
              </a:rPr>
              <a:t>• создание государственной службы занятости населения. </a:t>
            </a:r>
          </a:p>
        </p:txBody>
      </p:sp>
    </p:spTree>
    <p:extLst>
      <p:ext uri="{BB962C8B-B14F-4D97-AF65-F5344CB8AC3E}">
        <p14:creationId xmlns:p14="http://schemas.microsoft.com/office/powerpoint/2010/main" val="39798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667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С позиции регулирования общих правил и контроля за соблюдением работодателями трудового законодательства государство должно: </a:t>
            </a:r>
          </a:p>
          <a:p>
            <a:pPr marL="176213" indent="-176213" algn="just">
              <a:buFont typeface="Arial" panose="020B0604020202020204" pitchFamily="34" charset="0"/>
              <a:buChar char="•"/>
            </a:pPr>
            <a:r>
              <a:rPr lang="ru-RU" sz="2000" dirty="0">
                <a:solidFill>
                  <a:srgbClr val="062678"/>
                </a:solidFill>
              </a:rPr>
              <a:t>контролировать соблюдение Госстандартов в области безопасности, условий и охраны труда; </a:t>
            </a:r>
          </a:p>
          <a:p>
            <a:pPr marL="176213" indent="-176213" algn="just">
              <a:buFont typeface="Arial" panose="020B0604020202020204" pitchFamily="34" charset="0"/>
              <a:buChar char="•"/>
            </a:pPr>
            <a:r>
              <a:rPr lang="ru-RU" sz="2000" dirty="0">
                <a:solidFill>
                  <a:srgbClr val="062678"/>
                </a:solidFill>
              </a:rPr>
              <a:t>поддерживать необходимые уровни оплаты труда в соответствии с затратами на воспроизводство рабочей силы и рекомендациями международной организации труда; </a:t>
            </a:r>
          </a:p>
          <a:p>
            <a:pPr marL="176213" indent="-176213" algn="just">
              <a:buFont typeface="Arial" panose="020B0604020202020204" pitchFamily="34" charset="0"/>
              <a:buChar char="•"/>
            </a:pPr>
            <a:r>
              <a:rPr lang="ru-RU" sz="2000" dirty="0">
                <a:solidFill>
                  <a:srgbClr val="062678"/>
                </a:solidFill>
              </a:rPr>
              <a:t>обеспечивать условия для цивилизованного разрешения социальных конфликтов и нормального осуществления колдоговорных процессов согласования и регулирования социально-трудовых отношений. </a:t>
            </a:r>
          </a:p>
          <a:p>
            <a:pPr indent="265113" algn="just"/>
            <a:r>
              <a:rPr lang="ru-RU" sz="2000" dirty="0">
                <a:solidFill>
                  <a:srgbClr val="062678"/>
                </a:solidFill>
              </a:rPr>
              <a:t>Федеральным органом исполнительной власти, проводящим политику государства и осуществляющим управление в области труда, занятости и социальной защиты населения является Министерство труда и социального развития РФ. </a:t>
            </a:r>
          </a:p>
        </p:txBody>
      </p:sp>
    </p:spTree>
    <p:extLst>
      <p:ext uri="{BB962C8B-B14F-4D97-AF65-F5344CB8AC3E}">
        <p14:creationId xmlns:p14="http://schemas.microsoft.com/office/powerpoint/2010/main" val="1551443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549000"/>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Рынок труда как составная часть рыночной экономики представляет собой механизм согласования интересов работодателей (предъявителей спроса на труд) и наемной рабочей силы (продавцов последней). Это социально-экономическая категория, включающая в себя исторически сложившийся специфический общественный механизм, реализующий определенный комплекс социально-трудовых отношений, способствующий установлению и соблюдению баланса интересов между трудящимися, предпринимателями и государством. </a:t>
            </a:r>
          </a:p>
          <a:p>
            <a:pPr indent="265113" algn="just"/>
            <a:r>
              <a:rPr lang="ru-RU" sz="2000" dirty="0">
                <a:solidFill>
                  <a:srgbClr val="062678"/>
                </a:solidFill>
              </a:rPr>
              <a:t>С позиции воспроизводства рабочей силы можно выделить совокупность социально- трудовых отношений по поводу условий занятости, условий использования работников в общественном производстве, которая представляет рынок труда в узком смысле (внутрифирменный рынок). Он характеризует рыночные отношения в сфере занятости (на предприятии, фирме), а именно отношения по поводу цены труда и времени его использования. В данном случае понятие «рынок труда» характеризует количественную сторону и структуру занятых и представляет собой часть целого, т.е. понятия «рынок труда» в широком смысле как качественной характеристики, выражающей сущность всей совокупности отношений по поводу рабочей силы. </a:t>
            </a:r>
            <a:endParaRPr lang="en-US" sz="2000" dirty="0">
              <a:solidFill>
                <a:srgbClr val="062678"/>
              </a:solidFill>
            </a:endParaRPr>
          </a:p>
          <a:p>
            <a:pPr indent="265113" algn="just"/>
            <a:r>
              <a:rPr lang="ru-RU" sz="2000" i="1" dirty="0">
                <a:solidFill>
                  <a:srgbClr val="062678"/>
                </a:solidFill>
              </a:rPr>
              <a:t>Рынок труда - это динамическая система, включающая в себя комплекс социально-трудовых отношений по поводу условий найма, использования и обмена рабочей силы на жизненные средства, и механизм его самореализации, механизм спроса и предложения, функционирующий на основе информации, поступающей в виде изменений цены труда (заработной платы). </a:t>
            </a:r>
          </a:p>
        </p:txBody>
      </p:sp>
    </p:spTree>
    <p:extLst>
      <p:ext uri="{BB962C8B-B14F-4D97-AF65-F5344CB8AC3E}">
        <p14:creationId xmlns:p14="http://schemas.microsoft.com/office/powerpoint/2010/main" val="640921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549000"/>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Главными составными частями рынка труда являются совокупное предложение, охватывающее всю наемную рабочую силу из числа экономически активного населения, и совокупный спрос, как общую потребность экономики в наемной рабочей силе. </a:t>
            </a:r>
          </a:p>
          <a:p>
            <a:pPr indent="265113" algn="just"/>
            <a:r>
              <a:rPr lang="ru-RU" sz="2000" dirty="0">
                <a:solidFill>
                  <a:srgbClr val="062678"/>
                </a:solidFill>
              </a:rPr>
              <a:t>В зависимости от целей анализа структура рынка труда может определяться разными признаками. </a:t>
            </a:r>
          </a:p>
          <a:p>
            <a:pPr indent="265113" algn="just"/>
            <a:r>
              <a:rPr lang="ru-RU" sz="2000" dirty="0">
                <a:solidFill>
                  <a:srgbClr val="062678"/>
                </a:solidFill>
              </a:rPr>
              <a:t>Исходя из критерия минимума числа компонентов, можно выделить следующие: </a:t>
            </a:r>
          </a:p>
          <a:p>
            <a:pPr marL="182563" indent="-182563" algn="just">
              <a:buFont typeface="Arial" panose="020B0604020202020204" pitchFamily="34" charset="0"/>
              <a:buChar char="•"/>
            </a:pPr>
            <a:r>
              <a:rPr lang="ru-RU" sz="2000" dirty="0">
                <a:solidFill>
                  <a:srgbClr val="062678"/>
                </a:solidFill>
              </a:rPr>
              <a:t>Субъекты рынка труда (наемные работники, работодатели, государство); </a:t>
            </a:r>
          </a:p>
          <a:p>
            <a:pPr marL="182563" indent="-182563" algn="just">
              <a:buFont typeface="Arial" panose="020B0604020202020204" pitchFamily="34" charset="0"/>
              <a:buChar char="•"/>
            </a:pPr>
            <a:r>
              <a:rPr lang="ru-RU" sz="2000" dirty="0">
                <a:solidFill>
                  <a:srgbClr val="062678"/>
                </a:solidFill>
              </a:rPr>
              <a:t>Экономические программы, решения и юридические нормы, принятые субъектами (законодательные акты, нормы, правила, регулирующие взаимоотношения между субъектами рынка); </a:t>
            </a:r>
          </a:p>
          <a:p>
            <a:pPr marL="182563" indent="-182563" algn="just">
              <a:buFont typeface="Arial" panose="020B0604020202020204" pitchFamily="34" charset="0"/>
              <a:buChar char="•"/>
            </a:pPr>
            <a:r>
              <a:rPr lang="ru-RU" sz="2000" dirty="0">
                <a:solidFill>
                  <a:srgbClr val="062678"/>
                </a:solidFill>
              </a:rPr>
              <a:t>Рыночный механизм (спрос, предложение рабочей силы, цена рабочей силы, конкуренция); </a:t>
            </a:r>
          </a:p>
          <a:p>
            <a:pPr marL="182563" indent="-182563" algn="just">
              <a:buFont typeface="Arial" panose="020B0604020202020204" pitchFamily="34" charset="0"/>
              <a:buChar char="•"/>
            </a:pPr>
            <a:r>
              <a:rPr lang="ru-RU" sz="2000" dirty="0">
                <a:solidFill>
                  <a:srgbClr val="062678"/>
                </a:solidFill>
              </a:rPr>
              <a:t>Безработица и социальные выплаты, связанные с ней; </a:t>
            </a:r>
          </a:p>
          <a:p>
            <a:pPr marL="182563" indent="-182563" algn="just">
              <a:buFont typeface="Arial" panose="020B0604020202020204" pitchFamily="34" charset="0"/>
              <a:buChar char="•"/>
            </a:pPr>
            <a:r>
              <a:rPr lang="ru-RU" sz="2000" dirty="0">
                <a:solidFill>
                  <a:srgbClr val="062678"/>
                </a:solidFill>
              </a:rPr>
              <a:t>Рыночная инфраструктура. </a:t>
            </a:r>
            <a:endParaRPr lang="en-US" sz="2000" dirty="0">
              <a:solidFill>
                <a:srgbClr val="062678"/>
              </a:solidFill>
            </a:endParaRPr>
          </a:p>
          <a:p>
            <a:pPr indent="265113" algn="just"/>
            <a:r>
              <a:rPr lang="ru-RU" sz="2000" b="1" i="1" dirty="0">
                <a:solidFill>
                  <a:srgbClr val="062678"/>
                </a:solidFill>
              </a:rPr>
              <a:t>Субъекты рынка труда </a:t>
            </a:r>
            <a:r>
              <a:rPr lang="ru-RU" sz="2000" dirty="0">
                <a:solidFill>
                  <a:srgbClr val="062678"/>
                </a:solidFill>
              </a:rPr>
              <a:t>- это наемные работники (и их объединения - профсоюзы), работодатели (предприниматели) и их союзы, государство и его органы. </a:t>
            </a:r>
          </a:p>
          <a:p>
            <a:pPr indent="265113" algn="just"/>
            <a:r>
              <a:rPr lang="ru-RU" sz="2000" dirty="0">
                <a:solidFill>
                  <a:srgbClr val="062678"/>
                </a:solidFill>
              </a:rPr>
              <a:t>Наемные работники - это граждане, включающиеся в процесс общественного производства на основе продажи своей рабочей силы, найма к собственнику средств производства или организатору производства (менеджеру). </a:t>
            </a:r>
          </a:p>
        </p:txBody>
      </p:sp>
    </p:spTree>
    <p:extLst>
      <p:ext uri="{BB962C8B-B14F-4D97-AF65-F5344CB8AC3E}">
        <p14:creationId xmlns:p14="http://schemas.microsoft.com/office/powerpoint/2010/main" val="4228079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549000"/>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b="1" i="1" dirty="0">
                <a:solidFill>
                  <a:srgbClr val="062678"/>
                </a:solidFill>
              </a:rPr>
              <a:t>Работодатель </a:t>
            </a:r>
            <a:r>
              <a:rPr lang="ru-RU" sz="2000" dirty="0">
                <a:solidFill>
                  <a:srgbClr val="062678"/>
                </a:solidFill>
              </a:rPr>
              <a:t>- это индивидуум, работающий самостоятельно и постоянно нанимающий на работу одного и более человек. </a:t>
            </a:r>
          </a:p>
          <a:p>
            <a:pPr indent="265113" algn="just"/>
            <a:r>
              <a:rPr lang="ru-RU" sz="2000" dirty="0">
                <a:solidFill>
                  <a:srgbClr val="062678"/>
                </a:solidFill>
              </a:rPr>
              <a:t>Государство как субъект рыночных отношений представлено федеральными, региональными органами власти, отраслевыми органами управления. Оно выполняет следующие функции: </a:t>
            </a:r>
          </a:p>
          <a:p>
            <a:pPr marL="182563" indent="-182563" algn="just">
              <a:buFont typeface="Arial" panose="020B0604020202020204" pitchFamily="34" charset="0"/>
              <a:buChar char="•"/>
            </a:pPr>
            <a:r>
              <a:rPr lang="ru-RU" sz="2000" dirty="0">
                <a:solidFill>
                  <a:srgbClr val="062678"/>
                </a:solidFill>
              </a:rPr>
              <a:t>социально-экономические, связанные с обеспечением полной занятости путем стимулирования создания рабочих мест во всех отраслях экономики; </a:t>
            </a:r>
          </a:p>
          <a:p>
            <a:pPr marL="182563" indent="-182563" algn="just">
              <a:buFont typeface="Arial" panose="020B0604020202020204" pitchFamily="34" charset="0"/>
              <a:buChar char="•"/>
            </a:pPr>
            <a:r>
              <a:rPr lang="ru-RU" sz="2000" dirty="0">
                <a:solidFill>
                  <a:srgbClr val="062678"/>
                </a:solidFill>
              </a:rPr>
              <a:t>законодательные, связанные с разработкой основных юридических норм и правил; </a:t>
            </a:r>
          </a:p>
          <a:p>
            <a:pPr marL="182563" indent="-182563" algn="just">
              <a:buFont typeface="Arial" panose="020B0604020202020204" pitchFamily="34" charset="0"/>
              <a:buChar char="•"/>
            </a:pPr>
            <a:r>
              <a:rPr lang="ru-RU" sz="2000" dirty="0">
                <a:solidFill>
                  <a:srgbClr val="062678"/>
                </a:solidFill>
              </a:rPr>
              <a:t>регулирования рынка труда косвенными методами; </a:t>
            </a:r>
          </a:p>
          <a:p>
            <a:pPr marL="182563" indent="-182563" algn="just">
              <a:buFont typeface="Arial" panose="020B0604020202020204" pitchFamily="34" charset="0"/>
              <a:buChar char="•"/>
            </a:pPr>
            <a:r>
              <a:rPr lang="ru-RU" sz="2000" dirty="0">
                <a:solidFill>
                  <a:srgbClr val="062678"/>
                </a:solidFill>
              </a:rPr>
              <a:t>защиты прав всех субъектов рынка труда; </a:t>
            </a:r>
          </a:p>
          <a:p>
            <a:pPr marL="182563" indent="-182563" algn="just">
              <a:buFont typeface="Arial" panose="020B0604020202020204" pitchFamily="34" charset="0"/>
              <a:buChar char="•"/>
            </a:pPr>
            <a:r>
              <a:rPr lang="ru-RU" sz="2000" dirty="0">
                <a:solidFill>
                  <a:srgbClr val="062678"/>
                </a:solidFill>
              </a:rPr>
              <a:t>ролевые (функции работодателя на государственных и муниципальных предприятиях). </a:t>
            </a:r>
          </a:p>
          <a:p>
            <a:pPr indent="265113" algn="just"/>
            <a:r>
              <a:rPr lang="ru-RU" sz="2000" dirty="0">
                <a:solidFill>
                  <a:srgbClr val="062678"/>
                </a:solidFill>
              </a:rPr>
              <a:t>Рыночная инфраструктура - это совокупность институтов содействия занятости, профориентации, профподготовки и переподготовки кадров; сеть центров занятости (бирж труда) и т.д. </a:t>
            </a:r>
          </a:p>
          <a:p>
            <a:pPr indent="265113" algn="just"/>
            <a:r>
              <a:rPr lang="ru-RU" sz="2000" dirty="0">
                <a:solidFill>
                  <a:srgbClr val="062678"/>
                </a:solidFill>
              </a:rPr>
              <a:t>Все компоненты рынка труда в совокупности обеспечивают сбалансированность спроса и предложения рабочей силы, реализацию права людей на труд и свободный выбор деятельности, на определенную социальную защиту. </a:t>
            </a:r>
            <a:endParaRPr lang="en-US" sz="2000" dirty="0">
              <a:solidFill>
                <a:srgbClr val="062678"/>
              </a:solidFill>
            </a:endParaRPr>
          </a:p>
          <a:p>
            <a:pPr indent="265113" algn="just"/>
            <a:r>
              <a:rPr lang="ru-RU" sz="2000" dirty="0">
                <a:solidFill>
                  <a:srgbClr val="062678"/>
                </a:solidFill>
              </a:rPr>
              <a:t>По уровням и субъектам управления совокупный рынок труда можно сегментировать следующим образом: общенациональный рынок труда, региональный (в разрезе административно-территориальных образований) и локальные рынки труда (в разрезе предприятий и организаций). </a:t>
            </a:r>
          </a:p>
        </p:txBody>
      </p:sp>
    </p:spTree>
    <p:extLst>
      <p:ext uri="{BB962C8B-B14F-4D97-AF65-F5344CB8AC3E}">
        <p14:creationId xmlns:p14="http://schemas.microsoft.com/office/powerpoint/2010/main" val="3649016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В зависимости от преобладающего вида мобильности - межфирменного (территориального) или внутрифирменного, различают два вида общенационального рынка труда. Первый вид ориентирован на территориальное перемещение рабочей силы (между предприятиями или фирмами), где фирмы комплектуются персоналом со стороны, выбирая уже подготовленных работников нужной профессии и квалификации. Основная форма подготовки персонала - ученичество. (Рынок труда США, Англии) </a:t>
            </a:r>
          </a:p>
          <a:p>
            <a:pPr indent="265113" algn="just"/>
            <a:r>
              <a:rPr lang="ru-RU" sz="2000" dirty="0">
                <a:solidFill>
                  <a:srgbClr val="062678"/>
                </a:solidFill>
              </a:rPr>
              <a:t>Второй вид - рынок труда, сориентированный на внутрифирменное движение работников. Подготовка кадров проходит внутри фирмы в соответствии со структурой рабочих мест и стратегией развития предприятия. (Рынок труда Японии, Франции) </a:t>
            </a:r>
          </a:p>
          <a:p>
            <a:pPr indent="265113" algn="just"/>
            <a:r>
              <a:rPr lang="ru-RU" sz="2000" dirty="0">
                <a:solidFill>
                  <a:srgbClr val="062678"/>
                </a:solidFill>
              </a:rPr>
              <a:t>Текущий рынок труда (рынок труда в узком смысле) представляет собой многосекторную структуру, образованную двумя взаимосвязанными частями: открытым и скрытым рынками труда, каждый из которых в свою очередь делится на официальную (зарегистрированную) и неофициальную части. </a:t>
            </a:r>
            <a:endParaRPr lang="en-US" sz="2000" dirty="0">
              <a:solidFill>
                <a:srgbClr val="062678"/>
              </a:solidFill>
            </a:endParaRPr>
          </a:p>
          <a:p>
            <a:pPr indent="265113" algn="just"/>
            <a:r>
              <a:rPr lang="ru-RU" sz="2000" dirty="0">
                <a:solidFill>
                  <a:srgbClr val="062678"/>
                </a:solidFill>
              </a:rPr>
              <a:t>Общенациональный и региональные рынки труда можно сегментировать по отраслевому (по видам деятельности) и профессионально-квалификационному признакам. Отраслевой разрез рынка труда представляет собой совокупную общественную потребность в рабочей силе отраслей народного хозяйства, обеспеченную реальными рабочими местами. </a:t>
            </a:r>
          </a:p>
        </p:txBody>
      </p:sp>
    </p:spTree>
    <p:extLst>
      <p:ext uri="{BB962C8B-B14F-4D97-AF65-F5344CB8AC3E}">
        <p14:creationId xmlns:p14="http://schemas.microsoft.com/office/powerpoint/2010/main" val="3260101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Профессионально-квалификационная структура совокупного рынка труда может рассматриваться, с одной стороны, как потребность производства в работниках определенного уровня образования и профессиональной подготовки, с другой - как потребность экономически активного населения в рабочих местах, соответствующих уровню его подготовки. </a:t>
            </a:r>
          </a:p>
          <a:p>
            <a:pPr indent="265113" algn="just"/>
            <a:r>
              <a:rPr lang="ru-RU" sz="2000" dirty="0">
                <a:solidFill>
                  <a:srgbClr val="062678"/>
                </a:solidFill>
              </a:rPr>
              <a:t>Работодатель представляет на рынке труда сторону, формирующую спрос на рабочую силу, наемные рабочие и безработные - сторону, формирующую предложение рабочей силы, элементы инфраструктуры способствуют взаимодействию первых двух субъектов рынка. </a:t>
            </a:r>
          </a:p>
          <a:p>
            <a:pPr indent="265113" algn="just"/>
            <a:r>
              <a:rPr lang="ru-RU" sz="2000" b="1" i="1" dirty="0">
                <a:solidFill>
                  <a:srgbClr val="062678"/>
                </a:solidFill>
              </a:rPr>
              <a:t>Механизм рынка труда </a:t>
            </a:r>
            <a:r>
              <a:rPr lang="ru-RU" sz="2000" dirty="0">
                <a:solidFill>
                  <a:srgbClr val="062678"/>
                </a:solidFill>
              </a:rPr>
              <a:t>основан на стоимостных принципах увязки и согласования социально различных интересов разнообразных групп работодателей и трудоспособного населения, нуждающегося в работе и желающего работать по найму. Взаимодействие спроса на труд и предложения рабочей силы складывается под влиянием конкретной экономической и социально-политической ситуации, движения цены рабочей силы (оплаты труда), уровня реальных доходов населения (рисунок 1). </a:t>
            </a:r>
          </a:p>
          <a:p>
            <a:pPr indent="265113" algn="just"/>
            <a:r>
              <a:rPr lang="ru-RU" sz="2000" dirty="0">
                <a:solidFill>
                  <a:srgbClr val="062678"/>
                </a:solidFill>
              </a:rPr>
              <a:t>Кривая предложения труда на рисунке направлена вверх, поскольку работники готовы жертвовать свободным временем и работать больше при повышении заработной платы, т.е. предложение труда растет (при прочих равных условиях). Эта зависимость выражает действие закона предложения труда. </a:t>
            </a:r>
          </a:p>
          <a:p>
            <a:pPr indent="265113" algn="just"/>
            <a:endParaRPr lang="ru-RU" sz="2000" dirty="0">
              <a:solidFill>
                <a:srgbClr val="062678"/>
              </a:solidFill>
            </a:endParaRPr>
          </a:p>
        </p:txBody>
      </p:sp>
    </p:spTree>
    <p:extLst>
      <p:ext uri="{BB962C8B-B14F-4D97-AF65-F5344CB8AC3E}">
        <p14:creationId xmlns:p14="http://schemas.microsoft.com/office/powerpoint/2010/main" val="1314059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Кривая спроса на труд напротив направлена вниз, поскольку с ростом издержек производства за счет повышения заработной платы (при прочих равных условиях) увеличивается стоимость изделий, создаваемых дополнительными трудовыми затратами, уменьшается прибыль. Такая ситуация работодателям невыгодна и они сокращают прием рабочих. </a:t>
            </a:r>
            <a:endParaRPr lang="en-US" sz="2000" dirty="0">
              <a:solidFill>
                <a:srgbClr val="062678"/>
              </a:solidFill>
            </a:endParaRPr>
          </a:p>
          <a:p>
            <a:pPr indent="265113" algn="just"/>
            <a:endParaRPr lang="en-US" sz="2000" dirty="0">
              <a:solidFill>
                <a:srgbClr val="062678"/>
              </a:solidFill>
            </a:endParaRPr>
          </a:p>
          <a:p>
            <a:pPr indent="265113" algn="just"/>
            <a:endParaRPr lang="en-US" sz="2000" dirty="0">
              <a:solidFill>
                <a:srgbClr val="062678"/>
              </a:solidFill>
            </a:endParaRPr>
          </a:p>
          <a:p>
            <a:pPr indent="265113" algn="just"/>
            <a:endParaRPr lang="en-US" sz="2000" dirty="0">
              <a:solidFill>
                <a:srgbClr val="062678"/>
              </a:solidFill>
            </a:endParaRPr>
          </a:p>
          <a:p>
            <a:pPr indent="265113" algn="just"/>
            <a:endParaRPr lang="en-US" sz="2000" dirty="0">
              <a:solidFill>
                <a:srgbClr val="062678"/>
              </a:solidFill>
            </a:endParaRPr>
          </a:p>
          <a:p>
            <a:pPr indent="265113" algn="just"/>
            <a:endParaRPr lang="en-US" sz="2000" dirty="0">
              <a:solidFill>
                <a:srgbClr val="062678"/>
              </a:solidFill>
            </a:endParaRPr>
          </a:p>
          <a:p>
            <a:pPr indent="265113" algn="just"/>
            <a:endParaRPr lang="en-US" sz="2000" dirty="0">
              <a:solidFill>
                <a:srgbClr val="062678"/>
              </a:solidFill>
            </a:endParaRPr>
          </a:p>
          <a:p>
            <a:pPr indent="265113" algn="just"/>
            <a:endParaRPr lang="en-US" sz="2000" dirty="0">
              <a:solidFill>
                <a:srgbClr val="062678"/>
              </a:solidFill>
            </a:endParaRPr>
          </a:p>
          <a:p>
            <a:pPr indent="265113" algn="just"/>
            <a:endParaRPr lang="en-US" sz="2000" dirty="0">
              <a:solidFill>
                <a:srgbClr val="062678"/>
              </a:solidFill>
            </a:endParaRPr>
          </a:p>
          <a:p>
            <a:pPr indent="265113" algn="just"/>
            <a:endParaRPr lang="en-US" sz="2000" dirty="0">
              <a:solidFill>
                <a:srgbClr val="062678"/>
              </a:solidFill>
            </a:endParaRPr>
          </a:p>
          <a:p>
            <a:pPr indent="265113" algn="just"/>
            <a:endParaRPr lang="en-US" sz="2000" dirty="0">
              <a:solidFill>
                <a:srgbClr val="062678"/>
              </a:solidFill>
            </a:endParaRPr>
          </a:p>
          <a:p>
            <a:pPr indent="265113" algn="ctr"/>
            <a:r>
              <a:rPr lang="ru-RU" sz="2000" i="1" dirty="0">
                <a:solidFill>
                  <a:srgbClr val="062678"/>
                </a:solidFill>
              </a:rPr>
              <a:t>Рис.</a:t>
            </a:r>
            <a:r>
              <a:rPr lang="en-US" sz="2000" i="1" dirty="0">
                <a:solidFill>
                  <a:srgbClr val="062678"/>
                </a:solidFill>
              </a:rPr>
              <a:t> </a:t>
            </a:r>
            <a:r>
              <a:rPr lang="ru-RU" sz="2000" i="1" dirty="0">
                <a:solidFill>
                  <a:srgbClr val="062678"/>
                </a:solidFill>
              </a:rPr>
              <a:t>1. Спрос и предложение на рынке труда. </a:t>
            </a:r>
            <a:endParaRPr lang="en-US" sz="2000" i="1" dirty="0">
              <a:solidFill>
                <a:srgbClr val="062678"/>
              </a:solidFill>
            </a:endParaRPr>
          </a:p>
          <a:p>
            <a:pPr indent="265113" algn="just"/>
            <a:r>
              <a:rPr lang="ru-RU" sz="2000" dirty="0">
                <a:solidFill>
                  <a:srgbClr val="062678"/>
                </a:solidFill>
              </a:rPr>
              <a:t>Из рисунка видно, что спрос на труд со стороны работодателей и, соответственно, занятость растут по мере снижения реальной заработной платы (цены труда), а предложение труда растет по мере роста реальной заработной платы.</a:t>
            </a:r>
          </a:p>
        </p:txBody>
      </p:sp>
      <p:pic>
        <p:nvPicPr>
          <p:cNvPr id="3" name="Picture 105">
            <a:extLst>
              <a:ext uri="{FF2B5EF4-FFF2-40B4-BE49-F238E27FC236}">
                <a16:creationId xmlns:a16="http://schemas.microsoft.com/office/drawing/2014/main" id="{113BDE53-F727-4453-AEA2-F22F220C129D}"/>
              </a:ext>
            </a:extLst>
          </p:cNvPr>
          <p:cNvPicPr>
            <a:picLocks noChangeAspect="1"/>
          </p:cNvPicPr>
          <p:nvPr/>
        </p:nvPicPr>
        <p:blipFill rotWithShape="1">
          <a:blip r:embed="rId2">
            <a:extLst>
              <a:ext uri="{28A0092B-C50C-407E-A947-70E740481C1C}">
                <a14:useLocalDpi xmlns:a14="http://schemas.microsoft.com/office/drawing/2010/main" val="0"/>
              </a:ext>
            </a:extLst>
          </a:blip>
          <a:srcRect t="3871" b="7898"/>
          <a:stretch/>
        </p:blipFill>
        <p:spPr>
          <a:xfrm>
            <a:off x="3822973" y="1887795"/>
            <a:ext cx="4546054" cy="2621326"/>
          </a:xfrm>
          <a:prstGeom prst="rect">
            <a:avLst/>
          </a:prstGeom>
        </p:spPr>
      </p:pic>
    </p:spTree>
    <p:extLst>
      <p:ext uri="{BB962C8B-B14F-4D97-AF65-F5344CB8AC3E}">
        <p14:creationId xmlns:p14="http://schemas.microsoft.com/office/powerpoint/2010/main" val="3252600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621328"/>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В точке пересечения этих кривых спрос и предложение труда совпадают, и возникает ситуация равновесия на рынке труда, т.е. устанавливается такая цена на труд, при которой планы продавцов и покупателей совпадают - это равновесная цена труда (или заработная плата). При цене труда равной </a:t>
            </a:r>
            <a:r>
              <a:rPr lang="en-US" sz="2000" dirty="0">
                <a:solidFill>
                  <a:srgbClr val="062678"/>
                </a:solidFill>
              </a:rPr>
              <a:t>W</a:t>
            </a:r>
            <a:r>
              <a:rPr lang="ru-RU" sz="2000" baseline="-25000" dirty="0">
                <a:solidFill>
                  <a:srgbClr val="062678"/>
                </a:solidFill>
              </a:rPr>
              <a:t>0</a:t>
            </a:r>
            <a:r>
              <a:rPr lang="ru-RU" sz="2000" dirty="0">
                <a:solidFill>
                  <a:srgbClr val="062678"/>
                </a:solidFill>
              </a:rPr>
              <a:t> работодатели имеют возможность заполнить все имеющиеся рабочие места, а все работники, желающие получить работу, находят ее. Если под действием каких-либо факторов цена труда становится выше равновесной, наблюдается безработица (предложение труда возрастает до уровня </a:t>
            </a:r>
            <a:r>
              <a:rPr lang="en-US" sz="2000" dirty="0">
                <a:solidFill>
                  <a:srgbClr val="062678"/>
                </a:solidFill>
              </a:rPr>
              <a:t>S</a:t>
            </a:r>
            <a:r>
              <a:rPr lang="ru-RU" sz="2000" baseline="-25000" dirty="0">
                <a:solidFill>
                  <a:srgbClr val="062678"/>
                </a:solidFill>
              </a:rPr>
              <a:t>2</a:t>
            </a:r>
            <a:r>
              <a:rPr lang="ru-RU" sz="2000" dirty="0">
                <a:solidFill>
                  <a:srgbClr val="062678"/>
                </a:solidFill>
              </a:rPr>
              <a:t> , а спрос сокращается до величины </a:t>
            </a:r>
            <a:r>
              <a:rPr lang="en-US" sz="2000" dirty="0">
                <a:solidFill>
                  <a:srgbClr val="062678"/>
                </a:solidFill>
              </a:rPr>
              <a:t>D</a:t>
            </a:r>
            <a:r>
              <a:rPr lang="ru-RU" sz="2000" baseline="-25000" dirty="0">
                <a:solidFill>
                  <a:srgbClr val="062678"/>
                </a:solidFill>
              </a:rPr>
              <a:t>2</a:t>
            </a:r>
            <a:r>
              <a:rPr lang="ru-RU" sz="2000" dirty="0">
                <a:solidFill>
                  <a:srgbClr val="062678"/>
                </a:solidFill>
              </a:rPr>
              <a:t>). Возникает конкуренция между работниками за рабочее место. Избыток предложения труда и конкуренция давят вниз на ставки заработной платы, и они опускаются до уровня равновесия (</a:t>
            </a:r>
            <a:r>
              <a:rPr lang="en-US" sz="2000" dirty="0">
                <a:solidFill>
                  <a:srgbClr val="062678"/>
                </a:solidFill>
              </a:rPr>
              <a:t>W</a:t>
            </a:r>
            <a:r>
              <a:rPr lang="ru-RU" sz="2000" baseline="-25000" dirty="0">
                <a:solidFill>
                  <a:srgbClr val="062678"/>
                </a:solidFill>
              </a:rPr>
              <a:t>0</a:t>
            </a:r>
            <a:r>
              <a:rPr lang="ru-RU" sz="2000" dirty="0">
                <a:solidFill>
                  <a:srgbClr val="062678"/>
                </a:solidFill>
              </a:rPr>
              <a:t>). </a:t>
            </a:r>
            <a:endParaRPr lang="en-US" sz="2000" dirty="0">
              <a:solidFill>
                <a:srgbClr val="062678"/>
              </a:solidFill>
            </a:endParaRPr>
          </a:p>
          <a:p>
            <a:pPr indent="265113" algn="just"/>
            <a:r>
              <a:rPr lang="ru-RU" sz="2000" dirty="0">
                <a:solidFill>
                  <a:srgbClr val="062678"/>
                </a:solidFill>
              </a:rPr>
              <a:t>Если заработная плата ниже равновесной, то появляется дефицит рабочей силы (спрос равен </a:t>
            </a:r>
            <a:r>
              <a:rPr lang="en-US" sz="2000" dirty="0">
                <a:solidFill>
                  <a:srgbClr val="062678"/>
                </a:solidFill>
              </a:rPr>
              <a:t>D</a:t>
            </a:r>
            <a:r>
              <a:rPr lang="ru-RU" sz="2000" baseline="-25000" dirty="0">
                <a:solidFill>
                  <a:srgbClr val="062678"/>
                </a:solidFill>
              </a:rPr>
              <a:t>1</a:t>
            </a:r>
            <a:r>
              <a:rPr lang="ru-RU" sz="2000" dirty="0">
                <a:solidFill>
                  <a:srgbClr val="062678"/>
                </a:solidFill>
              </a:rPr>
              <a:t> , а предложение - </a:t>
            </a:r>
            <a:r>
              <a:rPr lang="en-US" sz="2000" dirty="0">
                <a:solidFill>
                  <a:srgbClr val="062678"/>
                </a:solidFill>
              </a:rPr>
              <a:t>S</a:t>
            </a:r>
            <a:r>
              <a:rPr lang="ru-RU" sz="2000" baseline="-25000" dirty="0">
                <a:solidFill>
                  <a:srgbClr val="062678"/>
                </a:solidFill>
              </a:rPr>
              <a:t>1</a:t>
            </a:r>
            <a:r>
              <a:rPr lang="ru-RU" sz="2000" dirty="0">
                <a:solidFill>
                  <a:srgbClr val="062678"/>
                </a:solidFill>
              </a:rPr>
              <a:t>). Высокий спрос заставляет работодателей повышать вознаграждение за труд, чтобы привлечь новых работников, в конечном счете, заработная плата снова поднимется до уровня </a:t>
            </a:r>
            <a:r>
              <a:rPr lang="en-US" sz="2000" dirty="0">
                <a:solidFill>
                  <a:srgbClr val="062678"/>
                </a:solidFill>
              </a:rPr>
              <a:t>W</a:t>
            </a:r>
            <a:r>
              <a:rPr lang="ru-RU" sz="2000" baseline="-25000" dirty="0">
                <a:solidFill>
                  <a:srgbClr val="062678"/>
                </a:solidFill>
              </a:rPr>
              <a:t>0</a:t>
            </a:r>
            <a:r>
              <a:rPr lang="ru-RU" sz="2000" dirty="0">
                <a:solidFill>
                  <a:srgbClr val="062678"/>
                </a:solidFill>
              </a:rPr>
              <a:t>. </a:t>
            </a:r>
          </a:p>
          <a:p>
            <a:pPr indent="265113" algn="just"/>
            <a:r>
              <a:rPr lang="ru-RU" sz="2000" dirty="0">
                <a:solidFill>
                  <a:srgbClr val="062678"/>
                </a:solidFill>
              </a:rPr>
              <a:t>3аработная плата на уровне </a:t>
            </a:r>
            <a:r>
              <a:rPr lang="en-US" sz="2000" dirty="0">
                <a:solidFill>
                  <a:srgbClr val="062678"/>
                </a:solidFill>
              </a:rPr>
              <a:t>W</a:t>
            </a:r>
            <a:r>
              <a:rPr lang="ru-RU" sz="2000" baseline="-25000" dirty="0">
                <a:solidFill>
                  <a:srgbClr val="062678"/>
                </a:solidFill>
              </a:rPr>
              <a:t>0</a:t>
            </a:r>
            <a:r>
              <a:rPr lang="ru-RU" sz="2000" dirty="0">
                <a:solidFill>
                  <a:srgbClr val="062678"/>
                </a:solidFill>
              </a:rPr>
              <a:t> становится доминирующей, общепринятой с которой должны считаться и работодатели, и работники. При этом уровне заработной платы достигается полная (для данного уровня) занятость. Так функционирует механизм конкурентного рынка. </a:t>
            </a:r>
          </a:p>
          <a:p>
            <a:pPr indent="265113" algn="just"/>
            <a:endParaRPr lang="ru-RU" sz="2000" dirty="0">
              <a:solidFill>
                <a:srgbClr val="062678"/>
              </a:solidFill>
            </a:endParaRPr>
          </a:p>
        </p:txBody>
      </p:sp>
    </p:spTree>
    <p:extLst>
      <p:ext uri="{BB962C8B-B14F-4D97-AF65-F5344CB8AC3E}">
        <p14:creationId xmlns:p14="http://schemas.microsoft.com/office/powerpoint/2010/main" val="1233758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В результате действия механизма спроса и предложения рынок труда выполняет следующий функции: </a:t>
            </a:r>
          </a:p>
          <a:p>
            <a:pPr marL="176213" indent="-176213" algn="just">
              <a:buFont typeface="Arial" panose="020B0604020202020204" pitchFamily="34" charset="0"/>
              <a:buChar char="•"/>
            </a:pPr>
            <a:r>
              <a:rPr lang="ru-RU" sz="2000" dirty="0">
                <a:solidFill>
                  <a:srgbClr val="062678"/>
                </a:solidFill>
              </a:rPr>
              <a:t>регулирование спроса и предложения труда; обеспечение встречи между продавцами рабочей силы и покупателями (работодателями) для заключения договоров в целях соединения рабочей силы со средствами производства (капиталом); </a:t>
            </a:r>
          </a:p>
          <a:p>
            <a:pPr marL="176213" indent="-176213" algn="just">
              <a:buFont typeface="Arial" panose="020B0604020202020204" pitchFamily="34" charset="0"/>
              <a:buChar char="•"/>
            </a:pPr>
            <a:r>
              <a:rPr lang="ru-RU" sz="2000" dirty="0">
                <a:solidFill>
                  <a:srgbClr val="062678"/>
                </a:solidFill>
              </a:rPr>
              <a:t>обеспечение конкуренции между работниками за рабочее место, а между работодателями за наем рабочей силы; </a:t>
            </a:r>
          </a:p>
          <a:p>
            <a:pPr marL="176213" indent="-176213" algn="just">
              <a:buFont typeface="Arial" panose="020B0604020202020204" pitchFamily="34" charset="0"/>
              <a:buChar char="•"/>
            </a:pPr>
            <a:r>
              <a:rPr lang="ru-RU" sz="2000" dirty="0">
                <a:solidFill>
                  <a:srgbClr val="062678"/>
                </a:solidFill>
              </a:rPr>
              <a:t>установление равновесной (доминирующей) цены; </a:t>
            </a:r>
          </a:p>
          <a:p>
            <a:pPr marL="176213" indent="-176213" algn="just">
              <a:buFont typeface="Arial" panose="020B0604020202020204" pitchFamily="34" charset="0"/>
              <a:buChar char="•"/>
            </a:pPr>
            <a:r>
              <a:rPr lang="ru-RU" sz="2000" dirty="0">
                <a:solidFill>
                  <a:srgbClr val="062678"/>
                </a:solidFill>
              </a:rPr>
              <a:t>содействие полной, но экономически эффективной занятости. </a:t>
            </a:r>
            <a:endParaRPr lang="en-US" sz="2000" dirty="0">
              <a:solidFill>
                <a:srgbClr val="062678"/>
              </a:solidFill>
            </a:endParaRPr>
          </a:p>
          <a:p>
            <a:pPr algn="just"/>
            <a:endParaRPr lang="en-US" sz="2000" dirty="0">
              <a:solidFill>
                <a:srgbClr val="062678"/>
              </a:solidFill>
            </a:endParaRPr>
          </a:p>
          <a:p>
            <a:pPr indent="265113" algn="just"/>
            <a:r>
              <a:rPr lang="ru-RU" sz="2000" dirty="0">
                <a:solidFill>
                  <a:srgbClr val="062678"/>
                </a:solidFill>
              </a:rPr>
              <a:t>Функционирование рынка труда имеет следующие особенности, связанные с характером и спецификой воспроизводства рабочей силы: </a:t>
            </a:r>
          </a:p>
          <a:p>
            <a:pPr marL="176213" indent="-176213" algn="just">
              <a:buFont typeface="Arial" panose="020B0604020202020204" pitchFamily="34" charset="0"/>
              <a:buChar char="•"/>
            </a:pPr>
            <a:r>
              <a:rPr lang="ru-RU" sz="2000" dirty="0">
                <a:solidFill>
                  <a:srgbClr val="062678"/>
                </a:solidFill>
              </a:rPr>
              <a:t>Неотделимость права собственности на товар - рабочую силу от его владельца. На рынке труда покупатель приобретает только право использования и частичного распоряжения способностями к труду - рабочей силой, функционирующей в течение определенного времени, поэтому покупателя правильнее называть нанимателем (работодателем). В случае нарушения прав работника наниматель несет юридическую ответственность и может иметь экономические потери. </a:t>
            </a:r>
          </a:p>
        </p:txBody>
      </p:sp>
    </p:spTree>
    <p:extLst>
      <p:ext uri="{BB962C8B-B14F-4D97-AF65-F5344CB8AC3E}">
        <p14:creationId xmlns:p14="http://schemas.microsoft.com/office/powerpoint/2010/main" val="365863741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3569</TotalTime>
  <Words>1903</Words>
  <Application>Microsoft Office PowerPoint</Application>
  <PresentationFormat>Широкоэкранный</PresentationFormat>
  <Paragraphs>83</Paragraphs>
  <Slides>13</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13</vt:i4>
      </vt:variant>
    </vt:vector>
  </HeadingPairs>
  <TitlesOfParts>
    <vt:vector size="16" baseType="lpstr">
      <vt:lpstr>Arial</vt:lpstr>
      <vt:lpstr>Calibri</vt:lpstr>
      <vt:lpstr>Тема Office</vt:lpstr>
      <vt:lpstr>Экономика труда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Ivan</cp:lastModifiedBy>
  <cp:revision>214</cp:revision>
  <dcterms:created xsi:type="dcterms:W3CDTF">2018-02-17T04:53:53Z</dcterms:created>
  <dcterms:modified xsi:type="dcterms:W3CDTF">2023-01-28T17:21:22Z</dcterms:modified>
</cp:coreProperties>
</file>