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99" r:id="rId2"/>
    <p:sldId id="281" r:id="rId3"/>
    <p:sldId id="300" r:id="rId4"/>
    <p:sldId id="301" r:id="rId5"/>
    <p:sldId id="302" r:id="rId6"/>
    <p:sldId id="303" r:id="rId7"/>
    <p:sldId id="304" r:id="rId8"/>
    <p:sldId id="305" r:id="rId9"/>
    <p:sldId id="306" r:id="rId10"/>
    <p:sldId id="307" r:id="rId11"/>
    <p:sldId id="308" r:id="rId12"/>
    <p:sldId id="309" r:id="rId13"/>
    <p:sldId id="310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2678"/>
    <a:srgbClr val="008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105" d="100"/>
          <a:sy n="105" d="100"/>
        </p:scale>
        <p:origin x="720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82BAD6-5E16-4C10-9B2E-6581C6E73C0C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D5E7FC-7788-4FEE-9BB8-B1959E33B7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6669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3811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4325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125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3864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430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683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866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4923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84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2791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7241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BAE1A-5247-4A34-9181-09F1919AC41A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48DFB-2F6C-4D8C-9215-E86B9113B6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7071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121920" tIns="60960" rIns="121920" bIns="60960" rtlCol="0" anchor="ctr">
            <a:noAutofit/>
          </a:bodyPr>
          <a:lstStyle/>
          <a:p>
            <a:r>
              <a:rPr lang="ru-RU" sz="4267" b="1" dirty="0">
                <a:solidFill>
                  <a:srgbClr val="062678"/>
                </a:solidFill>
                <a:latin typeface="+mn-lt"/>
              </a:rPr>
              <a:t>Экономика труда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vert="horz" lIns="121920" tIns="60960" rIns="121920" bIns="60960" rtlCol="0" anchor="ctr">
            <a:noAutofit/>
          </a:bodyPr>
          <a:lstStyle/>
          <a:p>
            <a:pPr algn="ctr">
              <a:spcBef>
                <a:spcPct val="0"/>
              </a:spcBef>
              <a:buNone/>
            </a:pPr>
            <a:r>
              <a:rPr lang="ru-RU" b="1" dirty="0">
                <a:solidFill>
                  <a:srgbClr val="062678"/>
                </a:solidFill>
                <a:ea typeface="+mj-ea"/>
                <a:cs typeface="+mj-cs"/>
              </a:rPr>
              <a:t>ТЕМА </a:t>
            </a:r>
            <a:r>
              <a:rPr lang="en-US" b="1" dirty="0">
                <a:solidFill>
                  <a:srgbClr val="062678"/>
                </a:solidFill>
                <a:ea typeface="+mj-ea"/>
                <a:cs typeface="+mj-cs"/>
              </a:rPr>
              <a:t>6</a:t>
            </a:r>
            <a:r>
              <a:rPr lang="ru-RU" b="1" dirty="0">
                <a:solidFill>
                  <a:srgbClr val="062678"/>
                </a:solidFill>
                <a:ea typeface="+mj-ea"/>
                <a:cs typeface="+mj-cs"/>
              </a:rPr>
              <a:t>. КАЧЕСТВО РАБОЧЕЙ СИЛЫ</a:t>
            </a:r>
          </a:p>
          <a:p>
            <a:pPr algn="ctr">
              <a:spcBef>
                <a:spcPct val="0"/>
              </a:spcBef>
              <a:buNone/>
            </a:pPr>
            <a:endParaRPr lang="ru-RU" b="1" dirty="0">
              <a:solidFill>
                <a:srgbClr val="062678"/>
              </a:solidFill>
              <a:ea typeface="+mj-ea"/>
              <a:cs typeface="+mj-cs"/>
            </a:endParaRPr>
          </a:p>
          <a:p>
            <a:pPr algn="ctr">
              <a:spcBef>
                <a:spcPct val="0"/>
              </a:spcBef>
              <a:buNone/>
            </a:pPr>
            <a:endParaRPr lang="ru-RU" b="1" dirty="0">
              <a:solidFill>
                <a:srgbClr val="062678"/>
              </a:solidFill>
              <a:ea typeface="+mj-ea"/>
              <a:cs typeface="+mj-cs"/>
            </a:endParaRPr>
          </a:p>
          <a:p>
            <a:pPr algn="ctr">
              <a:spcBef>
                <a:spcPct val="0"/>
              </a:spcBef>
              <a:buNone/>
            </a:pPr>
            <a:r>
              <a:rPr lang="ru-RU" sz="2400" b="1" dirty="0">
                <a:solidFill>
                  <a:srgbClr val="062678"/>
                </a:solidFill>
                <a:ea typeface="+mj-ea"/>
                <a:cs typeface="+mj-cs"/>
              </a:rPr>
              <a:t> ТЛЕУЖАНОВА МАНАТЖАН АШИМКУЛОВНА</a:t>
            </a:r>
          </a:p>
        </p:txBody>
      </p:sp>
    </p:spTree>
    <p:extLst>
      <p:ext uri="{BB962C8B-B14F-4D97-AF65-F5344CB8AC3E}">
        <p14:creationId xmlns:p14="http://schemas.microsoft.com/office/powerpoint/2010/main" val="14343466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4E0B053D-C9C1-483F-934A-16952AE39C00}"/>
              </a:ext>
            </a:extLst>
          </p:cNvPr>
          <p:cNvSpPr/>
          <p:nvPr/>
        </p:nvSpPr>
        <p:spPr>
          <a:xfrm>
            <a:off x="696000" y="621328"/>
            <a:ext cx="10800000" cy="5760000"/>
          </a:xfrm>
          <a:prstGeom prst="roundRect">
            <a:avLst>
              <a:gd name="adj" fmla="val 0"/>
            </a:avLst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t"/>
          <a:lstStyle/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Рассмотрим элементы качества рабочей силы более подробно. Природное качество рабочей силы оказывает непосредственное влияние на возможности человека в трудовом процессе. Оно включает в себя психофизиологические особенности человека. Природная индивидуальность каждого человека выражается в его физических данных.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Под физическими качествами понимаются социально обусловленные совокупности биологических и психических свойств человека, выражающие его физическую готовность осуществлять активную двигательную деятельность. К числу основных физических качеств можно отнести силу, выносливость, ловкость, гибкость и пр. Природное качество рабочей силы определяется состоянием здоровья человека.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Здоровье — это состояние физического, умственного и социального самочувствия. От уровня здоровья и физического развития человека зависит возможность его участия в трудовой деятельности.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Возраст также является одной из важнейших характеристик природного качества рабочей силы, так как уровень трудовой активности человека, его трудовые и познавательные способности во многом зависят от стадии его жизненного цикла. Возрастные характеристики являются важными, так как они часто фигурируют в требованиях, предъявляемых к сотруднику. </a:t>
            </a:r>
          </a:p>
          <a:p>
            <a:pPr indent="265113" algn="just"/>
            <a:endParaRPr lang="ru-RU" sz="2000" dirty="0">
              <a:solidFill>
                <a:srgbClr val="06267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05565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4E0B053D-C9C1-483F-934A-16952AE39C00}"/>
              </a:ext>
            </a:extLst>
          </p:cNvPr>
          <p:cNvSpPr/>
          <p:nvPr/>
        </p:nvSpPr>
        <p:spPr>
          <a:xfrm>
            <a:off x="696000" y="476672"/>
            <a:ext cx="10800000" cy="5760000"/>
          </a:xfrm>
          <a:prstGeom prst="roundRect">
            <a:avLst>
              <a:gd name="adj" fmla="val 0"/>
            </a:avLst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t"/>
          <a:lstStyle/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Еще одной характеристикой качества рабочей силы является быстрота реакции, которая характеризуется минимальным временем, проходящим с момента подачи какого-либо сигнала до начала выполнения движения. Быстрота реакции может оказать влияние как на качественные, так и на количественные показатели работы. От быстроты реакции зависит время выполнения работы и количество производимой продукции. Кроме того, мы можем говорить о том, что быстрая реакция позволяет работнику более осмысленно организовывать свою трудовую деятельность. Также к природным качествам можно отнести половой признак. Пол человека — это одна из его важнейших общественно значимых характеристик, которая во многом определяет социальную, культурную и когнитивную ориентацию личности. Пол работника учитывается при распределении рабочих обязанностей и ответственности. Это объясняется тем, что существуют виды работ, которые могут выполняться только мужчинами.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Благодаря природным свойствам и способностям развиваются и приобретенные свойства рабочей силы.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Приобретенное качество рабочей силы иногда называют функциональным качеством. Оно заключается в приобретенных способностях человека, позволяющих ему выполнять необходимые виды конкретного труда. Данное качество характеризуется уровнем имеющихся у работника общих и специальных профессиональных знаний, квалификации, трудовых навыков, сноровки, творческого потенциала и т.д.</a:t>
            </a:r>
          </a:p>
        </p:txBody>
      </p:sp>
    </p:spTree>
    <p:extLst>
      <p:ext uri="{BB962C8B-B14F-4D97-AF65-F5344CB8AC3E}">
        <p14:creationId xmlns:p14="http://schemas.microsoft.com/office/powerpoint/2010/main" val="39765706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4E0B053D-C9C1-483F-934A-16952AE39C00}"/>
              </a:ext>
            </a:extLst>
          </p:cNvPr>
          <p:cNvSpPr/>
          <p:nvPr/>
        </p:nvSpPr>
        <p:spPr>
          <a:xfrm>
            <a:off x="696000" y="476672"/>
            <a:ext cx="10800000" cy="5760000"/>
          </a:xfrm>
          <a:prstGeom prst="roundRect">
            <a:avLst>
              <a:gd name="adj" fmla="val 0"/>
            </a:avLst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t"/>
          <a:lstStyle/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Эти свойства отражают те общественные потребности, которые предъявляются к способностям человека в зависимости от конкретной сферы труда и технического уровня развития производства. Большое значение среди приобретенных свойств имеют профессиональные знания, которые определяются умственными способностями человека, его образованием и опытом. Профессиональные знания могут быть общими и специальными. Если знания могут быть применены не только в текущей сфере деятельности, но и в других областях, то они являются общими профессиональными знаниями. Специальные профессиональные знания характеризуют способность к труду работников конкретного предприятия, так как любая специализация означает ограниченную применимость умений человека. В результате усложнения труда, постоянного обновления технических средств, создания и ввода в эксплуатацию более совершенных образцов техники, внедрения новых методов организации труда и организации производства, а также на основе развития профессиональных способностей человека приобретаются свойства рабочей силы, которые характерны для работников определенной квалификации. В настоящий момент для успешной деятельности сотруднику необходимо постоянно обновлять имеющиеся у него знания, так как они устаревают и не могут в полной мере использоваться на производстве. Именно поэтому постоянное повышение квалификации персонала имеет большое значение, следовательно, способность работников постоянно обучаться и приобретать новые умения рассматривается сейчас как одно из важнейших качеств рабочей силы. </a:t>
            </a:r>
          </a:p>
        </p:txBody>
      </p:sp>
    </p:spTree>
    <p:extLst>
      <p:ext uri="{BB962C8B-B14F-4D97-AF65-F5344CB8AC3E}">
        <p14:creationId xmlns:p14="http://schemas.microsoft.com/office/powerpoint/2010/main" val="397988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4E0B053D-C9C1-483F-934A-16952AE39C00}"/>
              </a:ext>
            </a:extLst>
          </p:cNvPr>
          <p:cNvSpPr/>
          <p:nvPr/>
        </p:nvSpPr>
        <p:spPr>
          <a:xfrm>
            <a:off x="696000" y="621328"/>
            <a:ext cx="10800000" cy="5760000"/>
          </a:xfrm>
          <a:prstGeom prst="roundRect">
            <a:avLst>
              <a:gd name="adj" fmla="val 0"/>
            </a:avLst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t"/>
          <a:lstStyle/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В структуре функционального качества рабочей силы также выделяют навыки работника. Как правило, если сотрудник обладает определенными навыками, то он всегда знает, как нужно вести себя в конкретных ситуациях для того, чтобы в конечном итоге достичь поставленных целей. Трудовые навыки увеличивают быстроту работы, улучшают качество ее выполнения, повышают устойчивость к отвлекающим факторам, а также позволяют затрачивать меньше энергии на рабочем месте. Это снижает утомляемость и способствует сокращению времени, которое требуется для выполнения профессиональных обязанностей.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Кроме названных выше показателей функционального качества, немаловажными являются технологическая и информационная вооруженность работника. Современные технологии требуют соответствующего уровня знаний работников в данной предметной области. Именно технологическая вооруженность работников может служить базой для использования новейшего оборудования при производстве продукции и оказании услуг. Информационная вооруженность связана не только с обязательным умением использовать компьютерную технику, но и с использованием информационных технологий в процессе управления производством. </a:t>
            </a:r>
            <a:r>
              <a:rPr lang="ru-RU" sz="2000">
                <a:solidFill>
                  <a:srgbClr val="062678"/>
                </a:solidFill>
              </a:rPr>
              <a:t>Знание </a:t>
            </a:r>
            <a:r>
              <a:rPr lang="ru-RU" sz="2000" dirty="0">
                <a:solidFill>
                  <a:srgbClr val="062678"/>
                </a:solidFill>
              </a:rPr>
              <a:t>информационных технологий позволяет автоматизировать выполнение производственных задач, в частности, управление основным и вспомогательным производствами, технологическим процессом и качеством продукции.</a:t>
            </a:r>
          </a:p>
        </p:txBody>
      </p:sp>
    </p:spTree>
    <p:extLst>
      <p:ext uri="{BB962C8B-B14F-4D97-AF65-F5344CB8AC3E}">
        <p14:creationId xmlns:p14="http://schemas.microsoft.com/office/powerpoint/2010/main" val="4118410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4E0B053D-C9C1-483F-934A-16952AE39C00}"/>
              </a:ext>
            </a:extLst>
          </p:cNvPr>
          <p:cNvSpPr/>
          <p:nvPr/>
        </p:nvSpPr>
        <p:spPr>
          <a:xfrm>
            <a:off x="696000" y="549000"/>
            <a:ext cx="10800000" cy="5760000"/>
          </a:xfrm>
          <a:prstGeom prst="roundRect">
            <a:avLst>
              <a:gd name="adj" fmla="val 0"/>
            </a:avLst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t"/>
          <a:lstStyle/>
          <a:p>
            <a:pPr indent="265113" algn="just"/>
            <a:r>
              <a:rPr lang="ru-RU" sz="2000" b="1" i="1" dirty="0">
                <a:solidFill>
                  <a:srgbClr val="062678"/>
                </a:solidFill>
              </a:rPr>
              <a:t>Качество рабочей силы </a:t>
            </a:r>
            <a:r>
              <a:rPr lang="ru-RU" sz="2000" dirty="0">
                <a:solidFill>
                  <a:srgbClr val="062678"/>
                </a:solidFill>
              </a:rPr>
              <a:t>– это совокупность человеческих характеристик, которые проявляются в процессе труда и включают в себя квалификацию и особенные качества работника: состояние здоровья, интеллектуальные и адаптационные способности, инновационность, профпригодность, моральность. </a:t>
            </a:r>
          </a:p>
          <a:p>
            <a:pPr indent="265113" algn="just"/>
            <a:r>
              <a:rPr lang="ru-RU" sz="2000" b="1" i="1" dirty="0">
                <a:solidFill>
                  <a:srgbClr val="062678"/>
                </a:solidFill>
              </a:rPr>
              <a:t>Квалификация работника </a:t>
            </a:r>
            <a:r>
              <a:rPr lang="ru-RU" sz="2000" dirty="0">
                <a:solidFill>
                  <a:srgbClr val="062678"/>
                </a:solidFill>
              </a:rPr>
              <a:t>– это совокупность его общей и профессиональной подготовки, необходимых знаний, умений, профессиональных навыков и опыта для выполнения в данных организационно-технических условиях видов работ.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Элементы качества рабочей силы: </a:t>
            </a:r>
          </a:p>
          <a:p>
            <a:pPr marL="182563" indent="-182563" algn="just">
              <a:buFont typeface="Wingdings" panose="05000000000000000000" pitchFamily="2" charset="2"/>
              <a:buChar char="§"/>
            </a:pPr>
            <a:r>
              <a:rPr lang="ru-RU" sz="2000" b="1" i="1" dirty="0">
                <a:solidFill>
                  <a:srgbClr val="062678"/>
                </a:solidFill>
              </a:rPr>
              <a:t>Профессиональные знания. </a:t>
            </a:r>
            <a:r>
              <a:rPr lang="ru-RU" sz="2000" dirty="0">
                <a:solidFill>
                  <a:srgbClr val="062678"/>
                </a:solidFill>
              </a:rPr>
              <a:t>Определяются уровнем развития человека, который базируется на его умственных способностях, опыте, образовании, необходимых для выполнения конкретного производственного задания. </a:t>
            </a:r>
          </a:p>
          <a:p>
            <a:pPr marL="182563" indent="-182563" algn="just">
              <a:buFont typeface="Wingdings" panose="05000000000000000000" pitchFamily="2" charset="2"/>
              <a:buChar char="§"/>
            </a:pPr>
            <a:r>
              <a:rPr lang="ru-RU" sz="2000" b="1" i="1" dirty="0">
                <a:solidFill>
                  <a:srgbClr val="062678"/>
                </a:solidFill>
              </a:rPr>
              <a:t>Умения (навыки) человека. </a:t>
            </a:r>
            <a:r>
              <a:rPr lang="ru-RU" sz="2000" dirty="0">
                <a:solidFill>
                  <a:srgbClr val="062678"/>
                </a:solidFill>
              </a:rPr>
              <a:t>Определяются его физическими данными, необходимыми для выполнения производственного задания. </a:t>
            </a:r>
          </a:p>
          <a:p>
            <a:pPr marL="182563" indent="-182563" algn="just">
              <a:buFont typeface="Wingdings" panose="05000000000000000000" pitchFamily="2" charset="2"/>
              <a:buChar char="§"/>
            </a:pPr>
            <a:r>
              <a:rPr lang="ru-RU" sz="2000" b="1" i="1" dirty="0">
                <a:solidFill>
                  <a:srgbClr val="062678"/>
                </a:solidFill>
              </a:rPr>
              <a:t>Компетентность </a:t>
            </a:r>
            <a:r>
              <a:rPr lang="ru-RU" sz="2000" dirty="0">
                <a:solidFill>
                  <a:srgbClr val="062678"/>
                </a:solidFill>
              </a:rPr>
              <a:t>– это уровень общей и профессиональной подготовки, что позволяет адекватно реагировать на требования конкретного рабочего места или выполняемой работы, которые постоянно изменяются. </a:t>
            </a:r>
          </a:p>
          <a:p>
            <a:pPr marL="182563" indent="-182563" algn="just">
              <a:buFont typeface="Wingdings" panose="05000000000000000000" pitchFamily="2" charset="2"/>
              <a:buChar char="§"/>
            </a:pPr>
            <a:r>
              <a:rPr lang="ru-RU" sz="2000" b="1" i="1" dirty="0">
                <a:solidFill>
                  <a:srgbClr val="062678"/>
                </a:solidFill>
              </a:rPr>
              <a:t>Ответственность. </a:t>
            </a:r>
            <a:r>
              <a:rPr lang="ru-RU" sz="2000" dirty="0">
                <a:solidFill>
                  <a:srgbClr val="062678"/>
                </a:solidFill>
              </a:rPr>
              <a:t>Определяется добросовестностью, надежностью, которые необходимы для выполнения различных производственных заданий без вреда для людей и материальных убытков, а также мировоззрением, достаточным для того, чтобы не допустить возникновения нарушений в производственном процессе. </a:t>
            </a:r>
          </a:p>
        </p:txBody>
      </p:sp>
    </p:spTree>
    <p:extLst>
      <p:ext uri="{BB962C8B-B14F-4D97-AF65-F5344CB8AC3E}">
        <p14:creationId xmlns:p14="http://schemas.microsoft.com/office/powerpoint/2010/main" val="640921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4E0B053D-C9C1-483F-934A-16952AE39C00}"/>
              </a:ext>
            </a:extLst>
          </p:cNvPr>
          <p:cNvSpPr/>
          <p:nvPr/>
        </p:nvSpPr>
        <p:spPr>
          <a:xfrm>
            <a:off x="696000" y="549000"/>
            <a:ext cx="10800000" cy="5760000"/>
          </a:xfrm>
          <a:prstGeom prst="roundRect">
            <a:avLst>
              <a:gd name="adj" fmla="val 0"/>
            </a:avLst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t"/>
          <a:lstStyle/>
          <a:p>
            <a:pPr indent="265113" algn="just"/>
            <a:r>
              <a:rPr lang="ru-RU" sz="2000" b="1" i="1" dirty="0">
                <a:solidFill>
                  <a:srgbClr val="062678"/>
                </a:solidFill>
              </a:rPr>
              <a:t>Выделяют три формы ответственности: </a:t>
            </a:r>
          </a:p>
          <a:p>
            <a:pPr marL="357188" indent="265113" algn="just"/>
            <a:r>
              <a:rPr lang="ru-RU" sz="2000" dirty="0">
                <a:solidFill>
                  <a:srgbClr val="062678"/>
                </a:solidFill>
              </a:rPr>
              <a:t>1. Ответственность за свою работу; </a:t>
            </a:r>
          </a:p>
          <a:p>
            <a:pPr marL="357188" indent="265113" algn="just"/>
            <a:r>
              <a:rPr lang="ru-RU" sz="2000" dirty="0">
                <a:solidFill>
                  <a:srgbClr val="062678"/>
                </a:solidFill>
              </a:rPr>
              <a:t>2. Ответственность за работу других; </a:t>
            </a:r>
          </a:p>
          <a:p>
            <a:pPr marL="357188" indent="265113" algn="just"/>
            <a:r>
              <a:rPr lang="ru-RU" sz="2000" dirty="0">
                <a:solidFill>
                  <a:srgbClr val="062678"/>
                </a:solidFill>
              </a:rPr>
              <a:t>3. Ответственность за безопасность. </a:t>
            </a:r>
          </a:p>
          <a:p>
            <a:pPr indent="265113" algn="just"/>
            <a:r>
              <a:rPr lang="ru-RU" sz="2000" b="1" i="1" dirty="0">
                <a:solidFill>
                  <a:srgbClr val="062678"/>
                </a:solidFill>
              </a:rPr>
              <a:t>Личные характеристики человека. </a:t>
            </a:r>
            <a:r>
              <a:rPr lang="ru-RU" sz="2000" dirty="0">
                <a:solidFill>
                  <a:srgbClr val="062678"/>
                </a:solidFill>
              </a:rPr>
              <a:t>К ним относятся: </a:t>
            </a:r>
          </a:p>
          <a:p>
            <a:pPr marL="630238" indent="265113" algn="just"/>
            <a:r>
              <a:rPr lang="ru-RU" sz="2000" dirty="0">
                <a:solidFill>
                  <a:srgbClr val="062678"/>
                </a:solidFill>
              </a:rPr>
              <a:t>1. Состояние здоровья. Проявляется в комфортности физического, умственного и социального самочувствия человека. </a:t>
            </a:r>
          </a:p>
          <a:p>
            <a:pPr marL="630238" indent="265113" algn="just"/>
            <a:r>
              <a:rPr lang="ru-RU" sz="2000" dirty="0">
                <a:solidFill>
                  <a:srgbClr val="062678"/>
                </a:solidFill>
              </a:rPr>
              <a:t>2. Умственные способности. </a:t>
            </a:r>
          </a:p>
          <a:p>
            <a:pPr marL="630238" indent="265113" algn="just"/>
            <a:r>
              <a:rPr lang="ru-RU" sz="2000" dirty="0">
                <a:solidFill>
                  <a:srgbClr val="062678"/>
                </a:solidFill>
              </a:rPr>
              <a:t>3. Интересы. </a:t>
            </a:r>
          </a:p>
          <a:p>
            <a:pPr marL="630238" indent="265113" algn="just"/>
            <a:r>
              <a:rPr lang="ru-RU" sz="2000" dirty="0">
                <a:solidFill>
                  <a:srgbClr val="062678"/>
                </a:solidFill>
              </a:rPr>
              <a:t>4. </a:t>
            </a:r>
            <a:r>
              <a:rPr lang="ru-RU" sz="2000" dirty="0" err="1">
                <a:solidFill>
                  <a:srgbClr val="062678"/>
                </a:solidFill>
              </a:rPr>
              <a:t>Xарактер</a:t>
            </a:r>
            <a:r>
              <a:rPr lang="ru-RU" sz="2000" dirty="0">
                <a:solidFill>
                  <a:srgbClr val="062678"/>
                </a:solidFill>
              </a:rPr>
              <a:t>. </a:t>
            </a:r>
          </a:p>
          <a:p>
            <a:pPr marL="630238" indent="265113" algn="just"/>
            <a:r>
              <a:rPr lang="ru-RU" sz="2000" dirty="0">
                <a:solidFill>
                  <a:srgbClr val="062678"/>
                </a:solidFill>
              </a:rPr>
              <a:t>5. Адаптированность работника – его возможность приспосабливаться к месту и условиям трудовой деятельности и непосредственно социальной среды. </a:t>
            </a:r>
          </a:p>
          <a:p>
            <a:pPr marL="630238" indent="265113" algn="just"/>
            <a:r>
              <a:rPr lang="ru-RU" sz="2000" dirty="0">
                <a:solidFill>
                  <a:srgbClr val="062678"/>
                </a:solidFill>
              </a:rPr>
              <a:t>6. Мобильность – готовность работника к профессиональным и территориальным перемещениям. </a:t>
            </a:r>
          </a:p>
          <a:p>
            <a:pPr marL="630238" indent="265113" algn="just"/>
            <a:r>
              <a:rPr lang="ru-RU" sz="2000" dirty="0">
                <a:solidFill>
                  <a:srgbClr val="062678"/>
                </a:solidFill>
              </a:rPr>
              <a:t>7. Мотивированность. Способность работника на внешние факторы, побуждающие к определенному виду трудового поведения для достижения целей предприятия. </a:t>
            </a:r>
          </a:p>
          <a:p>
            <a:pPr marL="630238" indent="265113" algn="just"/>
            <a:r>
              <a:rPr lang="ru-RU" sz="2000" dirty="0">
                <a:solidFill>
                  <a:srgbClr val="062678"/>
                </a:solidFill>
              </a:rPr>
              <a:t>8. Инновационность. </a:t>
            </a:r>
          </a:p>
          <a:p>
            <a:pPr marL="630238" indent="265113" algn="just"/>
            <a:r>
              <a:rPr lang="ru-RU" sz="2000" dirty="0">
                <a:solidFill>
                  <a:srgbClr val="062678"/>
                </a:solidFill>
              </a:rPr>
              <a:t>9. </a:t>
            </a:r>
            <a:r>
              <a:rPr lang="ru-RU" sz="2000" dirty="0" err="1">
                <a:solidFill>
                  <a:srgbClr val="062678"/>
                </a:solidFill>
              </a:rPr>
              <a:t>Профориентированность</a:t>
            </a:r>
            <a:r>
              <a:rPr lang="ru-RU" sz="2000" dirty="0">
                <a:solidFill>
                  <a:srgbClr val="062678"/>
                </a:solidFill>
              </a:rPr>
              <a:t>. </a:t>
            </a:r>
          </a:p>
          <a:p>
            <a:pPr marL="630238" indent="265113" algn="just"/>
            <a:r>
              <a:rPr lang="ru-RU" sz="2000" dirty="0">
                <a:solidFill>
                  <a:srgbClr val="062678"/>
                </a:solidFill>
              </a:rPr>
              <a:t>10. Профпригодность. </a:t>
            </a:r>
          </a:p>
        </p:txBody>
      </p:sp>
    </p:spTree>
    <p:extLst>
      <p:ext uri="{BB962C8B-B14F-4D97-AF65-F5344CB8AC3E}">
        <p14:creationId xmlns:p14="http://schemas.microsoft.com/office/powerpoint/2010/main" val="4228079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4E0B053D-C9C1-483F-934A-16952AE39C00}"/>
              </a:ext>
            </a:extLst>
          </p:cNvPr>
          <p:cNvSpPr/>
          <p:nvPr/>
        </p:nvSpPr>
        <p:spPr>
          <a:xfrm>
            <a:off x="696000" y="549000"/>
            <a:ext cx="10800000" cy="5760000"/>
          </a:xfrm>
          <a:prstGeom prst="roundRect">
            <a:avLst>
              <a:gd name="adj" fmla="val 0"/>
            </a:avLst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t"/>
          <a:lstStyle/>
          <a:p>
            <a:pPr algn="ctr"/>
            <a:r>
              <a:rPr lang="ru-RU" sz="2400" b="1" dirty="0">
                <a:solidFill>
                  <a:srgbClr val="062678"/>
                </a:solidFill>
              </a:rPr>
              <a:t>Образование и профессиональная подготовка </a:t>
            </a:r>
            <a:br>
              <a:rPr lang="ru-RU" sz="2400" b="1" dirty="0">
                <a:solidFill>
                  <a:srgbClr val="062678"/>
                </a:solidFill>
              </a:rPr>
            </a:br>
            <a:r>
              <a:rPr lang="ru-RU" sz="2400" b="1" dirty="0">
                <a:solidFill>
                  <a:srgbClr val="062678"/>
                </a:solidFill>
              </a:rPr>
              <a:t>в инфраструктуре рынка труда. </a:t>
            </a:r>
          </a:p>
          <a:p>
            <a:pPr indent="265113" algn="just"/>
            <a:r>
              <a:rPr lang="ru-RU" sz="2000" b="1" i="1" dirty="0">
                <a:solidFill>
                  <a:srgbClr val="062678"/>
                </a:solidFill>
              </a:rPr>
              <a:t>Образование </a:t>
            </a:r>
            <a:r>
              <a:rPr lang="ru-RU" sz="2000" dirty="0">
                <a:solidFill>
                  <a:srgbClr val="062678"/>
                </a:solidFill>
              </a:rPr>
              <a:t>– это целенаправленный процесс воспитания и обучения в интересах человека, общества, государства, что сопровождается констатацией достижений гражданином установленных государством образовательно-квалификационных уровней.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Система образования состоит из образовательных, научных, научно-методических, методических учреждений, научно-производственных предприятий, государственных и местных органов управления образованием, а также системы последовательных образовательных программ и государственных образовательных стандартов разных уровней и направлений. </a:t>
            </a:r>
          </a:p>
          <a:p>
            <a:pPr indent="265113" algn="just"/>
            <a:endParaRPr lang="ru-RU" sz="2000" i="1" dirty="0">
              <a:solidFill>
                <a:srgbClr val="062678"/>
              </a:solidFill>
            </a:endParaRPr>
          </a:p>
          <a:p>
            <a:pPr indent="265113" algn="just"/>
            <a:r>
              <a:rPr lang="ru-RU" sz="2000" i="1" dirty="0">
                <a:solidFill>
                  <a:srgbClr val="062678"/>
                </a:solidFill>
              </a:rPr>
              <a:t>Структура образования включает: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- дополнительное образование;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- общее среднее образование;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- профессионально-техническое образование;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- высшее образование;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- последипломное образование;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- аспирантуру;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- докторантуру;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- самообразование. </a:t>
            </a:r>
          </a:p>
        </p:txBody>
      </p:sp>
    </p:spTree>
    <p:extLst>
      <p:ext uri="{BB962C8B-B14F-4D97-AF65-F5344CB8AC3E}">
        <p14:creationId xmlns:p14="http://schemas.microsoft.com/office/powerpoint/2010/main" val="3649016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4E0B053D-C9C1-483F-934A-16952AE39C00}"/>
              </a:ext>
            </a:extLst>
          </p:cNvPr>
          <p:cNvSpPr/>
          <p:nvPr/>
        </p:nvSpPr>
        <p:spPr>
          <a:xfrm>
            <a:off x="696000" y="477312"/>
            <a:ext cx="10800000" cy="5760000"/>
          </a:xfrm>
          <a:prstGeom prst="roundRect">
            <a:avLst>
              <a:gd name="adj" fmla="val 0"/>
            </a:avLst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t"/>
          <a:lstStyle/>
          <a:p>
            <a:pPr indent="265113" algn="just"/>
            <a:r>
              <a:rPr lang="ru-RU" sz="2000" b="1" i="1" dirty="0">
                <a:solidFill>
                  <a:srgbClr val="062678"/>
                </a:solidFill>
              </a:rPr>
              <a:t>Этапы процесса образования: </a:t>
            </a:r>
          </a:p>
          <a:p>
            <a:pPr marL="357188" indent="265113" algn="just"/>
            <a:r>
              <a:rPr lang="ru-RU" sz="2000" dirty="0">
                <a:solidFill>
                  <a:srgbClr val="062678"/>
                </a:solidFill>
              </a:rPr>
              <a:t>I. Формирование у каждого члена общества системы общеобразовательных знаний, трудовых умений, приёмов творческой деятельности. </a:t>
            </a:r>
          </a:p>
          <a:p>
            <a:pPr marL="357188" indent="265113" algn="just"/>
            <a:r>
              <a:rPr lang="ru-RU" sz="2000" dirty="0">
                <a:solidFill>
                  <a:srgbClr val="062678"/>
                </a:solidFill>
              </a:rPr>
              <a:t>II. Формирование у каждого члена общества специальных, конкретных знаний. </a:t>
            </a:r>
          </a:p>
          <a:p>
            <a:pPr marL="357188" indent="265113" algn="just"/>
            <a:r>
              <a:rPr lang="ru-RU" sz="2000" dirty="0">
                <a:solidFill>
                  <a:srgbClr val="062678"/>
                </a:solidFill>
              </a:rPr>
              <a:t>III. Периодическое обновление, углубление, расширение профессиональных знаний, умений, навыков. </a:t>
            </a:r>
          </a:p>
          <a:p>
            <a:pPr indent="265113" algn="just"/>
            <a:endParaRPr lang="ru-RU" sz="2000" dirty="0">
              <a:solidFill>
                <a:srgbClr val="062678"/>
              </a:solidFill>
            </a:endParaRP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Обозначенным этапам отвечает реализация образовательных программ: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- общеобразовательных (основных и дополнительных);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- профессиональных (основных и дополнительных).</a:t>
            </a:r>
          </a:p>
          <a:p>
            <a:pPr indent="265113" algn="just"/>
            <a:endParaRPr lang="ru-RU" sz="2000" dirty="0">
              <a:solidFill>
                <a:srgbClr val="062678"/>
              </a:solidFill>
            </a:endParaRP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Согласно первому подходу, качество рабочей силы трактуется как уровень развития приобретенных свойств рабочей силы и характеризуется такими показателями, как профессионализм, образование, навыки и опыт. Считается, что основой качества рабочей силы в данном случае являются духовные способности человека. Сторонники второго подхода считают, что качество рабочей силы целесообразно рассматривать не только с позиции приобретенных свойств, но также и природных способностей человека к труду. </a:t>
            </a:r>
          </a:p>
        </p:txBody>
      </p:sp>
    </p:spTree>
    <p:extLst>
      <p:ext uri="{BB962C8B-B14F-4D97-AF65-F5344CB8AC3E}">
        <p14:creationId xmlns:p14="http://schemas.microsoft.com/office/powerpoint/2010/main" val="3260101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4E0B053D-C9C1-483F-934A-16952AE39C00}"/>
              </a:ext>
            </a:extLst>
          </p:cNvPr>
          <p:cNvSpPr/>
          <p:nvPr/>
        </p:nvSpPr>
        <p:spPr>
          <a:xfrm>
            <a:off x="696000" y="477312"/>
            <a:ext cx="10800000" cy="5760000"/>
          </a:xfrm>
          <a:prstGeom prst="roundRect">
            <a:avLst>
              <a:gd name="adj" fmla="val 0"/>
            </a:avLst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t"/>
          <a:lstStyle/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Следовательно, элементами, определяющими качество рабочей силы, могут быть как приобретенные умения человека — уровень квалификации, уровень профессиональной и экономической подготовки, знания и навыки, так и природные свойства, которые включают пол, возраст, состояние здоровья, быстрота реакции и др. характеристики. Таким образом, содержание понятия качества рабочей силы нельзя рассматривать только лишь с позиции развития приобретенных свойств человека, так как имеющиеся у человека образование и уровень профессиональной подготовки непосредственно связаны с физическими и духовными способностями индивида.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Зарубежные исследователи не рассматривают понятие качества рабочей силы как самостоятельную категорию, а используют концепцию качества труда. В условиях рыночной экономики качество труда является одним из выражений качества рабочей силы, так как отражает уровень развития способностей человека к труду. Проблема качества труда в различных аспектах исследовалась многими зарубежными экономистами. Например, К.Р. </a:t>
            </a:r>
            <a:r>
              <a:rPr lang="ru-RU" sz="2000" dirty="0" err="1">
                <a:solidFill>
                  <a:srgbClr val="062678"/>
                </a:solidFill>
              </a:rPr>
              <a:t>Макконнелл</a:t>
            </a:r>
            <a:r>
              <a:rPr lang="ru-RU" sz="2000" dirty="0">
                <a:solidFill>
                  <a:srgbClr val="062678"/>
                </a:solidFill>
              </a:rPr>
              <a:t> и С.Л. </a:t>
            </a:r>
            <a:r>
              <a:rPr lang="ru-RU" sz="2000" dirty="0" err="1">
                <a:solidFill>
                  <a:srgbClr val="062678"/>
                </a:solidFill>
              </a:rPr>
              <a:t>Брю</a:t>
            </a:r>
            <a:r>
              <a:rPr lang="ru-RU" sz="2000" dirty="0">
                <a:solidFill>
                  <a:srgbClr val="062678"/>
                </a:solidFill>
              </a:rPr>
              <a:t> считали, что характеристиками качества труда являются здоровье, решительность, образование и подготовка, а также отношение к труду. Все перечисленные характеристики являются свойствами рабочей силы, которые и определяют ее качество. Очень часто в западной экономической литературе понятие качества рабочей силы сопоставляется с категорией человеческого капитала. </a:t>
            </a:r>
          </a:p>
        </p:txBody>
      </p:sp>
    </p:spTree>
    <p:extLst>
      <p:ext uri="{BB962C8B-B14F-4D97-AF65-F5344CB8AC3E}">
        <p14:creationId xmlns:p14="http://schemas.microsoft.com/office/powerpoint/2010/main" val="1314059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4E0B053D-C9C1-483F-934A-16952AE39C00}"/>
              </a:ext>
            </a:extLst>
          </p:cNvPr>
          <p:cNvSpPr/>
          <p:nvPr/>
        </p:nvSpPr>
        <p:spPr>
          <a:xfrm>
            <a:off x="696000" y="477312"/>
            <a:ext cx="10800000" cy="5760000"/>
          </a:xfrm>
          <a:prstGeom prst="roundRect">
            <a:avLst>
              <a:gd name="adj" fmla="val 0"/>
            </a:avLst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t"/>
          <a:lstStyle/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Например, лауреат Нобелевской премии Г. Беккер определял человеческий капитал как приобретенные знания, навыки, мотивацию, энергию, которыми наделены человеческие существа и которые могут использоваться в течение определенного периода времени в целях производства товаров и услуг. Тем не менее, мы считаем, что понятие качества рабочей силы является более емким, чем категории человеческого капитала и качества труда. И хотя они в некоторой степени пересекаются, целесообразным является их разграничение и выделение в самостоятельные категории.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Основываясь на анализе имеющихся подходов к определению качества рабочей силы, автор пришла к выводу, что наиболее полным является определение, согласно которому качество рабочей силы — это совокупность свойств человека, проявляющихся в процессе труда и включающих в себя квалификацию и личностные характеристики работника, то есть такие его физиологические и социально-психологические особенности, как состояние здоровья, умственные способности, а также адаптированность, в том числе, гибкость, мобильность, </a:t>
            </a:r>
            <a:r>
              <a:rPr lang="ru-RU" sz="2000" dirty="0" err="1">
                <a:solidFill>
                  <a:srgbClr val="062678"/>
                </a:solidFill>
              </a:rPr>
              <a:t>мотивируемость</a:t>
            </a:r>
            <a:r>
              <a:rPr lang="ru-RU" sz="2000" dirty="0">
                <a:solidFill>
                  <a:srgbClr val="062678"/>
                </a:solidFill>
              </a:rPr>
              <a:t>, инновационность, </a:t>
            </a:r>
            <a:r>
              <a:rPr lang="ru-RU" sz="2000" dirty="0" err="1">
                <a:solidFill>
                  <a:srgbClr val="062678"/>
                </a:solidFill>
              </a:rPr>
              <a:t>профориентированность</a:t>
            </a:r>
            <a:r>
              <a:rPr lang="ru-RU" sz="2000" dirty="0">
                <a:solidFill>
                  <a:srgbClr val="062678"/>
                </a:solidFill>
              </a:rPr>
              <a:t> и профессиональная пригодность. Исходя из этого определения, можно предложить следующую классификационную структуру качества рабочей силы (см. рис. 2). </a:t>
            </a:r>
          </a:p>
        </p:txBody>
      </p:sp>
    </p:spTree>
    <p:extLst>
      <p:ext uri="{BB962C8B-B14F-4D97-AF65-F5344CB8AC3E}">
        <p14:creationId xmlns:p14="http://schemas.microsoft.com/office/powerpoint/2010/main" val="3252600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4E0B053D-C9C1-483F-934A-16952AE39C00}"/>
              </a:ext>
            </a:extLst>
          </p:cNvPr>
          <p:cNvSpPr/>
          <p:nvPr/>
        </p:nvSpPr>
        <p:spPr>
          <a:xfrm>
            <a:off x="696000" y="477312"/>
            <a:ext cx="10800000" cy="5760000"/>
          </a:xfrm>
          <a:prstGeom prst="roundRect">
            <a:avLst>
              <a:gd name="adj" fmla="val 0"/>
            </a:avLst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t"/>
          <a:lstStyle/>
          <a:p>
            <a:pPr indent="265113" algn="ctr"/>
            <a:endParaRPr lang="ru-RU" sz="2000" i="1" dirty="0">
              <a:solidFill>
                <a:srgbClr val="062678"/>
              </a:solidFill>
            </a:endParaRPr>
          </a:p>
          <a:p>
            <a:pPr indent="265113" algn="ctr"/>
            <a:endParaRPr lang="ru-RU" sz="2000" i="1" dirty="0">
              <a:solidFill>
                <a:srgbClr val="062678"/>
              </a:solidFill>
            </a:endParaRPr>
          </a:p>
          <a:p>
            <a:pPr indent="265113" algn="ctr"/>
            <a:endParaRPr lang="ru-RU" sz="2000" i="1" dirty="0">
              <a:solidFill>
                <a:srgbClr val="062678"/>
              </a:solidFill>
            </a:endParaRPr>
          </a:p>
          <a:p>
            <a:pPr indent="265113" algn="ctr"/>
            <a:endParaRPr lang="ru-RU" sz="2000" i="1" dirty="0">
              <a:solidFill>
                <a:srgbClr val="062678"/>
              </a:solidFill>
            </a:endParaRPr>
          </a:p>
          <a:p>
            <a:pPr indent="265113" algn="ctr"/>
            <a:endParaRPr lang="ru-RU" sz="2000" i="1" dirty="0">
              <a:solidFill>
                <a:srgbClr val="062678"/>
              </a:solidFill>
            </a:endParaRPr>
          </a:p>
          <a:p>
            <a:pPr indent="265113" algn="ctr"/>
            <a:endParaRPr lang="ru-RU" sz="2000" i="1" dirty="0">
              <a:solidFill>
                <a:srgbClr val="062678"/>
              </a:solidFill>
            </a:endParaRPr>
          </a:p>
          <a:p>
            <a:pPr indent="265113" algn="ctr"/>
            <a:endParaRPr lang="ru-RU" sz="2000" i="1" dirty="0">
              <a:solidFill>
                <a:srgbClr val="062678"/>
              </a:solidFill>
            </a:endParaRPr>
          </a:p>
          <a:p>
            <a:pPr indent="265113" algn="ctr"/>
            <a:endParaRPr lang="ru-RU" sz="2000" i="1" dirty="0">
              <a:solidFill>
                <a:srgbClr val="062678"/>
              </a:solidFill>
            </a:endParaRPr>
          </a:p>
          <a:p>
            <a:pPr indent="265113" algn="ctr"/>
            <a:endParaRPr lang="ru-RU" sz="2000" i="1" dirty="0">
              <a:solidFill>
                <a:srgbClr val="062678"/>
              </a:solidFill>
            </a:endParaRPr>
          </a:p>
          <a:p>
            <a:pPr indent="265113" algn="ctr"/>
            <a:endParaRPr lang="ru-RU" sz="2000" i="1" dirty="0">
              <a:solidFill>
                <a:srgbClr val="062678"/>
              </a:solidFill>
            </a:endParaRPr>
          </a:p>
          <a:p>
            <a:pPr indent="265113" algn="ctr"/>
            <a:endParaRPr lang="ru-RU" sz="2000" i="1" dirty="0">
              <a:solidFill>
                <a:srgbClr val="062678"/>
              </a:solidFill>
            </a:endParaRPr>
          </a:p>
          <a:p>
            <a:pPr indent="265113" algn="ctr"/>
            <a:endParaRPr lang="ru-RU" sz="2000" i="1" dirty="0">
              <a:solidFill>
                <a:srgbClr val="062678"/>
              </a:solidFill>
            </a:endParaRPr>
          </a:p>
          <a:p>
            <a:pPr indent="265113" algn="ctr"/>
            <a:endParaRPr lang="ru-RU" sz="2000" i="1" dirty="0">
              <a:solidFill>
                <a:srgbClr val="062678"/>
              </a:solidFill>
            </a:endParaRPr>
          </a:p>
          <a:p>
            <a:pPr indent="265113" algn="ctr"/>
            <a:endParaRPr lang="ru-RU" sz="2000" i="1" dirty="0">
              <a:solidFill>
                <a:srgbClr val="062678"/>
              </a:solidFill>
            </a:endParaRPr>
          </a:p>
          <a:p>
            <a:pPr indent="265113" algn="ctr"/>
            <a:endParaRPr lang="ru-RU" sz="2000" i="1" dirty="0">
              <a:solidFill>
                <a:srgbClr val="062678"/>
              </a:solidFill>
            </a:endParaRPr>
          </a:p>
          <a:p>
            <a:pPr indent="265113" algn="ctr"/>
            <a:endParaRPr lang="ru-RU" sz="2000" i="1" dirty="0">
              <a:solidFill>
                <a:srgbClr val="062678"/>
              </a:solidFill>
            </a:endParaRPr>
          </a:p>
          <a:p>
            <a:pPr indent="265113" algn="ctr"/>
            <a:r>
              <a:rPr lang="ru-RU" sz="2000" i="1" dirty="0">
                <a:solidFill>
                  <a:srgbClr val="062678"/>
                </a:solidFill>
              </a:rPr>
              <a:t>Рис. 1. Подходы к определению категории качества рабочей силы, </a:t>
            </a:r>
            <a:br>
              <a:rPr lang="ru-RU" sz="2000" i="1" dirty="0">
                <a:solidFill>
                  <a:srgbClr val="062678"/>
                </a:solidFill>
              </a:rPr>
            </a:br>
            <a:r>
              <a:rPr lang="ru-RU" sz="2000" i="1" dirty="0">
                <a:solidFill>
                  <a:srgbClr val="062678"/>
                </a:solidFill>
              </a:rPr>
              <a:t>имеющиеся в отечественной литературе.</a:t>
            </a:r>
          </a:p>
        </p:txBody>
      </p:sp>
      <p:pic>
        <p:nvPicPr>
          <p:cNvPr id="5" name="Picture 106">
            <a:extLst>
              <a:ext uri="{FF2B5EF4-FFF2-40B4-BE49-F238E27FC236}">
                <a16:creationId xmlns:a16="http://schemas.microsoft.com/office/drawing/2014/main" id="{EFFD3AE4-AF62-4B24-AE9B-78BAA36053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43615" y="1166956"/>
            <a:ext cx="8704770" cy="37735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337583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78908BE2-A6D5-4FB7-95EC-364E41A53F77}"/>
              </a:ext>
            </a:extLst>
          </p:cNvPr>
          <p:cNvSpPr/>
          <p:nvPr/>
        </p:nvSpPr>
        <p:spPr>
          <a:xfrm>
            <a:off x="696000" y="477312"/>
            <a:ext cx="10800000" cy="5760000"/>
          </a:xfrm>
          <a:prstGeom prst="roundRect">
            <a:avLst>
              <a:gd name="adj" fmla="val 0"/>
            </a:avLst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t"/>
          <a:lstStyle/>
          <a:p>
            <a:pPr indent="265113" algn="ctr"/>
            <a:endParaRPr lang="ru-RU" sz="2000" i="1" dirty="0">
              <a:solidFill>
                <a:srgbClr val="062678"/>
              </a:solidFill>
            </a:endParaRPr>
          </a:p>
          <a:p>
            <a:pPr indent="265113" algn="ctr"/>
            <a:endParaRPr lang="ru-RU" sz="2000" i="1" dirty="0">
              <a:solidFill>
                <a:srgbClr val="062678"/>
              </a:solidFill>
            </a:endParaRPr>
          </a:p>
          <a:p>
            <a:pPr indent="265113" algn="ctr"/>
            <a:endParaRPr lang="ru-RU" sz="2000" i="1" dirty="0">
              <a:solidFill>
                <a:srgbClr val="062678"/>
              </a:solidFill>
            </a:endParaRPr>
          </a:p>
          <a:p>
            <a:pPr indent="265113" algn="ctr"/>
            <a:endParaRPr lang="ru-RU" sz="2000" i="1" dirty="0">
              <a:solidFill>
                <a:srgbClr val="062678"/>
              </a:solidFill>
            </a:endParaRPr>
          </a:p>
          <a:p>
            <a:pPr indent="265113" algn="ctr"/>
            <a:endParaRPr lang="ru-RU" sz="2000" i="1" dirty="0">
              <a:solidFill>
                <a:srgbClr val="062678"/>
              </a:solidFill>
            </a:endParaRPr>
          </a:p>
          <a:p>
            <a:pPr indent="265113" algn="ctr"/>
            <a:endParaRPr lang="ru-RU" sz="2000" i="1" dirty="0">
              <a:solidFill>
                <a:srgbClr val="062678"/>
              </a:solidFill>
            </a:endParaRPr>
          </a:p>
          <a:p>
            <a:pPr indent="265113" algn="ctr"/>
            <a:endParaRPr lang="ru-RU" sz="2000" i="1" dirty="0">
              <a:solidFill>
                <a:srgbClr val="062678"/>
              </a:solidFill>
            </a:endParaRPr>
          </a:p>
          <a:p>
            <a:pPr indent="265113" algn="ctr"/>
            <a:endParaRPr lang="ru-RU" sz="2000" i="1" dirty="0">
              <a:solidFill>
                <a:srgbClr val="062678"/>
              </a:solidFill>
            </a:endParaRPr>
          </a:p>
          <a:p>
            <a:pPr indent="265113" algn="ctr"/>
            <a:endParaRPr lang="ru-RU" sz="2000" i="1" dirty="0">
              <a:solidFill>
                <a:srgbClr val="062678"/>
              </a:solidFill>
            </a:endParaRPr>
          </a:p>
          <a:p>
            <a:pPr indent="265113" algn="ctr"/>
            <a:endParaRPr lang="ru-RU" sz="2000" i="1" dirty="0">
              <a:solidFill>
                <a:srgbClr val="062678"/>
              </a:solidFill>
            </a:endParaRPr>
          </a:p>
          <a:p>
            <a:pPr indent="265113" algn="ctr"/>
            <a:endParaRPr lang="ru-RU" sz="2000" i="1" dirty="0">
              <a:solidFill>
                <a:srgbClr val="062678"/>
              </a:solidFill>
            </a:endParaRPr>
          </a:p>
          <a:p>
            <a:pPr indent="265113" algn="ctr"/>
            <a:endParaRPr lang="ru-RU" sz="2000" i="1" dirty="0">
              <a:solidFill>
                <a:srgbClr val="062678"/>
              </a:solidFill>
            </a:endParaRPr>
          </a:p>
          <a:p>
            <a:pPr indent="265113" algn="ctr"/>
            <a:endParaRPr lang="ru-RU" sz="2000" i="1" dirty="0">
              <a:solidFill>
                <a:srgbClr val="062678"/>
              </a:solidFill>
            </a:endParaRPr>
          </a:p>
          <a:p>
            <a:pPr indent="265113" algn="ctr"/>
            <a:endParaRPr lang="ru-RU" sz="2000" i="1" dirty="0">
              <a:solidFill>
                <a:srgbClr val="062678"/>
              </a:solidFill>
            </a:endParaRPr>
          </a:p>
          <a:p>
            <a:pPr indent="265113" algn="ctr"/>
            <a:endParaRPr lang="ru-RU" sz="2000" i="1" dirty="0">
              <a:solidFill>
                <a:srgbClr val="062678"/>
              </a:solidFill>
            </a:endParaRPr>
          </a:p>
          <a:p>
            <a:pPr indent="265113" algn="ctr"/>
            <a:endParaRPr lang="ru-RU" sz="2000" i="1" dirty="0">
              <a:solidFill>
                <a:srgbClr val="062678"/>
              </a:solidFill>
            </a:endParaRPr>
          </a:p>
          <a:p>
            <a:pPr indent="265113" algn="ctr"/>
            <a:endParaRPr lang="ru-RU" sz="2000" i="1" dirty="0">
              <a:solidFill>
                <a:srgbClr val="062678"/>
              </a:solidFill>
            </a:endParaRPr>
          </a:p>
          <a:p>
            <a:pPr indent="265113" algn="ctr"/>
            <a:endParaRPr lang="ru-RU" sz="2000" i="1" dirty="0">
              <a:solidFill>
                <a:srgbClr val="062678"/>
              </a:solidFill>
            </a:endParaRPr>
          </a:p>
          <a:p>
            <a:pPr indent="265113" algn="ctr"/>
            <a:r>
              <a:rPr lang="ru-RU" sz="2000" i="1" dirty="0">
                <a:solidFill>
                  <a:srgbClr val="062678"/>
                </a:solidFill>
              </a:rPr>
              <a:t>Рис. 2. Структура качества рабочей силы.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FA95487-436E-4D40-8341-8EC331BF13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4918" y="548680"/>
            <a:ext cx="10022165" cy="504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6374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3660</TotalTime>
  <Words>1729</Words>
  <Application>Microsoft Office PowerPoint</Application>
  <PresentationFormat>Широкоэкранный</PresentationFormat>
  <Paragraphs>100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Тема Office</vt:lpstr>
      <vt:lpstr>Экономика труда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Ivan</cp:lastModifiedBy>
  <cp:revision>218</cp:revision>
  <dcterms:created xsi:type="dcterms:W3CDTF">2018-02-17T04:53:53Z</dcterms:created>
  <dcterms:modified xsi:type="dcterms:W3CDTF">2023-01-29T14:48:17Z</dcterms:modified>
</cp:coreProperties>
</file>