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9" r:id="rId2"/>
    <p:sldId id="281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5" d="100"/>
          <a:sy n="105" d="100"/>
        </p:scale>
        <p:origin x="72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pPr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r>
              <a:rPr lang="ru-RU" sz="4267" b="1" dirty="0">
                <a:solidFill>
                  <a:srgbClr val="062678"/>
                </a:solidFill>
                <a:latin typeface="+mn-lt"/>
              </a:rPr>
              <a:t>Экономика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121920" tIns="60960" rIns="121920" bIns="60960" rtlCol="0" anchor="ctr">
            <a:no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rgbClr val="062678"/>
                </a:solidFill>
                <a:ea typeface="+mj-ea"/>
                <a:cs typeface="+mj-cs"/>
              </a:rPr>
              <a:t>ТЕМА 7. ЗАРАБОТНАЯ ПЛАТА. </a:t>
            </a:r>
            <a:endParaRPr lang="en-US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rgbClr val="062678"/>
                </a:solidFill>
                <a:ea typeface="+mj-ea"/>
                <a:cs typeface="+mj-cs"/>
              </a:rPr>
              <a:t>ДОХОДЫ И УРОВЕНЬ ЖИЗНИ</a:t>
            </a:r>
            <a:r>
              <a:rPr lang="en-US" b="1" dirty="0">
                <a:solidFill>
                  <a:srgbClr val="062678"/>
                </a:solidFill>
                <a:ea typeface="+mj-ea"/>
                <a:cs typeface="+mj-cs"/>
              </a:rPr>
              <a:t>.</a:t>
            </a:r>
            <a:endParaRPr lang="ru-RU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en-US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143434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621328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коммерческом секторе, независимо от форм себестоимости, движение заработной платы за ценами происходит за счет издержек на рабочую силу, представленную фондом оплаты и социальных затрат предприятия.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Цена труда может расти и независимо от государственного регулирования - за счет доходов отдельных предприятий, вынужденных платить своим работникам за необходимый труд, его качество и количество. Такой рост в экономической науке называют «естественным», а процесс в области распределения заработной платы - рыночной самонастройкой. Существуют две модели самонастройки: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система, где цена рабочей силы решается конкретным договором работодателя и работника (США);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система с государственным регулированием, исходя из сложившегося в стране высокого уровня социальных гарантий (Скандинавские страны). </a:t>
            </a:r>
          </a:p>
          <a:p>
            <a:pPr indent="265113" algn="just"/>
            <a:endParaRPr lang="ru-RU" sz="2000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Заработная плата также дифференцируется по качеству труда: его сложности, ответственности, условиям и т.п. Эти структурные составляющие по профессионально- квалификационным группам и другим качественным различиям на предприятиях, вошедших в рынок, находятся в постоянном движении и влияют на среднюю заработную плату. Такое влияние может измеряться показателями, называемыми «индексами заработной платы». </a:t>
            </a:r>
          </a:p>
        </p:txBody>
      </p:sp>
    </p:spTree>
    <p:extLst>
      <p:ext uri="{BB962C8B-B14F-4D97-AF65-F5344CB8AC3E}">
        <p14:creationId xmlns:p14="http://schemas.microsoft.com/office/powerpoint/2010/main" val="4180556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667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По аналогии с потребительской корзиной, куда собираются цены по различным товарам и их доли в потреблении, в зарплатную корзинку объединяют различные виды зарплат и численность (долю, удельный вес) их получающих: </a:t>
            </a:r>
          </a:p>
          <a:p>
            <a:pPr indent="265113"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i="1" dirty="0">
                <a:solidFill>
                  <a:srgbClr val="062678"/>
                </a:solidFill>
              </a:rPr>
              <a:t>СЗ = ( З × К × У × </a:t>
            </a:r>
            <a:r>
              <a:rPr lang="ru-RU" sz="2000" b="1" i="1" dirty="0" err="1">
                <a:solidFill>
                  <a:srgbClr val="062678"/>
                </a:solidFill>
              </a:rPr>
              <a:t>Чн</a:t>
            </a:r>
            <a:r>
              <a:rPr lang="ru-RU" sz="2000" b="1" i="1" dirty="0">
                <a:solidFill>
                  <a:srgbClr val="062678"/>
                </a:solidFill>
              </a:rPr>
              <a:t> ) / Ч,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b="1" i="1" dirty="0">
                <a:solidFill>
                  <a:srgbClr val="062678"/>
                </a:solidFill>
              </a:rPr>
              <a:t>СЗ</a:t>
            </a:r>
            <a:r>
              <a:rPr lang="ru-RU" sz="2000" dirty="0">
                <a:solidFill>
                  <a:srgbClr val="062678"/>
                </a:solidFill>
              </a:rPr>
              <a:t> - средняя заработная плата по отрасли, предприятию, региону, в целом по стране;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З</a:t>
            </a:r>
            <a:r>
              <a:rPr lang="ru-RU" sz="2000" dirty="0">
                <a:solidFill>
                  <a:srgbClr val="062678"/>
                </a:solidFill>
              </a:rPr>
              <a:t> - заработки работников по различным группам профессий;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К</a:t>
            </a:r>
            <a:r>
              <a:rPr lang="ru-RU" sz="2000" dirty="0">
                <a:solidFill>
                  <a:srgbClr val="062678"/>
                </a:solidFill>
              </a:rPr>
              <a:t> - квалификационные признаки;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У</a:t>
            </a:r>
            <a:r>
              <a:rPr lang="ru-RU" sz="2000" dirty="0">
                <a:solidFill>
                  <a:srgbClr val="062678"/>
                </a:solidFill>
              </a:rPr>
              <a:t> - признаки условий труда; </a:t>
            </a:r>
          </a:p>
          <a:p>
            <a:pPr indent="265113" algn="just"/>
            <a:r>
              <a:rPr lang="ru-RU" sz="2000" b="1" i="1" dirty="0" err="1">
                <a:solidFill>
                  <a:srgbClr val="062678"/>
                </a:solidFill>
              </a:rPr>
              <a:t>Чн</a:t>
            </a:r>
            <a:r>
              <a:rPr lang="ru-RU" sz="2000" dirty="0">
                <a:solidFill>
                  <a:srgbClr val="062678"/>
                </a:solidFill>
              </a:rPr>
              <a:t> - численный состав (доля, удельный вес) групп работающих с различной квалификацией, условиями труда и другими основаниями для начисления различной заработной платы;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Ч</a:t>
            </a:r>
            <a:r>
              <a:rPr lang="ru-RU" sz="2000" dirty="0">
                <a:solidFill>
                  <a:srgbClr val="062678"/>
                </a:solidFill>
              </a:rPr>
              <a:t> - численность работников по отрасли, предприятию, региону, в целом по стране.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Цена труда в условиях современной экономики формируется на основе многих факторов. Наиболее значимые это: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спрос и предложение на рабочую силу;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конкуренция продавцов и покупателей;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стоимость жизни;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государственное регулирование заработной платы и доходов. </a:t>
            </a:r>
          </a:p>
        </p:txBody>
      </p:sp>
    </p:spTree>
    <p:extLst>
      <p:ext uri="{BB962C8B-B14F-4D97-AF65-F5344CB8AC3E}">
        <p14:creationId xmlns:p14="http://schemas.microsoft.com/office/powerpoint/2010/main" val="3976570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667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Предприниматели стремятся снизить цену рабочей силы, тогда как работники в лице профсоюзов и других своих объединений - поднять ее. Она тем выше, чем выше в обществе производительность труда, темпы расширения производства, процветание экономики в целом. В периоды ухудшения экономической активности она падает. В результате динамика цены труда стремится к равновесной. Когда на рынке труда этот показатель выше равновесного значения, возникнет избыток предложения рабочей силы; если ниже - недостаток.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Стоимость жизни работника и его семьи, являющаяся основой издержек предпринимателя на заработную плату - это сумма расходов на жизнь, обеспечивающих определенный уровень потребления в конкретный период времени (месяц, год).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Часть потребительского бюджета, который помимо потребительских содержит и непотребительские расходы: налоги, взносы, различные платежи, прирост (уменьшение) сбережений семьи, а также остатки наличных денег получила название «потребительская корзина».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Расходам соответствуют получаемые доходы из всех источников в виде заработной платы, пенсий, пособий, стипендий, поступлений от личного подсобного хозяйства, предпринимательской деятельности и др. </a:t>
            </a:r>
          </a:p>
        </p:txBody>
      </p:sp>
    </p:spTree>
    <p:extLst>
      <p:ext uri="{BB962C8B-B14F-4D97-AF65-F5344CB8AC3E}">
        <p14:creationId xmlns:p14="http://schemas.microsoft.com/office/powerpoint/2010/main" val="39798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621328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Указом Президента ( 1992 г .) в Российской Федерации была введена законодательная система минимальных потребительских бюджетов, а в законе «О прожиточном минимуме», принятом в 1997 году зафиксированы понятия потребительской корзины, прожиточного минимума, малоимущей семьи и малоимущего гражданина, следовательно, определены основы для установления минимальной цены рабочей силы.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Минимальная цена труда может быть определена следующим образом: </a:t>
            </a:r>
          </a:p>
          <a:p>
            <a:pPr indent="265113"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i="1" dirty="0">
                <a:solidFill>
                  <a:srgbClr val="062678"/>
                </a:solidFill>
              </a:rPr>
              <a:t>МЦ = ПМ + С+Д +У,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b="1" i="1" dirty="0">
                <a:solidFill>
                  <a:srgbClr val="062678"/>
                </a:solidFill>
              </a:rPr>
              <a:t>МЦ</a:t>
            </a:r>
            <a:r>
              <a:rPr lang="ru-RU" sz="2000" dirty="0">
                <a:solidFill>
                  <a:srgbClr val="062678"/>
                </a:solidFill>
              </a:rPr>
              <a:t> - минимальная цена труда (рабочей силы); </a:t>
            </a:r>
          </a:p>
          <a:p>
            <a:pPr indent="265113" algn="ctr"/>
            <a:r>
              <a:rPr lang="ru-RU" sz="2000" b="1" i="1" dirty="0">
                <a:solidFill>
                  <a:srgbClr val="062678"/>
                </a:solidFill>
              </a:rPr>
              <a:t>ПМ = П + Т + Ус + Н </a:t>
            </a:r>
            <a:r>
              <a:rPr lang="ru-RU" sz="2000" dirty="0">
                <a:solidFill>
                  <a:srgbClr val="062678"/>
                </a:solidFill>
              </a:rPr>
              <a:t>- прожиточный минимум,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b="1" i="1" dirty="0">
                <a:solidFill>
                  <a:srgbClr val="062678"/>
                </a:solidFill>
              </a:rPr>
              <a:t>П</a:t>
            </a:r>
            <a:r>
              <a:rPr lang="ru-RU" sz="2000" dirty="0">
                <a:solidFill>
                  <a:srgbClr val="062678"/>
                </a:solidFill>
              </a:rPr>
              <a:t> - расходы </a:t>
            </a:r>
            <a:r>
              <a:rPr lang="ru-RU" sz="2000">
                <a:solidFill>
                  <a:srgbClr val="062678"/>
                </a:solidFill>
              </a:rPr>
              <a:t>на продовольствие </a:t>
            </a:r>
            <a:r>
              <a:rPr lang="ru-RU" sz="2000" dirty="0">
                <a:solidFill>
                  <a:srgbClr val="062678"/>
                </a:solidFill>
              </a:rPr>
              <a:t>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Т</a:t>
            </a:r>
            <a:r>
              <a:rPr lang="ru-RU" sz="2000" dirty="0">
                <a:solidFill>
                  <a:srgbClr val="062678"/>
                </a:solidFill>
              </a:rPr>
              <a:t> - расходы на промтовары;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Ус</a:t>
            </a:r>
            <a:r>
              <a:rPr lang="ru-RU" sz="2000" dirty="0">
                <a:solidFill>
                  <a:srgbClr val="062678"/>
                </a:solidFill>
              </a:rPr>
              <a:t> - расходы на оплату услуг;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Н</a:t>
            </a:r>
            <a:r>
              <a:rPr lang="ru-RU" sz="2000" dirty="0">
                <a:solidFill>
                  <a:srgbClr val="062678"/>
                </a:solidFill>
              </a:rPr>
              <a:t> - налоги и другие обязательные платежи;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С</a:t>
            </a:r>
            <a:r>
              <a:rPr lang="ru-RU" sz="2000" dirty="0">
                <a:solidFill>
                  <a:srgbClr val="062678"/>
                </a:solidFill>
              </a:rPr>
              <a:t>, </a:t>
            </a:r>
            <a:r>
              <a:rPr lang="ru-RU" sz="2000" b="1" i="1" dirty="0">
                <a:solidFill>
                  <a:srgbClr val="062678"/>
                </a:solidFill>
              </a:rPr>
              <a:t>Д</a:t>
            </a:r>
            <a:r>
              <a:rPr lang="ru-RU" sz="2000" dirty="0">
                <a:solidFill>
                  <a:srgbClr val="062678"/>
                </a:solidFill>
              </a:rPr>
              <a:t>, </a:t>
            </a:r>
            <a:r>
              <a:rPr lang="ru-RU" sz="2000" b="1" i="1" dirty="0">
                <a:solidFill>
                  <a:srgbClr val="062678"/>
                </a:solidFill>
              </a:rPr>
              <a:t>У</a:t>
            </a:r>
            <a:r>
              <a:rPr lang="ru-RU" sz="2000" dirty="0">
                <a:solidFill>
                  <a:srgbClr val="062678"/>
                </a:solidFill>
              </a:rPr>
              <a:t> - прочие элементы цены труда (соответственно обязательное страхование, выплаты и льготы из собственного дохода предприятия его работникам, система участия в прибылях) или </a:t>
            </a:r>
          </a:p>
          <a:p>
            <a:pPr indent="265113"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i="1" dirty="0">
                <a:solidFill>
                  <a:srgbClr val="062678"/>
                </a:solidFill>
              </a:rPr>
              <a:t>МЦ = М3 + С + Д + У </a:t>
            </a:r>
          </a:p>
        </p:txBody>
      </p:sp>
    </p:spTree>
    <p:extLst>
      <p:ext uri="{BB962C8B-B14F-4D97-AF65-F5344CB8AC3E}">
        <p14:creationId xmlns:p14="http://schemas.microsoft.com/office/powerpoint/2010/main" val="411841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Анализируя категорию, можно выделить несколько определений цены труда, базирующихся на следующих методологических положениях: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затраты на производство товара (теория стоимости);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результат соотношения спроса и предложения труда (теория свободной рыночной конкуренции);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итог взаимодействия труда, капитала и земли (теория трех факторов);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ценность товара для потребителя, конечная в ряду потребляемых благ (закон предельной полезности) и др.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конкретной экономической деятельности в качестве цены труда принято рассматривать издержки капитала предпринимателя (частного, ассоциированного, государственного) на наем трудящегося, включающие: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затраты на воспроизводство рабочей силы в процессе жизненного цикла на личное потребление работника и его семьи; возмещение повышенных расходов рабочей силы особого качества в соответствии с требованиями производства (сложность, ответственность, условия труда и пр.);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поддержание заинтересованности работающего в лучшем выполнении порученной ему работы.</a:t>
            </a:r>
          </a:p>
        </p:txBody>
      </p:sp>
    </p:spTree>
    <p:extLst>
      <p:ext uri="{BB962C8B-B14F-4D97-AF65-F5344CB8AC3E}">
        <p14:creationId xmlns:p14="http://schemas.microsoft.com/office/powerpoint/2010/main" val="64092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549000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Таким образом, </a:t>
            </a:r>
            <a:r>
              <a:rPr lang="ru-RU" sz="2000" b="1" i="1" dirty="0">
                <a:solidFill>
                  <a:srgbClr val="062678"/>
                </a:solidFill>
              </a:rPr>
              <a:t>цена труда </a:t>
            </a:r>
            <a:r>
              <a:rPr lang="ru-RU" sz="2000" dirty="0">
                <a:solidFill>
                  <a:srgbClr val="062678"/>
                </a:solidFill>
              </a:rPr>
              <a:t>- это комплекс из нескольких элементов: денежная заработная плата (основная и дополнительная), затраты на социальное страхование и социальное обеспечение (пенсии, пособия), натуральная заработная плата (питание, жилье, транспорт, выплаты и льготы работникам из фондов предприятий), налоги на фонд оплаты труда, входящих в состав издержек предпринимателя на рабочую силу.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Для предпринимателя цена труда может быть описана следующей формулой: </a:t>
            </a:r>
            <a:endParaRPr lang="en-US" sz="2000" dirty="0">
              <a:solidFill>
                <a:srgbClr val="062678"/>
              </a:solidFill>
            </a:endParaRPr>
          </a:p>
          <a:p>
            <a:pPr indent="265113"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i="1" dirty="0">
                <a:solidFill>
                  <a:srgbClr val="062678"/>
                </a:solidFill>
              </a:rPr>
              <a:t>Ц = З + С + Д + У,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b="1" i="1" dirty="0">
                <a:solidFill>
                  <a:srgbClr val="062678"/>
                </a:solidFill>
              </a:rPr>
              <a:t>З</a:t>
            </a:r>
            <a:r>
              <a:rPr lang="ru-RU" sz="2000" dirty="0">
                <a:solidFill>
                  <a:srgbClr val="062678"/>
                </a:solidFill>
              </a:rPr>
              <a:t> - заработная плата, денежная и натуральная;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С</a:t>
            </a:r>
            <a:r>
              <a:rPr lang="ru-RU" sz="2000" dirty="0">
                <a:solidFill>
                  <a:srgbClr val="062678"/>
                </a:solidFill>
              </a:rPr>
              <a:t> - расходы на обязательное и дополнительное социальное страхование (по старости, болезни, травме, на детей и т.д.);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Д</a:t>
            </a:r>
            <a:r>
              <a:rPr lang="ru-RU" sz="2000" dirty="0">
                <a:solidFill>
                  <a:srgbClr val="062678"/>
                </a:solidFill>
              </a:rPr>
              <a:t> - часть дохода предприятия, пошедшего на выплаты, льготы и услуги своим работникам по коллективным и индивидуальным трудовым договорам (контрактам); </a:t>
            </a: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У</a:t>
            </a:r>
            <a:r>
              <a:rPr lang="ru-RU" sz="2000" dirty="0">
                <a:solidFill>
                  <a:srgbClr val="062678"/>
                </a:solidFill>
              </a:rPr>
              <a:t> - часть прибыли предприятия, распределяемая между его работниками по системе участия в прибылях. </a:t>
            </a:r>
            <a:endParaRPr lang="en-US" sz="2000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Для общества цена труда выступает в ином виде - в нее включаются вся бесплатность условий жизни работника за счет государства: образование, охрана здоровья, доплаты к низкой квартирной плате, за коммунальные услуги, городской транспорт, другие расходы за счет бюджета. </a:t>
            </a:r>
            <a:endParaRPr lang="en-US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79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693336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Категория «стоимость рабочей силы» - отражает полные затраты на воспроизводство работника и его семьи, а цена труда - это конкретное проявление данной стоимости, зависящее от конъюнктурной ситуации на рынке труда, смежных с ним рынках, а потому может быть выше или ниже действительной стоимости.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Воздействие государства на цену рабочей силы может быть прямое и косвенное, как правило, это методы стабилизации ситуации на рынке труда и проведение государственной политики занятости: повышение заинтересованности работодателя в создании новых рабочих мест, приспособление профессиональной структуры работников к требованиям конъюнктуры за счет государственных программ обучения, версификация форм и продолжительности оплачиваемой занятости (включая сокращение рабочего времени, введение социальных отпусков и т.п.).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Выделяют два источника средств на повышение цены рабочей силы: средства социального страхования по безработице, формируемые за счет работодателя, и средства государственного бюджета, формируемые за счет налогов со всего населения. </a:t>
            </a:r>
          </a:p>
        </p:txBody>
      </p:sp>
    </p:spTree>
    <p:extLst>
      <p:ext uri="{BB962C8B-B14F-4D97-AF65-F5344CB8AC3E}">
        <p14:creationId xmlns:p14="http://schemas.microsoft.com/office/powerpoint/2010/main" val="364901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Поскольку, при обосновании доли работника, распределение совместно произведенного продукта осуществляется с позиции не только воспроизводства рабочей силы, но и с позиции ее способности к выполнению работ различной сложности, условий, поддержания заинтересованности в интенсивном труде и добросовестном результате, заработная плата и другие формы возмещения за труд предполагают учет более сложных, чем физиологические, затрат на жизнь, не только потребительских, но и социальных целей (содержание иждивенцев, уплата налогов, оплата образования, медицинских услуг, жилья, отдыха, обеспечение в старости и в случае утраты здоровья).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Цель работодателя суметь оптимизировать эти требования исходя из возможностей своего производства; цель работника - добиться лучших условий найма с учетом соотношения спроса и предложения на труд, ситуации с ценами на товары и услуги и др. </a:t>
            </a:r>
          </a:p>
        </p:txBody>
      </p:sp>
    </p:spTree>
    <p:extLst>
      <p:ext uri="{BB962C8B-B14F-4D97-AF65-F5344CB8AC3E}">
        <p14:creationId xmlns:p14="http://schemas.microsoft.com/office/powerpoint/2010/main" val="326010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России законодательством установлены следующие регулирующие параметры и ограничения: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минимальная заработная плата (месячная или часовая), которая в соответствии со статьей 133 Трудового кодекса, должна быть </a:t>
            </a:r>
            <a:r>
              <a:rPr lang="ru-RU" sz="2000" dirty="0" err="1">
                <a:solidFill>
                  <a:srgbClr val="062678"/>
                </a:solidFill>
              </a:rPr>
              <a:t>прожиточно</a:t>
            </a:r>
            <a:r>
              <a:rPr lang="ru-RU" sz="2000" dirty="0">
                <a:solidFill>
                  <a:srgbClr val="062678"/>
                </a:solidFill>
              </a:rPr>
              <a:t> минимальной, ее размеры устанавливаются каждый раз законом;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индекс потребительских цен на товары и услуги, который должен служить основой систематического повышения денежных доходов населения;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единая тарифная сетка для работников бюджетной сферы, устанавливающая соотношения по квалификации (либо заменяющие ее, утвержденные отраслевые системы);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действующее трудовое законодательство, предусматривающее повышенную оплату тяжелых и вредных условий труда, компенсацию за работу в ночное время, сверхурочно, в районах Крайнего Севера и приравненных к ним местностях и другие льготы и гарантии и компенсации по зарплате (ст. 146-149 ТК);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размеры налогообложения доходов физических лиц;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обязательные страховые платежи по социальному страхованию;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нормы возмещения задержки выплат по заработной плате. </a:t>
            </a:r>
          </a:p>
        </p:txBody>
      </p:sp>
    </p:spTree>
    <p:extLst>
      <p:ext uri="{BB962C8B-B14F-4D97-AF65-F5344CB8AC3E}">
        <p14:creationId xmlns:p14="http://schemas.microsoft.com/office/powerpoint/2010/main" val="131405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Как любые экономические отношения, отношения по заработной плате не могут не регулироваться. В этом процессе участвуют представители государства, работодателей и работников.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В условиях рынка регулирование заработной платы включает: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государственное регулирование (установление минимальной заработной платы, верхний предел - налогообложение),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тарифные соглашения (отрасли, предприятие),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действие механизма рынка труда,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тарифное регулирование. </a:t>
            </a:r>
          </a:p>
          <a:p>
            <a:pPr indent="265113" algn="just"/>
            <a:endParaRPr lang="ru-RU" sz="2000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b="1" i="1" dirty="0">
                <a:solidFill>
                  <a:srgbClr val="062678"/>
                </a:solidFill>
              </a:rPr>
              <a:t>Это регулирование осуществляется: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1. Посредством реализации системы социального партнерства на различных уровнях - в рамках заключения генерального и отраслевых тарифных соглашений и в коллективных договорах предприятий.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Генеральные соглашения устанавливают тарифные системы для различных отраслей. Отраслевые тарифные соглашения должны служить основой при решении вопросов внутриотраслевой и внутри профессиональной дифференциации зарплаты. Эта проблема в условиях перехода к рыночным отношениям приобретает достаточно острый характер.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Коллективные договоры устанавливают конкретные тарифные ставки, оклады и надбавки. </a:t>
            </a:r>
          </a:p>
        </p:txBody>
      </p:sp>
    </p:spTree>
    <p:extLst>
      <p:ext uri="{BB962C8B-B14F-4D97-AF65-F5344CB8AC3E}">
        <p14:creationId xmlns:p14="http://schemas.microsoft.com/office/powerpoint/2010/main" val="3252600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2. Посредством использования механизма индексации заработной платы и социальных </a:t>
            </a:r>
            <a:br>
              <a:rPr lang="ru-RU" sz="2000" dirty="0">
                <a:solidFill>
                  <a:srgbClr val="062678"/>
                </a:solidFill>
              </a:rPr>
            </a:br>
            <a:r>
              <a:rPr lang="ru-RU" sz="2000" dirty="0">
                <a:solidFill>
                  <a:srgbClr val="062678"/>
                </a:solidFill>
              </a:rPr>
              <a:t>выплат - механизм увязки номинальных доходов с изменением уровня цен. </a:t>
            </a:r>
          </a:p>
          <a:p>
            <a:pPr indent="265113" algn="just"/>
            <a:endParaRPr lang="ru-RU" sz="2000" i="1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i="1" dirty="0">
                <a:solidFill>
                  <a:srgbClr val="062678"/>
                </a:solidFill>
              </a:rPr>
              <a:t>Основные методы: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система скользящей шкалы (раз в месяц в соответствии с ростом уровня цен);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периодическая (2 раза в год);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по достижению роста цен пограничной величины.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Государственная система индексации денежных доходов населения (заработной платы) - это приспособление доходов к росту стоимости жизни в связи с повышением уровня цен на потребительские товары и услуги. Индексация в соответствии с законодательством, проводится путем увеличения номинальных доходов в соответствии с изменением индекса цен. Это обеспечивает в условиях инфляции поддержание определенной покупательной способности, а для цены труда - ее реального содержания.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Пересмотр доходов в соответствии с движением цен осуществляется или через определенные промежутки времени или автоматически, одновременно с изменением индекса. Основанием для корректировки служит заранее установленный государством или закрепленный в коллективном договоре уровень роста цен, по достижении которого начинается индексация, т.е. порог индексации (в России - 6%). </a:t>
            </a:r>
          </a:p>
        </p:txBody>
      </p:sp>
    </p:spTree>
    <p:extLst>
      <p:ext uri="{BB962C8B-B14F-4D97-AF65-F5344CB8AC3E}">
        <p14:creationId xmlns:p14="http://schemas.microsoft.com/office/powerpoint/2010/main" val="123375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78908BE2-A6D5-4FB7-95EC-364E41A53F77}"/>
              </a:ext>
            </a:extLst>
          </p:cNvPr>
          <p:cNvSpPr/>
          <p:nvPr/>
        </p:nvSpPr>
        <p:spPr>
          <a:xfrm>
            <a:off x="696000" y="477312"/>
            <a:ext cx="10800000" cy="5760000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Различаются ожидаемая (упреждающая) и ретроспективная индексация. Первая предусматривает повышение доходов с учетом прогнозируемого роста цен, при второй - доходы повышаются соответственно росту цен за прошедший период. Чаще применяется второй индекс, но есть примеры и длительного использования ожидаемой индексации. </a:t>
            </a:r>
          </a:p>
          <a:p>
            <a:pPr indent="265113" algn="just"/>
            <a:r>
              <a:rPr lang="ru-RU" sz="2000" dirty="0">
                <a:solidFill>
                  <a:srgbClr val="062678"/>
                </a:solidFill>
              </a:rPr>
              <a:t>Помимо индексации, используются и другие способы регулирования заработной платы, например, включение в коллективный договор специального пункта о возобновлении переговоров при достижении определенного уровня цен с последующим возможным пересмотром тарифных соглашений. </a:t>
            </a:r>
          </a:p>
          <a:p>
            <a:pPr indent="265113" algn="just"/>
            <a:endParaRPr lang="ru-RU" sz="2000" i="1" dirty="0">
              <a:solidFill>
                <a:srgbClr val="062678"/>
              </a:solidFill>
            </a:endParaRPr>
          </a:p>
          <a:p>
            <a:pPr indent="265113" algn="just"/>
            <a:r>
              <a:rPr lang="ru-RU" sz="2000" i="1" dirty="0">
                <a:solidFill>
                  <a:srgbClr val="062678"/>
                </a:solidFill>
              </a:rPr>
              <a:t>Источниками индексации в РФ являются: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бюджет - федеральный, региональный, местный (регулирование ставок и окладов в социально-культурных отраслях, государственных служащих, стипендий);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Пенсионный фонд (регулирование пенсий);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внебюджетные страховые фонды (социальных пособий);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федеральный бюджет (пособий на детей); </a:t>
            </a:r>
          </a:p>
          <a:p>
            <a:pPr marL="265113" indent="-2651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62678"/>
                </a:solidFill>
              </a:rPr>
              <a:t>местные бюджеты (пособий по нуждаемости, жилищных дотаций малообеспеченным). </a:t>
            </a:r>
          </a:p>
        </p:txBody>
      </p:sp>
    </p:spTree>
    <p:extLst>
      <p:ext uri="{BB962C8B-B14F-4D97-AF65-F5344CB8AC3E}">
        <p14:creationId xmlns:p14="http://schemas.microsoft.com/office/powerpoint/2010/main" val="36586374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3754</TotalTime>
  <Words>1936</Words>
  <Application>Microsoft Office PowerPoint</Application>
  <PresentationFormat>Широкоэкранный</PresentationFormat>
  <Paragraphs>96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Экономика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Ivan</cp:lastModifiedBy>
  <cp:revision>224</cp:revision>
  <dcterms:created xsi:type="dcterms:W3CDTF">2018-02-17T04:53:53Z</dcterms:created>
  <dcterms:modified xsi:type="dcterms:W3CDTF">2023-01-31T17:04:18Z</dcterms:modified>
</cp:coreProperties>
</file>