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9" r:id="rId2"/>
    <p:sldId id="281" r:id="rId3"/>
    <p:sldId id="300" r:id="rId4"/>
    <p:sldId id="301" r:id="rId5"/>
    <p:sldId id="302" r:id="rId6"/>
    <p:sldId id="30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0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72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2BAD6-5E16-4C10-9B2E-6581C6E73C0C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5E7FC-7788-4FEE-9BB8-B1959E33B7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6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121920" tIns="60960" rIns="121920" bIns="60960" rtlCol="0" anchor="ctr">
            <a:noAutofit/>
          </a:bodyPr>
          <a:lstStyle/>
          <a:p>
            <a:r>
              <a:rPr lang="ru-RU" sz="4267" b="1" dirty="0">
                <a:solidFill>
                  <a:srgbClr val="062678"/>
                </a:solidFill>
                <a:latin typeface="+mn-lt"/>
              </a:rPr>
              <a:t>Экономика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rgbClr val="062678"/>
                </a:solidFill>
                <a:ea typeface="+mj-ea"/>
                <a:cs typeface="+mj-cs"/>
              </a:rPr>
              <a:t>ТЕМА 8. МОБИЛЬНОСТЬ НА РЫНКЕ ТРУДА.</a:t>
            </a:r>
          </a:p>
          <a:p>
            <a:pPr algn="ctr">
              <a:spcBef>
                <a:spcPct val="0"/>
              </a:spcBef>
              <a:buNone/>
            </a:pPr>
            <a:endParaRPr lang="ru-RU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endParaRPr lang="ru-RU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400" b="1" dirty="0">
                <a:solidFill>
                  <a:srgbClr val="062678"/>
                </a:solidFill>
                <a:ea typeface="+mj-ea"/>
                <a:cs typeface="+mj-cs"/>
              </a:rPr>
              <a:t> ТЛЕУЖАНОВА МАНАТЖАН АШИМКУЛОВНА</a:t>
            </a:r>
          </a:p>
        </p:txBody>
      </p:sp>
    </p:spTree>
    <p:extLst>
      <p:ext uri="{BB962C8B-B14F-4D97-AF65-F5344CB8AC3E}">
        <p14:creationId xmlns:p14="http://schemas.microsoft.com/office/powerpoint/2010/main" val="143434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Ключевым понятием на рынке труда является мобильность рабочей силы. Благодаря ей рынок труда играет большую роль в экономике, выступает важным связующим звеном всех отраслей в единое целое - экономику страны.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Мобильность на рынке труда </a:t>
            </a:r>
            <a:r>
              <a:rPr lang="ru-RU" sz="2000" dirty="0">
                <a:solidFill>
                  <a:srgbClr val="062678"/>
                </a:solidFill>
              </a:rPr>
              <a:t>- это процесс перемещения рабочей силы на новые рабочие места как внутри предприятий, так и между предприятиями и отраслями. Переход на новое рабочее место сопровождается изменением вида занятости (профессии), работодателя, территории.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Эта классификация может быть усложнена, если учесть также возможные изменения работодателя при смене рабочего места и то, что изменение территории может распространяться как на рабочее место, так и на место жительства работника.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Межфирменная мобильность, или текучесть, работников связана с их увольнениями, которые могут быть добровольными (по инициативе самих работников) или вынужденными (по инициативе работодателей).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Увольнения являются проявлением стремления работников к максимизации своей полезности, а работодателей - к максимизации прибыли. В силу существования несовершенства информации и неопределенности на рынке труда, а также того, что сам по себе процесс увольнения требует издержек как со стороны работника, так и со стороны работодателя, оценка целесообразности увольнения может быть сделана на основе сравнения выгод и издержек. </a:t>
            </a:r>
          </a:p>
        </p:txBody>
      </p:sp>
    </p:spTree>
    <p:extLst>
      <p:ext uri="{BB962C8B-B14F-4D97-AF65-F5344CB8AC3E}">
        <p14:creationId xmlns:p14="http://schemas.microsoft.com/office/powerpoint/2010/main" val="64092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При изучении причин текучести кадров выявляют факторы, влияющие на добровольные и вынужденные увольнения.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К ним относятся: </a:t>
            </a:r>
          </a:p>
          <a:p>
            <a:pPr indent="265113" algn="just">
              <a:spcBef>
                <a:spcPts val="1200"/>
              </a:spcBef>
            </a:pPr>
            <a:r>
              <a:rPr lang="ru-RU" sz="2000" dirty="0">
                <a:solidFill>
                  <a:srgbClr val="062678"/>
                </a:solidFill>
              </a:rPr>
              <a:t>1. </a:t>
            </a:r>
            <a:r>
              <a:rPr lang="ru-RU" sz="2000" b="1" i="1" dirty="0">
                <a:solidFill>
                  <a:srgbClr val="062678"/>
                </a:solidFill>
              </a:rPr>
              <a:t>Заработная плата </a:t>
            </a:r>
            <a:r>
              <a:rPr lang="ru-RU" sz="2000" dirty="0">
                <a:solidFill>
                  <a:srgbClr val="062678"/>
                </a:solidFill>
              </a:rPr>
              <a:t>(чем выше уровень заработной платы, тем меньше вероятность добровольных увольнений работников).</a:t>
            </a:r>
          </a:p>
          <a:p>
            <a:pPr indent="265113" algn="just">
              <a:spcBef>
                <a:spcPts val="1200"/>
              </a:spcBef>
            </a:pPr>
            <a:r>
              <a:rPr lang="ru-RU" sz="2000" dirty="0">
                <a:solidFill>
                  <a:srgbClr val="062678"/>
                </a:solidFill>
              </a:rPr>
              <a:t>2. </a:t>
            </a:r>
            <a:r>
              <a:rPr lang="ru-RU" sz="2000" b="1" i="1" dirty="0">
                <a:solidFill>
                  <a:srgbClr val="062678"/>
                </a:solidFill>
              </a:rPr>
              <a:t>Возраст </a:t>
            </a:r>
            <a:r>
              <a:rPr lang="ru-RU" sz="2000" dirty="0">
                <a:solidFill>
                  <a:srgbClr val="062678"/>
                </a:solidFill>
              </a:rPr>
              <a:t>(чем моложе работник, тем выше его склонность к добровольным увольнениям; молодежь склонна активно применять метод ”проб и ошибок” для поиска и подбора подходящей работы, поскольку стартовая зарплата молодых работников, как правило, невелика, у них ниже альтернативные издержки на поиск работы и выше вероятность нахождения более высокооплачиваемой работы). </a:t>
            </a:r>
          </a:p>
          <a:p>
            <a:pPr indent="265113" algn="just">
              <a:spcBef>
                <a:spcPts val="1200"/>
              </a:spcBef>
            </a:pPr>
            <a:r>
              <a:rPr lang="ru-RU" sz="2000" dirty="0">
                <a:solidFill>
                  <a:srgbClr val="062678"/>
                </a:solidFill>
              </a:rPr>
              <a:t>3. </a:t>
            </a:r>
            <a:r>
              <a:rPr lang="ru-RU" sz="2000" b="1" i="1" dirty="0">
                <a:solidFill>
                  <a:srgbClr val="062678"/>
                </a:solidFill>
              </a:rPr>
              <a:t>Пол </a:t>
            </a:r>
            <a:r>
              <a:rPr lang="ru-RU" sz="2000" dirty="0">
                <a:solidFill>
                  <a:srgbClr val="062678"/>
                </a:solidFill>
              </a:rPr>
              <a:t>(женщины более склонны к добровольным увольнениям, чем мужчины, у них так же больше, чем у мужчин, вероятность быть уволенными по инициативе администрации). </a:t>
            </a:r>
          </a:p>
          <a:p>
            <a:pPr indent="265113" algn="just">
              <a:spcBef>
                <a:spcPts val="1200"/>
              </a:spcBef>
            </a:pPr>
            <a:r>
              <a:rPr lang="ru-RU" sz="2000" dirty="0">
                <a:solidFill>
                  <a:srgbClr val="062678"/>
                </a:solidFill>
              </a:rPr>
              <a:t>4. </a:t>
            </a:r>
            <a:r>
              <a:rPr lang="ru-RU" sz="2000" b="1" i="1" dirty="0">
                <a:solidFill>
                  <a:srgbClr val="062678"/>
                </a:solidFill>
              </a:rPr>
              <a:t>Образование </a:t>
            </a:r>
            <a:r>
              <a:rPr lang="ru-RU" sz="2000" dirty="0">
                <a:solidFill>
                  <a:srgbClr val="062678"/>
                </a:solidFill>
              </a:rPr>
              <a:t>(чем выше уровень образования, тем ниже склонность работника к добровольному увольнению; предполагается, что более образованные работники лучше информированы о состоянии рынка труда и произвели больше инвестиций в свой человеческий капитал, поэтому они имеют возможность и желание быстрее подобрать подходящее место работы). </a:t>
            </a:r>
          </a:p>
        </p:txBody>
      </p:sp>
    </p:spTree>
    <p:extLst>
      <p:ext uri="{BB962C8B-B14F-4D97-AF65-F5344CB8AC3E}">
        <p14:creationId xmlns:p14="http://schemas.microsoft.com/office/powerpoint/2010/main" val="4228079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>
              <a:spcBef>
                <a:spcPts val="1200"/>
              </a:spcBef>
            </a:pPr>
            <a:r>
              <a:rPr lang="ru-RU" sz="2000" dirty="0">
                <a:solidFill>
                  <a:srgbClr val="062678"/>
                </a:solidFill>
              </a:rPr>
              <a:t>5. </a:t>
            </a:r>
            <a:r>
              <a:rPr lang="ru-RU" sz="2000" b="1" i="1" dirty="0">
                <a:solidFill>
                  <a:srgbClr val="062678"/>
                </a:solidFill>
              </a:rPr>
              <a:t>Специфический человеческий капитал </a:t>
            </a:r>
            <a:r>
              <a:rPr lang="ru-RU" sz="2000" dirty="0">
                <a:solidFill>
                  <a:srgbClr val="062678"/>
                </a:solidFill>
              </a:rPr>
              <a:t>(если произведены инвестиции в специфический для фирмы человеческий капитал, то это снижает вероятность как добровольных, так и вынужденных увольнений, поскольку и работник, и фирма заинтересованы в получении отдачи от произведенных инвестиций, а это возможно только на данной фирме). </a:t>
            </a:r>
          </a:p>
          <a:p>
            <a:pPr indent="265113" algn="just">
              <a:spcBef>
                <a:spcPts val="1200"/>
              </a:spcBef>
            </a:pPr>
            <a:r>
              <a:rPr lang="ru-RU" sz="2000" dirty="0">
                <a:solidFill>
                  <a:srgbClr val="062678"/>
                </a:solidFill>
              </a:rPr>
              <a:t>6. </a:t>
            </a:r>
            <a:r>
              <a:rPr lang="ru-RU" sz="2000" b="1" i="1" dirty="0">
                <a:solidFill>
                  <a:srgbClr val="062678"/>
                </a:solidFill>
              </a:rPr>
              <a:t>Стаж </a:t>
            </a:r>
            <a:r>
              <a:rPr lang="ru-RU" sz="2000" dirty="0">
                <a:solidFill>
                  <a:srgbClr val="062678"/>
                </a:solidFill>
              </a:rPr>
              <a:t>(чем выше стаж работы на фирме, тем при прочих равных условиях ниже склонность работника к добровольному увольнению. Эта зависимость тем сильнее, чем выше связь между стажем и специфическим человеческим капиталом с одной стороны и уровнем зарплаты - с другой). </a:t>
            </a:r>
          </a:p>
          <a:p>
            <a:pPr indent="265113" algn="just">
              <a:spcBef>
                <a:spcPts val="1200"/>
              </a:spcBef>
            </a:pPr>
            <a:r>
              <a:rPr lang="ru-RU" sz="2000" dirty="0">
                <a:solidFill>
                  <a:srgbClr val="062678"/>
                </a:solidFill>
              </a:rPr>
              <a:t>7. </a:t>
            </a:r>
            <a:r>
              <a:rPr lang="ru-RU" sz="2000" b="1" i="1" dirty="0">
                <a:solidFill>
                  <a:srgbClr val="062678"/>
                </a:solidFill>
              </a:rPr>
              <a:t>Размер фирмы </a:t>
            </a:r>
            <a:r>
              <a:rPr lang="ru-RU" sz="2000" dirty="0">
                <a:solidFill>
                  <a:srgbClr val="062678"/>
                </a:solidFill>
              </a:rPr>
              <a:t>(чем больше размер фирмы, тем меньше склонность работников к добровольным увольнениям. Это объясняется тем, что крупные фирмы предоставляют более широкие возможности инвестирования в специфический человеческий капитал и повышения производительности работника). </a:t>
            </a:r>
          </a:p>
        </p:txBody>
      </p:sp>
    </p:spTree>
    <p:extLst>
      <p:ext uri="{BB962C8B-B14F-4D97-AF65-F5344CB8AC3E}">
        <p14:creationId xmlns:p14="http://schemas.microsoft.com/office/powerpoint/2010/main" val="364901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>
              <a:spcBef>
                <a:spcPts val="1200"/>
              </a:spcBef>
            </a:pPr>
            <a:r>
              <a:rPr lang="ru-RU" sz="2000" dirty="0">
                <a:solidFill>
                  <a:srgbClr val="062678"/>
                </a:solidFill>
              </a:rPr>
              <a:t>8. </a:t>
            </a:r>
            <a:r>
              <a:rPr lang="ru-RU" sz="2000" b="1" i="1" dirty="0">
                <a:solidFill>
                  <a:srgbClr val="062678"/>
                </a:solidFill>
              </a:rPr>
              <a:t>Экономический цикл </a:t>
            </a:r>
            <a:r>
              <a:rPr lang="ru-RU" sz="2000" dirty="0">
                <a:solidFill>
                  <a:srgbClr val="062678"/>
                </a:solidFill>
              </a:rPr>
              <a:t>(фаза экономического цикла оказывает разнонаправленное воздействие на склонность к вынужденным и добровольным увольнениям. В условиях спада фирмы склонны увольнять работников не только в случае закрытия предприятия, но и потому, что появляются более широкие возможности для найма других, более производительных работников. В условиях спада экономики в целом работники менее склонны к добровольным увольнениям, поскольку вероятность найти лучшую работу для них снижается). </a:t>
            </a:r>
          </a:p>
          <a:p>
            <a:pPr indent="265113" algn="just">
              <a:spcBef>
                <a:spcPts val="1200"/>
              </a:spcBef>
            </a:pPr>
            <a:r>
              <a:rPr lang="ru-RU" sz="2000" dirty="0">
                <a:solidFill>
                  <a:srgbClr val="062678"/>
                </a:solidFill>
              </a:rPr>
              <a:t>9. </a:t>
            </a:r>
            <a:r>
              <a:rPr lang="ru-RU" sz="2000" b="1" i="1" dirty="0">
                <a:solidFill>
                  <a:srgbClr val="062678"/>
                </a:solidFill>
              </a:rPr>
              <a:t>Охват профсоюзами </a:t>
            </a:r>
            <a:r>
              <a:rPr lang="ru-RU" sz="2000" dirty="0">
                <a:solidFill>
                  <a:srgbClr val="062678"/>
                </a:solidFill>
              </a:rPr>
              <a:t>(переговорный процесс между работодателем и профсоюзами, как правило, приводит к установлению привлекательных для работника условий труда и уровня заработной платы, поэтому, при прочих равных условиях чем выше уровень охвата профсоюзами, тем меньше склонность работников к добровольным увольнениям). </a:t>
            </a:r>
          </a:p>
        </p:txBody>
      </p:sp>
    </p:spTree>
    <p:extLst>
      <p:ext uri="{BB962C8B-B14F-4D97-AF65-F5344CB8AC3E}">
        <p14:creationId xmlns:p14="http://schemas.microsoft.com/office/powerpoint/2010/main" val="3260101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Перемещение работников между отраслями обусловлено развитием и размещением производительных сил, спросом и предложением труда.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 совершенной конкурентной отрасли спрос на труд не является простой суммой спроса для отдельных фирм, входящих в данную отрасль. Увеличение масштабов занятости при снижении уровня заработной платы ведет к увеличению совокупного выпуска продукции. Последнее обстоятельство влечет за собой снижение цен на продукцию, которые вначале предполагались фирмами постоянными (фиксированными).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 результате оказывается, что занятость чрезмерная, увеличиваются расходы фирм на персонал и снижается прибыль. Поэтому часть рабочей силы увольняют. Отраслевая численность при учете снижения цен на продукцию будет меньшей по сравнению с первоначально планировавшейся.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При определении спроса на труд отрасли учитывают эластичность спроса на труд и степень важности отдельных видов факторов производства в конкретной отрасли, что также влияет на эластичность спроса. Чем менее эластичен спрос на продукцию отрасли, тем менее эластичен и ее спрос на труд и другие факторы производства; чем большая доля в совокупных издержках приходится на какой-либо фактор производства, тем более эластичным будет спрос на этот фактор.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Предложение труда отрасли, использующей рабочую силу с разнообразными профессиями, не будет существенно зависеть от уровня заработной платы. Такая отрасль может нанять работников столько, сколько ей необходимо, не увеличивая заработную плату. </a:t>
            </a:r>
            <a:endParaRPr lang="en-US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0595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3685</TotalTime>
  <Words>867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Экономика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Ivan</cp:lastModifiedBy>
  <cp:revision>220</cp:revision>
  <dcterms:created xsi:type="dcterms:W3CDTF">2018-02-17T04:53:53Z</dcterms:created>
  <dcterms:modified xsi:type="dcterms:W3CDTF">2023-02-02T14:54:50Z</dcterms:modified>
</cp:coreProperties>
</file>