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9" r:id="rId2"/>
    <p:sldId id="281" r:id="rId3"/>
    <p:sldId id="300" r:id="rId4"/>
    <p:sldId id="301" r:id="rId5"/>
    <p:sldId id="302" r:id="rId6"/>
    <p:sldId id="30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7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r>
              <a:rPr lang="ru-RU" sz="4267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ТЕМА 9. ДИСКРИМИНАЦИЯ НА РЫНКЕ ТРУДА.</a:t>
            </a: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143434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Дискриминация - это неравные возможности на рынке труда группы работников, выделенных по определенному признаку и имеющих одинаковую производительность с другими работниками (групповая дискриминация), или неравные возможности отдельных работников по сравнению с работниками, имеющими аналогичные характеристики качества рабочей силы (индивидуальная дискриминация). Основанием для дискриминации на рынке труда выступают расовые, этнические, гендерные, возрастные и другие характеристики рабочей силы.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Выделяют несколько видов дискриминации на рынке труда по сфере действия или по результатам.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1.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при найме на работу </a:t>
            </a:r>
            <a:r>
              <a:rPr lang="ru-RU" sz="2000" dirty="0">
                <a:solidFill>
                  <a:srgbClr val="062678"/>
                </a:solidFill>
              </a:rPr>
              <a:t>(или при увольнении с работы) - когда ту или иную группу трудоспособного населения при прочих равных условиях последними берут на работу и первыми увольняют.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2.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в доступе к определенным профессиям или должностям </a:t>
            </a:r>
            <a:r>
              <a:rPr lang="ru-RU" sz="2000" dirty="0">
                <a:solidFill>
                  <a:srgbClr val="062678"/>
                </a:solidFill>
              </a:rPr>
              <a:t>– когда какой-нибудь группе населения запрещают или ограничивают доступ к определенным видам деятельности, профессиям, должностям несмотря на то, что они способны выполнять эту работу. Этот вид дискриминации называют также профессиональной сегрегацией (ограничением в правах). В результате профессиональной сегрегации работники </a:t>
            </a:r>
            <a:r>
              <a:rPr lang="ru-RU" sz="2000" dirty="0" err="1">
                <a:solidFill>
                  <a:srgbClr val="062678"/>
                </a:solidFill>
              </a:rPr>
              <a:t>недискриминируемой</a:t>
            </a:r>
            <a:r>
              <a:rPr lang="ru-RU" sz="2000" dirty="0">
                <a:solidFill>
                  <a:srgbClr val="062678"/>
                </a:solidFill>
              </a:rPr>
              <a:t> группы получают более высокую зарплату за счет работников дискриминируемой группы. Однако последние не получают зарплату меньше своего предельного продукта. </a:t>
            </a:r>
          </a:p>
        </p:txBody>
      </p:sp>
    </p:spTree>
    <p:extLst>
      <p:ext uri="{BB962C8B-B14F-4D97-AF65-F5344CB8AC3E}">
        <p14:creationId xmlns:p14="http://schemas.microsoft.com/office/powerpoint/2010/main" val="64092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3.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при оплате труда </a:t>
            </a:r>
            <a:r>
              <a:rPr lang="ru-RU" sz="2000" dirty="0">
                <a:solidFill>
                  <a:srgbClr val="062678"/>
                </a:solidFill>
              </a:rPr>
              <a:t>- возникает в случае более низкой оплаты труда одних работников по сравнению с другими за выполнение одной и той же работы. В этом случае различия в оплате труда не связаны с различиями в эффективности (производительности) труда.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4.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при продвижении по службе, в профессиональной карьере </a:t>
            </a:r>
            <a:r>
              <a:rPr lang="ru-RU" sz="2000" dirty="0">
                <a:solidFill>
                  <a:srgbClr val="062678"/>
                </a:solidFill>
              </a:rPr>
              <a:t>- когда работники дискриминируемой группы ограничиваются в вертикальной мобильности. Этот вид дискриминации аналогичен профессиональной сегрегации, но в данном случае ограничение прав происходит по вертикали, в должностной иерархии.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5.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при получении образования или профессиональной подготовки </a:t>
            </a:r>
            <a:r>
              <a:rPr lang="ru-RU" sz="2000" dirty="0">
                <a:solidFill>
                  <a:srgbClr val="062678"/>
                </a:solidFill>
              </a:rPr>
              <a:t>- может выражаться или в ограничении доступа к получению образования и профессиональной подготовки, или в предоставлении образовательных услуг более низкого качества. Этот вид дискриминации нельзя в полной мере отнести к дискриминации на рынке труда, так как получение образования обычно предшествует выходу на рынок труда и трудовой деятельности. Но несмотря на ”</a:t>
            </a:r>
            <a:r>
              <a:rPr lang="ru-RU" sz="2000" dirty="0" err="1">
                <a:solidFill>
                  <a:srgbClr val="062678"/>
                </a:solidFill>
              </a:rPr>
              <a:t>дотрудовой</a:t>
            </a:r>
            <a:r>
              <a:rPr lang="ru-RU" sz="2000" dirty="0">
                <a:solidFill>
                  <a:srgbClr val="062678"/>
                </a:solidFill>
              </a:rPr>
              <a:t>” характер этого вида дискриминации, ее причины и следствия тесным образом связаны с функционированием профессионального рынка труда. </a:t>
            </a:r>
          </a:p>
        </p:txBody>
      </p:sp>
    </p:spTree>
    <p:extLst>
      <p:ext uri="{BB962C8B-B14F-4D97-AF65-F5344CB8AC3E}">
        <p14:creationId xmlns:p14="http://schemas.microsoft.com/office/powerpoint/2010/main" val="422807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667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Таким образом, </a:t>
            </a:r>
            <a:r>
              <a:rPr lang="ru-RU" sz="2000" b="1" i="1" dirty="0">
                <a:solidFill>
                  <a:srgbClr val="062678"/>
                </a:solidFill>
              </a:rPr>
              <a:t>дискриминация </a:t>
            </a:r>
            <a:r>
              <a:rPr lang="ru-RU" sz="2000" dirty="0">
                <a:solidFill>
                  <a:srgbClr val="062678"/>
                </a:solidFill>
              </a:rPr>
              <a:t>- сложное явление, в котором объединяются и дискриминационные различия в зарплате, и другие неравные возможности на рынке труда. При этом необходимо понимать, что неравная оплата за работу, сравнимую по своей ценности, - это не обязательно дискриминация, в то время как равная оплата за работу равной ценности не обязательно означает отсутствие дискриминации.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Выделяют также различные виды дискриминации в зависимости от причин, ее порождающих: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1) дискриминация со стороны работников возникает тогда, когда большая часть работников избегает сотрудничества в трудовом коллективе с дискриминируемыми работниками;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2) дискриминация со стороны потребителей порождается неодинаковым отношением потребителей к работникам, предоставляющим им один и тот же вид данной услуги;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3) дискриминация со стороны работодателя выражается в неодинаковом отношении работодателя к различным группам работников, одинаковым по производительности, но разным по характеристикам, по которым работодатель предпочитает одну группу другой;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4) дискриминация со стороны предложения труда возникает как реакция работодателей на различные характеристики предложения труда работников, имеющих одинаковую производительность. Типичный пример дискриминации со стороны предложения труда - это </a:t>
            </a:r>
            <a:r>
              <a:rPr lang="ru-RU" sz="2000" dirty="0" err="1">
                <a:solidFill>
                  <a:srgbClr val="062678"/>
                </a:solidFill>
              </a:rPr>
              <a:t>монопсонистическая</a:t>
            </a:r>
            <a:r>
              <a:rPr lang="ru-RU" sz="2000" dirty="0">
                <a:solidFill>
                  <a:srgbClr val="062678"/>
                </a:solidFill>
              </a:rPr>
              <a:t> дискриминация на рынке труда, при которой работодатель-</a:t>
            </a:r>
            <a:r>
              <a:rPr lang="ru-RU" sz="2000" dirty="0" err="1">
                <a:solidFill>
                  <a:srgbClr val="062678"/>
                </a:solidFill>
              </a:rPr>
              <a:t>монопсонист</a:t>
            </a:r>
            <a:r>
              <a:rPr lang="ru-RU" sz="2000" dirty="0">
                <a:solidFill>
                  <a:srgbClr val="062678"/>
                </a:solidFill>
              </a:rPr>
              <a:t> платит работникам неодинаковую зарплату исходя из предположения, что у различных групп работников имеет место разная эластичность предложения труда и разная трудовая (профессиональная) мобильность; </a:t>
            </a:r>
          </a:p>
        </p:txBody>
      </p:sp>
    </p:spTree>
    <p:extLst>
      <p:ext uri="{BB962C8B-B14F-4D97-AF65-F5344CB8AC3E}">
        <p14:creationId xmlns:p14="http://schemas.microsoft.com/office/powerpoint/2010/main" val="364901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5) статистическая дискриминация - выражается в том, что работодатель в условиях несовершенства информации судит о работниках на основе средних характеристик о производительности труда, присущих группе, к которой принадлежит данный работник, а не на основе информации о его индивидуальной производительности. Статистическая дискриминация может также возникать при отборе работников. Для этого помимо видимых характеристик применяются специальные тесты, результаты которых позволяют с некоторой вероятностью судить об индивидуальной производительности работника.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На практике возникают ситуации, при которых работодатели могут иметь склонность к дискриминации и предубеждению по отношению к каким-либо группам работников. При этом работники дискриминируемой и </a:t>
            </a:r>
            <a:r>
              <a:rPr lang="ru-RU" sz="2000" dirty="0" err="1">
                <a:solidFill>
                  <a:srgbClr val="062678"/>
                </a:solidFill>
              </a:rPr>
              <a:t>недискриминируемой</a:t>
            </a:r>
            <a:r>
              <a:rPr lang="ru-RU" sz="2000" dirty="0">
                <a:solidFill>
                  <a:srgbClr val="062678"/>
                </a:solidFill>
              </a:rPr>
              <a:t> групп имеют одинаковую производительность и совершенно заменяемы в производстве, но зарплата у них разная (у первых она ниже). 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10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Таким образом, дискриминация выражается в необоснованных различиях в заработной плате или в занятости, которые в свою очередь приводят к ухудшению благосостояния людей. При этом выигрыш от дискриминации одних групп не компенсирует проигрыша других. Дискриминация приносит выгоду одним группам общества и вред другим, но при этом, если выигрыш первых недостаточен для того, чтобы компенсировать потери вторых, то дискриминирующая экономика движется от потенциально эффективной ситуации в обратную сторону. Дискриминационные различия благоприятствуют работникам из </a:t>
            </a:r>
            <a:r>
              <a:rPr lang="ru-RU" sz="2000" dirty="0" err="1">
                <a:solidFill>
                  <a:srgbClr val="062678"/>
                </a:solidFill>
              </a:rPr>
              <a:t>недискриминируемой</a:t>
            </a:r>
            <a:r>
              <a:rPr lang="ru-RU" sz="2000" dirty="0">
                <a:solidFill>
                  <a:srgbClr val="062678"/>
                </a:solidFill>
              </a:rPr>
              <a:t> группы и приносят потери или работодателям, или работникам дискриминируемой группы. Но независимо от вида дискриминации, она связана с падением общего благосостояния.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Для преодоления дискриминационных различий в зарплате в социальной политике многих стран применяется система равной оплаты за работу сравнимой ценности. В этой системе каждое рабочее место оценивается и сопоставляется с другим по критериям квалификации, напряженности, ответственности и условий труда. Рабочие места, получившие одинаковую оценку сравнимой ценности, должны иметь одинаковый уровень оплаты труда. </a:t>
            </a:r>
          </a:p>
        </p:txBody>
      </p:sp>
    </p:spTree>
    <p:extLst>
      <p:ext uri="{BB962C8B-B14F-4D97-AF65-F5344CB8AC3E}">
        <p14:creationId xmlns:p14="http://schemas.microsoft.com/office/powerpoint/2010/main" val="13140595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3669</TotalTime>
  <Words>886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Экономика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Ivan</cp:lastModifiedBy>
  <cp:revision>221</cp:revision>
  <dcterms:created xsi:type="dcterms:W3CDTF">2018-02-17T04:53:53Z</dcterms:created>
  <dcterms:modified xsi:type="dcterms:W3CDTF">2023-01-30T09:57:18Z</dcterms:modified>
</cp:coreProperties>
</file>