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99" r:id="rId2"/>
    <p:sldId id="281" r:id="rId3"/>
    <p:sldId id="300" r:id="rId4"/>
    <p:sldId id="301" r:id="rId5"/>
    <p:sldId id="302" r:id="rId6"/>
    <p:sldId id="303" r:id="rId7"/>
    <p:sldId id="304" r:id="rId8"/>
    <p:sldId id="305" r:id="rId9"/>
    <p:sldId id="306"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2678"/>
    <a:srgbClr val="008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105" d="100"/>
          <a:sy n="105" d="100"/>
        </p:scale>
        <p:origin x="720"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82BAD6-5E16-4C10-9B2E-6581C6E73C0C}" type="datetimeFigureOut">
              <a:rPr lang="ru-RU" smtClean="0"/>
              <a:pPr/>
              <a:t>10.02.2023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D5E7FC-7788-4FEE-9BB8-B1959E33B7E1}" type="slidenum">
              <a:rPr lang="ru-RU" smtClean="0"/>
              <a:pPr/>
              <a:t>‹#›</a:t>
            </a:fld>
            <a:endParaRPr lang="ru-RU"/>
          </a:p>
        </p:txBody>
      </p:sp>
    </p:spTree>
    <p:extLst>
      <p:ext uri="{BB962C8B-B14F-4D97-AF65-F5344CB8AC3E}">
        <p14:creationId xmlns:p14="http://schemas.microsoft.com/office/powerpoint/2010/main" val="1456669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2723811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374325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638125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283864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1238430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37683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13866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1634923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54184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162791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137241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ABAE1A-5247-4A34-9181-09F1919AC41A}" type="datetimeFigureOut">
              <a:rPr lang="ru-RU" smtClean="0"/>
              <a:pPr/>
              <a:t>10.02.2023</a:t>
            </a:fld>
            <a:endParaRPr lang="ru-RU"/>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F48DFB-2F6C-4D8C-9215-E86B9113B68A}" type="slidenum">
              <a:rPr lang="ru-RU" smtClean="0"/>
              <a:pPr/>
              <a:t>‹#›</a:t>
            </a:fld>
            <a:endParaRPr lang="ru-RU"/>
          </a:p>
        </p:txBody>
      </p:sp>
    </p:spTree>
    <p:extLst>
      <p:ext uri="{BB962C8B-B14F-4D97-AF65-F5344CB8AC3E}">
        <p14:creationId xmlns:p14="http://schemas.microsoft.com/office/powerpoint/2010/main" val="3787071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121920" tIns="60960" rIns="121920" bIns="60960" rtlCol="0" anchor="ctr">
            <a:noAutofit/>
          </a:bodyPr>
          <a:lstStyle/>
          <a:p>
            <a:r>
              <a:rPr lang="ru-RU" sz="4267" b="1" dirty="0">
                <a:solidFill>
                  <a:srgbClr val="062678"/>
                </a:solidFill>
                <a:latin typeface="+mn-lt"/>
              </a:rPr>
              <a:t>Экономика труда</a:t>
            </a:r>
          </a:p>
        </p:txBody>
      </p:sp>
      <p:sp>
        <p:nvSpPr>
          <p:cNvPr id="3" name="Объект 2"/>
          <p:cNvSpPr>
            <a:spLocks noGrp="1"/>
          </p:cNvSpPr>
          <p:nvPr>
            <p:ph idx="1"/>
          </p:nvPr>
        </p:nvSpPr>
        <p:spPr/>
        <p:txBody>
          <a:bodyPr vert="horz" lIns="121920" tIns="60960" rIns="121920" bIns="60960" rtlCol="0" anchor="ctr">
            <a:noAutofit/>
          </a:bodyPr>
          <a:lstStyle/>
          <a:p>
            <a:pPr algn="ctr">
              <a:spcBef>
                <a:spcPct val="0"/>
              </a:spcBef>
              <a:buNone/>
            </a:pPr>
            <a:r>
              <a:rPr lang="ru-RU" b="1" dirty="0">
                <a:solidFill>
                  <a:srgbClr val="062678"/>
                </a:solidFill>
                <a:ea typeface="+mj-ea"/>
                <a:cs typeface="+mj-cs"/>
              </a:rPr>
              <a:t>ТЕМА 10. ВНУТРЕННИЕ РЫНКИ ТРУДА И </a:t>
            </a:r>
            <a:br>
              <a:rPr lang="ru-RU" b="1" dirty="0">
                <a:solidFill>
                  <a:srgbClr val="062678"/>
                </a:solidFill>
                <a:ea typeface="+mj-ea"/>
                <a:cs typeface="+mj-cs"/>
              </a:rPr>
            </a:br>
            <a:r>
              <a:rPr lang="ru-RU" b="1" dirty="0">
                <a:solidFill>
                  <a:srgbClr val="062678"/>
                </a:solidFill>
                <a:ea typeface="+mj-ea"/>
                <a:cs typeface="+mj-cs"/>
              </a:rPr>
              <a:t>УПРАВЛЕНИЕ ПЕРСОНАЛОМ.</a:t>
            </a:r>
          </a:p>
          <a:p>
            <a:pPr algn="ctr">
              <a:spcBef>
                <a:spcPct val="0"/>
              </a:spcBef>
              <a:buNone/>
            </a:pPr>
            <a:endParaRPr lang="ru-RU" b="1" dirty="0">
              <a:solidFill>
                <a:srgbClr val="062678"/>
              </a:solidFill>
              <a:ea typeface="+mj-ea"/>
              <a:cs typeface="+mj-cs"/>
            </a:endParaRPr>
          </a:p>
          <a:p>
            <a:pPr algn="ctr">
              <a:spcBef>
                <a:spcPct val="0"/>
              </a:spcBef>
              <a:buNone/>
            </a:pPr>
            <a:endParaRPr lang="ru-RU" b="1" dirty="0">
              <a:solidFill>
                <a:srgbClr val="062678"/>
              </a:solidFill>
              <a:ea typeface="+mj-ea"/>
              <a:cs typeface="+mj-cs"/>
            </a:endParaRPr>
          </a:p>
          <a:p>
            <a:pPr algn="ctr">
              <a:spcBef>
                <a:spcPct val="0"/>
              </a:spcBef>
              <a:buNone/>
            </a:pPr>
            <a:r>
              <a:rPr lang="ru-RU" sz="2400" b="1" dirty="0">
                <a:solidFill>
                  <a:srgbClr val="062678"/>
                </a:solidFill>
                <a:ea typeface="+mj-ea"/>
                <a:cs typeface="+mj-cs"/>
              </a:rPr>
              <a:t> ТЛЕУЖАНОВА МАНАТЖАН АШИМКУЛОВНА</a:t>
            </a:r>
          </a:p>
        </p:txBody>
      </p:sp>
    </p:spTree>
    <p:extLst>
      <p:ext uri="{BB962C8B-B14F-4D97-AF65-F5344CB8AC3E}">
        <p14:creationId xmlns:p14="http://schemas.microsoft.com/office/powerpoint/2010/main" val="1434346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549000"/>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Система, при которой назначение на руководящие должности в организации происходит главным образом из числа имеющихся занятых на более низких должностях. Это отличается от внешнего рынка труда, на котором набор осуществляется главным образом путем открытой конкуренции. Основные достоинства внутренних рынков труда состоят в том, что фирма, вероятно, знает больше о сильных и слабых сторонах своих служащих, чем лиц со стороны, и что репутация для продвижения вверх по служебной лестнице на фирме при доминировании этой стратегии может помочь при наборе и сохранении персонала. Основные достоинства внешнего рынка труда состоят в том, что открытая конкуренция предоставляет более широкий выбор для назначений на руководящие должности и люди со стороны могут принести в организацию свежие идеи. </a:t>
            </a:r>
          </a:p>
        </p:txBody>
      </p:sp>
    </p:spTree>
    <p:extLst>
      <p:ext uri="{BB962C8B-B14F-4D97-AF65-F5344CB8AC3E}">
        <p14:creationId xmlns:p14="http://schemas.microsoft.com/office/powerpoint/2010/main" val="640921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549000"/>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Правомерность выделения внутренних рынков труда до сих пор остается дискуссионной. Анализ внутренних рынков труда, которые создаются на крупных предприятиях, первым и дали американские экономисты П. </a:t>
            </a:r>
            <a:r>
              <a:rPr lang="ru-RU" sz="2000" dirty="0" err="1">
                <a:solidFill>
                  <a:srgbClr val="062678"/>
                </a:solidFill>
              </a:rPr>
              <a:t>Доринджер</a:t>
            </a:r>
            <a:r>
              <a:rPr lang="ru-RU" sz="2000" dirty="0">
                <a:solidFill>
                  <a:srgbClr val="062678"/>
                </a:solidFill>
              </a:rPr>
              <a:t> и М. </a:t>
            </a:r>
            <a:r>
              <a:rPr lang="ru-RU" sz="2000" dirty="0" err="1">
                <a:solidFill>
                  <a:srgbClr val="062678"/>
                </a:solidFill>
              </a:rPr>
              <a:t>Пайор</a:t>
            </a:r>
            <a:r>
              <a:rPr lang="ru-RU" sz="2000" dirty="0">
                <a:solidFill>
                  <a:srgbClr val="062678"/>
                </a:solidFill>
              </a:rPr>
              <a:t>, которые рассматривали их как некую «административную компанию», противоположную внешней, конкурентной. По их мнению, формирование внутренних рынков труда обусловливается спецификой, требующейся для данного предприятия профессиональной подготовки, и, как следствие, необходимостью ее осуществления на рабочем месте, а кроме того, особенностями организационной культуры, неформальными внутрифирменными связями и отношениями, находящими свое выражение в традициях, нормах и правилах поведения работников. При этом движение рабочей силы на внутреннем рынке труда определяется не столько экономическими переменными, сколько административными правилами и процедурами. </a:t>
            </a:r>
          </a:p>
          <a:p>
            <a:pPr indent="265113" algn="just"/>
            <a:r>
              <a:rPr lang="ru-RU" sz="2000" dirty="0">
                <a:solidFill>
                  <a:srgbClr val="062678"/>
                </a:solidFill>
              </a:rPr>
              <a:t>В методологическом отношении выделение категории «внутренний рынок труда», определение специфики происходящих на нем процессов, рыночной адекватности и зрелости данного феномена, в том числе в региональной экономике, не вызывает сомнений. Современный институционализм и, прежде всего, теория трансакционных затрат давно и успешно оперирует понятием «внутренние рынки капиталов» для описания специфических механизмов внутриорганизационного движения и реакции финансовых активов предприятий на изменение состояния внешней среды. Нет оснований полагать, что данная идея не окажется методологически плодотворной применительно к социально-трудовой сфере. </a:t>
            </a:r>
          </a:p>
        </p:txBody>
      </p:sp>
    </p:spTree>
    <p:extLst>
      <p:ext uri="{BB962C8B-B14F-4D97-AF65-F5344CB8AC3E}">
        <p14:creationId xmlns:p14="http://schemas.microsoft.com/office/powerpoint/2010/main" val="4228079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667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Тем не менее, обратим внимание, что, по определению, внутренние рынки труда в состоянии создать крупные предприятия, способные защитить нанятую рабочую силу от колебаний экономической конъюнктуры и обеспечить необходимые условия для внутриорганизационной мобильности, профессионального роста и повышения оплаты труда. Однако даже такие субъекты спроса на труд не в состоянии обеспечить данное положение для всех занятых. Работодатели вынуждены ранжировать наемных рабочих, дифференцируя условия найма: для одних - стабильная занятость и высокая заработная плата, возможность продвижения по службе, для других - низкая зарплата и вероятность увольнения по инициативе администрации. </a:t>
            </a:r>
          </a:p>
          <a:p>
            <a:pPr indent="265113" algn="just"/>
            <a:r>
              <a:rPr lang="ru-RU" sz="2000" dirty="0">
                <a:solidFill>
                  <a:srgbClr val="062678"/>
                </a:solidFill>
              </a:rPr>
              <a:t>Пожизненный наем работников, существующий в японских корпорациях, сопровождается не только гарантиями занятости, но и специфической системой материального стимулирования труда и профессиональной подготовки, продвижения и ротации кадров. Однако в таких компаниях трудится около 20-22% всех занятых, поэтому подобную систему нельзя считать преобладающей. Кроме того, старение населения, трансформация ценностей молодых работников и трудности экономического развития последних лет ослабили ее основы и многие даже крупные организации вынуждены были приступить к пересмотру системообразующих принципов, в том числе и гарантий пожизненного найма для постоянных работников. </a:t>
            </a:r>
          </a:p>
        </p:txBody>
      </p:sp>
    </p:spTree>
    <p:extLst>
      <p:ext uri="{BB962C8B-B14F-4D97-AF65-F5344CB8AC3E}">
        <p14:creationId xmlns:p14="http://schemas.microsoft.com/office/powerpoint/2010/main" val="3649016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В российской экономической литературе даже теоретически обстоятельное описание механизмов внутренних рынков труда подтверждается лишь спорной статистикой определенной стабильности занятости и отсутствием массовой смены рабочих мест, анализом кадровой политики крупных предприятий, которая рассматривается как своеобразная форма конкретизации функционирования внутренних рынков. </a:t>
            </a:r>
          </a:p>
          <a:p>
            <a:pPr indent="265113" algn="just"/>
            <a:r>
              <a:rPr lang="ru-RU" sz="2000" dirty="0">
                <a:solidFill>
                  <a:srgbClr val="062678"/>
                </a:solidFill>
              </a:rPr>
              <a:t>Осмысление практики функционирования регионального рынка труда позволяет расширить понимание проблемы следующими выводами. </a:t>
            </a:r>
          </a:p>
          <a:p>
            <a:pPr indent="265113" algn="just"/>
            <a:r>
              <a:rPr lang="ru-RU" sz="2000" dirty="0">
                <a:solidFill>
                  <a:srgbClr val="062678"/>
                </a:solidFill>
              </a:rPr>
              <a:t>Ярко выраженных доказательств существования внутренних рынков труда в региональной экономике обнаружить не удается. Обратим внимание, прежде всего, что внутренние рынки труда требуют не только значительных размеров предприятия (вероятно, десятки тысяч наемного персонала), но и диверсифицированного характера его производства и специфического типа организационной структуры. </a:t>
            </a:r>
          </a:p>
          <a:p>
            <a:pPr indent="265113" algn="just"/>
            <a:r>
              <a:rPr lang="ru-RU" sz="2000" dirty="0">
                <a:solidFill>
                  <a:srgbClr val="062678"/>
                </a:solidFill>
              </a:rPr>
              <a:t>3аметим, что и в советской экономике (конца 80-х годов) крупнейшие предприятия заметно уступали аналогичным в США по численности занятых работников. В Республике Карелия хозяйствующие субъекты, занятость на которых превышает 10 тысяч человек, до настоящего времени являются исключением, причем для многих из них диверсификация в полном смысле остается по-прежнему недоступной в силу исторически сложившейся лесопромышленной ориентации региона. </a:t>
            </a:r>
          </a:p>
        </p:txBody>
      </p:sp>
    </p:spTree>
    <p:extLst>
      <p:ext uri="{BB962C8B-B14F-4D97-AF65-F5344CB8AC3E}">
        <p14:creationId xmlns:p14="http://schemas.microsoft.com/office/powerpoint/2010/main" val="3260101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Что касается организационных структур, то большинство предприятий и организаций регионального рынка функционируют в линейно-функциональной (унитарной) форме, что само по себе резко ограничивает возможности менеджмента по реализации концепции внутренних рынков труда. В то же время холдинговые и </a:t>
            </a:r>
            <a:r>
              <a:rPr lang="ru-RU" sz="2000" dirty="0" err="1">
                <a:solidFill>
                  <a:srgbClr val="062678"/>
                </a:solidFill>
              </a:rPr>
              <a:t>мультидивизиональные</a:t>
            </a:r>
            <a:r>
              <a:rPr lang="ru-RU" sz="2000" dirty="0">
                <a:solidFill>
                  <a:srgbClr val="062678"/>
                </a:solidFill>
              </a:rPr>
              <a:t> структуры представлены весьма ограниченно. </a:t>
            </a:r>
          </a:p>
          <a:p>
            <a:pPr indent="265113" algn="just"/>
            <a:r>
              <a:rPr lang="ru-RU" sz="2000" dirty="0">
                <a:solidFill>
                  <a:srgbClr val="062678"/>
                </a:solidFill>
              </a:rPr>
              <a:t>Конечно, такая постановка вопроса имеет право на существование лишь в развитой рыночной экономике, где фирмами логически последовательно пройдены все этапы становления как реализации отношений собственности, управления и контроля, так и развития организационных форм. В прикладном значении это означает, что высшие организационные формы внутрифирменных отношений, в частности, внутренние рынки труда, могут доказать свою эффективность лишь применительно к крупным многопрофильным фирмам, но могут быть весьма ограниченно использованы и не дадут эффекта в небольших компаниях с несложной производственной программой. </a:t>
            </a:r>
          </a:p>
          <a:p>
            <a:pPr indent="265113" algn="just"/>
            <a:r>
              <a:rPr lang="ru-RU" sz="2000" dirty="0">
                <a:solidFill>
                  <a:srgbClr val="062678"/>
                </a:solidFill>
              </a:rPr>
              <a:t>Косвенным доказательством функционирования внутренних рынков труда в российской и региональной экономике возможно считать, в частности, незначительное (менее 15%) сокращение численности занятых на крупных и средних предприятиях за последние пять лет. Безусловно, работодатели экономически заинтересованы в сохранении стабильных трудовых коллективов, однако до сих пор «придерживание» рабочей силы, уникальное по масштабам и степени устойчивости, диктуется не экономическими, а социальными причинами. </a:t>
            </a:r>
          </a:p>
        </p:txBody>
      </p:sp>
    </p:spTree>
    <p:extLst>
      <p:ext uri="{BB962C8B-B14F-4D97-AF65-F5344CB8AC3E}">
        <p14:creationId xmlns:p14="http://schemas.microsoft.com/office/powerpoint/2010/main" val="1314059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Наличие пока еще заметной скрытой безработицы как раз и является доказательством отсутствия нормально функционирующих внутренних рынков труда: не имея возможности экономически (и юридически?) обоснованно сохранить одних и уволить других работников, менеджмент продолжает поддерживать наличие на предприятиях избыточной рабочей силы. Несмотря на то, что развитие внутренних рынков труда связано преимущественно с ориентацией персонала на </a:t>
            </a:r>
            <a:r>
              <a:rPr lang="ru-RU" sz="2000" dirty="0" err="1">
                <a:solidFill>
                  <a:srgbClr val="062678"/>
                </a:solidFill>
              </a:rPr>
              <a:t>внутрипрофессиональную</a:t>
            </a:r>
            <a:r>
              <a:rPr lang="ru-RU" sz="2000" dirty="0">
                <a:solidFill>
                  <a:srgbClr val="062678"/>
                </a:solidFill>
              </a:rPr>
              <a:t> мобильность в рамках компании, наемные работники предпочитают внешнюю, а основными мотивирующими факторами продолжают оставаться оплата и условия (стабильность занятости) труда. Поэтому движение рабочей силы на карельском рынке труда, особенно в условиях оживления экономики в 1999-2003 гг., значительно усилилось: среднегодовой оборот кадров на крупных и средних предприятиях составляет около 70%, а увольняются по собственному желанию более 65% выбывших. Складывается впечатление, что внутренние рынки труда для наемных работников остаются абстрактным понятием. </a:t>
            </a:r>
          </a:p>
          <a:p>
            <a:pPr indent="265113" algn="just"/>
            <a:r>
              <a:rPr lang="ru-RU" sz="2000" dirty="0">
                <a:solidFill>
                  <a:srgbClr val="062678"/>
                </a:solidFill>
              </a:rPr>
              <a:t>Вместе с тем подобное положение, видимо, экономически обосновано и может быть объяснимо, например, с позиций теорий человеческого капитала и трансакционных расходов. Для российской и, особенно, региональной экономики до сих пор остаются достаточными, а потому и предпочтительными, не специальные, а общие профессиональные качества рабочей силы. </a:t>
            </a:r>
          </a:p>
        </p:txBody>
      </p:sp>
    </p:spTree>
    <p:extLst>
      <p:ext uri="{BB962C8B-B14F-4D97-AF65-F5344CB8AC3E}">
        <p14:creationId xmlns:p14="http://schemas.microsoft.com/office/powerpoint/2010/main" val="3764256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С одной стороны, это доказывается распространенностью массовых профессий и высоким удельным весом труда невысокой квалификации, с другой – возможно, в силу широты и фундаментальности российского (прежде всего, высшего и среднего) профессионального образования. Специальная подготовка –  знания и навыки, представляющие интерес для конкретного нанимателя, во-первых, финансируется, как правило, самими работодателями, во-вторых, ориентирована на получение доходов от нее ими же. </a:t>
            </a:r>
          </a:p>
          <a:p>
            <a:pPr indent="265113" algn="just"/>
            <a:r>
              <a:rPr lang="ru-RU" sz="2000" dirty="0">
                <a:solidFill>
                  <a:srgbClr val="062678"/>
                </a:solidFill>
              </a:rPr>
              <a:t>Поэтому «непрерывность отношений найма ценится как работодателем, так и наемным работником в случае тех трудовых заданий, выполнение которых предполагает приобретение существенных специфичных для конкретного договора навыков. Тогда как задания, для выполнения которых обретение навыков несущественно и/или требуются самые общие навыки, не порождают интересов в поддержании непрерывности таких отношений». </a:t>
            </a:r>
          </a:p>
          <a:p>
            <a:pPr indent="265113" algn="just"/>
            <a:r>
              <a:rPr lang="ru-RU" sz="2000" dirty="0">
                <a:solidFill>
                  <a:srgbClr val="062678"/>
                </a:solidFill>
              </a:rPr>
              <a:t>Сомнения в реальном существовании внутренних рынков труда дополняются отсутствием на предприятиях устоявшегося механизма, отграничивающего гарантированную и конъюнктурную занятость. Тем более нет и связанных с ним гарантий оплаты и условия труда. Формально одна из возможностей реализации концепции внутренних рынков труда связана с заключением срочных трудовых контрактов. Однако массового заключения срочных трудовых контрактов как предпосылки повышения гибкости масштабов занятости на предприятиях пока не наблюдается. </a:t>
            </a:r>
          </a:p>
        </p:txBody>
      </p:sp>
    </p:spTree>
    <p:extLst>
      <p:ext uri="{BB962C8B-B14F-4D97-AF65-F5344CB8AC3E}">
        <p14:creationId xmlns:p14="http://schemas.microsoft.com/office/powerpoint/2010/main" val="4129585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Социологические исследования подтверждают, что наем рабочей силы осуществляется преимущественно на бессрочных </a:t>
            </a:r>
            <a:r>
              <a:rPr lang="ru-RU" sz="2000" dirty="0" err="1">
                <a:solidFill>
                  <a:srgbClr val="062678"/>
                </a:solidFill>
              </a:rPr>
              <a:t>бесконтрактных</a:t>
            </a:r>
            <a:r>
              <a:rPr lang="ru-RU" sz="2000" dirty="0">
                <a:solidFill>
                  <a:srgbClr val="062678"/>
                </a:solidFill>
              </a:rPr>
              <a:t> условиях или при заключении трудовых договоров (контрактов) на неопределенный срок. Доля этих форм привлечения рабочей силы составляет в российской экономике в среднем 85%. И даже на вновь созданных предприятиях частного сектора – 63%. Трудовые договоры, заключенные на срок до одного года, составляли соответственно 4 и 9%, от 1 года до 5 лет – 6% в каждом случае. </a:t>
            </a:r>
          </a:p>
          <a:p>
            <a:pPr indent="265113" algn="just"/>
            <a:r>
              <a:rPr lang="ru-RU" sz="2000" dirty="0">
                <a:solidFill>
                  <a:srgbClr val="062678"/>
                </a:solidFill>
              </a:rPr>
              <a:t>Подобное положение вряд ли можно рассматривать иначе как незрелость развития отношений в сфере труда. С одной стороны, наемные работники морально-психологически, профессионально и материально не готовы к полномасштабному переходу на контрактную систему найма и не доверяют квалификации Менеджмента как работодателя, с другой –  сложившиеся экономические условия движения рабочей силы и мобильности кадров далеки от необходимых. </a:t>
            </a:r>
          </a:p>
        </p:txBody>
      </p:sp>
    </p:spTree>
    <p:extLst>
      <p:ext uri="{BB962C8B-B14F-4D97-AF65-F5344CB8AC3E}">
        <p14:creationId xmlns:p14="http://schemas.microsoft.com/office/powerpoint/2010/main" val="173546332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3724</TotalTime>
  <Words>1452</Words>
  <Application>Microsoft Office PowerPoint</Application>
  <PresentationFormat>Широкоэкранный</PresentationFormat>
  <Paragraphs>24</Paragraphs>
  <Slides>9</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9</vt:i4>
      </vt:variant>
    </vt:vector>
  </HeadingPairs>
  <TitlesOfParts>
    <vt:vector size="12" baseType="lpstr">
      <vt:lpstr>Arial</vt:lpstr>
      <vt:lpstr>Calibri</vt:lpstr>
      <vt:lpstr>Тема Office</vt:lpstr>
      <vt:lpstr>Экономика труда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Ivan</cp:lastModifiedBy>
  <cp:revision>227</cp:revision>
  <dcterms:created xsi:type="dcterms:W3CDTF">2018-02-17T04:53:53Z</dcterms:created>
  <dcterms:modified xsi:type="dcterms:W3CDTF">2023-02-10T08:11:13Z</dcterms:modified>
</cp:coreProperties>
</file>