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99" r:id="rId2"/>
    <p:sldId id="281" r:id="rId3"/>
    <p:sldId id="300" r:id="rId4"/>
    <p:sldId id="301"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2678"/>
    <a:srgbClr val="008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5" d="100"/>
          <a:sy n="105" d="100"/>
        </p:scale>
        <p:origin x="72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2BAD6-5E16-4C10-9B2E-6581C6E73C0C}" type="datetimeFigureOut">
              <a:rPr lang="ru-RU" smtClean="0"/>
              <a:pPr/>
              <a:t>10.02.2023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5E7FC-7788-4FEE-9BB8-B1959E33B7E1}" type="slidenum">
              <a:rPr lang="ru-RU" smtClean="0"/>
              <a:pPr/>
              <a:t>‹#›</a:t>
            </a:fld>
            <a:endParaRPr lang="ru-RU"/>
          </a:p>
        </p:txBody>
      </p:sp>
    </p:spTree>
    <p:extLst>
      <p:ext uri="{BB962C8B-B14F-4D97-AF65-F5344CB8AC3E}">
        <p14:creationId xmlns:p14="http://schemas.microsoft.com/office/powerpoint/2010/main" val="145666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2723811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37432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63812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28386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23843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3768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386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63492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5418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6279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10.02.2023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13724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BAE1A-5247-4A34-9181-09F1919AC41A}" type="datetimeFigureOut">
              <a:rPr lang="ru-RU" smtClean="0"/>
              <a:pPr/>
              <a:t>10.02.2023</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48DFB-2F6C-4D8C-9215-E86B9113B68A}" type="slidenum">
              <a:rPr lang="ru-RU" smtClean="0"/>
              <a:pPr/>
              <a:t>‹#›</a:t>
            </a:fld>
            <a:endParaRPr lang="ru-RU"/>
          </a:p>
        </p:txBody>
      </p:sp>
    </p:spTree>
    <p:extLst>
      <p:ext uri="{BB962C8B-B14F-4D97-AF65-F5344CB8AC3E}">
        <p14:creationId xmlns:p14="http://schemas.microsoft.com/office/powerpoint/2010/main" val="3787071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121920" tIns="60960" rIns="121920" bIns="60960" rtlCol="0" anchor="ctr">
            <a:noAutofit/>
          </a:bodyPr>
          <a:lstStyle/>
          <a:p>
            <a:r>
              <a:rPr lang="ru-RU" sz="4267" b="1" dirty="0">
                <a:solidFill>
                  <a:srgbClr val="062678"/>
                </a:solidFill>
                <a:latin typeface="+mn-lt"/>
              </a:rPr>
              <a:t>Экономика труда</a:t>
            </a:r>
          </a:p>
        </p:txBody>
      </p:sp>
      <p:sp>
        <p:nvSpPr>
          <p:cNvPr id="3" name="Объект 2"/>
          <p:cNvSpPr>
            <a:spLocks noGrp="1"/>
          </p:cNvSpPr>
          <p:nvPr>
            <p:ph idx="1"/>
          </p:nvPr>
        </p:nvSpPr>
        <p:spPr/>
        <p:txBody>
          <a:bodyPr vert="horz" lIns="121920" tIns="60960" rIns="121920" bIns="60960" rtlCol="0" anchor="ctr">
            <a:noAutofit/>
          </a:bodyPr>
          <a:lstStyle/>
          <a:p>
            <a:pPr algn="ctr">
              <a:spcBef>
                <a:spcPct val="0"/>
              </a:spcBef>
              <a:buNone/>
            </a:pPr>
            <a:r>
              <a:rPr lang="ru-RU" b="1" dirty="0">
                <a:solidFill>
                  <a:srgbClr val="062678"/>
                </a:solidFill>
                <a:ea typeface="+mj-ea"/>
                <a:cs typeface="+mj-cs"/>
              </a:rPr>
              <a:t>ТЕМА 11. НОРМИРОВАНИЕ И </a:t>
            </a:r>
            <a:br>
              <a:rPr lang="ru-RU" b="1" dirty="0">
                <a:solidFill>
                  <a:srgbClr val="062678"/>
                </a:solidFill>
                <a:ea typeface="+mj-ea"/>
                <a:cs typeface="+mj-cs"/>
              </a:rPr>
            </a:br>
            <a:r>
              <a:rPr lang="ru-RU" b="1" dirty="0">
                <a:solidFill>
                  <a:srgbClr val="062678"/>
                </a:solidFill>
                <a:ea typeface="+mj-ea"/>
                <a:cs typeface="+mj-cs"/>
              </a:rPr>
              <a:t>ОЦЕНКА ЭФФЕКТИВНОСТИ ТРУДА.</a:t>
            </a:r>
          </a:p>
          <a:p>
            <a:pPr algn="ctr">
              <a:spcBef>
                <a:spcPct val="0"/>
              </a:spcBef>
              <a:buNone/>
            </a:pPr>
            <a:endParaRPr lang="ru-RU" b="1" dirty="0">
              <a:solidFill>
                <a:srgbClr val="062678"/>
              </a:solidFill>
              <a:ea typeface="+mj-ea"/>
              <a:cs typeface="+mj-cs"/>
            </a:endParaRPr>
          </a:p>
          <a:p>
            <a:pPr algn="ctr">
              <a:spcBef>
                <a:spcPct val="0"/>
              </a:spcBef>
              <a:buNone/>
            </a:pPr>
            <a:endParaRPr lang="ru-RU" b="1" dirty="0">
              <a:solidFill>
                <a:srgbClr val="062678"/>
              </a:solidFill>
              <a:ea typeface="+mj-ea"/>
              <a:cs typeface="+mj-cs"/>
            </a:endParaRPr>
          </a:p>
          <a:p>
            <a:pPr algn="ctr">
              <a:spcBef>
                <a:spcPct val="0"/>
              </a:spcBef>
              <a:buNone/>
            </a:pPr>
            <a:r>
              <a:rPr lang="ru-RU" sz="2400" b="1" dirty="0">
                <a:solidFill>
                  <a:srgbClr val="062678"/>
                </a:solidFill>
                <a:ea typeface="+mj-ea"/>
                <a:cs typeface="+mj-cs"/>
              </a:rPr>
              <a:t> ТЛЕУЖАНОВА МАНАТЖАН АШИМКУЛОВНА</a:t>
            </a:r>
          </a:p>
        </p:txBody>
      </p:sp>
    </p:spTree>
    <p:extLst>
      <p:ext uri="{BB962C8B-B14F-4D97-AF65-F5344CB8AC3E}">
        <p14:creationId xmlns:p14="http://schemas.microsoft.com/office/powerpoint/2010/main" val="1434346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К нормам затрат труда обычно также относят нормы обслуживания и управляемости. По экономическому содержанию нормы обслуживания и управляемости существенно отличаются от норм затрат и результатов труда. Нормы обслуживания определяют количество производственных объектов (станков, аппаратов, рабочих мест и т.п.), закрепленных за одним работником или их группой, нормы управляемости - количество работников, подчиненных одному руководителю. Таким образом, эти нормы характеризуют рабочие зоны или границы рабочих мест операторов-многостаночников, наладчиков, дежурных слесарей, мастеров, руководителей подразделений и других групп работников. </a:t>
            </a:r>
          </a:p>
          <a:p>
            <a:pPr indent="265113" algn="just"/>
            <a:r>
              <a:rPr lang="ru-RU" sz="2000" dirty="0">
                <a:solidFill>
                  <a:srgbClr val="062678"/>
                </a:solidFill>
              </a:rPr>
              <a:t>Нормы обслуживания и управляемости можно назвать нормами структуры трудового процесса, определяющими оптимальные соотношения между численностью работников различных групп, а также между численностью работников и количеством единиц оборудования. </a:t>
            </a:r>
          </a:p>
          <a:p>
            <a:pPr indent="265113" algn="just"/>
            <a:r>
              <a:rPr lang="ru-RU" sz="2000" dirty="0">
                <a:solidFill>
                  <a:srgbClr val="062678"/>
                </a:solidFill>
              </a:rPr>
              <a:t>В связи с тем что нормы затрат и результатов труда не исчерпывают всех нормативных характеристик трудового процесса, возможно широкое толкование понятия «нормы труда». При обосновании состава норм труда в целом следует, прежде всего, исходить из того, что проектирование рациональной организации труда является важнейшим этапом нормирования. Поэтому названные выше нормы структуры трудового процесса, безусловно, относятся к числу норм труда. Проектирование рациональных условий труда во многих случаях также осуществляется как один из этапов установления норм затрат и результатов труда. </a:t>
            </a:r>
          </a:p>
        </p:txBody>
      </p:sp>
    </p:spTree>
    <p:extLst>
      <p:ext uri="{BB962C8B-B14F-4D97-AF65-F5344CB8AC3E}">
        <p14:creationId xmlns:p14="http://schemas.microsoft.com/office/powerpoint/2010/main" val="4245328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К рассмотренным нормам непосредственно примыкают и нормы сложности выполняемых работ, определяющие необходимую квалификацию исполнителей. Они определяются особенностями технологического процесса и устанавливаются на практике теми же специалистами (технологами, нормировщиками), которые рассчитывают нормы времени и выработки. </a:t>
            </a:r>
          </a:p>
          <a:p>
            <a:pPr indent="265113" algn="just"/>
            <a:r>
              <a:rPr lang="ru-RU" sz="2000" dirty="0">
                <a:solidFill>
                  <a:srgbClr val="062678"/>
                </a:solidFill>
              </a:rPr>
              <a:t>Исходя из норм сложности (разряда) работы определяется норма ее оплаты в единицу времени тарифная ставка. В свою очередь, на основе тарифной ставки и нормы трудоемкости операции (единицы работы) устанавливается норма ее тарифной </a:t>
            </a:r>
            <a:r>
              <a:rPr lang="ru-RU" sz="2000" dirty="0" err="1">
                <a:solidFill>
                  <a:srgbClr val="062678"/>
                </a:solidFill>
              </a:rPr>
              <a:t>зарплатоемкости</a:t>
            </a:r>
            <a:r>
              <a:rPr lang="ru-RU" sz="2000" dirty="0">
                <a:solidFill>
                  <a:srgbClr val="062678"/>
                </a:solidFill>
              </a:rPr>
              <a:t> (расценка): </a:t>
            </a:r>
          </a:p>
          <a:p>
            <a:pPr indent="265113" algn="ctr"/>
            <a:r>
              <a:rPr lang="ru-RU" sz="2000" b="1" i="1" dirty="0">
                <a:solidFill>
                  <a:srgbClr val="062678"/>
                </a:solidFill>
              </a:rPr>
              <a:t>3 = С · </a:t>
            </a:r>
            <a:r>
              <a:rPr lang="ru-RU" sz="2000" b="1" i="1" dirty="0" err="1">
                <a:solidFill>
                  <a:srgbClr val="062678"/>
                </a:solidFill>
              </a:rPr>
              <a:t>Нт</a:t>
            </a:r>
            <a:r>
              <a:rPr lang="ru-RU" sz="2000" b="1" i="1" dirty="0">
                <a:solidFill>
                  <a:srgbClr val="062678"/>
                </a:solidFill>
              </a:rPr>
              <a:t> / 60 </a:t>
            </a:r>
          </a:p>
          <a:p>
            <a:pPr indent="265113" algn="just"/>
            <a:r>
              <a:rPr lang="ru-RU" sz="2000" dirty="0">
                <a:solidFill>
                  <a:srgbClr val="062678"/>
                </a:solidFill>
              </a:rPr>
              <a:t>где </a:t>
            </a:r>
            <a:r>
              <a:rPr lang="ru-RU" sz="2000" b="1" i="1" dirty="0">
                <a:solidFill>
                  <a:srgbClr val="062678"/>
                </a:solidFill>
              </a:rPr>
              <a:t>3 </a:t>
            </a:r>
            <a:r>
              <a:rPr lang="ru-RU" sz="2000" dirty="0">
                <a:solidFill>
                  <a:srgbClr val="062678"/>
                </a:solidFill>
              </a:rPr>
              <a:t>- расценка (руб./шт.); </a:t>
            </a:r>
          </a:p>
          <a:p>
            <a:pPr indent="265113" algn="just"/>
            <a:r>
              <a:rPr lang="ru-RU" sz="2000" b="1" i="1" dirty="0">
                <a:solidFill>
                  <a:srgbClr val="062678"/>
                </a:solidFill>
              </a:rPr>
              <a:t>С </a:t>
            </a:r>
            <a:r>
              <a:rPr lang="ru-RU" sz="2000" dirty="0">
                <a:solidFill>
                  <a:srgbClr val="062678"/>
                </a:solidFill>
              </a:rPr>
              <a:t>- тарифная ставка (руб.); </a:t>
            </a:r>
          </a:p>
          <a:p>
            <a:pPr indent="265113" algn="just"/>
            <a:r>
              <a:rPr lang="ru-RU" sz="2000" b="1" i="1" dirty="0" err="1">
                <a:solidFill>
                  <a:srgbClr val="062678"/>
                </a:solidFill>
              </a:rPr>
              <a:t>Нт</a:t>
            </a:r>
            <a:r>
              <a:rPr lang="ru-RU" sz="2000" b="1" i="1" dirty="0">
                <a:solidFill>
                  <a:srgbClr val="062678"/>
                </a:solidFill>
              </a:rPr>
              <a:t> </a:t>
            </a:r>
            <a:r>
              <a:rPr lang="ru-RU" sz="2000" dirty="0">
                <a:solidFill>
                  <a:srgbClr val="062678"/>
                </a:solidFill>
              </a:rPr>
              <a:t>- норма трудоемкости операции (мин.). </a:t>
            </a:r>
          </a:p>
        </p:txBody>
      </p:sp>
    </p:spTree>
    <p:extLst>
      <p:ext uri="{BB962C8B-B14F-4D97-AF65-F5344CB8AC3E}">
        <p14:creationId xmlns:p14="http://schemas.microsoft.com/office/powerpoint/2010/main" val="1625907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Таким образом, возможно как узкое, так и широкое толкование понятия «нормы труда». В первом случае к нормам труда будут относиться только рассмотренные выше нормы его затрат и результатов. Во втором случае к нормам труда следует относить: </a:t>
            </a:r>
          </a:p>
          <a:p>
            <a:pPr indent="265113" algn="just"/>
            <a:r>
              <a:rPr lang="ru-RU" sz="2000" dirty="0">
                <a:solidFill>
                  <a:srgbClr val="062678"/>
                </a:solidFill>
              </a:rPr>
              <a:t>1) нормы затрат и результатов труда (нормы длительности, трудоемкости, численности, выработки, нормированные задания); </a:t>
            </a:r>
          </a:p>
          <a:p>
            <a:pPr indent="265113" algn="just"/>
            <a:r>
              <a:rPr lang="ru-RU" sz="2000" dirty="0">
                <a:solidFill>
                  <a:srgbClr val="062678"/>
                </a:solidFill>
              </a:rPr>
              <a:t>2) нормы структуры трудового процесса (нормы обслуживания и управляемости); </a:t>
            </a:r>
          </a:p>
          <a:p>
            <a:pPr indent="265113" algn="just"/>
            <a:r>
              <a:rPr lang="ru-RU" sz="2000" dirty="0">
                <a:solidFill>
                  <a:srgbClr val="062678"/>
                </a:solidFill>
              </a:rPr>
              <a:t>3) нормы сложности труда (разряды работ, категории сложности труда специалистов); </a:t>
            </a:r>
          </a:p>
          <a:p>
            <a:pPr indent="265113" algn="just"/>
            <a:r>
              <a:rPr lang="ru-RU" sz="2000" dirty="0">
                <a:solidFill>
                  <a:srgbClr val="062678"/>
                </a:solidFill>
              </a:rPr>
              <a:t>4) нормы оплаты труда (тарифные ставки, оклады, нормы </a:t>
            </a:r>
            <a:r>
              <a:rPr lang="ru-RU" sz="2000" dirty="0" err="1">
                <a:solidFill>
                  <a:srgbClr val="062678"/>
                </a:solidFill>
              </a:rPr>
              <a:t>зарплатоемкости</a:t>
            </a:r>
            <a:r>
              <a:rPr lang="ru-RU" sz="2000" dirty="0">
                <a:solidFill>
                  <a:srgbClr val="062678"/>
                </a:solidFill>
              </a:rPr>
              <a:t> работ); </a:t>
            </a:r>
          </a:p>
          <a:p>
            <a:pPr indent="265113" algn="just"/>
            <a:r>
              <a:rPr lang="ru-RU" sz="2000" dirty="0">
                <a:solidFill>
                  <a:srgbClr val="062678"/>
                </a:solidFill>
              </a:rPr>
              <a:t>5) нормы санитарно-гигиенических и эстетических условий труда - нормы освещенности, шума, температуры и других параметров производственной среды, режимы труда и отдыха; </a:t>
            </a:r>
          </a:p>
          <a:p>
            <a:pPr indent="265113" algn="just"/>
            <a:r>
              <a:rPr lang="ru-RU" sz="2000" dirty="0">
                <a:solidFill>
                  <a:srgbClr val="062678"/>
                </a:solidFill>
              </a:rPr>
              <a:t>6) социальные и правовые нормы труда. </a:t>
            </a:r>
          </a:p>
          <a:p>
            <a:pPr indent="265113" algn="just"/>
            <a:r>
              <a:rPr lang="ru-RU" sz="2000" dirty="0">
                <a:solidFill>
                  <a:srgbClr val="062678"/>
                </a:solidFill>
              </a:rPr>
              <a:t>Рассмотрена классификация норм труда по их содержанию. Этот признак является основным. Кроме него при классификации норм учитываются следующие признаки: уровень дифференциации производственных процессов и элементов конструкции изделий, сфера применения, период действия, метод установления. </a:t>
            </a:r>
          </a:p>
        </p:txBody>
      </p:sp>
    </p:spTree>
    <p:extLst>
      <p:ext uri="{BB962C8B-B14F-4D97-AF65-F5344CB8AC3E}">
        <p14:creationId xmlns:p14="http://schemas.microsoft.com/office/powerpoint/2010/main" val="3477592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 классификацией норм труда тесно связана классификация </a:t>
            </a:r>
            <a:r>
              <a:rPr lang="ru-RU" sz="2000" b="1" i="1" dirty="0">
                <a:solidFill>
                  <a:srgbClr val="062678"/>
                </a:solidFill>
              </a:rPr>
              <a:t>нормативных материалов по труду</a:t>
            </a:r>
            <a:r>
              <a:rPr lang="ru-RU" sz="2000" dirty="0">
                <a:solidFill>
                  <a:srgbClr val="062678"/>
                </a:solidFill>
              </a:rPr>
              <a:t>, которые служат для установления норм и выражают зависимости между необходимыми затратами труда и влияющими на них факторами. Обычно выделяют два вида нормативных материалов: нормативы и единые (типовые) нормы. Первые выражают нормативные зависимости для установления составных частей (слагаемых) норм времени, а также для определения норм численности; вторые представляют зависимости непосредственно между величиной нормы (времени, выработки, обслуживания, управляемости) и влияющими на нее факторами. Основное различие между нормативами и едиными (типовыми) нормами времени заключается в степени дифференциации элементов производственного процесса. Поэтому иногда единые (типовые) нормы рассматривают как вид нормативов. </a:t>
            </a:r>
          </a:p>
          <a:p>
            <a:pPr indent="265113" algn="just"/>
            <a:r>
              <a:rPr lang="ru-RU" sz="2000" dirty="0">
                <a:solidFill>
                  <a:srgbClr val="062678"/>
                </a:solidFill>
              </a:rPr>
              <a:t>По содержанию нормативы по труду подразделяются на нормативы режимов работы оборудования, нормативы времени, нормативы темпа работы и нормативы численности работников. </a:t>
            </a:r>
          </a:p>
          <a:p>
            <a:pPr indent="265113" algn="just"/>
            <a:r>
              <a:rPr lang="ru-RU" sz="2000" b="1" i="1" dirty="0">
                <a:solidFill>
                  <a:srgbClr val="062678"/>
                </a:solidFill>
              </a:rPr>
              <a:t>Нормативы режимов работы </a:t>
            </a:r>
            <a:r>
              <a:rPr lang="ru-RU" sz="2000" dirty="0">
                <a:solidFill>
                  <a:srgbClr val="062678"/>
                </a:solidFill>
              </a:rPr>
              <a:t>оборудования содержат параметры оборудования, на основе которых устанавливаются наиболее эффективные режимы технологического процесса, обеспечивающие заданную производительность оборудования с минимальными затратами живого и овеществленного труда. В соответствии с выбранным режимом работы устанавливается величина машинного, аппаратурного и машинно-аппаратурного (ручного времени). </a:t>
            </a:r>
          </a:p>
        </p:txBody>
      </p:sp>
    </p:spTree>
    <p:extLst>
      <p:ext uri="{BB962C8B-B14F-4D97-AF65-F5344CB8AC3E}">
        <p14:creationId xmlns:p14="http://schemas.microsoft.com/office/powerpoint/2010/main" val="929405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Нормативы времени </a:t>
            </a:r>
            <a:r>
              <a:rPr lang="ru-RU" sz="2000" dirty="0">
                <a:solidFill>
                  <a:srgbClr val="062678"/>
                </a:solidFill>
              </a:rPr>
              <a:t>содержат регламентированные затраты времени на выполнение отдельных элементов трудового процесса (трудовых движений, действий, приемов и т.п.), на изготовление деталей, узлов, изделий и на обслуживание единицы оборудования, рабочего места, единицы производственной площади. </a:t>
            </a:r>
          </a:p>
          <a:p>
            <a:pPr indent="265113" algn="just"/>
            <a:r>
              <a:rPr lang="ru-RU" sz="2000" b="1" i="1" dirty="0">
                <a:solidFill>
                  <a:srgbClr val="062678"/>
                </a:solidFill>
              </a:rPr>
              <a:t>Нормативы темпа </a:t>
            </a:r>
            <a:r>
              <a:rPr lang="ru-RU" sz="2000" dirty="0">
                <a:solidFill>
                  <a:srgbClr val="062678"/>
                </a:solidFill>
              </a:rPr>
              <a:t>устанавливают регламентированный темп выполнения работ. В настоящее время такие нормативы применяются на Волжском автозаводе. </a:t>
            </a:r>
          </a:p>
          <a:p>
            <a:pPr indent="265113" algn="just"/>
            <a:r>
              <a:rPr lang="ru-RU" sz="2000" b="1" i="1" dirty="0">
                <a:solidFill>
                  <a:srgbClr val="062678"/>
                </a:solidFill>
              </a:rPr>
              <a:t>Нормативы численности </a:t>
            </a:r>
            <a:r>
              <a:rPr lang="ru-RU" sz="2000" dirty="0">
                <a:solidFill>
                  <a:srgbClr val="062678"/>
                </a:solidFill>
              </a:rPr>
              <a:t>определяют регламентированную численность работников, необходимых для выполнения заданного объема работы. </a:t>
            </a:r>
          </a:p>
          <a:p>
            <a:pPr indent="265113" algn="just"/>
            <a:r>
              <a:rPr lang="ru-RU" sz="2000" dirty="0">
                <a:solidFill>
                  <a:srgbClr val="062678"/>
                </a:solidFill>
              </a:rPr>
              <a:t>На основе рассмотренных классификаций норм и нормативов можно отметить следующие различия между ними. </a:t>
            </a:r>
          </a:p>
          <a:p>
            <a:pPr indent="265113" algn="just"/>
            <a:r>
              <a:rPr lang="ru-RU" sz="2000" dirty="0">
                <a:solidFill>
                  <a:srgbClr val="062678"/>
                </a:solidFill>
              </a:rPr>
              <a:t>1. Норме соответствуют строго определенные значения факторов, определяющие ее величину в условиях конкретного производственного процесса. В отличие от этого нормативы устанавливаются для множества значений факторов. Именно поэтому единые и типовые нормы относятся к нормативным материалам. </a:t>
            </a:r>
          </a:p>
          <a:p>
            <a:pPr indent="265113" algn="just"/>
            <a:r>
              <a:rPr lang="ru-RU" sz="2000" dirty="0">
                <a:solidFill>
                  <a:srgbClr val="062678"/>
                </a:solidFill>
              </a:rPr>
              <a:t>2. Нормативы многократно используются для установления различных норм на работы данного вида. Норма устанавливается только для конкретной работы. </a:t>
            </a:r>
          </a:p>
          <a:p>
            <a:pPr indent="265113" algn="just"/>
            <a:r>
              <a:rPr lang="ru-RU" sz="2000" dirty="0">
                <a:solidFill>
                  <a:srgbClr val="062678"/>
                </a:solidFill>
              </a:rPr>
              <a:t>3. Нормативы действуют длительное время (пока сохраняется данная зависимость между нормой и факторами). В отличие от этого нормы должны пересматриваться при изменении условий, на которые они были установлены. </a:t>
            </a:r>
          </a:p>
        </p:txBody>
      </p:sp>
    </p:spTree>
    <p:extLst>
      <p:ext uri="{BB962C8B-B14F-4D97-AF65-F5344CB8AC3E}">
        <p14:creationId xmlns:p14="http://schemas.microsoft.com/office/powerpoint/2010/main" val="36490201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Движение кадров может быть внутреннее (перемещения внутри предприятия) и внешнее (увольнение и прием на работу). </a:t>
            </a:r>
          </a:p>
          <a:p>
            <a:pPr indent="265113" algn="just"/>
            <a:r>
              <a:rPr lang="ru-RU" sz="2000" dirty="0">
                <a:solidFill>
                  <a:srgbClr val="062678"/>
                </a:solidFill>
              </a:rPr>
              <a:t>Основными показателями движения кадров являются: </a:t>
            </a:r>
          </a:p>
          <a:p>
            <a:pPr indent="265113" algn="just"/>
            <a:r>
              <a:rPr lang="ru-RU" sz="2000" dirty="0">
                <a:solidFill>
                  <a:srgbClr val="062678"/>
                </a:solidFill>
              </a:rPr>
              <a:t>1. Коэффициент оборота по приему. </a:t>
            </a:r>
          </a:p>
          <a:p>
            <a:pPr indent="265113" algn="ctr"/>
            <a:r>
              <a:rPr lang="ru-RU" sz="2000" b="1" i="1" dirty="0" err="1">
                <a:solidFill>
                  <a:srgbClr val="062678"/>
                </a:solidFill>
              </a:rPr>
              <a:t>Кпр</a:t>
            </a:r>
            <a:r>
              <a:rPr lang="ru-RU" sz="2000" b="1" i="1" dirty="0">
                <a:solidFill>
                  <a:srgbClr val="062678"/>
                </a:solidFill>
              </a:rPr>
              <a:t> = </a:t>
            </a:r>
            <a:r>
              <a:rPr lang="ru-RU" sz="2000" b="1" i="1" dirty="0" err="1">
                <a:solidFill>
                  <a:srgbClr val="062678"/>
                </a:solidFill>
              </a:rPr>
              <a:t>Чпр</a:t>
            </a:r>
            <a:r>
              <a:rPr lang="en-US" sz="2000" b="1" i="1" dirty="0">
                <a:solidFill>
                  <a:srgbClr val="062678"/>
                </a:solidFill>
              </a:rPr>
              <a:t> </a:t>
            </a:r>
            <a:r>
              <a:rPr lang="ru-RU" sz="2000" b="1" i="1" dirty="0">
                <a:solidFill>
                  <a:srgbClr val="062678"/>
                </a:solidFill>
              </a:rPr>
              <a:t>/</a:t>
            </a:r>
            <a:r>
              <a:rPr lang="en-US" sz="2000" b="1" i="1" dirty="0">
                <a:solidFill>
                  <a:srgbClr val="062678"/>
                </a:solidFill>
              </a:rPr>
              <a:t> </a:t>
            </a:r>
            <a:r>
              <a:rPr lang="ru-RU" sz="2000" b="1" i="1" dirty="0" err="1">
                <a:solidFill>
                  <a:srgbClr val="062678"/>
                </a:solidFill>
              </a:rPr>
              <a:t>Чп</a:t>
            </a:r>
            <a:r>
              <a:rPr lang="ru-RU" sz="2000" b="1" i="1" dirty="0">
                <a:solidFill>
                  <a:srgbClr val="062678"/>
                </a:solidFill>
              </a:rPr>
              <a:t> </a:t>
            </a:r>
          </a:p>
          <a:p>
            <a:pPr indent="265113" algn="just"/>
            <a:r>
              <a:rPr lang="ru-RU" sz="2000" dirty="0">
                <a:solidFill>
                  <a:srgbClr val="062678"/>
                </a:solidFill>
              </a:rPr>
              <a:t>где </a:t>
            </a:r>
            <a:r>
              <a:rPr lang="ru-RU" sz="2000" b="1" i="1" dirty="0" err="1">
                <a:solidFill>
                  <a:srgbClr val="062678"/>
                </a:solidFill>
              </a:rPr>
              <a:t>Чпр</a:t>
            </a:r>
            <a:r>
              <a:rPr lang="ru-RU" sz="2000" b="1" i="1" dirty="0">
                <a:solidFill>
                  <a:srgbClr val="062678"/>
                </a:solidFill>
              </a:rPr>
              <a:t> </a:t>
            </a:r>
            <a:r>
              <a:rPr lang="ru-RU" sz="2000" dirty="0">
                <a:solidFill>
                  <a:srgbClr val="062678"/>
                </a:solidFill>
              </a:rPr>
              <a:t>- численность принятых работников; </a:t>
            </a:r>
          </a:p>
          <a:p>
            <a:pPr indent="265113" algn="just"/>
            <a:r>
              <a:rPr lang="ru-RU" sz="2000" b="1" i="1" dirty="0" err="1">
                <a:solidFill>
                  <a:srgbClr val="062678"/>
                </a:solidFill>
              </a:rPr>
              <a:t>Чсп</a:t>
            </a:r>
            <a:r>
              <a:rPr lang="ru-RU" sz="2000" b="1" i="1" dirty="0">
                <a:solidFill>
                  <a:srgbClr val="062678"/>
                </a:solidFill>
              </a:rPr>
              <a:t> </a:t>
            </a:r>
            <a:r>
              <a:rPr lang="ru-RU" sz="2000" dirty="0">
                <a:solidFill>
                  <a:srgbClr val="062678"/>
                </a:solidFill>
              </a:rPr>
              <a:t>- среднесписочная численность. </a:t>
            </a:r>
          </a:p>
          <a:p>
            <a:pPr indent="265113" algn="just"/>
            <a:r>
              <a:rPr lang="ru-RU" sz="2000" dirty="0">
                <a:solidFill>
                  <a:srgbClr val="062678"/>
                </a:solidFill>
              </a:rPr>
              <a:t> </a:t>
            </a:r>
          </a:p>
          <a:p>
            <a:pPr indent="265113" algn="just"/>
            <a:r>
              <a:rPr lang="ru-RU" sz="2000" dirty="0">
                <a:solidFill>
                  <a:srgbClr val="062678"/>
                </a:solidFill>
              </a:rPr>
              <a:t>2. Коэффициент общего оборота . </a:t>
            </a:r>
          </a:p>
          <a:p>
            <a:pPr indent="265113" algn="ctr"/>
            <a:r>
              <a:rPr lang="ru-RU" sz="2000" b="1" i="1" dirty="0" err="1">
                <a:solidFill>
                  <a:srgbClr val="062678"/>
                </a:solidFill>
              </a:rPr>
              <a:t>Коб</a:t>
            </a:r>
            <a:r>
              <a:rPr lang="ru-RU" sz="2000" b="1" i="1" dirty="0">
                <a:solidFill>
                  <a:srgbClr val="062678"/>
                </a:solidFill>
              </a:rPr>
              <a:t> = (</a:t>
            </a:r>
            <a:r>
              <a:rPr lang="ru-RU" sz="2000" b="1" i="1" dirty="0" err="1">
                <a:solidFill>
                  <a:srgbClr val="062678"/>
                </a:solidFill>
              </a:rPr>
              <a:t>Чпр</a:t>
            </a:r>
            <a:r>
              <a:rPr lang="en-US" sz="2000" b="1" i="1" dirty="0">
                <a:solidFill>
                  <a:srgbClr val="062678"/>
                </a:solidFill>
              </a:rPr>
              <a:t> </a:t>
            </a:r>
            <a:r>
              <a:rPr lang="ru-RU" sz="2000" b="1" i="1" dirty="0">
                <a:solidFill>
                  <a:srgbClr val="062678"/>
                </a:solidFill>
              </a:rPr>
              <a:t>+</a:t>
            </a:r>
            <a:r>
              <a:rPr lang="en-US" sz="2000" b="1" i="1" dirty="0">
                <a:solidFill>
                  <a:srgbClr val="062678"/>
                </a:solidFill>
              </a:rPr>
              <a:t> </a:t>
            </a:r>
            <a:r>
              <a:rPr lang="ru-RU" sz="2000" b="1" i="1" dirty="0">
                <a:solidFill>
                  <a:srgbClr val="062678"/>
                </a:solidFill>
              </a:rPr>
              <a:t>Чув)</a:t>
            </a:r>
            <a:r>
              <a:rPr lang="en-US" sz="2000" b="1" i="1" dirty="0">
                <a:solidFill>
                  <a:srgbClr val="062678"/>
                </a:solidFill>
              </a:rPr>
              <a:t> </a:t>
            </a:r>
            <a:r>
              <a:rPr lang="ru-RU" sz="2000" b="1" i="1" dirty="0">
                <a:solidFill>
                  <a:srgbClr val="062678"/>
                </a:solidFill>
              </a:rPr>
              <a:t>/</a:t>
            </a:r>
            <a:r>
              <a:rPr lang="en-US" sz="2000" b="1" i="1" dirty="0">
                <a:solidFill>
                  <a:srgbClr val="062678"/>
                </a:solidFill>
              </a:rPr>
              <a:t> </a:t>
            </a:r>
            <a:r>
              <a:rPr lang="ru-RU" sz="2000" b="1" i="1" dirty="0" err="1">
                <a:solidFill>
                  <a:srgbClr val="062678"/>
                </a:solidFill>
              </a:rPr>
              <a:t>Чсп</a:t>
            </a:r>
            <a:r>
              <a:rPr lang="ru-RU" sz="2000" b="1" i="1" dirty="0">
                <a:solidFill>
                  <a:srgbClr val="062678"/>
                </a:solidFill>
              </a:rPr>
              <a:t>, </a:t>
            </a:r>
          </a:p>
          <a:p>
            <a:pPr indent="265113" algn="just"/>
            <a:r>
              <a:rPr lang="ru-RU" sz="2000" dirty="0">
                <a:solidFill>
                  <a:srgbClr val="062678"/>
                </a:solidFill>
              </a:rPr>
              <a:t>где </a:t>
            </a:r>
            <a:r>
              <a:rPr lang="ru-RU" sz="2000" b="1" i="1" dirty="0">
                <a:solidFill>
                  <a:srgbClr val="062678"/>
                </a:solidFill>
              </a:rPr>
              <a:t>Чув </a:t>
            </a:r>
            <a:r>
              <a:rPr lang="ru-RU" sz="2000" dirty="0">
                <a:solidFill>
                  <a:srgbClr val="062678"/>
                </a:solidFill>
              </a:rPr>
              <a:t>- численность уволенных работников. </a:t>
            </a:r>
          </a:p>
          <a:p>
            <a:pPr indent="265113" algn="just"/>
            <a:r>
              <a:rPr lang="ru-RU" sz="2000" dirty="0">
                <a:solidFill>
                  <a:srgbClr val="062678"/>
                </a:solidFill>
              </a:rPr>
              <a:t>Одна из форм движения кадров, определяемая индивидуальными неограниченными действиями работников и инициативой администрации предприятия - текучесть кадров. Основными ее показателями являются коэффициент текучести (</a:t>
            </a:r>
            <a:r>
              <a:rPr lang="ru-RU" sz="2000" b="1" i="1" dirty="0" err="1">
                <a:solidFill>
                  <a:srgbClr val="062678"/>
                </a:solidFill>
              </a:rPr>
              <a:t>Ктек</a:t>
            </a:r>
            <a:r>
              <a:rPr lang="ru-RU" sz="2000" dirty="0">
                <a:solidFill>
                  <a:srgbClr val="062678"/>
                </a:solidFill>
              </a:rPr>
              <a:t>) и коэффициент стабильности (</a:t>
            </a:r>
            <a:r>
              <a:rPr lang="ru-RU" sz="2000" b="1" i="1" dirty="0" err="1">
                <a:solidFill>
                  <a:srgbClr val="062678"/>
                </a:solidFill>
              </a:rPr>
              <a:t>Кстаб</a:t>
            </a:r>
            <a:r>
              <a:rPr lang="ru-RU" sz="2000" dirty="0">
                <a:solidFill>
                  <a:srgbClr val="062678"/>
                </a:solidFill>
              </a:rPr>
              <a:t>). </a:t>
            </a:r>
          </a:p>
          <a:p>
            <a:pPr indent="265113" algn="ctr"/>
            <a:r>
              <a:rPr lang="ru-RU" sz="2000" b="1" i="1" dirty="0" err="1">
                <a:solidFill>
                  <a:srgbClr val="062678"/>
                </a:solidFill>
              </a:rPr>
              <a:t>Ктек</a:t>
            </a:r>
            <a:r>
              <a:rPr lang="ru-RU" sz="2000" b="1" i="1" dirty="0">
                <a:solidFill>
                  <a:srgbClr val="062678"/>
                </a:solidFill>
              </a:rPr>
              <a:t> =</a:t>
            </a:r>
            <a:r>
              <a:rPr lang="en-US" sz="2000" b="1" i="1" dirty="0">
                <a:solidFill>
                  <a:srgbClr val="062678"/>
                </a:solidFill>
              </a:rPr>
              <a:t> </a:t>
            </a:r>
            <a:r>
              <a:rPr lang="ru-RU" sz="2000" b="1" i="1" dirty="0">
                <a:solidFill>
                  <a:srgbClr val="062678"/>
                </a:solidFill>
              </a:rPr>
              <a:t>Чув</a:t>
            </a:r>
            <a:r>
              <a:rPr lang="en-US" sz="2000" b="1" i="1" dirty="0">
                <a:solidFill>
                  <a:srgbClr val="062678"/>
                </a:solidFill>
              </a:rPr>
              <a:t> </a:t>
            </a:r>
            <a:r>
              <a:rPr lang="ru-RU" sz="2000" b="1" i="1" dirty="0">
                <a:solidFill>
                  <a:srgbClr val="062678"/>
                </a:solidFill>
              </a:rPr>
              <a:t>/</a:t>
            </a:r>
            <a:r>
              <a:rPr lang="en-US" sz="2000" b="1" i="1" dirty="0">
                <a:solidFill>
                  <a:srgbClr val="062678"/>
                </a:solidFill>
              </a:rPr>
              <a:t> </a:t>
            </a:r>
            <a:r>
              <a:rPr lang="ru-RU" sz="2000" b="1" i="1" dirty="0" err="1">
                <a:solidFill>
                  <a:srgbClr val="062678"/>
                </a:solidFill>
              </a:rPr>
              <a:t>Чсп</a:t>
            </a:r>
            <a:r>
              <a:rPr lang="en-US" sz="2000" b="1" i="1" dirty="0">
                <a:solidFill>
                  <a:srgbClr val="062678"/>
                </a:solidFill>
              </a:rPr>
              <a:t> </a:t>
            </a:r>
            <a:r>
              <a:rPr lang="ru-RU" sz="2000" b="1" i="1" dirty="0">
                <a:solidFill>
                  <a:srgbClr val="062678"/>
                </a:solidFill>
              </a:rPr>
              <a:t>·</a:t>
            </a:r>
            <a:r>
              <a:rPr lang="en-US" sz="2000" b="1" i="1" dirty="0">
                <a:solidFill>
                  <a:srgbClr val="062678"/>
                </a:solidFill>
              </a:rPr>
              <a:t> </a:t>
            </a:r>
            <a:r>
              <a:rPr lang="ru-RU" sz="2000" b="1" i="1" dirty="0">
                <a:solidFill>
                  <a:srgbClr val="062678"/>
                </a:solidFill>
              </a:rPr>
              <a:t>100% </a:t>
            </a:r>
          </a:p>
          <a:p>
            <a:pPr indent="265113" algn="ctr"/>
            <a:r>
              <a:rPr lang="ru-RU" sz="2000" b="1" i="1" dirty="0" err="1">
                <a:solidFill>
                  <a:srgbClr val="062678"/>
                </a:solidFill>
              </a:rPr>
              <a:t>Кстаб</a:t>
            </a:r>
            <a:r>
              <a:rPr lang="ru-RU" sz="2000" b="1" i="1" dirty="0">
                <a:solidFill>
                  <a:srgbClr val="062678"/>
                </a:solidFill>
              </a:rPr>
              <a:t> =</a:t>
            </a:r>
            <a:r>
              <a:rPr lang="en-US" sz="2000" b="1" i="1" dirty="0">
                <a:solidFill>
                  <a:srgbClr val="062678"/>
                </a:solidFill>
              </a:rPr>
              <a:t> </a:t>
            </a:r>
            <a:r>
              <a:rPr lang="ru-RU" sz="2000" b="1" i="1" dirty="0" err="1">
                <a:solidFill>
                  <a:srgbClr val="062678"/>
                </a:solidFill>
              </a:rPr>
              <a:t>Чст</a:t>
            </a:r>
            <a:r>
              <a:rPr lang="en-US" sz="2000" b="1" i="1" dirty="0">
                <a:solidFill>
                  <a:srgbClr val="062678"/>
                </a:solidFill>
              </a:rPr>
              <a:t> </a:t>
            </a:r>
            <a:r>
              <a:rPr lang="ru-RU" sz="2000" b="1" i="1" dirty="0">
                <a:solidFill>
                  <a:srgbClr val="062678"/>
                </a:solidFill>
              </a:rPr>
              <a:t>/</a:t>
            </a:r>
            <a:r>
              <a:rPr lang="en-US" sz="2000" b="1" i="1" dirty="0">
                <a:solidFill>
                  <a:srgbClr val="062678"/>
                </a:solidFill>
              </a:rPr>
              <a:t> </a:t>
            </a:r>
            <a:r>
              <a:rPr lang="ru-RU" sz="2000" b="1" i="1" dirty="0" err="1">
                <a:solidFill>
                  <a:srgbClr val="062678"/>
                </a:solidFill>
              </a:rPr>
              <a:t>Чсп</a:t>
            </a:r>
            <a:r>
              <a:rPr lang="ru-RU" sz="2000" b="1" i="1" dirty="0">
                <a:solidFill>
                  <a:srgbClr val="062678"/>
                </a:solidFill>
              </a:rPr>
              <a:t>, </a:t>
            </a:r>
          </a:p>
          <a:p>
            <a:pPr indent="265113" algn="just"/>
            <a:r>
              <a:rPr lang="ru-RU" sz="2000" dirty="0">
                <a:solidFill>
                  <a:srgbClr val="062678"/>
                </a:solidFill>
              </a:rPr>
              <a:t>где </a:t>
            </a:r>
            <a:r>
              <a:rPr lang="ru-RU" sz="2000" b="1" i="1" dirty="0" err="1">
                <a:solidFill>
                  <a:srgbClr val="062678"/>
                </a:solidFill>
              </a:rPr>
              <a:t>Чст</a:t>
            </a:r>
            <a:r>
              <a:rPr lang="ru-RU" sz="2000" b="1" i="1" dirty="0">
                <a:solidFill>
                  <a:srgbClr val="062678"/>
                </a:solidFill>
              </a:rPr>
              <a:t> </a:t>
            </a:r>
            <a:r>
              <a:rPr lang="ru-RU" sz="2000" dirty="0">
                <a:solidFill>
                  <a:srgbClr val="062678"/>
                </a:solidFill>
              </a:rPr>
              <a:t>- численность работников со стажем более 3-х лет; </a:t>
            </a:r>
          </a:p>
          <a:p>
            <a:pPr indent="265113" algn="just"/>
            <a:r>
              <a:rPr lang="ru-RU" sz="2000" b="1" i="1" dirty="0" err="1">
                <a:solidFill>
                  <a:srgbClr val="062678"/>
                </a:solidFill>
              </a:rPr>
              <a:t>Чсп</a:t>
            </a:r>
            <a:r>
              <a:rPr lang="ru-RU" sz="2000" b="1" i="1" dirty="0">
                <a:solidFill>
                  <a:srgbClr val="062678"/>
                </a:solidFill>
              </a:rPr>
              <a:t> </a:t>
            </a:r>
            <a:r>
              <a:rPr lang="ru-RU" sz="2000" dirty="0">
                <a:solidFill>
                  <a:srgbClr val="062678"/>
                </a:solidFill>
              </a:rPr>
              <a:t>- среднесписочная численность. </a:t>
            </a:r>
          </a:p>
        </p:txBody>
      </p:sp>
    </p:spTree>
    <p:extLst>
      <p:ext uri="{BB962C8B-B14F-4D97-AF65-F5344CB8AC3E}">
        <p14:creationId xmlns:p14="http://schemas.microsoft.com/office/powerpoint/2010/main" val="7094241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Текучесть кадров есть чистый результат ухода одних работников и прихода других на работу в организацию, она может дорого обходиться работодателю. </a:t>
            </a:r>
            <a:endParaRPr lang="en-US" sz="2000" dirty="0">
              <a:solidFill>
                <a:srgbClr val="062678"/>
              </a:solidFill>
            </a:endParaRPr>
          </a:p>
          <a:p>
            <a:pPr indent="265113" algn="just"/>
            <a:r>
              <a:rPr lang="ru-RU" sz="2000" dirty="0">
                <a:solidFill>
                  <a:srgbClr val="062678"/>
                </a:solidFill>
              </a:rPr>
              <a:t>Издержки на текучесть включают: </a:t>
            </a:r>
            <a:endParaRPr lang="en-US" sz="2000" dirty="0">
              <a:solidFill>
                <a:srgbClr val="062678"/>
              </a:solidFill>
            </a:endParaRPr>
          </a:p>
          <a:p>
            <a:pPr indent="265113" algn="just"/>
            <a:r>
              <a:rPr lang="ru-RU" sz="2000" dirty="0">
                <a:solidFill>
                  <a:srgbClr val="062678"/>
                </a:solidFill>
              </a:rPr>
              <a:t>1) растущие затраты на социальную безопасность и пособия по безработице; </a:t>
            </a:r>
            <a:endParaRPr lang="en-US" sz="2000" dirty="0">
              <a:solidFill>
                <a:srgbClr val="062678"/>
              </a:solidFill>
            </a:endParaRPr>
          </a:p>
          <a:p>
            <a:pPr indent="265113" algn="just"/>
            <a:r>
              <a:rPr lang="ru-RU" sz="2000" dirty="0">
                <a:solidFill>
                  <a:srgbClr val="062678"/>
                </a:solidFill>
              </a:rPr>
              <a:t>2) оплату промежуточных отпусков; </a:t>
            </a:r>
            <a:endParaRPr lang="en-US" sz="2000" dirty="0">
              <a:solidFill>
                <a:srgbClr val="062678"/>
              </a:solidFill>
            </a:endParaRPr>
          </a:p>
          <a:p>
            <a:pPr indent="265113" algn="just"/>
            <a:r>
              <a:rPr lang="ru-RU" sz="2000" dirty="0">
                <a:solidFill>
                  <a:srgbClr val="062678"/>
                </a:solidFill>
              </a:rPr>
              <a:t>3) оплату выходных пособий; </a:t>
            </a:r>
            <a:endParaRPr lang="en-US" sz="2000" dirty="0">
              <a:solidFill>
                <a:srgbClr val="062678"/>
              </a:solidFill>
            </a:endParaRPr>
          </a:p>
          <a:p>
            <a:pPr indent="265113" algn="just"/>
            <a:r>
              <a:rPr lang="ru-RU" sz="2000" dirty="0">
                <a:solidFill>
                  <a:srgbClr val="062678"/>
                </a:solidFill>
              </a:rPr>
              <a:t>4) оплату простоев оборудования; </a:t>
            </a:r>
            <a:endParaRPr lang="en-US" sz="2000" dirty="0">
              <a:solidFill>
                <a:srgbClr val="062678"/>
              </a:solidFill>
            </a:endParaRPr>
          </a:p>
          <a:p>
            <a:pPr indent="265113" algn="just"/>
            <a:r>
              <a:rPr lang="ru-RU" sz="2000" dirty="0">
                <a:solidFill>
                  <a:srgbClr val="062678"/>
                </a:solidFill>
              </a:rPr>
              <a:t>5) затраты на набор и отбор персонала; </a:t>
            </a:r>
            <a:endParaRPr lang="en-US" sz="2000" dirty="0">
              <a:solidFill>
                <a:srgbClr val="062678"/>
              </a:solidFill>
            </a:endParaRPr>
          </a:p>
          <a:p>
            <a:pPr indent="265113" algn="just"/>
            <a:r>
              <a:rPr lang="ru-RU" sz="2000" dirty="0">
                <a:solidFill>
                  <a:srgbClr val="062678"/>
                </a:solidFill>
              </a:rPr>
              <a:t>6) административные расходы. </a:t>
            </a:r>
          </a:p>
          <a:p>
            <a:pPr indent="265113" algn="just"/>
            <a:r>
              <a:rPr lang="ru-RU" sz="2000" dirty="0">
                <a:solidFill>
                  <a:srgbClr val="062678"/>
                </a:solidFill>
              </a:rPr>
              <a:t>Кроме того, снижается производительность, так как тратится время на приобретение необходимых навыков новыми работниками. Некоторые виды текучести выгодны предприятию тогда, когда уход данного работника не ощущается предприятием как потеря. </a:t>
            </a:r>
          </a:p>
          <a:p>
            <a:pPr indent="265113" algn="just"/>
            <a:r>
              <a:rPr lang="ru-RU" sz="2000" dirty="0">
                <a:solidFill>
                  <a:srgbClr val="062678"/>
                </a:solidFill>
              </a:rPr>
              <a:t>Текучесть кадров выполняет две основные функции: </a:t>
            </a:r>
            <a:endParaRPr lang="en-US" sz="2000" dirty="0">
              <a:solidFill>
                <a:srgbClr val="062678"/>
              </a:solidFill>
            </a:endParaRPr>
          </a:p>
          <a:p>
            <a:pPr indent="265113" algn="just"/>
            <a:r>
              <a:rPr lang="ru-RU" sz="2000" b="1" i="1" dirty="0">
                <a:solidFill>
                  <a:srgbClr val="062678"/>
                </a:solidFill>
              </a:rPr>
              <a:t>экономическую </a:t>
            </a:r>
            <a:r>
              <a:rPr lang="ru-RU" sz="2000" dirty="0">
                <a:solidFill>
                  <a:srgbClr val="062678"/>
                </a:solidFill>
              </a:rPr>
              <a:t>- при смене места работы происходит перераспределение рабочей силы; </a:t>
            </a:r>
          </a:p>
          <a:p>
            <a:pPr indent="265113" algn="just"/>
            <a:r>
              <a:rPr lang="ru-RU" sz="2000" b="1" i="1" dirty="0">
                <a:solidFill>
                  <a:srgbClr val="062678"/>
                </a:solidFill>
              </a:rPr>
              <a:t>социальную </a:t>
            </a:r>
            <a:r>
              <a:rPr lang="ru-RU" sz="2000" dirty="0">
                <a:solidFill>
                  <a:srgbClr val="062678"/>
                </a:solidFill>
              </a:rPr>
              <a:t>- за счет текучести, перемены места работы удовлетворяются определенные социальные потребности. </a:t>
            </a:r>
          </a:p>
        </p:txBody>
      </p:sp>
    </p:spTree>
    <p:extLst>
      <p:ext uri="{BB962C8B-B14F-4D97-AF65-F5344CB8AC3E}">
        <p14:creationId xmlns:p14="http://schemas.microsoft.com/office/powerpoint/2010/main" val="3623919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Предприятия могут снизить текучесть кадров с помощью множества методов: путем лучшего отбора работников, их профессиональной ориентации, обучения и вознаграждений. </a:t>
            </a:r>
          </a:p>
          <a:p>
            <a:pPr indent="265113" algn="just"/>
            <a:r>
              <a:rPr lang="ru-RU" sz="2000" dirty="0">
                <a:solidFill>
                  <a:srgbClr val="062678"/>
                </a:solidFill>
              </a:rPr>
              <a:t>В вопросах найма и использования персонала предприятия должны ориентироваться не только на текущие, но и на будущие потребности. </a:t>
            </a:r>
          </a:p>
          <a:p>
            <a:pPr indent="265113" algn="just"/>
            <a:r>
              <a:rPr lang="ru-RU" sz="2000" i="1" dirty="0">
                <a:solidFill>
                  <a:srgbClr val="062678"/>
                </a:solidFill>
              </a:rPr>
              <a:t>Потребность в кадрах </a:t>
            </a:r>
            <a:r>
              <a:rPr lang="ru-RU" sz="2000" dirty="0">
                <a:solidFill>
                  <a:srgbClr val="062678"/>
                </a:solidFill>
              </a:rPr>
              <a:t>может быть </a:t>
            </a:r>
            <a:r>
              <a:rPr lang="ru-RU" sz="2000" b="1" i="1" dirty="0">
                <a:solidFill>
                  <a:srgbClr val="062678"/>
                </a:solidFill>
              </a:rPr>
              <a:t>полная </a:t>
            </a:r>
            <a:r>
              <a:rPr lang="ru-RU" sz="2000" dirty="0">
                <a:solidFill>
                  <a:srgbClr val="062678"/>
                </a:solidFill>
              </a:rPr>
              <a:t>- весь состав кадров по каждой категории работников предприятия для выполнения заданной производственной программы. </a:t>
            </a:r>
          </a:p>
          <a:p>
            <a:pPr indent="265113" algn="just"/>
            <a:r>
              <a:rPr lang="ru-RU" sz="2000" dirty="0">
                <a:solidFill>
                  <a:srgbClr val="062678"/>
                </a:solidFill>
              </a:rPr>
              <a:t>Определяется по формуле: </a:t>
            </a:r>
            <a:r>
              <a:rPr lang="ru-RU" sz="2000" b="1" i="1" dirty="0" err="1">
                <a:solidFill>
                  <a:srgbClr val="062678"/>
                </a:solidFill>
              </a:rPr>
              <a:t>Чраб</a:t>
            </a:r>
            <a:r>
              <a:rPr lang="ru-RU" sz="2000" b="1" i="1" dirty="0">
                <a:solidFill>
                  <a:srgbClr val="062678"/>
                </a:solidFill>
              </a:rPr>
              <a:t> = </a:t>
            </a:r>
            <a:r>
              <a:rPr lang="ru-RU" sz="2000" b="1" i="1" dirty="0" err="1">
                <a:solidFill>
                  <a:srgbClr val="062678"/>
                </a:solidFill>
              </a:rPr>
              <a:t>Упл</a:t>
            </a:r>
            <a:r>
              <a:rPr lang="ru-RU" sz="2000" b="1" i="1" dirty="0">
                <a:solidFill>
                  <a:srgbClr val="062678"/>
                </a:solidFill>
              </a:rPr>
              <a:t> / ПТ</a:t>
            </a:r>
            <a:r>
              <a:rPr lang="ru-RU" sz="2000" dirty="0">
                <a:solidFill>
                  <a:srgbClr val="062678"/>
                </a:solidFill>
              </a:rPr>
              <a:t>, </a:t>
            </a:r>
          </a:p>
          <a:p>
            <a:pPr indent="265113" algn="just"/>
            <a:r>
              <a:rPr lang="ru-RU" sz="2000" dirty="0">
                <a:solidFill>
                  <a:srgbClr val="062678"/>
                </a:solidFill>
              </a:rPr>
              <a:t>где </a:t>
            </a:r>
            <a:r>
              <a:rPr lang="ru-RU" sz="2000" b="1" i="1" dirty="0" err="1">
                <a:solidFill>
                  <a:srgbClr val="062678"/>
                </a:solidFill>
              </a:rPr>
              <a:t>Чраб</a:t>
            </a:r>
            <a:r>
              <a:rPr lang="ru-RU" sz="2000" b="1" i="1" dirty="0">
                <a:solidFill>
                  <a:srgbClr val="062678"/>
                </a:solidFill>
              </a:rPr>
              <a:t> </a:t>
            </a:r>
            <a:r>
              <a:rPr lang="ru-RU" sz="2000" dirty="0">
                <a:solidFill>
                  <a:srgbClr val="062678"/>
                </a:solidFill>
              </a:rPr>
              <a:t>- численность работников, необходимых для выполнения программы; </a:t>
            </a:r>
          </a:p>
          <a:p>
            <a:pPr indent="265113" algn="just"/>
            <a:r>
              <a:rPr lang="ru-RU" sz="2000" b="1" i="1" dirty="0" err="1">
                <a:solidFill>
                  <a:srgbClr val="062678"/>
                </a:solidFill>
              </a:rPr>
              <a:t>Упл</a:t>
            </a:r>
            <a:r>
              <a:rPr lang="ru-RU" sz="2000" b="1" i="1" dirty="0">
                <a:solidFill>
                  <a:srgbClr val="062678"/>
                </a:solidFill>
              </a:rPr>
              <a:t> </a:t>
            </a:r>
            <a:r>
              <a:rPr lang="ru-RU" sz="2000" dirty="0">
                <a:solidFill>
                  <a:srgbClr val="062678"/>
                </a:solidFill>
              </a:rPr>
              <a:t>- объем производственной программы по плану; </a:t>
            </a:r>
          </a:p>
          <a:p>
            <a:pPr indent="265113" algn="just"/>
            <a:r>
              <a:rPr lang="ru-RU" sz="2000" b="1" i="1" dirty="0">
                <a:solidFill>
                  <a:srgbClr val="062678"/>
                </a:solidFill>
              </a:rPr>
              <a:t>ПТ </a:t>
            </a:r>
            <a:r>
              <a:rPr lang="ru-RU" sz="2000" dirty="0">
                <a:solidFill>
                  <a:srgbClr val="062678"/>
                </a:solidFill>
              </a:rPr>
              <a:t>- производительность труда одного работника. </a:t>
            </a:r>
          </a:p>
          <a:p>
            <a:pPr indent="265113" algn="just"/>
            <a:r>
              <a:rPr lang="ru-RU" sz="2000" b="1" i="1" dirty="0">
                <a:solidFill>
                  <a:srgbClr val="062678"/>
                </a:solidFill>
              </a:rPr>
              <a:t>Дополнительная </a:t>
            </a:r>
            <a:r>
              <a:rPr lang="ru-RU" sz="2000" dirty="0">
                <a:solidFill>
                  <a:srgbClr val="062678"/>
                </a:solidFill>
              </a:rPr>
              <a:t>- состав кадров по каждой категории персонала, недостающего для выполнения заданной производственной программы. Разность между фактическими работниками и полной потребностью. Определяется по формуле: </a:t>
            </a:r>
          </a:p>
          <a:p>
            <a:pPr indent="265113" algn="ctr"/>
            <a:r>
              <a:rPr lang="ru-RU" sz="2000" b="1" i="1" dirty="0" err="1">
                <a:solidFill>
                  <a:srgbClr val="062678"/>
                </a:solidFill>
              </a:rPr>
              <a:t>Чдоп</a:t>
            </a:r>
            <a:r>
              <a:rPr lang="ru-RU" sz="2000" b="1" i="1" dirty="0">
                <a:solidFill>
                  <a:srgbClr val="062678"/>
                </a:solidFill>
              </a:rPr>
              <a:t> = </a:t>
            </a:r>
            <a:r>
              <a:rPr lang="ru-RU" sz="2000" b="1" i="1" dirty="0" err="1">
                <a:solidFill>
                  <a:srgbClr val="062678"/>
                </a:solidFill>
              </a:rPr>
              <a:t>Чраз</a:t>
            </a:r>
            <a:r>
              <a:rPr lang="ru-RU" sz="2000" b="1" i="1" dirty="0">
                <a:solidFill>
                  <a:srgbClr val="062678"/>
                </a:solidFill>
              </a:rPr>
              <a:t> + </a:t>
            </a:r>
            <a:r>
              <a:rPr lang="ru-RU" sz="2000" b="1" i="1" dirty="0" err="1">
                <a:solidFill>
                  <a:srgbClr val="062678"/>
                </a:solidFill>
              </a:rPr>
              <a:t>Чзам</a:t>
            </a:r>
            <a:r>
              <a:rPr lang="ru-RU" sz="2000" b="1" i="1" dirty="0">
                <a:solidFill>
                  <a:srgbClr val="062678"/>
                </a:solidFill>
              </a:rPr>
              <a:t> + Чуб, </a:t>
            </a:r>
          </a:p>
          <a:p>
            <a:pPr indent="265113" algn="just"/>
            <a:r>
              <a:rPr lang="ru-RU" sz="2000" dirty="0">
                <a:solidFill>
                  <a:srgbClr val="062678"/>
                </a:solidFill>
              </a:rPr>
              <a:t>где </a:t>
            </a:r>
            <a:r>
              <a:rPr lang="ru-RU" sz="2000" b="1" i="1" dirty="0" err="1">
                <a:solidFill>
                  <a:srgbClr val="062678"/>
                </a:solidFill>
              </a:rPr>
              <a:t>Чдоп</a:t>
            </a:r>
            <a:r>
              <a:rPr lang="ru-RU" sz="2000" b="1" i="1" dirty="0">
                <a:solidFill>
                  <a:srgbClr val="062678"/>
                </a:solidFill>
              </a:rPr>
              <a:t> </a:t>
            </a:r>
            <a:r>
              <a:rPr lang="ru-RU" sz="2000" dirty="0">
                <a:solidFill>
                  <a:srgbClr val="062678"/>
                </a:solidFill>
              </a:rPr>
              <a:t>- дополнительная потребность в работниках; </a:t>
            </a:r>
          </a:p>
          <a:p>
            <a:pPr indent="265113" algn="just"/>
            <a:r>
              <a:rPr lang="ru-RU" sz="2000" b="1" i="1" dirty="0" err="1">
                <a:solidFill>
                  <a:srgbClr val="062678"/>
                </a:solidFill>
              </a:rPr>
              <a:t>Чраз</a:t>
            </a:r>
            <a:r>
              <a:rPr lang="ru-RU" sz="2000" b="1" i="1" dirty="0">
                <a:solidFill>
                  <a:srgbClr val="062678"/>
                </a:solidFill>
              </a:rPr>
              <a:t> </a:t>
            </a:r>
            <a:r>
              <a:rPr lang="ru-RU" sz="2000" dirty="0">
                <a:solidFill>
                  <a:srgbClr val="062678"/>
                </a:solidFill>
              </a:rPr>
              <a:t>- потребность в работниках на развитие производства; </a:t>
            </a:r>
          </a:p>
          <a:p>
            <a:pPr indent="265113" algn="just"/>
            <a:r>
              <a:rPr lang="ru-RU" sz="2000" b="1" i="1" dirty="0" err="1">
                <a:solidFill>
                  <a:srgbClr val="062678"/>
                </a:solidFill>
              </a:rPr>
              <a:t>Чзам</a:t>
            </a:r>
            <a:r>
              <a:rPr lang="ru-RU" sz="2000" b="1" i="1" dirty="0">
                <a:solidFill>
                  <a:srgbClr val="062678"/>
                </a:solidFill>
              </a:rPr>
              <a:t> </a:t>
            </a:r>
            <a:r>
              <a:rPr lang="ru-RU" sz="2000" dirty="0">
                <a:solidFill>
                  <a:srgbClr val="062678"/>
                </a:solidFill>
              </a:rPr>
              <a:t>- потребность на частичную замену кадров; </a:t>
            </a:r>
          </a:p>
          <a:p>
            <a:pPr indent="265113" algn="just"/>
            <a:r>
              <a:rPr lang="ru-RU" sz="2000" b="1" i="1" dirty="0">
                <a:solidFill>
                  <a:srgbClr val="062678"/>
                </a:solidFill>
              </a:rPr>
              <a:t>Чуб </a:t>
            </a:r>
            <a:r>
              <a:rPr lang="ru-RU" sz="2000" dirty="0">
                <a:solidFill>
                  <a:srgbClr val="062678"/>
                </a:solidFill>
              </a:rPr>
              <a:t>- потребность на возмещение убыли работников. </a:t>
            </a:r>
          </a:p>
          <a:p>
            <a:pPr indent="265113" algn="just"/>
            <a:r>
              <a:rPr lang="ru-RU" sz="2000" dirty="0">
                <a:solidFill>
                  <a:srgbClr val="062678"/>
                </a:solidFill>
              </a:rPr>
              <a:t>Убыль работников может быть естественной (смерть, уход на пенсию) и искусственной (текучесть кадров, уход в армию). </a:t>
            </a:r>
          </a:p>
        </p:txBody>
      </p:sp>
    </p:spTree>
    <p:extLst>
      <p:ext uri="{BB962C8B-B14F-4D97-AF65-F5344CB8AC3E}">
        <p14:creationId xmlns:p14="http://schemas.microsoft.com/office/powerpoint/2010/main" val="992995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 повышением технического и организационного уровня производства, ростом объемов последнего, расширяется состав норм труда, усиливается взаимосвязь функций нормирования и организации производства. Так, с появлением технических возможностей для обслуживания одним работником нескольких единиц оборудования возникла необходимость нормирования соотношения между количеством оборудования и численностью работников. С внедрением коллективных форм организации труда стало необходимым нормирование численности, к примеру, бригад и структуры их персонала. 3адачи повышения обоснованности планов вызвали необходимость нормирования трудоемкости по стадиям производственного процесса и уровням (этапам) планирования. </a:t>
            </a:r>
          </a:p>
          <a:p>
            <a:pPr indent="265113" algn="just"/>
            <a:r>
              <a:rPr lang="ru-RU" sz="2000" dirty="0">
                <a:solidFill>
                  <a:srgbClr val="062678"/>
                </a:solidFill>
              </a:rPr>
              <a:t>В настоящее время в организациях, на предприятиях используется система норм труда, отражающих различные стороны трудовой деятельности. Наиболее широко применяются нормы времени, выработки, обслуживания, численности, управляемости, нормированные задания. </a:t>
            </a:r>
          </a:p>
        </p:txBody>
      </p:sp>
    </p:spTree>
    <p:extLst>
      <p:ext uri="{BB962C8B-B14F-4D97-AF65-F5344CB8AC3E}">
        <p14:creationId xmlns:p14="http://schemas.microsoft.com/office/powerpoint/2010/main" val="64092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Норма времени </a:t>
            </a:r>
            <a:r>
              <a:rPr lang="ru-RU" sz="2000" dirty="0">
                <a:solidFill>
                  <a:srgbClr val="062678"/>
                </a:solidFill>
              </a:rPr>
              <a:t>определяет необходимые затраты времени одного работника или бригады (звена) на выполнение единицы работы (продукции). Нормы времени измеряются в человеко-минутах (человеко-часах). </a:t>
            </a:r>
          </a:p>
          <a:p>
            <a:pPr indent="265113" algn="just"/>
            <a:r>
              <a:rPr lang="ru-RU" sz="2000" b="1" i="1" dirty="0">
                <a:solidFill>
                  <a:srgbClr val="062678"/>
                </a:solidFill>
              </a:rPr>
              <a:t>Норма выработки </a:t>
            </a:r>
            <a:r>
              <a:rPr lang="ru-RU" sz="2000" dirty="0">
                <a:solidFill>
                  <a:srgbClr val="062678"/>
                </a:solidFill>
              </a:rPr>
              <a:t>определяет количество единиц продукции, которое должно быть изготовлено одним работником, их группой или бригадой (звеном) за данный отрезок времени (час, смену). Нормы выработки измеряются в натуральных единицах (штуках, метрах и т.п.) и выражают необходимый результат деятельности работников. </a:t>
            </a:r>
          </a:p>
          <a:p>
            <a:pPr indent="265113" algn="just"/>
            <a:r>
              <a:rPr lang="ru-RU" sz="2000" b="1" i="1" dirty="0">
                <a:solidFill>
                  <a:srgbClr val="062678"/>
                </a:solidFill>
              </a:rPr>
              <a:t>Норма обслуживания </a:t>
            </a:r>
            <a:r>
              <a:rPr lang="ru-RU" sz="2000" dirty="0">
                <a:solidFill>
                  <a:srgbClr val="062678"/>
                </a:solidFill>
              </a:rPr>
              <a:t>определяет необходимое количество станков, рабочих мест, единиц производственной площади и других производственных объектов, закрепленных для обслуживания за одним работником или их группой. </a:t>
            </a:r>
          </a:p>
          <a:p>
            <a:pPr indent="265113" algn="just"/>
            <a:r>
              <a:rPr lang="ru-RU" sz="2000" b="1" i="1" dirty="0">
                <a:solidFill>
                  <a:srgbClr val="062678"/>
                </a:solidFill>
              </a:rPr>
              <a:t>Норма численности </a:t>
            </a:r>
            <a:r>
              <a:rPr lang="ru-RU" sz="2000" dirty="0">
                <a:solidFill>
                  <a:srgbClr val="062678"/>
                </a:solidFill>
              </a:rPr>
              <a:t>определяет численность работников, необходимую для выполнения определенного объема работы. В частности, норма численности определяет численность рабочих, необходимую для обслуживания одного или нескольких агрегатов. </a:t>
            </a:r>
          </a:p>
          <a:p>
            <a:pPr indent="265113" algn="just"/>
            <a:r>
              <a:rPr lang="ru-RU" sz="2000" b="1" i="1" dirty="0">
                <a:solidFill>
                  <a:srgbClr val="062678"/>
                </a:solidFill>
              </a:rPr>
              <a:t>Норма управляемости </a:t>
            </a:r>
            <a:r>
              <a:rPr lang="ru-RU" sz="2000" dirty="0">
                <a:solidFill>
                  <a:srgbClr val="062678"/>
                </a:solidFill>
              </a:rPr>
              <a:t>(числа подчиненных) определяет количество работников, которое должно быть непосредственно подчинено одному руководителю. </a:t>
            </a:r>
          </a:p>
        </p:txBody>
      </p:sp>
    </p:spTree>
    <p:extLst>
      <p:ext uri="{BB962C8B-B14F-4D97-AF65-F5344CB8AC3E}">
        <p14:creationId xmlns:p14="http://schemas.microsoft.com/office/powerpoint/2010/main" val="422807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Нормированное задание </a:t>
            </a:r>
            <a:r>
              <a:rPr lang="ru-RU" sz="2000" dirty="0">
                <a:solidFill>
                  <a:srgbClr val="062678"/>
                </a:solidFill>
              </a:rPr>
              <a:t>определяет необходимый ассортимент и объем работ, которые должны быть выполнены одним работником или их группой (бригадой, звеном) за данный отрезок времени (смену, сутки, месяц). Как и норма выработки, нормированное задание определяет необходимый результат деятельности работников. Однако в отличие от нормы выработки, нормированное задание может устанавливаться не только в натуральных единицах, но и в нормо-часах, </a:t>
            </a:r>
            <a:r>
              <a:rPr lang="ru-RU" sz="2000" dirty="0" err="1">
                <a:solidFill>
                  <a:srgbClr val="062678"/>
                </a:solidFill>
              </a:rPr>
              <a:t>нормо</a:t>
            </a:r>
            <a:r>
              <a:rPr lang="ru-RU" sz="2000" dirty="0">
                <a:solidFill>
                  <a:srgbClr val="062678"/>
                </a:solidFill>
              </a:rPr>
              <a:t>-рублях. В связи с этим, норма выработки может рассматриваться как частный случай нормированного задания. </a:t>
            </a:r>
          </a:p>
          <a:p>
            <a:pPr indent="265113" algn="just"/>
            <a:r>
              <a:rPr lang="ru-RU" sz="2000" dirty="0">
                <a:solidFill>
                  <a:srgbClr val="062678"/>
                </a:solidFill>
              </a:rPr>
              <a:t>Все названные виды норм устанавливаются исходя из необходимых затрат времени на осуществление элементов производственного процесса. Однако работа по установлению норм не сводится к нормированию времени. </a:t>
            </a:r>
          </a:p>
          <a:p>
            <a:pPr indent="265113" algn="just"/>
            <a:r>
              <a:rPr lang="ru-RU" sz="2000" dirty="0">
                <a:solidFill>
                  <a:srgbClr val="062678"/>
                </a:solidFill>
              </a:rPr>
              <a:t>В общем виде нормирование труда - это вид деятельности по управлению фирмой (предприятием), направленный на установление необходимых затрат и результатов труда, а также необходимых соотношений между численностью работников различных групп и количеством единиц оборудования. </a:t>
            </a:r>
          </a:p>
          <a:p>
            <a:pPr indent="265113" algn="just"/>
            <a:r>
              <a:rPr lang="ru-RU" sz="2000" dirty="0">
                <a:solidFill>
                  <a:srgbClr val="062678"/>
                </a:solidFill>
              </a:rPr>
              <a:t>В приведенных определениях существенно важным является то, что нормы труда устанавливают его необходимые затраты и результаты. В данном случае это означает, что нормы труда должны соответствовать наиболее эффективным для условий конкретного участка работы вариантам технологического процесса, организации труда, производства и управления. Иными словами, нормы труда должны соответствовать наиболее эффективному использованию трудовых и материальных ресурсов соответствующих производственных подразделений. </a:t>
            </a:r>
          </a:p>
        </p:txBody>
      </p:sp>
    </p:spTree>
    <p:extLst>
      <p:ext uri="{BB962C8B-B14F-4D97-AF65-F5344CB8AC3E}">
        <p14:creationId xmlns:p14="http://schemas.microsoft.com/office/powerpoint/2010/main" val="3649016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Таким образом, можно сделать вывод, что содержанием работы по нормированию труда являются: анализ производственного процесса, разделение его на части, выбор оптимального варианта технологии и организации труда, проектирование режимов работы оборудования, приемов и методов труда, систем обслуживания рабочих мест, режимов труда и отдыха, расчет норм в соответствии с особенностями технологического и трудового процессов, их внедрение и последующая корректировка по мере изменения организационно-технических условий. Нормирование труда является важнейшим звеном как технологической и организационной подготовки производства, так и оперативного управления им. Каждое существенное изменение в технологии и организации труда и производства должно сопровождаться изменением норм. </a:t>
            </a:r>
          </a:p>
          <a:p>
            <a:pPr indent="265113" algn="just"/>
            <a:r>
              <a:rPr lang="ru-RU" sz="2000" dirty="0">
                <a:solidFill>
                  <a:srgbClr val="062678"/>
                </a:solidFill>
              </a:rPr>
              <a:t>Названные выше нормы труда (нормы времени, выработки, обслуживания, численности, управляемости, нормированные задания) широко применяются на практике. Однако эти нормы не исчерпывают всех характеристик трудового процесса, регламентация которых объективно необходима. При анализе таких характеристик следует прежде всего исходить из оценки трудового процесса по его продуктивности, т.е. по соотношению между затратами и результатами труда. </a:t>
            </a:r>
          </a:p>
          <a:p>
            <a:pPr indent="265113" algn="just"/>
            <a:r>
              <a:rPr lang="ru-RU" sz="2000" dirty="0">
                <a:solidFill>
                  <a:srgbClr val="062678"/>
                </a:solidFill>
              </a:rPr>
              <a:t>Объективно существуют две формы затрат труда: затраты рабочего времени и затраты рабочей силы (физической и нервной энергии). Соответственно этому можно выделить нормы затрат рабочего времени и нормы затрат рабочей силы. </a:t>
            </a:r>
          </a:p>
        </p:txBody>
      </p:sp>
    </p:spTree>
    <p:extLst>
      <p:ext uri="{BB962C8B-B14F-4D97-AF65-F5344CB8AC3E}">
        <p14:creationId xmlns:p14="http://schemas.microsoft.com/office/powerpoint/2010/main" val="3260101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Норма затрат рабочего времени устанавливает время для выполнения единицы или определенного объема работы одним или несколькими работниками. В зависимости от конкретных условий нормы затрат рабочего времени могут определять продолжительность работы, время, затрачиваемое на ее выполнение одним или несколькими работниками, и их численность. В соответствии с этим к нормам затрат рабочего времени относятся нормы длительности и трудоемкости работ (операций) и нормы численности. Нормы длительности и трудоемкости работ являются формами выражения нормы времени. </a:t>
            </a:r>
          </a:p>
          <a:p>
            <a:pPr indent="265113" algn="just"/>
            <a:r>
              <a:rPr lang="ru-RU" sz="2000" dirty="0">
                <a:solidFill>
                  <a:srgbClr val="062678"/>
                </a:solidFill>
              </a:rPr>
              <a:t>Норма длительности определяет время, за которое может быть выполнена единица работы на одном станке (агрегате) или на одном рабочем месте. Это время включает длительность технологического воздействия на предмет труда и величину объективно неизбежных перерывов, приходящихся в среднем на единицу работы. Норма длительности измеряется в единицах времени: минутах, часах. </a:t>
            </a:r>
          </a:p>
        </p:txBody>
      </p:sp>
    </p:spTree>
    <p:extLst>
      <p:ext uri="{BB962C8B-B14F-4D97-AF65-F5344CB8AC3E}">
        <p14:creationId xmlns:p14="http://schemas.microsoft.com/office/powerpoint/2010/main" val="1314059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Если один рабочий или бригада обслуживает несколько станков (агрегатов), то необходимо различать нормы длительности для оборудования </a:t>
            </a:r>
            <a:r>
              <a:rPr lang="ru-RU" sz="2000" b="1" i="1" dirty="0" err="1">
                <a:solidFill>
                  <a:srgbClr val="062678"/>
                </a:solidFill>
              </a:rPr>
              <a:t>Нэо</a:t>
            </a:r>
            <a:r>
              <a:rPr lang="ru-RU" sz="2000" b="1" i="1" dirty="0">
                <a:solidFill>
                  <a:srgbClr val="062678"/>
                </a:solidFill>
              </a:rPr>
              <a:t> </a:t>
            </a:r>
            <a:r>
              <a:rPr lang="ru-RU" sz="2000" dirty="0">
                <a:solidFill>
                  <a:srgbClr val="062678"/>
                </a:solidFill>
              </a:rPr>
              <a:t>и для работников - </a:t>
            </a:r>
            <a:r>
              <a:rPr lang="ru-RU" sz="2000" b="1" i="1" dirty="0" err="1">
                <a:solidFill>
                  <a:srgbClr val="062678"/>
                </a:solidFill>
              </a:rPr>
              <a:t>Нэр</a:t>
            </a:r>
            <a:r>
              <a:rPr lang="ru-RU" sz="2000" dirty="0">
                <a:solidFill>
                  <a:srgbClr val="062678"/>
                </a:solidFill>
              </a:rPr>
              <a:t>. На многостаночном рабочем месте при норме обслуживания станков (</a:t>
            </a:r>
            <a:r>
              <a:rPr lang="ru-RU" sz="2000" b="1" i="1" dirty="0">
                <a:solidFill>
                  <a:srgbClr val="062678"/>
                </a:solidFill>
              </a:rPr>
              <a:t>Но</a:t>
            </a:r>
            <a:r>
              <a:rPr lang="ru-RU" sz="2000" dirty="0">
                <a:solidFill>
                  <a:srgbClr val="062678"/>
                </a:solidFill>
              </a:rPr>
              <a:t>), на каждом из которых на изготовление единицы продукции должно затрачиваться </a:t>
            </a:r>
            <a:r>
              <a:rPr lang="ru-RU" sz="2000" b="1" i="1" dirty="0" err="1">
                <a:solidFill>
                  <a:srgbClr val="062678"/>
                </a:solidFill>
              </a:rPr>
              <a:t>Нэо</a:t>
            </a:r>
            <a:r>
              <a:rPr lang="ru-RU" sz="2000" dirty="0">
                <a:solidFill>
                  <a:srgbClr val="062678"/>
                </a:solidFill>
              </a:rPr>
              <a:t> минут, время, за которое единица продукции будет выпущена рабочими, составит: </a:t>
            </a:r>
          </a:p>
          <a:p>
            <a:pPr indent="265113" algn="ctr"/>
            <a:r>
              <a:rPr lang="ru-RU" sz="2000" b="1" i="1" dirty="0" err="1">
                <a:solidFill>
                  <a:srgbClr val="062678"/>
                </a:solidFill>
              </a:rPr>
              <a:t>Нэр</a:t>
            </a:r>
            <a:r>
              <a:rPr lang="ru-RU" sz="2000" b="1" i="1" dirty="0">
                <a:solidFill>
                  <a:srgbClr val="062678"/>
                </a:solidFill>
              </a:rPr>
              <a:t> = </a:t>
            </a:r>
            <a:r>
              <a:rPr lang="ru-RU" sz="2000" b="1" i="1" dirty="0" err="1">
                <a:solidFill>
                  <a:srgbClr val="062678"/>
                </a:solidFill>
              </a:rPr>
              <a:t>Нэо</a:t>
            </a:r>
            <a:r>
              <a:rPr lang="ru-RU" sz="2000" b="1" i="1" dirty="0">
                <a:solidFill>
                  <a:srgbClr val="062678"/>
                </a:solidFill>
              </a:rPr>
              <a:t> / Но </a:t>
            </a:r>
          </a:p>
          <a:p>
            <a:pPr indent="265113" algn="just"/>
            <a:r>
              <a:rPr lang="ru-RU" sz="2000" dirty="0">
                <a:solidFill>
                  <a:srgbClr val="062678"/>
                </a:solidFill>
              </a:rPr>
              <a:t>Норма трудоемкости операции определяет необходимые затраты времени одного или нескольких работников на выполнение единицы работы или изготовление единицы продукции по данной операции. Эти затраты зависят не только от продолжительности операции, но и от численности работников, занятых ее выполнением. Норма времени измеряется в человеко-минутах (человеко-часах). </a:t>
            </a:r>
          </a:p>
          <a:p>
            <a:pPr indent="265113" algn="just"/>
            <a:r>
              <a:rPr lang="ru-RU" sz="2000" dirty="0">
                <a:solidFill>
                  <a:srgbClr val="062678"/>
                </a:solidFill>
              </a:rPr>
              <a:t>Из определения норм времени непосредственно вытекает следующая зависимость: </a:t>
            </a:r>
          </a:p>
          <a:p>
            <a:pPr indent="265113" algn="ctr"/>
            <a:r>
              <a:rPr lang="ru-RU" sz="2000" b="1" i="1" dirty="0" err="1">
                <a:solidFill>
                  <a:srgbClr val="062678"/>
                </a:solidFill>
              </a:rPr>
              <a:t>Нт</a:t>
            </a:r>
            <a:r>
              <a:rPr lang="ru-RU" sz="2000" b="1" i="1" dirty="0">
                <a:solidFill>
                  <a:srgbClr val="062678"/>
                </a:solidFill>
              </a:rPr>
              <a:t> = </a:t>
            </a:r>
            <a:r>
              <a:rPr lang="ru-RU" sz="2000" b="1" i="1" dirty="0" err="1">
                <a:solidFill>
                  <a:srgbClr val="062678"/>
                </a:solidFill>
              </a:rPr>
              <a:t>Нэр</a:t>
            </a:r>
            <a:r>
              <a:rPr lang="ru-RU" sz="2000" b="1" i="1" dirty="0">
                <a:solidFill>
                  <a:srgbClr val="062678"/>
                </a:solidFill>
              </a:rPr>
              <a:t> · </a:t>
            </a:r>
            <a:r>
              <a:rPr lang="ru-RU" sz="2000" b="1" i="1" dirty="0" err="1">
                <a:solidFill>
                  <a:srgbClr val="062678"/>
                </a:solidFill>
              </a:rPr>
              <a:t>Нч</a:t>
            </a:r>
            <a:r>
              <a:rPr lang="ru-RU" sz="2000" b="1" i="1" dirty="0">
                <a:solidFill>
                  <a:srgbClr val="062678"/>
                </a:solidFill>
              </a:rPr>
              <a:t> </a:t>
            </a:r>
          </a:p>
          <a:p>
            <a:pPr indent="265113" algn="just"/>
            <a:r>
              <a:rPr lang="ru-RU" sz="2000" dirty="0">
                <a:solidFill>
                  <a:srgbClr val="062678"/>
                </a:solidFill>
              </a:rPr>
              <a:t>где </a:t>
            </a:r>
            <a:r>
              <a:rPr lang="ru-RU" sz="2000" b="1" i="1" dirty="0" err="1">
                <a:solidFill>
                  <a:srgbClr val="062678"/>
                </a:solidFill>
              </a:rPr>
              <a:t>Нт</a:t>
            </a:r>
            <a:r>
              <a:rPr lang="ru-RU" sz="2000" b="1" i="1" dirty="0">
                <a:solidFill>
                  <a:srgbClr val="062678"/>
                </a:solidFill>
              </a:rPr>
              <a:t> </a:t>
            </a:r>
            <a:r>
              <a:rPr lang="ru-RU" sz="2000" dirty="0">
                <a:solidFill>
                  <a:srgbClr val="062678"/>
                </a:solidFill>
              </a:rPr>
              <a:t>- норма времени (трудоемкости операции); </a:t>
            </a:r>
          </a:p>
          <a:p>
            <a:pPr indent="265113" algn="just"/>
            <a:r>
              <a:rPr lang="ru-RU" sz="2000" b="1" i="1" dirty="0" err="1">
                <a:solidFill>
                  <a:srgbClr val="062678"/>
                </a:solidFill>
              </a:rPr>
              <a:t>Нэр</a:t>
            </a:r>
            <a:r>
              <a:rPr lang="ru-RU" sz="2000" b="1" i="1" dirty="0">
                <a:solidFill>
                  <a:srgbClr val="062678"/>
                </a:solidFill>
              </a:rPr>
              <a:t> </a:t>
            </a:r>
            <a:r>
              <a:rPr lang="ru-RU" sz="2000" dirty="0">
                <a:solidFill>
                  <a:srgbClr val="062678"/>
                </a:solidFill>
              </a:rPr>
              <a:t>- норма длительности для работников; </a:t>
            </a:r>
          </a:p>
          <a:p>
            <a:pPr indent="265113" algn="just"/>
            <a:r>
              <a:rPr lang="ru-RU" sz="2000" b="1" i="1" dirty="0" err="1">
                <a:solidFill>
                  <a:srgbClr val="062678"/>
                </a:solidFill>
              </a:rPr>
              <a:t>Нч</a:t>
            </a:r>
            <a:r>
              <a:rPr lang="ru-RU" sz="2000" b="1" i="1" dirty="0">
                <a:solidFill>
                  <a:srgbClr val="062678"/>
                </a:solidFill>
              </a:rPr>
              <a:t> </a:t>
            </a:r>
            <a:r>
              <a:rPr lang="ru-RU" sz="2000" dirty="0">
                <a:solidFill>
                  <a:srgbClr val="062678"/>
                </a:solidFill>
              </a:rPr>
              <a:t>- норма численности работников, выполняющих данную операцию. </a:t>
            </a:r>
          </a:p>
          <a:p>
            <a:pPr indent="265113" algn="just"/>
            <a:r>
              <a:rPr lang="ru-RU" sz="2000" dirty="0">
                <a:solidFill>
                  <a:srgbClr val="062678"/>
                </a:solidFill>
              </a:rPr>
              <a:t>При многостаночной работе на основе зависимостей описанных выше норма времени определяется по формуле: </a:t>
            </a:r>
            <a:r>
              <a:rPr lang="ru-RU" sz="2000" b="1" i="1" dirty="0" err="1">
                <a:solidFill>
                  <a:srgbClr val="062678"/>
                </a:solidFill>
              </a:rPr>
              <a:t>Нт</a:t>
            </a:r>
            <a:r>
              <a:rPr lang="ru-RU" sz="2000" b="1" i="1" dirty="0">
                <a:solidFill>
                  <a:srgbClr val="062678"/>
                </a:solidFill>
              </a:rPr>
              <a:t> = </a:t>
            </a:r>
            <a:r>
              <a:rPr lang="ru-RU" sz="2000" b="1" i="1" dirty="0" err="1">
                <a:solidFill>
                  <a:srgbClr val="062678"/>
                </a:solidFill>
              </a:rPr>
              <a:t>Нч</a:t>
            </a:r>
            <a:r>
              <a:rPr lang="ru-RU" sz="2000" b="1" i="1" dirty="0">
                <a:solidFill>
                  <a:srgbClr val="062678"/>
                </a:solidFill>
              </a:rPr>
              <a:t> / Но · </a:t>
            </a:r>
            <a:r>
              <a:rPr lang="ru-RU" sz="2000" b="1" i="1" dirty="0" err="1">
                <a:solidFill>
                  <a:srgbClr val="062678"/>
                </a:solidFill>
              </a:rPr>
              <a:t>Нэо</a:t>
            </a:r>
            <a:r>
              <a:rPr lang="ru-RU" sz="2000" b="1" i="1" dirty="0">
                <a:solidFill>
                  <a:srgbClr val="062678"/>
                </a:solidFill>
              </a:rPr>
              <a:t> .</a:t>
            </a:r>
          </a:p>
          <a:p>
            <a:pPr indent="265113" algn="just"/>
            <a:r>
              <a:rPr lang="ru-RU" sz="2000" dirty="0">
                <a:solidFill>
                  <a:srgbClr val="062678"/>
                </a:solidFill>
              </a:rPr>
              <a:t>Если один рабочий обслуживает один станок, то: </a:t>
            </a:r>
            <a:r>
              <a:rPr lang="ru-RU" sz="2000" b="1" i="1" dirty="0" err="1">
                <a:solidFill>
                  <a:srgbClr val="062678"/>
                </a:solidFill>
              </a:rPr>
              <a:t>Нт</a:t>
            </a:r>
            <a:r>
              <a:rPr lang="ru-RU" sz="2000" b="1" i="1" dirty="0">
                <a:solidFill>
                  <a:srgbClr val="062678"/>
                </a:solidFill>
              </a:rPr>
              <a:t> = </a:t>
            </a:r>
            <a:r>
              <a:rPr lang="ru-RU" sz="2000" b="1" i="1" dirty="0" err="1">
                <a:solidFill>
                  <a:srgbClr val="062678"/>
                </a:solidFill>
              </a:rPr>
              <a:t>Нэо</a:t>
            </a:r>
            <a:r>
              <a:rPr lang="ru-RU" sz="2000" b="1" i="1" dirty="0">
                <a:solidFill>
                  <a:srgbClr val="062678"/>
                </a:solidFill>
              </a:rPr>
              <a:t> = </a:t>
            </a:r>
            <a:r>
              <a:rPr lang="ru-RU" sz="2000" b="1" i="1" dirty="0" err="1">
                <a:solidFill>
                  <a:srgbClr val="062678"/>
                </a:solidFill>
              </a:rPr>
              <a:t>Нэр</a:t>
            </a:r>
            <a:r>
              <a:rPr lang="ru-RU" sz="2000" b="1" i="1" dirty="0">
                <a:solidFill>
                  <a:srgbClr val="062678"/>
                </a:solidFill>
              </a:rPr>
              <a:t> .</a:t>
            </a:r>
          </a:p>
        </p:txBody>
      </p:sp>
    </p:spTree>
    <p:extLst>
      <p:ext uri="{BB962C8B-B14F-4D97-AF65-F5344CB8AC3E}">
        <p14:creationId xmlns:p14="http://schemas.microsoft.com/office/powerpoint/2010/main" val="2954622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По сравнению с нормами затрат рабочего времени нормы затрат физической и нервной энергии работников исследованы в значительно меньшей степени. Эти нормы могут характеризоваться темпом работы, степенью занятости работников, показателями утомления и т.п. Из существующих нормативных материалов для характеристики норм затрат энергии работников в наибольшей степени подходят нормы тяжести труда. </a:t>
            </a:r>
          </a:p>
          <a:p>
            <a:pPr indent="265113" algn="just"/>
            <a:r>
              <a:rPr lang="ru-RU" sz="2000" dirty="0">
                <a:solidFill>
                  <a:srgbClr val="062678"/>
                </a:solidFill>
              </a:rPr>
              <a:t>Под тяжестью труда понимается суммарное воздействие всех факторов трудового процесса на организм человека. Одной из составляющих тяжести труда является его интенсивность. Кроме интенсивности на тяжесть труда оказывает влияние состояние производственной среды (санитарно-гигиенические, эстетические и другие условия труда). Нормы тяжести труда регламентируют допустимые нагрузки на организм работающих, поэтому они используются для обоснования времени на отдых, установления компенсаций за неблагоприятные условия труда и т.п. </a:t>
            </a:r>
          </a:p>
          <a:p>
            <a:pPr indent="265113" algn="just"/>
            <a:r>
              <a:rPr lang="ru-RU" sz="2000" dirty="0">
                <a:solidFill>
                  <a:srgbClr val="062678"/>
                </a:solidFill>
              </a:rPr>
              <a:t>Мы рассмотрели нормы затрат труда работников. Результаты их деятельности обычно выражаются количеством произведенной продукции или определенным объемом выполненных работ. Поэтому к </a:t>
            </a:r>
            <a:r>
              <a:rPr lang="ru-RU" sz="2000" b="1" i="1" dirty="0">
                <a:solidFill>
                  <a:srgbClr val="062678"/>
                </a:solidFill>
              </a:rPr>
              <a:t>нормам результатов труда </a:t>
            </a:r>
            <a:r>
              <a:rPr lang="ru-RU" sz="2000" dirty="0">
                <a:solidFill>
                  <a:srgbClr val="062678"/>
                </a:solidFill>
              </a:rPr>
              <a:t>следует, прежде всего, относить нормы выработки и нормированные задания, определения которых были даны выше. </a:t>
            </a:r>
          </a:p>
          <a:p>
            <a:pPr indent="265113" algn="just"/>
            <a:endParaRPr lang="ru-RU" sz="2000" dirty="0">
              <a:solidFill>
                <a:srgbClr val="062678"/>
              </a:solidFill>
            </a:endParaRPr>
          </a:p>
        </p:txBody>
      </p:sp>
    </p:spTree>
    <p:extLst>
      <p:ext uri="{BB962C8B-B14F-4D97-AF65-F5344CB8AC3E}">
        <p14:creationId xmlns:p14="http://schemas.microsoft.com/office/powerpoint/2010/main" val="12859139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Для некоторых групп рабочих и служащих результаты труда трудно (или нецелесообразно) выражать как объем выполненных ими работ. В частности, это относится к ремонтному персоналу, задача которого состоит не в увеличении объема работ по ремонту, а в обеспечении нормального функционирования оборудования. Поэтому к нормам результатов труда следует относить не только показатели необходимого объема работы (нормы выработки, нормированные задания), но также </a:t>
            </a:r>
            <a:r>
              <a:rPr lang="ru-RU" sz="2000" b="1" i="1" dirty="0">
                <a:solidFill>
                  <a:srgbClr val="062678"/>
                </a:solidFill>
              </a:rPr>
              <a:t>нормы использования оборудования и производственной мощности</a:t>
            </a:r>
            <a:r>
              <a:rPr lang="ru-RU" sz="2000" dirty="0">
                <a:solidFill>
                  <a:srgbClr val="062678"/>
                </a:solidFill>
              </a:rPr>
              <a:t>, которые определяются в зависимости от специфики производственных условий необходимым временем работы оборудования, его простоем в ремонте, уровнем использования производственной мощности участков и цехов и т.п. </a:t>
            </a:r>
          </a:p>
          <a:p>
            <a:pPr indent="265113" algn="just"/>
            <a:r>
              <a:rPr lang="ru-RU" sz="2000" dirty="0">
                <a:solidFill>
                  <a:srgbClr val="062678"/>
                </a:solidFill>
              </a:rPr>
              <a:t>При анализе норм затрат и результатов труда необходимо учитывать, что нормы результатов обычно устанавливаются на основе норм затрат. В частности, из определения нормы выработки и формул нормы длительности для работников и для оборудования непосредственно вытекает следующая зависимость: </a:t>
            </a:r>
          </a:p>
          <a:p>
            <a:pPr indent="265113" algn="ctr"/>
            <a:r>
              <a:rPr lang="ru-RU" sz="2000" b="1" i="1" dirty="0" err="1">
                <a:solidFill>
                  <a:srgbClr val="062678"/>
                </a:solidFill>
              </a:rPr>
              <a:t>Нв</a:t>
            </a:r>
            <a:r>
              <a:rPr lang="ru-RU" sz="2000" b="1" i="1" dirty="0">
                <a:solidFill>
                  <a:srgbClr val="062678"/>
                </a:solidFill>
              </a:rPr>
              <a:t> = Т / </a:t>
            </a:r>
            <a:r>
              <a:rPr lang="ru-RU" sz="2000" b="1" i="1" dirty="0" err="1">
                <a:solidFill>
                  <a:srgbClr val="062678"/>
                </a:solidFill>
              </a:rPr>
              <a:t>Нэр</a:t>
            </a:r>
            <a:r>
              <a:rPr lang="ru-RU" sz="2000" b="1" i="1" dirty="0">
                <a:solidFill>
                  <a:srgbClr val="062678"/>
                </a:solidFill>
              </a:rPr>
              <a:t> = Т · Но / </a:t>
            </a:r>
            <a:r>
              <a:rPr lang="ru-RU" sz="2000" b="1" i="1" dirty="0" err="1">
                <a:solidFill>
                  <a:srgbClr val="062678"/>
                </a:solidFill>
              </a:rPr>
              <a:t>Нэо</a:t>
            </a:r>
            <a:r>
              <a:rPr lang="ru-RU" sz="2000" b="1" i="1" dirty="0">
                <a:solidFill>
                  <a:srgbClr val="062678"/>
                </a:solidFill>
              </a:rPr>
              <a:t> = Т · </a:t>
            </a:r>
            <a:r>
              <a:rPr lang="ru-RU" sz="2000" b="1" i="1" dirty="0" err="1">
                <a:solidFill>
                  <a:srgbClr val="062678"/>
                </a:solidFill>
              </a:rPr>
              <a:t>Нч</a:t>
            </a:r>
            <a:r>
              <a:rPr lang="ru-RU" sz="2000" b="1" i="1" dirty="0">
                <a:solidFill>
                  <a:srgbClr val="062678"/>
                </a:solidFill>
              </a:rPr>
              <a:t> / </a:t>
            </a:r>
            <a:r>
              <a:rPr lang="ru-RU" sz="2000" b="1" i="1" dirty="0" err="1">
                <a:solidFill>
                  <a:srgbClr val="062678"/>
                </a:solidFill>
              </a:rPr>
              <a:t>Нт</a:t>
            </a:r>
            <a:r>
              <a:rPr lang="ru-RU" sz="2000" b="1" i="1" dirty="0">
                <a:solidFill>
                  <a:srgbClr val="062678"/>
                </a:solidFill>
              </a:rPr>
              <a:t> </a:t>
            </a:r>
          </a:p>
          <a:p>
            <a:pPr indent="265113" algn="just"/>
            <a:r>
              <a:rPr lang="ru-RU" sz="2000" dirty="0">
                <a:solidFill>
                  <a:srgbClr val="062678"/>
                </a:solidFill>
              </a:rPr>
              <a:t>где </a:t>
            </a:r>
            <a:r>
              <a:rPr lang="ru-RU" sz="2000" b="1" i="1" dirty="0" err="1">
                <a:solidFill>
                  <a:srgbClr val="062678"/>
                </a:solidFill>
              </a:rPr>
              <a:t>Нв</a:t>
            </a:r>
            <a:r>
              <a:rPr lang="ru-RU" sz="2000" b="1" i="1" dirty="0">
                <a:solidFill>
                  <a:srgbClr val="062678"/>
                </a:solidFill>
              </a:rPr>
              <a:t> </a:t>
            </a:r>
            <a:r>
              <a:rPr lang="ru-RU" sz="2000" dirty="0">
                <a:solidFill>
                  <a:srgbClr val="062678"/>
                </a:solidFill>
              </a:rPr>
              <a:t>- норма выработки, </a:t>
            </a:r>
          </a:p>
          <a:p>
            <a:pPr indent="265113" algn="just"/>
            <a:r>
              <a:rPr lang="ru-RU" sz="2000" b="1" i="1" dirty="0">
                <a:solidFill>
                  <a:srgbClr val="062678"/>
                </a:solidFill>
              </a:rPr>
              <a:t>Т </a:t>
            </a:r>
            <a:r>
              <a:rPr lang="ru-RU" sz="2000" dirty="0">
                <a:solidFill>
                  <a:srgbClr val="062678"/>
                </a:solidFill>
              </a:rPr>
              <a:t>- период времени (час, смена), для которого устанавливается норма выработки. </a:t>
            </a:r>
          </a:p>
          <a:p>
            <a:pPr indent="265113" algn="just"/>
            <a:r>
              <a:rPr lang="ru-RU" sz="2000" dirty="0">
                <a:solidFill>
                  <a:srgbClr val="062678"/>
                </a:solidFill>
              </a:rPr>
              <a:t>Несмотря на то, что нормы результатов труда обычно устанавливаются на основе норм его затрат, при использовании норм для планирования, учета и стимулирования производства необходимо постоянно помнить о принципиальном различии между затратами и результатами труда. </a:t>
            </a:r>
          </a:p>
        </p:txBody>
      </p:sp>
    </p:spTree>
    <p:extLst>
      <p:ext uri="{BB962C8B-B14F-4D97-AF65-F5344CB8AC3E}">
        <p14:creationId xmlns:p14="http://schemas.microsoft.com/office/powerpoint/2010/main" val="70554852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3752</TotalTime>
  <Words>2783</Words>
  <Application>Microsoft Office PowerPoint</Application>
  <PresentationFormat>Широкоэкранный</PresentationFormat>
  <Paragraphs>108</Paragraphs>
  <Slides>17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17</vt:i4>
      </vt:variant>
    </vt:vector>
  </HeadingPairs>
  <TitlesOfParts>
    <vt:vector size="20" baseType="lpstr">
      <vt:lpstr>Arial</vt:lpstr>
      <vt:lpstr>Calibri</vt:lpstr>
      <vt:lpstr>Тема Office</vt:lpstr>
      <vt:lpstr>Экономика труда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Ivan</cp:lastModifiedBy>
  <cp:revision>226</cp:revision>
  <dcterms:created xsi:type="dcterms:W3CDTF">2018-02-17T04:53:53Z</dcterms:created>
  <dcterms:modified xsi:type="dcterms:W3CDTF">2023-02-10T11:05:19Z</dcterms:modified>
</cp:coreProperties>
</file>