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99" r:id="rId2"/>
    <p:sldId id="281" r:id="rId3"/>
    <p:sldId id="300" r:id="rId4"/>
    <p:sldId id="304" r:id="rId5"/>
    <p:sldId id="301" r:id="rId6"/>
    <p:sldId id="302" r:id="rId7"/>
    <p:sldId id="303" r:id="rId8"/>
    <p:sldId id="305" r:id="rId9"/>
    <p:sldId id="307" r:id="rId10"/>
    <p:sldId id="308" r:id="rId11"/>
    <p:sldId id="309" r:id="rId12"/>
    <p:sldId id="310" r:id="rId13"/>
    <p:sldId id="311" r:id="rId14"/>
    <p:sldId id="312" r:id="rId1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62678"/>
    <a:srgbClr val="008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Светлый стиль 2 — акцент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Светлый стиль 3 — акцент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Средний стиль 1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71" autoAdjust="0"/>
  </p:normalViewPr>
  <p:slideViewPr>
    <p:cSldViewPr>
      <p:cViewPr varScale="1">
        <p:scale>
          <a:sx n="105" d="100"/>
          <a:sy n="105" d="100"/>
        </p:scale>
        <p:origin x="720" y="96"/>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282BAD6-5E16-4C10-9B2E-6581C6E73C0C}" type="datetimeFigureOut">
              <a:rPr lang="ru-RU" smtClean="0"/>
              <a:pPr/>
              <a:t>13.02.2023</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D5E7FC-7788-4FEE-9BB8-B1959E33B7E1}" type="slidenum">
              <a:rPr lang="ru-RU" smtClean="0"/>
              <a:pPr/>
              <a:t>‹#›</a:t>
            </a:fld>
            <a:endParaRPr lang="ru-RU"/>
          </a:p>
        </p:txBody>
      </p:sp>
    </p:spTree>
    <p:extLst>
      <p:ext uri="{BB962C8B-B14F-4D97-AF65-F5344CB8AC3E}">
        <p14:creationId xmlns:p14="http://schemas.microsoft.com/office/powerpoint/2010/main" val="14566693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14400" y="2130426"/>
            <a:ext cx="10363200" cy="1470025"/>
          </a:xfrm>
        </p:spPr>
        <p:txBody>
          <a:bodyPr/>
          <a:lstStyle/>
          <a:p>
            <a:r>
              <a:rPr lang="ru-RU"/>
              <a:t>Образец заголовка</a:t>
            </a:r>
          </a:p>
        </p:txBody>
      </p:sp>
      <p:sp>
        <p:nvSpPr>
          <p:cNvPr id="3" name="Подзаголовок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03ABAE1A-5247-4A34-9181-09F1919AC41A}" type="datetimeFigureOut">
              <a:rPr lang="ru-RU" smtClean="0"/>
              <a:pPr/>
              <a:t>13.02.2023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27238111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03ABAE1A-5247-4A34-9181-09F1919AC41A}" type="datetimeFigureOut">
              <a:rPr lang="ru-RU" smtClean="0"/>
              <a:pPr/>
              <a:t>13.02.2023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33743252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839200" y="274639"/>
            <a:ext cx="27432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609600" y="274639"/>
            <a:ext cx="80264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03ABAE1A-5247-4A34-9181-09F1919AC41A}" type="datetimeFigureOut">
              <a:rPr lang="ru-RU" smtClean="0"/>
              <a:pPr/>
              <a:t>13.02.2023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36381252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03ABAE1A-5247-4A34-9181-09F1919AC41A}" type="datetimeFigureOut">
              <a:rPr lang="ru-RU" smtClean="0"/>
              <a:pPr/>
              <a:t>13.02.2023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42838642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3084" y="4406901"/>
            <a:ext cx="103632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03ABAE1A-5247-4A34-9181-09F1919AC41A}" type="datetimeFigureOut">
              <a:rPr lang="ru-RU" smtClean="0"/>
              <a:pPr/>
              <a:t>13.02.2023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12384308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03ABAE1A-5247-4A34-9181-09F1919AC41A}" type="datetimeFigureOut">
              <a:rPr lang="ru-RU" smtClean="0"/>
              <a:pPr/>
              <a:t>13.02.2023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4376830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03ABAE1A-5247-4A34-9181-09F1919AC41A}" type="datetimeFigureOut">
              <a:rPr lang="ru-RU" smtClean="0"/>
              <a:pPr/>
              <a:t>13.02.2023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4138660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03ABAE1A-5247-4A34-9181-09F1919AC41A}" type="datetimeFigureOut">
              <a:rPr lang="ru-RU" smtClean="0"/>
              <a:pPr/>
              <a:t>13.02.2023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16349234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3ABAE1A-5247-4A34-9181-09F1919AC41A}" type="datetimeFigureOut">
              <a:rPr lang="ru-RU" smtClean="0"/>
              <a:pPr/>
              <a:t>13.02.2023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3541843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1" y="273050"/>
            <a:ext cx="4011084" cy="1162050"/>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03ABAE1A-5247-4A34-9181-09F1919AC41A}" type="datetimeFigureOut">
              <a:rPr lang="ru-RU" smtClean="0"/>
              <a:pPr/>
              <a:t>13.02.2023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41627915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89717" y="4800600"/>
            <a:ext cx="73152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03ABAE1A-5247-4A34-9181-09F1919AC41A}" type="datetimeFigureOut">
              <a:rPr lang="ru-RU" smtClean="0"/>
              <a:pPr/>
              <a:t>13.02.2023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31372417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ABAE1A-5247-4A34-9181-09F1919AC41A}" type="datetimeFigureOut">
              <a:rPr lang="ru-RU" smtClean="0"/>
              <a:pPr/>
              <a:t>13.02.2023</a:t>
            </a:fld>
            <a:endParaRPr lang="ru-RU"/>
          </a:p>
        </p:txBody>
      </p:sp>
      <p:sp>
        <p:nvSpPr>
          <p:cNvPr id="5" name="Нижний колонтитул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F48DFB-2F6C-4D8C-9215-E86B9113B68A}" type="slidenum">
              <a:rPr lang="ru-RU" smtClean="0"/>
              <a:pPr/>
              <a:t>‹#›</a:t>
            </a:fld>
            <a:endParaRPr lang="ru-RU"/>
          </a:p>
        </p:txBody>
      </p:sp>
    </p:spTree>
    <p:extLst>
      <p:ext uri="{BB962C8B-B14F-4D97-AF65-F5344CB8AC3E}">
        <p14:creationId xmlns:p14="http://schemas.microsoft.com/office/powerpoint/2010/main" val="37870712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vert="horz" lIns="121920" tIns="60960" rIns="121920" bIns="60960" rtlCol="0" anchor="ctr">
            <a:noAutofit/>
          </a:bodyPr>
          <a:lstStyle/>
          <a:p>
            <a:r>
              <a:rPr lang="ru-RU" sz="4267" b="1" dirty="0">
                <a:solidFill>
                  <a:srgbClr val="062678"/>
                </a:solidFill>
                <a:latin typeface="+mn-lt"/>
              </a:rPr>
              <a:t>Экономика труда</a:t>
            </a:r>
          </a:p>
        </p:txBody>
      </p:sp>
      <p:sp>
        <p:nvSpPr>
          <p:cNvPr id="3" name="Объект 2"/>
          <p:cNvSpPr>
            <a:spLocks noGrp="1"/>
          </p:cNvSpPr>
          <p:nvPr>
            <p:ph idx="1"/>
          </p:nvPr>
        </p:nvSpPr>
        <p:spPr/>
        <p:txBody>
          <a:bodyPr vert="horz" lIns="121920" tIns="60960" rIns="121920" bIns="60960" rtlCol="0" anchor="ctr">
            <a:noAutofit/>
          </a:bodyPr>
          <a:lstStyle/>
          <a:p>
            <a:pPr algn="ctr">
              <a:spcBef>
                <a:spcPct val="0"/>
              </a:spcBef>
              <a:buNone/>
            </a:pPr>
            <a:r>
              <a:rPr lang="ru-RU" b="1" dirty="0">
                <a:solidFill>
                  <a:srgbClr val="062678"/>
                </a:solidFill>
                <a:ea typeface="+mj-ea"/>
                <a:cs typeface="+mj-cs"/>
              </a:rPr>
              <a:t>ТЕМА 12. ОРГАНИЗАЦИЯ ТРУДА.</a:t>
            </a:r>
          </a:p>
          <a:p>
            <a:pPr algn="ctr">
              <a:spcBef>
                <a:spcPct val="0"/>
              </a:spcBef>
              <a:buNone/>
            </a:pPr>
            <a:endParaRPr lang="ru-RU" b="1" dirty="0">
              <a:solidFill>
                <a:srgbClr val="062678"/>
              </a:solidFill>
              <a:ea typeface="+mj-ea"/>
              <a:cs typeface="+mj-cs"/>
            </a:endParaRPr>
          </a:p>
          <a:p>
            <a:pPr algn="ctr">
              <a:spcBef>
                <a:spcPct val="0"/>
              </a:spcBef>
              <a:buNone/>
            </a:pPr>
            <a:endParaRPr lang="ru-RU" b="1" dirty="0">
              <a:solidFill>
                <a:srgbClr val="062678"/>
              </a:solidFill>
              <a:ea typeface="+mj-ea"/>
              <a:cs typeface="+mj-cs"/>
            </a:endParaRPr>
          </a:p>
          <a:p>
            <a:pPr algn="ctr">
              <a:spcBef>
                <a:spcPct val="0"/>
              </a:spcBef>
              <a:buNone/>
            </a:pPr>
            <a:r>
              <a:rPr lang="ru-RU" sz="2400" b="1" dirty="0">
                <a:solidFill>
                  <a:srgbClr val="062678"/>
                </a:solidFill>
                <a:ea typeface="+mj-ea"/>
                <a:cs typeface="+mj-cs"/>
              </a:rPr>
              <a:t> ТЛЕУЖАНОВА МАНАТЖАН АШИМКУЛОВНА</a:t>
            </a:r>
          </a:p>
        </p:txBody>
      </p:sp>
    </p:spTree>
    <p:extLst>
      <p:ext uri="{BB962C8B-B14F-4D97-AF65-F5344CB8AC3E}">
        <p14:creationId xmlns:p14="http://schemas.microsoft.com/office/powerpoint/2010/main" val="14343466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477312"/>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indent="265113" algn="just"/>
            <a:r>
              <a:rPr lang="ru-RU" sz="2000" dirty="0">
                <a:solidFill>
                  <a:srgbClr val="062678"/>
                </a:solidFill>
              </a:rPr>
              <a:t>Следует иметь в виду, что кооперация труда не означает лишь достижения рациональных пропорций в затратах труда различных видов, а предполагает установление социально-трудовых взаимоотношений между участниками производства, согласование интересов людей и целей производства. </a:t>
            </a:r>
          </a:p>
          <a:p>
            <a:pPr indent="265113" algn="just"/>
            <a:r>
              <a:rPr lang="ru-RU" sz="2000" dirty="0">
                <a:solidFill>
                  <a:srgbClr val="062678"/>
                </a:solidFill>
              </a:rPr>
              <a:t>Формы кооперация труда: </a:t>
            </a:r>
          </a:p>
          <a:p>
            <a:pPr indent="265113" algn="just"/>
            <a:r>
              <a:rPr lang="ru-RU" sz="2000" b="1" i="1" dirty="0">
                <a:solidFill>
                  <a:srgbClr val="062678"/>
                </a:solidFill>
              </a:rPr>
              <a:t>межцеховая </a:t>
            </a:r>
            <a:r>
              <a:rPr lang="ru-RU" sz="2000" dirty="0">
                <a:solidFill>
                  <a:srgbClr val="062678"/>
                </a:solidFill>
              </a:rPr>
              <a:t>кооперация специализированных цехов, направленная на обеспечение слаженного их взаимодействия по выпуску конечной продукции предприятия; </a:t>
            </a:r>
          </a:p>
          <a:p>
            <a:pPr indent="265113" algn="just"/>
            <a:r>
              <a:rPr lang="ru-RU" sz="2000" b="1" i="1" dirty="0">
                <a:solidFill>
                  <a:srgbClr val="062678"/>
                </a:solidFill>
              </a:rPr>
              <a:t>внутрицеховая </a:t>
            </a:r>
            <a:r>
              <a:rPr lang="ru-RU" sz="2000" dirty="0">
                <a:solidFill>
                  <a:srgbClr val="062678"/>
                </a:solidFill>
              </a:rPr>
              <a:t>кооперация специализированных участков, цель которой - </a:t>
            </a:r>
            <a:r>
              <a:rPr lang="ru-RU" sz="2000" dirty="0" err="1">
                <a:solidFill>
                  <a:srgbClr val="062678"/>
                </a:solidFill>
              </a:rPr>
              <a:t>взаимоувязка</a:t>
            </a:r>
            <a:r>
              <a:rPr lang="ru-RU" sz="2000" dirty="0">
                <a:solidFill>
                  <a:srgbClr val="062678"/>
                </a:solidFill>
              </a:rPr>
              <a:t> их деятельности по выпуску конечной продукции цеха; </a:t>
            </a:r>
          </a:p>
          <a:p>
            <a:pPr indent="265113" algn="just"/>
            <a:r>
              <a:rPr lang="ru-RU" sz="2000" b="1" i="1" dirty="0" err="1">
                <a:solidFill>
                  <a:srgbClr val="062678"/>
                </a:solidFill>
              </a:rPr>
              <a:t>внутриучастковая</a:t>
            </a:r>
            <a:r>
              <a:rPr lang="ru-RU" sz="2000" b="1" i="1" dirty="0">
                <a:solidFill>
                  <a:srgbClr val="062678"/>
                </a:solidFill>
              </a:rPr>
              <a:t> </a:t>
            </a:r>
            <a:r>
              <a:rPr lang="ru-RU" sz="2000" dirty="0">
                <a:solidFill>
                  <a:srgbClr val="062678"/>
                </a:solidFill>
              </a:rPr>
              <a:t>кооперация отдельных работников или производственных бригад по выпуску закрепленной за участком продукции; </a:t>
            </a:r>
          </a:p>
          <a:p>
            <a:pPr indent="265113" algn="just"/>
            <a:r>
              <a:rPr lang="ru-RU" sz="2000" b="1" i="1" dirty="0">
                <a:solidFill>
                  <a:srgbClr val="062678"/>
                </a:solidFill>
              </a:rPr>
              <a:t>внутрибригадная </a:t>
            </a:r>
            <a:r>
              <a:rPr lang="ru-RU" sz="2000" dirty="0">
                <a:solidFill>
                  <a:srgbClr val="062678"/>
                </a:solidFill>
              </a:rPr>
              <a:t>кооперация, объединяющая рабочих, совместно выполняющих единое для бригады производственное задание и несущих коллективную ответственность за результаты труда бригады. </a:t>
            </a:r>
          </a:p>
        </p:txBody>
      </p:sp>
    </p:spTree>
    <p:extLst>
      <p:ext uri="{BB962C8B-B14F-4D97-AF65-F5344CB8AC3E}">
        <p14:creationId xmlns:p14="http://schemas.microsoft.com/office/powerpoint/2010/main" val="37619667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477312"/>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indent="265113" algn="just"/>
            <a:r>
              <a:rPr lang="ru-RU" sz="2000" dirty="0">
                <a:solidFill>
                  <a:srgbClr val="062678"/>
                </a:solidFill>
              </a:rPr>
              <a:t>Основной формой кооперации труда являются производственные бригады и иные групповые формы организации труда. </a:t>
            </a:r>
          </a:p>
          <a:p>
            <a:pPr indent="265113" algn="just"/>
            <a:r>
              <a:rPr lang="ru-RU" sz="2000" dirty="0">
                <a:solidFill>
                  <a:srgbClr val="062678"/>
                </a:solidFill>
              </a:rPr>
              <a:t>Бригада представляет собой группу работников, совместно осуществляющих производственный процесс или отдельную его часть и коллективно отвечающих за результаты своей работы. </a:t>
            </a:r>
          </a:p>
          <a:p>
            <a:pPr indent="265113" algn="just"/>
            <a:r>
              <a:rPr lang="ru-RU" sz="2000" dirty="0">
                <a:solidFill>
                  <a:srgbClr val="062678"/>
                </a:solidFill>
              </a:rPr>
              <a:t>Предпосылками создания бригад являются: невозможность распределения общей работы между отдельными исполнителями, необходимость обеспечения четкого взаимодействия между основными и вспомогательными работниками для достижения более высокого результата в труде, трудность точного определения обязанностей и объема работы отдельных работников при отсутствии у них постоянных рабочих мест. </a:t>
            </a:r>
          </a:p>
          <a:p>
            <a:pPr indent="265113" algn="just"/>
            <a:r>
              <a:rPr lang="ru-RU" sz="2000" b="1" i="1" dirty="0">
                <a:solidFill>
                  <a:srgbClr val="062678"/>
                </a:solidFill>
              </a:rPr>
              <a:t>Основными видами бригадной организации труда являются специализированные и комплексные бригады. </a:t>
            </a:r>
          </a:p>
          <a:p>
            <a:pPr indent="265113" algn="just"/>
            <a:r>
              <a:rPr lang="ru-RU" sz="2000" dirty="0">
                <a:solidFill>
                  <a:srgbClr val="062678"/>
                </a:solidFill>
              </a:rPr>
              <a:t>Специализированные бригады часто называют профессиональными, поскольку они, как правило, состоят из работников одной профессии и выполняют однородные технологические процессы. (Рабочие параллельно или последовательно участвуют в выполнении одной и той же работы: изготовляют одни и те же детали, изделия, производят ремонт одного и того же оборудования). </a:t>
            </a:r>
          </a:p>
        </p:txBody>
      </p:sp>
    </p:spTree>
    <p:extLst>
      <p:ext uri="{BB962C8B-B14F-4D97-AF65-F5344CB8AC3E}">
        <p14:creationId xmlns:p14="http://schemas.microsoft.com/office/powerpoint/2010/main" val="23950130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477312"/>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indent="265113" algn="just">
              <a:lnSpc>
                <a:spcPct val="92000"/>
              </a:lnSpc>
            </a:pPr>
            <a:r>
              <a:rPr lang="ru-RU" sz="2000" dirty="0">
                <a:solidFill>
                  <a:srgbClr val="062678"/>
                </a:solidFill>
              </a:rPr>
              <a:t>Комплексные бригады включают работников разных профессий, выполняющих комплекс взаимосвязанных, технологически разнородных работ. Каждому члену такой группы поручается выполнение определенной работы, соответствующей его квалификации. Но строгого разделения труда здесь нет, работники могут привлекаться к выполнению других работ, входящих в общий комплекс производственного задания (бригады, обслуживающие крупные производственные агрегаты непрерывного действия: доменные и мартеновские печи, конверторы, прокатные станы, химические агрегаты и т.д.). </a:t>
            </a:r>
          </a:p>
          <a:p>
            <a:pPr indent="265113" algn="just">
              <a:lnSpc>
                <a:spcPct val="92000"/>
              </a:lnSpc>
            </a:pPr>
            <a:r>
              <a:rPr lang="ru-RU" sz="2000" dirty="0">
                <a:solidFill>
                  <a:srgbClr val="062678"/>
                </a:solidFill>
              </a:rPr>
              <a:t>Этим определяются особенности и преимущества комплексных бригад, заключающиеся в возможностях совмещения специальностей, освоения смежных работ, формирования работников широкого производственного профиля, а также в более качественном обслуживании применяемой техники, полном использовании рабочего времени и оборудования, повышении за счет этого производительности труда. </a:t>
            </a:r>
          </a:p>
          <a:p>
            <a:pPr indent="265113" algn="just">
              <a:lnSpc>
                <a:spcPct val="92000"/>
              </a:lnSpc>
            </a:pPr>
            <a:r>
              <a:rPr lang="ru-RU" sz="2000" dirty="0">
                <a:solidFill>
                  <a:srgbClr val="062678"/>
                </a:solidFill>
              </a:rPr>
              <a:t>Рационализация трудовых процессов достигается </a:t>
            </a:r>
            <a:r>
              <a:rPr lang="ru-RU" sz="2000">
                <a:solidFill>
                  <a:srgbClr val="062678"/>
                </a:solidFill>
              </a:rPr>
              <a:t>посредством установления </a:t>
            </a:r>
            <a:r>
              <a:rPr lang="ru-RU" sz="2000" dirty="0">
                <a:solidFill>
                  <a:srgbClr val="062678"/>
                </a:solidFill>
              </a:rPr>
              <a:t>рациональных методов и приемов труда. </a:t>
            </a:r>
          </a:p>
          <a:p>
            <a:pPr indent="265113" algn="just">
              <a:lnSpc>
                <a:spcPct val="92000"/>
              </a:lnSpc>
            </a:pPr>
            <a:r>
              <a:rPr lang="ru-RU" sz="2000" dirty="0">
                <a:solidFill>
                  <a:srgbClr val="062678"/>
                </a:solidFill>
              </a:rPr>
              <a:t>Конечно, способ выполнения работы в значительной степени определяется технологией, но каждая технологическая операция может быть выполнена по-разному: с большим или меньшим количеством движений, более или менее умело, с затратой различного количества времени и физиологической энергии. Установление способа наиболее экономного выполнения каждого действия, приема, операции, каждой работы - это ответственная задача организатора труда. Она предполагает анализ и разработку всех частей трудового процесса, включая построение и координацию движений, выбор удобной рабочей позы, способа владений инструментом и управления машинами и механизмами. </a:t>
            </a:r>
          </a:p>
        </p:txBody>
      </p:sp>
    </p:spTree>
    <p:extLst>
      <p:ext uri="{BB962C8B-B14F-4D97-AF65-F5344CB8AC3E}">
        <p14:creationId xmlns:p14="http://schemas.microsoft.com/office/powerpoint/2010/main" val="10743754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477312"/>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indent="265113" algn="just"/>
            <a:r>
              <a:rPr lang="ru-RU" sz="2000" dirty="0">
                <a:solidFill>
                  <a:srgbClr val="062678"/>
                </a:solidFill>
              </a:rPr>
              <a:t>Способ выполнения производственного задания, характеризующийся определенным составом и последовательностью действий, приемов, операций образует метод труда. Методы выполнения трудовых процессов должны проектироваться вместе с проектированием технологического процесса, а результаты проектных разработок заносят в карты приемов и методов труда, карты организации труда, в инструкционные или технологические карты. Их используют для обучения рабочих рациональным приемам и методам труда, для контроля и анализа работы; они служат отправной точкой для дальнейшего совершенствования трудового процесса. </a:t>
            </a:r>
          </a:p>
          <a:p>
            <a:pPr indent="265113" algn="just"/>
            <a:r>
              <a:rPr lang="ru-RU" sz="2000" dirty="0">
                <a:solidFill>
                  <a:srgbClr val="062678"/>
                </a:solidFill>
              </a:rPr>
              <a:t>Большое значение для предприятия имеет выявление и распространение опыта работы новаторов производства, изучение применяемых ими приемов и методов труда. Приемы и методы труда заслуживают внимания, если рабочие, их применяющие, получают высокие и устойчивые результаты труда, характеризующиеся экономией по сравнению с нормативными значениями трудозатрат, сырья, материалов, инструментов, энергии, рациональным использованием оборудования, улучшением качества продукции при достижении оптимальной интенсивности труда. </a:t>
            </a:r>
          </a:p>
          <a:p>
            <a:pPr indent="265113" algn="just"/>
            <a:r>
              <a:rPr lang="ru-RU" sz="2000" dirty="0">
                <a:solidFill>
                  <a:srgbClr val="062678"/>
                </a:solidFill>
              </a:rPr>
              <a:t>3адача выявления рациональных приемов труда решается путем изучения непосредственно на производстве труда рабочих, значительно перевыполняющих нормы труда, применяющих эффективные способы ведения трудового процесса. </a:t>
            </a:r>
          </a:p>
        </p:txBody>
      </p:sp>
    </p:spTree>
    <p:extLst>
      <p:ext uri="{BB962C8B-B14F-4D97-AF65-F5344CB8AC3E}">
        <p14:creationId xmlns:p14="http://schemas.microsoft.com/office/powerpoint/2010/main" val="3755550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477312"/>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indent="265113" algn="just"/>
            <a:r>
              <a:rPr lang="ru-RU" sz="2000" dirty="0">
                <a:solidFill>
                  <a:srgbClr val="062678"/>
                </a:solidFill>
              </a:rPr>
              <a:t>При изучении и отборе наиболее целесообразных и экономных приемов труда рекомендуется обращать внимание на: </a:t>
            </a:r>
          </a:p>
          <a:p>
            <a:pPr marL="265113" indent="-265113" algn="just">
              <a:buFont typeface="Arial" panose="020B0604020202020204" pitchFamily="34" charset="0"/>
              <a:buChar char="•"/>
            </a:pPr>
            <a:r>
              <a:rPr lang="ru-RU" sz="2000" dirty="0">
                <a:solidFill>
                  <a:srgbClr val="062678"/>
                </a:solidFill>
              </a:rPr>
              <a:t>короткие и наименее утомительные движения рук, ног, корпуса тела работающего, устранение резких перемен в направлении этих движений, уменьшении массы перемещаемых вручную грузов; </a:t>
            </a:r>
          </a:p>
          <a:p>
            <a:pPr marL="265113" indent="-265113" algn="just">
              <a:buFont typeface="Arial" panose="020B0604020202020204" pitchFamily="34" charset="0"/>
              <a:buChar char="•"/>
            </a:pPr>
            <a:r>
              <a:rPr lang="ru-RU" sz="2000" dirty="0">
                <a:solidFill>
                  <a:srgbClr val="062678"/>
                </a:solidFill>
              </a:rPr>
              <a:t>непрерывные и плавные движения по дуговой линии, которые более экономны, чем движения прямолинейные с резкими остановками; </a:t>
            </a:r>
          </a:p>
          <a:p>
            <a:pPr marL="265113" indent="-265113" algn="just">
              <a:buFont typeface="Arial" panose="020B0604020202020204" pitchFamily="34" charset="0"/>
              <a:buChar char="•"/>
            </a:pPr>
            <a:r>
              <a:rPr lang="ru-RU" sz="2000" dirty="0">
                <a:solidFill>
                  <a:srgbClr val="062678"/>
                </a:solidFill>
              </a:rPr>
              <a:t>одновременные и симметричные движения рук; </a:t>
            </a:r>
          </a:p>
          <a:p>
            <a:pPr marL="265113" indent="-265113" algn="just">
              <a:buFont typeface="Arial" panose="020B0604020202020204" pitchFamily="34" charset="0"/>
              <a:buChar char="•"/>
            </a:pPr>
            <a:r>
              <a:rPr lang="ru-RU" sz="2000" dirty="0">
                <a:solidFill>
                  <a:srgbClr val="062678"/>
                </a:solidFill>
              </a:rPr>
              <a:t>сокращение движений путем исключения лишних, совмещения движений; </a:t>
            </a:r>
          </a:p>
          <a:p>
            <a:pPr marL="265113" indent="-265113" algn="just">
              <a:buFont typeface="Arial" panose="020B0604020202020204" pitchFamily="34" charset="0"/>
              <a:buChar char="•"/>
            </a:pPr>
            <a:r>
              <a:rPr lang="ru-RU" sz="2000" dirty="0">
                <a:solidFill>
                  <a:srgbClr val="062678"/>
                </a:solidFill>
              </a:rPr>
              <a:t>достижение удобного положения рабочего, обеспечение переменной позы «сидя – стоя», чередование периодов труда и отдыха в зависимости от тяжести и нервно-психической напряженности труда. </a:t>
            </a:r>
          </a:p>
          <a:p>
            <a:pPr indent="265113" algn="just"/>
            <a:r>
              <a:rPr lang="ru-RU" sz="2000" dirty="0">
                <a:solidFill>
                  <a:srgbClr val="062678"/>
                </a:solidFill>
              </a:rPr>
              <a:t>Рациональные приемы и методы труда, опыт новаторов производства распространяются разными способами. Для этих целей используют систему подготовки и повышения квалификации кадров, семинары, выставки, учебные курсы и др. </a:t>
            </a:r>
          </a:p>
        </p:txBody>
      </p:sp>
    </p:spTree>
    <p:extLst>
      <p:ext uri="{BB962C8B-B14F-4D97-AF65-F5344CB8AC3E}">
        <p14:creationId xmlns:p14="http://schemas.microsoft.com/office/powerpoint/2010/main" val="1143679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549000"/>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indent="265113" algn="just"/>
            <a:r>
              <a:rPr lang="ru-RU" sz="2000" dirty="0">
                <a:solidFill>
                  <a:srgbClr val="062678"/>
                </a:solidFill>
              </a:rPr>
              <a:t>Под организацией труда на предприятиях и в организациях понимаются конкретные формы и методы соединения людей и техники в процессе труда. </a:t>
            </a:r>
          </a:p>
          <a:p>
            <a:pPr indent="265113" algn="just"/>
            <a:r>
              <a:rPr lang="ru-RU" sz="2000" b="1" i="1" dirty="0">
                <a:solidFill>
                  <a:srgbClr val="062678"/>
                </a:solidFill>
              </a:rPr>
              <a:t>Организация труда </a:t>
            </a:r>
            <a:r>
              <a:rPr lang="ru-RU" sz="2000" dirty="0">
                <a:solidFill>
                  <a:srgbClr val="062678"/>
                </a:solidFill>
              </a:rPr>
              <a:t>- это действия по установлению, упорядочению или изменению порядка осуществления трудового процесса и связанных с ним производственных взаимодействий работников со средствами производства и друг с другом. </a:t>
            </a:r>
          </a:p>
          <a:p>
            <a:pPr indent="265113" algn="just"/>
            <a:r>
              <a:rPr lang="ru-RU" sz="2000" dirty="0">
                <a:solidFill>
                  <a:srgbClr val="062678"/>
                </a:solidFill>
              </a:rPr>
              <a:t>Организация труда всегда имеет две стороны: </a:t>
            </a:r>
            <a:r>
              <a:rPr lang="ru-RU" sz="2000" b="1" i="1" dirty="0">
                <a:solidFill>
                  <a:srgbClr val="062678"/>
                </a:solidFill>
              </a:rPr>
              <a:t>естественно-техническую </a:t>
            </a:r>
            <a:r>
              <a:rPr lang="ru-RU" sz="2000" dirty="0">
                <a:solidFill>
                  <a:srgbClr val="062678"/>
                </a:solidFill>
              </a:rPr>
              <a:t>и </a:t>
            </a:r>
            <a:r>
              <a:rPr lang="ru-RU" sz="2000" b="1" i="1" dirty="0">
                <a:solidFill>
                  <a:srgbClr val="062678"/>
                </a:solidFill>
              </a:rPr>
              <a:t>социально-экономическую</a:t>
            </a:r>
            <a:r>
              <a:rPr lang="ru-RU" sz="2000" dirty="0">
                <a:solidFill>
                  <a:srgbClr val="062678"/>
                </a:solidFill>
              </a:rPr>
              <a:t>. Эти стороны тесно связаны между собой и находятся в постоянном взаимодействии, определяя содержание организации труда. </a:t>
            </a:r>
          </a:p>
        </p:txBody>
      </p:sp>
    </p:spTree>
    <p:extLst>
      <p:ext uri="{BB962C8B-B14F-4D97-AF65-F5344CB8AC3E}">
        <p14:creationId xmlns:p14="http://schemas.microsoft.com/office/powerpoint/2010/main" val="6409213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549000"/>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indent="265113" algn="just"/>
            <a:r>
              <a:rPr lang="ru-RU" sz="2000" dirty="0">
                <a:solidFill>
                  <a:srgbClr val="062678"/>
                </a:solidFill>
              </a:rPr>
              <a:t>В содержании организации труда, исходя из особенностей решаемых задач, выделяются следующие элементы: </a:t>
            </a:r>
          </a:p>
          <a:p>
            <a:pPr marL="265113" indent="-265113" algn="just">
              <a:buFont typeface="Arial" panose="020B0604020202020204" pitchFamily="34" charset="0"/>
              <a:buChar char="•"/>
            </a:pPr>
            <a:r>
              <a:rPr lang="ru-RU" sz="2000" dirty="0">
                <a:solidFill>
                  <a:srgbClr val="062678"/>
                </a:solidFill>
              </a:rPr>
              <a:t>разделение и кооперация труда, предполагающие научно-обоснованное распределение работников по объединенным в определенную систему трудовым функциям, машинам, механизмам и рабочим местам, а также соответствующую группировку и комбинирование работников в производственные коллективы; </a:t>
            </a:r>
          </a:p>
          <a:p>
            <a:pPr marL="265113" indent="-265113" algn="just">
              <a:buFont typeface="Arial" panose="020B0604020202020204" pitchFamily="34" charset="0"/>
              <a:buChar char="•"/>
            </a:pPr>
            <a:r>
              <a:rPr lang="ru-RU" sz="2000" dirty="0">
                <a:solidFill>
                  <a:srgbClr val="062678"/>
                </a:solidFill>
              </a:rPr>
              <a:t>нормирование труда, предполагающее тщательный расчет норм затрат труда на производство продукции и услуг как основу для организации труда и определения эффективности производства; </a:t>
            </a:r>
          </a:p>
          <a:p>
            <a:pPr marL="265113" indent="-265113" algn="just">
              <a:buFont typeface="Arial" panose="020B0604020202020204" pitchFamily="34" charset="0"/>
              <a:buChar char="•"/>
            </a:pPr>
            <a:r>
              <a:rPr lang="ru-RU" sz="2000" dirty="0">
                <a:solidFill>
                  <a:srgbClr val="062678"/>
                </a:solidFill>
              </a:rPr>
              <a:t>организация и обслуживание рабочих мест, охватывающая: их рациональную планировку и оснащение, отвечающие антропометрическим и физиологическим данным человека и его эстетическому восприятию; </a:t>
            </a:r>
          </a:p>
          <a:p>
            <a:pPr marL="265113" indent="-265113" algn="just">
              <a:buFont typeface="Arial" panose="020B0604020202020204" pitchFamily="34" charset="0"/>
              <a:buChar char="•"/>
            </a:pPr>
            <a:r>
              <a:rPr lang="ru-RU" sz="2000" dirty="0">
                <a:solidFill>
                  <a:srgbClr val="062678"/>
                </a:solidFill>
              </a:rPr>
              <a:t>эффективную систему обслуживания рабочих мест, позволяющую устранить потери рабочего времени и лучше использовать оборудование; </a:t>
            </a:r>
          </a:p>
          <a:p>
            <a:pPr marL="265113" indent="-265113" algn="just">
              <a:buFont typeface="Arial" panose="020B0604020202020204" pitchFamily="34" charset="0"/>
              <a:buChar char="•"/>
            </a:pPr>
            <a:r>
              <a:rPr lang="ru-RU" sz="2000" dirty="0">
                <a:solidFill>
                  <a:srgbClr val="062678"/>
                </a:solidFill>
              </a:rPr>
              <a:t>аттестацию и рационализацию рабочих мест; </a:t>
            </a:r>
          </a:p>
          <a:p>
            <a:pPr marL="265113" indent="-265113" algn="just">
              <a:buFont typeface="Arial" panose="020B0604020202020204" pitchFamily="34" charset="0"/>
              <a:buChar char="•"/>
            </a:pPr>
            <a:r>
              <a:rPr lang="ru-RU" sz="2000" dirty="0">
                <a:solidFill>
                  <a:srgbClr val="062678"/>
                </a:solidFill>
              </a:rPr>
              <a:t>организация подбора персонала и его развитие, включающие в себя: планирование персонала, профориентацию и профотбор, найм персонала, определение системы оплаты труда, разработку концепции развития персонала и ее реализацию, квалификационный рост, планирование карьеры и т. п.; </a:t>
            </a:r>
          </a:p>
        </p:txBody>
      </p:sp>
    </p:spTree>
    <p:extLst>
      <p:ext uri="{BB962C8B-B14F-4D97-AF65-F5344CB8AC3E}">
        <p14:creationId xmlns:p14="http://schemas.microsoft.com/office/powerpoint/2010/main" val="4228079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549000"/>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marL="265113" indent="-265113" algn="just">
              <a:buFont typeface="Arial" panose="020B0604020202020204" pitchFamily="34" charset="0"/>
              <a:buChar char="•"/>
            </a:pPr>
            <a:r>
              <a:rPr lang="ru-RU" sz="2000" dirty="0">
                <a:solidFill>
                  <a:srgbClr val="062678"/>
                </a:solidFill>
              </a:rPr>
              <a:t>улучшение условий труда, предусматривающее устранение вредности производства, тяжелых физических, психологических и эмоциональных нагрузок, внедрение эстетики в производственную среду, формирование системы охраны и безопасности труда; </a:t>
            </a:r>
          </a:p>
          <a:p>
            <a:pPr marL="265113" indent="-265113" algn="just">
              <a:buFont typeface="Arial" panose="020B0604020202020204" pitchFamily="34" charset="0"/>
              <a:buChar char="•"/>
            </a:pPr>
            <a:r>
              <a:rPr lang="ru-RU" sz="2000" dirty="0">
                <a:solidFill>
                  <a:srgbClr val="062678"/>
                </a:solidFill>
              </a:rPr>
              <a:t>эффективное использование рабочего времени, оптимизация режимов труда и отдыха; </a:t>
            </a:r>
          </a:p>
          <a:p>
            <a:pPr marL="265113" indent="-265113" algn="just">
              <a:buFont typeface="Arial" panose="020B0604020202020204" pitchFamily="34" charset="0"/>
              <a:buChar char="•"/>
            </a:pPr>
            <a:r>
              <a:rPr lang="ru-RU" sz="2000" dirty="0">
                <a:solidFill>
                  <a:srgbClr val="062678"/>
                </a:solidFill>
              </a:rPr>
              <a:t>рационализация трудовых процессов, внедрение оптимальных приемов и методов труда, включающие в себя изучение трудовых процессов с применением различных способов и технических средств, отбор наиболее рациональных приемов и методов труда, их совершенствование и внедрение путем организации производственного инструктажа, обучения; </a:t>
            </a:r>
          </a:p>
          <a:p>
            <a:pPr marL="265113" indent="-265113" algn="just">
              <a:buFont typeface="Arial" panose="020B0604020202020204" pitchFamily="34" charset="0"/>
              <a:buChar char="•"/>
            </a:pPr>
            <a:r>
              <a:rPr lang="ru-RU" sz="2000" dirty="0">
                <a:solidFill>
                  <a:srgbClr val="062678"/>
                </a:solidFill>
              </a:rPr>
              <a:t>расширение и обновление научно-технической информации; </a:t>
            </a:r>
          </a:p>
          <a:p>
            <a:pPr marL="265113" indent="-265113" algn="just">
              <a:buFont typeface="Arial" panose="020B0604020202020204" pitchFamily="34" charset="0"/>
              <a:buChar char="•"/>
            </a:pPr>
            <a:r>
              <a:rPr lang="ru-RU" sz="2000" dirty="0">
                <a:solidFill>
                  <a:srgbClr val="062678"/>
                </a:solidFill>
              </a:rPr>
              <a:t>укрепление дисциплины труда, предусматривающее комплекс мер по усилению производственной и трудовой дисциплины, формирование чувства ответственности, развитие творческой инициативы и других форм активного участия работников в жизни предприятий, организаций. </a:t>
            </a:r>
          </a:p>
        </p:txBody>
      </p:sp>
    </p:spTree>
    <p:extLst>
      <p:ext uri="{BB962C8B-B14F-4D97-AF65-F5344CB8AC3E}">
        <p14:creationId xmlns:p14="http://schemas.microsoft.com/office/powerpoint/2010/main" val="41853267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476672"/>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indent="265113" algn="just"/>
            <a:r>
              <a:rPr lang="ru-RU" sz="2000" dirty="0">
                <a:solidFill>
                  <a:srgbClr val="062678"/>
                </a:solidFill>
              </a:rPr>
              <a:t>Особую роль в организации труда играет вознаграждение за труд - его оплата, так как человек включается в производственный процесс по экономическим соображениям, с целью заработка на жизнь. Поэтому заработная плата (трудовой доход) является одновременно звеном, соединяющим человека со средствами производства и фактором (элементом) эффективной организации труда. </a:t>
            </a:r>
          </a:p>
          <a:p>
            <a:pPr indent="265113" algn="just"/>
            <a:r>
              <a:rPr lang="ru-RU" sz="2000" dirty="0">
                <a:solidFill>
                  <a:srgbClr val="062678"/>
                </a:solidFill>
              </a:rPr>
              <a:t>Основными причинами, вызывающими многообразие конкретных форм организации труда на предприятиях, являются: </a:t>
            </a:r>
          </a:p>
          <a:p>
            <a:pPr marL="265113" indent="-265113" algn="just">
              <a:buFont typeface="Arial" panose="020B0604020202020204" pitchFamily="34" charset="0"/>
              <a:buChar char="•"/>
            </a:pPr>
            <a:r>
              <a:rPr lang="ru-RU" sz="2000" dirty="0">
                <a:solidFill>
                  <a:srgbClr val="062678"/>
                </a:solidFill>
              </a:rPr>
              <a:t>научно-технический прогресс, систематическое совершенствование техники и технологии; </a:t>
            </a:r>
          </a:p>
          <a:p>
            <a:pPr marL="265113" indent="-265113" algn="just">
              <a:buFont typeface="Arial" panose="020B0604020202020204" pitchFamily="34" charset="0"/>
              <a:buChar char="•"/>
            </a:pPr>
            <a:r>
              <a:rPr lang="ru-RU" sz="2000" dirty="0">
                <a:solidFill>
                  <a:srgbClr val="062678"/>
                </a:solidFill>
              </a:rPr>
              <a:t>система организации производства; </a:t>
            </a:r>
          </a:p>
          <a:p>
            <a:pPr marL="265113" indent="-265113" algn="just">
              <a:buFont typeface="Arial" panose="020B0604020202020204" pitchFamily="34" charset="0"/>
              <a:buChar char="•"/>
            </a:pPr>
            <a:r>
              <a:rPr lang="ru-RU" sz="2000" dirty="0">
                <a:solidFill>
                  <a:srgbClr val="062678"/>
                </a:solidFill>
              </a:rPr>
              <a:t>психофизиологические факторы и особенности экологической среды; </a:t>
            </a:r>
          </a:p>
          <a:p>
            <a:pPr marL="265113" indent="-265113" algn="just">
              <a:buFont typeface="Arial" panose="020B0604020202020204" pitchFamily="34" charset="0"/>
              <a:buChar char="•"/>
            </a:pPr>
            <a:r>
              <a:rPr lang="ru-RU" sz="2000" dirty="0">
                <a:solidFill>
                  <a:srgbClr val="062678"/>
                </a:solidFill>
              </a:rPr>
              <a:t>факторы, связанные с характером задач, решаемых в разных звеньях системы управления производством. </a:t>
            </a:r>
          </a:p>
          <a:p>
            <a:pPr indent="265113" algn="just"/>
            <a:endParaRPr lang="en-US" sz="2000" b="1" i="1" dirty="0">
              <a:solidFill>
                <a:srgbClr val="062678"/>
              </a:solidFill>
            </a:endParaRPr>
          </a:p>
          <a:p>
            <a:pPr indent="265113" algn="just"/>
            <a:r>
              <a:rPr lang="ru-RU" sz="2000" b="1" i="1" dirty="0">
                <a:solidFill>
                  <a:srgbClr val="062678"/>
                </a:solidFill>
              </a:rPr>
              <a:t>Организация труда имеет изменяющееся содержание. </a:t>
            </a:r>
            <a:r>
              <a:rPr lang="ru-RU" sz="2000" dirty="0">
                <a:solidFill>
                  <a:srgbClr val="062678"/>
                </a:solidFill>
              </a:rPr>
              <a:t>По мере развития материально-технической базы производства и повышения культурно-технического уровня трудящихся происходят изменения и в организации труда. Каждому достигнутому уровню техники и технологии производства соответствуют свои формы организации труда. </a:t>
            </a:r>
          </a:p>
        </p:txBody>
      </p:sp>
    </p:spTree>
    <p:extLst>
      <p:ext uri="{BB962C8B-B14F-4D97-AF65-F5344CB8AC3E}">
        <p14:creationId xmlns:p14="http://schemas.microsoft.com/office/powerpoint/2010/main" val="36490165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477312"/>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indent="265113" algn="just"/>
            <a:r>
              <a:rPr lang="ru-RU" sz="2000" dirty="0">
                <a:solidFill>
                  <a:srgbClr val="062678"/>
                </a:solidFill>
              </a:rPr>
              <a:t>Важным моментом анализа разделения труда является рассмотрение его как условия повышения производительности труда в масштабе общества и каждого отдельного предприятия. </a:t>
            </a:r>
          </a:p>
          <a:p>
            <a:pPr indent="265113" algn="just"/>
            <a:r>
              <a:rPr lang="ru-RU" sz="2000" dirty="0">
                <a:solidFill>
                  <a:srgbClr val="062678"/>
                </a:solidFill>
              </a:rPr>
              <a:t>Рассматривая разделение труда внутри предприятия, следует выделить следующие</a:t>
            </a:r>
            <a:r>
              <a:rPr lang="en-US" sz="2000" dirty="0">
                <a:solidFill>
                  <a:srgbClr val="062678"/>
                </a:solidFill>
              </a:rPr>
              <a:t> </a:t>
            </a:r>
            <a:r>
              <a:rPr lang="ru-RU" sz="2000" dirty="0">
                <a:solidFill>
                  <a:srgbClr val="062678"/>
                </a:solidFill>
              </a:rPr>
              <a:t>основные его виды: </a:t>
            </a:r>
          </a:p>
          <a:p>
            <a:pPr indent="265113" algn="just"/>
            <a:r>
              <a:rPr lang="ru-RU" sz="2000" dirty="0">
                <a:solidFill>
                  <a:srgbClr val="062678"/>
                </a:solidFill>
              </a:rPr>
              <a:t>1) </a:t>
            </a:r>
            <a:r>
              <a:rPr lang="ru-RU" sz="2000" b="1" i="1" dirty="0">
                <a:solidFill>
                  <a:srgbClr val="062678"/>
                </a:solidFill>
              </a:rPr>
              <a:t>функциональное </a:t>
            </a:r>
            <a:r>
              <a:rPr lang="ru-RU" sz="2000" dirty="0">
                <a:solidFill>
                  <a:srgbClr val="062678"/>
                </a:solidFill>
              </a:rPr>
              <a:t>разделение труда между различными категориями работников предприятия; </a:t>
            </a:r>
          </a:p>
          <a:p>
            <a:pPr indent="265113" algn="just"/>
            <a:r>
              <a:rPr lang="ru-RU" sz="2000" dirty="0">
                <a:solidFill>
                  <a:srgbClr val="062678"/>
                </a:solidFill>
              </a:rPr>
              <a:t>2) </a:t>
            </a:r>
            <a:r>
              <a:rPr lang="ru-RU" sz="2000" b="1" i="1" dirty="0">
                <a:solidFill>
                  <a:srgbClr val="062678"/>
                </a:solidFill>
              </a:rPr>
              <a:t>технологическое </a:t>
            </a:r>
            <a:r>
              <a:rPr lang="ru-RU" sz="2000" dirty="0">
                <a:solidFill>
                  <a:srgbClr val="062678"/>
                </a:solidFill>
              </a:rPr>
              <a:t>- по фазам, видам работ, изделиям, узлам, деталям, технологическим операциям; </a:t>
            </a:r>
          </a:p>
          <a:p>
            <a:pPr indent="265113" algn="just"/>
            <a:r>
              <a:rPr lang="ru-RU" sz="2000" dirty="0">
                <a:solidFill>
                  <a:srgbClr val="062678"/>
                </a:solidFill>
              </a:rPr>
              <a:t>3) </a:t>
            </a:r>
            <a:r>
              <a:rPr lang="ru-RU" sz="2000" b="1" i="1" dirty="0">
                <a:solidFill>
                  <a:srgbClr val="062678"/>
                </a:solidFill>
              </a:rPr>
              <a:t>профессиональное </a:t>
            </a:r>
            <a:r>
              <a:rPr lang="ru-RU" sz="2000" dirty="0">
                <a:solidFill>
                  <a:srgbClr val="062678"/>
                </a:solidFill>
              </a:rPr>
              <a:t>- разделение труда между группами рабочих по признаку технологической однородности выполняемых ими работ; </a:t>
            </a:r>
          </a:p>
          <a:p>
            <a:pPr indent="265113" algn="just"/>
            <a:r>
              <a:rPr lang="ru-RU" sz="2000" dirty="0">
                <a:solidFill>
                  <a:srgbClr val="062678"/>
                </a:solidFill>
              </a:rPr>
              <a:t>4) </a:t>
            </a:r>
            <a:r>
              <a:rPr lang="ru-RU" sz="2000" b="1" i="1" dirty="0">
                <a:solidFill>
                  <a:srgbClr val="062678"/>
                </a:solidFill>
              </a:rPr>
              <a:t>квалификационное </a:t>
            </a:r>
            <a:r>
              <a:rPr lang="ru-RU" sz="2000" dirty="0">
                <a:solidFill>
                  <a:srgbClr val="062678"/>
                </a:solidFill>
              </a:rPr>
              <a:t>- разделение труда между группами рабочих в зависимости от сложности выполняемых ими работ. </a:t>
            </a:r>
          </a:p>
        </p:txBody>
      </p:sp>
    </p:spTree>
    <p:extLst>
      <p:ext uri="{BB962C8B-B14F-4D97-AF65-F5344CB8AC3E}">
        <p14:creationId xmlns:p14="http://schemas.microsoft.com/office/powerpoint/2010/main" val="32601019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477312"/>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indent="265113" algn="just"/>
            <a:r>
              <a:rPr lang="ru-RU" sz="2000" b="1" i="1" dirty="0">
                <a:solidFill>
                  <a:srgbClr val="062678"/>
                </a:solidFill>
              </a:rPr>
              <a:t>Функциональное разделение труда </a:t>
            </a:r>
            <a:r>
              <a:rPr lang="ru-RU" sz="2000" dirty="0">
                <a:solidFill>
                  <a:srgbClr val="062678"/>
                </a:solidFill>
              </a:rPr>
              <a:t>проявляется в двух направлениях: </a:t>
            </a:r>
          </a:p>
          <a:p>
            <a:pPr marL="265113" indent="-265113" algn="just">
              <a:buFont typeface="Arial" panose="020B0604020202020204" pitchFamily="34" charset="0"/>
              <a:buChar char="•"/>
            </a:pPr>
            <a:r>
              <a:rPr lang="ru-RU" sz="2000" dirty="0">
                <a:solidFill>
                  <a:srgbClr val="062678"/>
                </a:solidFill>
              </a:rPr>
              <a:t>между категориями работников, входящих в состав персонала предприятия (рабочие, руководители, специалисты и служащие). Характерной тенденцией в развитии этого вида разделения труда является возрастание доли специалистов в составе производственного персонала. </a:t>
            </a:r>
            <a:endParaRPr lang="en-US" sz="2000" dirty="0">
              <a:solidFill>
                <a:srgbClr val="062678"/>
              </a:solidFill>
            </a:endParaRPr>
          </a:p>
          <a:p>
            <a:pPr marL="265113" indent="-265113" algn="just">
              <a:buFont typeface="Arial" panose="020B0604020202020204" pitchFamily="34" charset="0"/>
              <a:buChar char="•"/>
            </a:pPr>
            <a:r>
              <a:rPr lang="ru-RU" sz="2000" dirty="0">
                <a:solidFill>
                  <a:srgbClr val="062678"/>
                </a:solidFill>
              </a:rPr>
              <a:t>между основными и вспомогательными рабочими. Растет доля рабочих по наладке и ремонту машин и механизмов, а также занятых изготовлением инструмента, технологической оснастки. Уменьшается удельный вес рабочих, занятых на погрузочно-разгрузочных, складских операциях и т.п. </a:t>
            </a:r>
          </a:p>
        </p:txBody>
      </p:sp>
    </p:spTree>
    <p:extLst>
      <p:ext uri="{BB962C8B-B14F-4D97-AF65-F5344CB8AC3E}">
        <p14:creationId xmlns:p14="http://schemas.microsoft.com/office/powerpoint/2010/main" val="13140595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477312"/>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indent="265113" algn="just"/>
            <a:r>
              <a:rPr lang="ru-RU" sz="2000" b="1" i="1" dirty="0">
                <a:solidFill>
                  <a:srgbClr val="062678"/>
                </a:solidFill>
              </a:rPr>
              <a:t>Технологическое разделение труда </a:t>
            </a:r>
            <a:r>
              <a:rPr lang="ru-RU" sz="2000" dirty="0">
                <a:solidFill>
                  <a:srgbClr val="062678"/>
                </a:solidFill>
              </a:rPr>
              <a:t>определяет расстановку работников в соответствии с технологией производства и в значительной степени влияет на уровень содержательности труда. При узкой специализации в работе появляется монотонность, при слишком широкой специализации повышается вероятность некачественного выполнения работ. Ответственная задача организатора труда состоит в нахождении оптимального уровня технологического разделения труда. Разновидностями этой формы разделения являются </a:t>
            </a:r>
            <a:r>
              <a:rPr lang="ru-RU" sz="2000" dirty="0" err="1">
                <a:solidFill>
                  <a:srgbClr val="062678"/>
                </a:solidFill>
              </a:rPr>
              <a:t>подетальное</a:t>
            </a:r>
            <a:r>
              <a:rPr lang="ru-RU" sz="2000" dirty="0">
                <a:solidFill>
                  <a:srgbClr val="062678"/>
                </a:solidFill>
              </a:rPr>
              <a:t>, предметное и пооперационное разделение труда </a:t>
            </a:r>
          </a:p>
          <a:p>
            <a:pPr indent="265113" algn="just"/>
            <a:r>
              <a:rPr lang="ru-RU" sz="2000" b="1" i="1" dirty="0">
                <a:solidFill>
                  <a:srgbClr val="062678"/>
                </a:solidFill>
              </a:rPr>
              <a:t>Профессиональное разделение труда </a:t>
            </a:r>
            <a:r>
              <a:rPr lang="ru-RU" sz="2000" dirty="0">
                <a:solidFill>
                  <a:srgbClr val="062678"/>
                </a:solidFill>
              </a:rPr>
              <a:t>(зависит от применяемых орудий труда, предметов труда, технологии производства). Изменения в профессиональном разделении труда это: </a:t>
            </a:r>
          </a:p>
          <a:p>
            <a:pPr marL="265113" indent="-265113" algn="just">
              <a:buFont typeface="Arial" panose="020B0604020202020204" pitchFamily="34" charset="0"/>
              <a:buChar char="•"/>
            </a:pPr>
            <a:r>
              <a:rPr lang="ru-RU" sz="2000" dirty="0">
                <a:solidFill>
                  <a:srgbClr val="062678"/>
                </a:solidFill>
              </a:rPr>
              <a:t>рост абсолютного числа и удельного веса профессий механизированного труда, </a:t>
            </a:r>
            <a:endParaRPr lang="en-US" sz="2000" dirty="0">
              <a:solidFill>
                <a:srgbClr val="062678"/>
              </a:solidFill>
            </a:endParaRPr>
          </a:p>
          <a:p>
            <a:pPr marL="265113" indent="-265113" algn="just">
              <a:buFont typeface="Arial" panose="020B0604020202020204" pitchFamily="34" charset="0"/>
              <a:buChar char="•"/>
            </a:pPr>
            <a:r>
              <a:rPr lang="ru-RU" sz="2000" dirty="0">
                <a:solidFill>
                  <a:srgbClr val="062678"/>
                </a:solidFill>
              </a:rPr>
              <a:t>сокращение числа узких профессий и специальностей, </a:t>
            </a:r>
          </a:p>
          <a:p>
            <a:pPr marL="265113" indent="-265113" algn="just">
              <a:buFont typeface="Arial" panose="020B0604020202020204" pitchFamily="34" charset="0"/>
              <a:buChar char="•"/>
            </a:pPr>
            <a:r>
              <a:rPr lang="ru-RU" sz="2000" dirty="0">
                <a:solidFill>
                  <a:srgbClr val="062678"/>
                </a:solidFill>
              </a:rPr>
              <a:t>увеличение численности профессий широкого профиля. </a:t>
            </a:r>
          </a:p>
          <a:p>
            <a:pPr indent="265113" algn="just"/>
            <a:r>
              <a:rPr lang="ru-RU" sz="2000" dirty="0">
                <a:solidFill>
                  <a:srgbClr val="062678"/>
                </a:solidFill>
              </a:rPr>
              <a:t>Существует тесная связь между профессиональным разделением труда и переходом от одной стадии технико-технологического развития производства к другой (частичная механизация, комплексная механизация труда, автоматизация) </a:t>
            </a:r>
          </a:p>
        </p:txBody>
      </p:sp>
    </p:spTree>
    <p:extLst>
      <p:ext uri="{BB962C8B-B14F-4D97-AF65-F5344CB8AC3E}">
        <p14:creationId xmlns:p14="http://schemas.microsoft.com/office/powerpoint/2010/main" val="17813624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477312"/>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indent="265113" algn="just"/>
            <a:r>
              <a:rPr lang="ru-RU" sz="2000" b="1" i="1" dirty="0">
                <a:solidFill>
                  <a:srgbClr val="062678"/>
                </a:solidFill>
              </a:rPr>
              <a:t>Квалификационное разделение труда </a:t>
            </a:r>
            <a:r>
              <a:rPr lang="ru-RU" sz="2000" dirty="0">
                <a:solidFill>
                  <a:srgbClr val="062678"/>
                </a:solidFill>
              </a:rPr>
              <a:t>(в зависимости от сложности работ). Оно имеет теснейшую связь с повышением культурно-технического уровня работников, ведущим к сокращению доли малоквалифицированного труда. </a:t>
            </a:r>
          </a:p>
          <a:p>
            <a:pPr indent="265113" algn="just"/>
            <a:r>
              <a:rPr lang="ru-RU" sz="2000" dirty="0">
                <a:solidFill>
                  <a:srgbClr val="062678"/>
                </a:solidFill>
              </a:rPr>
              <a:t>Квалификационные различия между группами работников объективно обусловлены различной сложностью выполняемых работ. Работники одной и той же профессии или специальности могут иметь разные знания, умение работать и производственный опыт. Все это выражается в квалификации - качестве работы (труда) и лежит в основе распределения работников по группам квалификации - разрядам, категориям, классам и т.п. </a:t>
            </a:r>
          </a:p>
          <a:p>
            <a:pPr indent="265113" algn="just"/>
            <a:r>
              <a:rPr lang="ru-RU" sz="2000" dirty="0">
                <a:solidFill>
                  <a:srgbClr val="062678"/>
                </a:solidFill>
              </a:rPr>
              <a:t>С разделением труда в производстве неразрывно связана его кооперация. Это две стороны единого процесса труда в его общественной форме. </a:t>
            </a:r>
          </a:p>
          <a:p>
            <a:pPr indent="265113" algn="just"/>
            <a:r>
              <a:rPr lang="ru-RU" sz="2000" dirty="0">
                <a:solidFill>
                  <a:srgbClr val="062678"/>
                </a:solidFill>
              </a:rPr>
              <a:t>Существование разделенного труда (по функциональному, профессиональному и квалификационному признакам) объективно требует установления определенных соотношений и взаимодействия между видами труда. Без этого производство невозможно. </a:t>
            </a:r>
            <a:endParaRPr lang="en-US" sz="2000" dirty="0">
              <a:solidFill>
                <a:srgbClr val="062678"/>
              </a:solidFill>
            </a:endParaRPr>
          </a:p>
          <a:p>
            <a:pPr indent="265113" algn="just"/>
            <a:r>
              <a:rPr lang="ru-RU" sz="2000" b="1" i="1" dirty="0">
                <a:solidFill>
                  <a:srgbClr val="062678"/>
                </a:solidFill>
              </a:rPr>
              <a:t>Кооперация </a:t>
            </a:r>
            <a:r>
              <a:rPr lang="ru-RU" sz="2000" dirty="0">
                <a:solidFill>
                  <a:srgbClr val="062678"/>
                </a:solidFill>
              </a:rPr>
              <a:t>- система производственных взаимосвязей между отдельными исполнителями, которые заняты обособленными видами деятельности в пространстве и во времени. </a:t>
            </a:r>
          </a:p>
          <a:p>
            <a:pPr indent="265113" algn="just"/>
            <a:r>
              <a:rPr lang="ru-RU" sz="2000" dirty="0">
                <a:solidFill>
                  <a:srgbClr val="062678"/>
                </a:solidFill>
              </a:rPr>
              <a:t>Согласование </a:t>
            </a:r>
            <a:r>
              <a:rPr lang="ru-RU" sz="2000" b="1" i="1" dirty="0">
                <a:solidFill>
                  <a:srgbClr val="062678"/>
                </a:solidFill>
              </a:rPr>
              <a:t>в пространстве </a:t>
            </a:r>
            <a:r>
              <a:rPr lang="ru-RU" sz="2000" dirty="0">
                <a:solidFill>
                  <a:srgbClr val="062678"/>
                </a:solidFill>
              </a:rPr>
              <a:t>- установление необходимых производственных связей между работниками, коллективами бригад, участков, цехов и служб. </a:t>
            </a:r>
          </a:p>
          <a:p>
            <a:pPr indent="265113" algn="just"/>
            <a:r>
              <a:rPr lang="ru-RU" sz="2000" dirty="0">
                <a:solidFill>
                  <a:srgbClr val="062678"/>
                </a:solidFill>
              </a:rPr>
              <a:t>Согласование </a:t>
            </a:r>
            <a:r>
              <a:rPr lang="ru-RU" sz="2000" b="1" i="1" dirty="0">
                <a:solidFill>
                  <a:srgbClr val="062678"/>
                </a:solidFill>
              </a:rPr>
              <a:t>во времени </a:t>
            </a:r>
            <a:r>
              <a:rPr lang="ru-RU" sz="2000" dirty="0">
                <a:solidFill>
                  <a:srgbClr val="062678"/>
                </a:solidFill>
              </a:rPr>
              <a:t>путем организации сменной работы (взаимодействие между сменами), осуществления работы по графику (часовому, сменно-суточному, недельному, декадному и т.п.). </a:t>
            </a:r>
          </a:p>
          <a:p>
            <a:pPr indent="265113" algn="just"/>
            <a:endParaRPr lang="ru-RU" sz="2000" dirty="0">
              <a:solidFill>
                <a:srgbClr val="062678"/>
              </a:solidFill>
            </a:endParaRPr>
          </a:p>
        </p:txBody>
      </p:sp>
    </p:spTree>
    <p:extLst>
      <p:ext uri="{BB962C8B-B14F-4D97-AF65-F5344CB8AC3E}">
        <p14:creationId xmlns:p14="http://schemas.microsoft.com/office/powerpoint/2010/main" val="3680812173"/>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3716</TotalTime>
  <Words>1846</Words>
  <Application>Microsoft Office PowerPoint</Application>
  <PresentationFormat>Широкоэкранный</PresentationFormat>
  <Paragraphs>75</Paragraphs>
  <Slides>14</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14</vt:i4>
      </vt:variant>
    </vt:vector>
  </HeadingPairs>
  <TitlesOfParts>
    <vt:vector size="17" baseType="lpstr">
      <vt:lpstr>Arial</vt:lpstr>
      <vt:lpstr>Calibri</vt:lpstr>
      <vt:lpstr>Тема Office</vt:lpstr>
      <vt:lpstr>Экономика труда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Ivan</cp:lastModifiedBy>
  <cp:revision>228</cp:revision>
  <dcterms:created xsi:type="dcterms:W3CDTF">2018-02-17T04:53:53Z</dcterms:created>
  <dcterms:modified xsi:type="dcterms:W3CDTF">2023-02-13T10:56:26Z</dcterms:modified>
</cp:coreProperties>
</file>