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99" r:id="rId2"/>
    <p:sldId id="281" r:id="rId3"/>
    <p:sldId id="300" r:id="rId4"/>
    <p:sldId id="301" r:id="rId5"/>
    <p:sldId id="302" r:id="rId6"/>
    <p:sldId id="303" r:id="rId7"/>
    <p:sldId id="305" r:id="rId8"/>
    <p:sldId id="306" r:id="rId9"/>
    <p:sldId id="307" r:id="rId10"/>
    <p:sldId id="308" r:id="rId11"/>
    <p:sldId id="309" r:id="rId12"/>
    <p:sldId id="310" r:id="rId13"/>
    <p:sldId id="311"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2678"/>
    <a:srgbClr val="008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71" autoAdjust="0"/>
  </p:normalViewPr>
  <p:slideViewPr>
    <p:cSldViewPr>
      <p:cViewPr varScale="1">
        <p:scale>
          <a:sx n="105" d="100"/>
          <a:sy n="105" d="100"/>
        </p:scale>
        <p:origin x="72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282BAD6-5E16-4C10-9B2E-6581C6E73C0C}" type="datetimeFigureOut">
              <a:rPr lang="ru-RU" smtClean="0"/>
              <a:pPr/>
              <a:t>13.02.2023</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D5E7FC-7788-4FEE-9BB8-B1959E33B7E1}" type="slidenum">
              <a:rPr lang="ru-RU" smtClean="0"/>
              <a:pPr/>
              <a:t>‹#›</a:t>
            </a:fld>
            <a:endParaRPr lang="ru-RU"/>
          </a:p>
        </p:txBody>
      </p:sp>
    </p:spTree>
    <p:extLst>
      <p:ext uri="{BB962C8B-B14F-4D97-AF65-F5344CB8AC3E}">
        <p14:creationId xmlns:p14="http://schemas.microsoft.com/office/powerpoint/2010/main" val="1456669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914400" y="2130426"/>
            <a:ext cx="10363200" cy="1470025"/>
          </a:xfrm>
        </p:spPr>
        <p:txBody>
          <a:bodyPr/>
          <a:lstStyle/>
          <a:p>
            <a:r>
              <a:rPr lang="ru-RU"/>
              <a:t>Образец заголовка</a:t>
            </a:r>
          </a:p>
        </p:txBody>
      </p:sp>
      <p:sp>
        <p:nvSpPr>
          <p:cNvPr id="3" name="Подзаголовок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27238111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3743252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39"/>
            <a:ext cx="27432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609600" y="274639"/>
            <a:ext cx="80264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63812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283864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3084" y="4406901"/>
            <a:ext cx="103632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2384308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3768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386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16349234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54184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1" y="273050"/>
            <a:ext cx="4011084"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4162791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389717" y="4800600"/>
            <a:ext cx="73152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3ABAE1A-5247-4A34-9181-09F1919AC41A}" type="datetimeFigureOut">
              <a:rPr lang="ru-RU" smtClean="0"/>
              <a:pPr/>
              <a:t>13.02.2023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FAF48DFB-2F6C-4D8C-9215-E86B9113B68A}" type="slidenum">
              <a:rPr lang="ru-RU" smtClean="0"/>
              <a:pPr/>
              <a:t>‹#›</a:t>
            </a:fld>
            <a:endParaRPr lang="ru-RU"/>
          </a:p>
        </p:txBody>
      </p:sp>
    </p:spTree>
    <p:extLst>
      <p:ext uri="{BB962C8B-B14F-4D97-AF65-F5344CB8AC3E}">
        <p14:creationId xmlns:p14="http://schemas.microsoft.com/office/powerpoint/2010/main" val="3137241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ABAE1A-5247-4A34-9181-09F1919AC41A}" type="datetimeFigureOut">
              <a:rPr lang="ru-RU" smtClean="0"/>
              <a:pPr/>
              <a:t>13.02.2023</a:t>
            </a:fld>
            <a:endParaRPr lang="ru-RU"/>
          </a:p>
        </p:txBody>
      </p:sp>
      <p:sp>
        <p:nvSpPr>
          <p:cNvPr id="5" name="Нижний колонтитул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F48DFB-2F6C-4D8C-9215-E86B9113B68A}" type="slidenum">
              <a:rPr lang="ru-RU" smtClean="0"/>
              <a:pPr/>
              <a:t>‹#›</a:t>
            </a:fld>
            <a:endParaRPr lang="ru-RU"/>
          </a:p>
        </p:txBody>
      </p:sp>
    </p:spTree>
    <p:extLst>
      <p:ext uri="{BB962C8B-B14F-4D97-AF65-F5344CB8AC3E}">
        <p14:creationId xmlns:p14="http://schemas.microsoft.com/office/powerpoint/2010/main" val="3787071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vert="horz" lIns="121920" tIns="60960" rIns="121920" bIns="60960" rtlCol="0" anchor="ctr">
            <a:noAutofit/>
          </a:bodyPr>
          <a:lstStyle/>
          <a:p>
            <a:r>
              <a:rPr lang="ru-RU" sz="4267" b="1" dirty="0">
                <a:solidFill>
                  <a:srgbClr val="062678"/>
                </a:solidFill>
                <a:latin typeface="+mn-lt"/>
              </a:rPr>
              <a:t>Экономика труда</a:t>
            </a:r>
          </a:p>
        </p:txBody>
      </p:sp>
      <p:sp>
        <p:nvSpPr>
          <p:cNvPr id="3" name="Объект 2"/>
          <p:cNvSpPr>
            <a:spLocks noGrp="1"/>
          </p:cNvSpPr>
          <p:nvPr>
            <p:ph idx="1"/>
          </p:nvPr>
        </p:nvSpPr>
        <p:spPr/>
        <p:txBody>
          <a:bodyPr vert="horz" lIns="121920" tIns="60960" rIns="121920" bIns="60960" rtlCol="0" anchor="ctr">
            <a:noAutofit/>
          </a:bodyPr>
          <a:lstStyle/>
          <a:p>
            <a:pPr algn="ctr">
              <a:spcBef>
                <a:spcPct val="0"/>
              </a:spcBef>
              <a:buNone/>
            </a:pPr>
            <a:r>
              <a:rPr lang="ru-RU" b="1" dirty="0">
                <a:solidFill>
                  <a:srgbClr val="062678"/>
                </a:solidFill>
                <a:ea typeface="+mj-ea"/>
                <a:cs typeface="+mj-cs"/>
              </a:rPr>
              <a:t>ТЕМА 14. ПРОФСОЮЗЫ И СОЦИАЛЬНОЕ ПАРТНЕРСТВО.</a:t>
            </a:r>
          </a:p>
          <a:p>
            <a:pPr algn="ctr">
              <a:spcBef>
                <a:spcPct val="0"/>
              </a:spcBef>
              <a:buNone/>
            </a:pPr>
            <a:endParaRPr lang="ru-RU" b="1" dirty="0">
              <a:solidFill>
                <a:srgbClr val="062678"/>
              </a:solidFill>
              <a:ea typeface="+mj-ea"/>
              <a:cs typeface="+mj-cs"/>
            </a:endParaRPr>
          </a:p>
          <a:p>
            <a:pPr algn="ctr">
              <a:spcBef>
                <a:spcPct val="0"/>
              </a:spcBef>
              <a:buNone/>
            </a:pPr>
            <a:endParaRPr lang="ru-RU" b="1" dirty="0">
              <a:solidFill>
                <a:srgbClr val="062678"/>
              </a:solidFill>
              <a:ea typeface="+mj-ea"/>
              <a:cs typeface="+mj-cs"/>
            </a:endParaRPr>
          </a:p>
          <a:p>
            <a:pPr algn="ctr">
              <a:spcBef>
                <a:spcPct val="0"/>
              </a:spcBef>
              <a:buNone/>
            </a:pPr>
            <a:r>
              <a:rPr lang="ru-RU" sz="2400" b="1" dirty="0">
                <a:solidFill>
                  <a:srgbClr val="062678"/>
                </a:solidFill>
                <a:ea typeface="+mj-ea"/>
                <a:cs typeface="+mj-cs"/>
              </a:rPr>
              <a:t> ТЛЕУЖАНОВА МАНАТЖАН АШИМКУЛОВНА</a:t>
            </a:r>
          </a:p>
        </p:txBody>
      </p:sp>
    </p:spTree>
    <p:extLst>
      <p:ext uri="{BB962C8B-B14F-4D97-AF65-F5344CB8AC3E}">
        <p14:creationId xmlns:p14="http://schemas.microsoft.com/office/powerpoint/2010/main" val="14343466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Важно, что массовое увольнение работников, связанное с рационализацией производства, совершенствованием организации труда, ликвидацией, перепрофилированием организации или ее структурных подразделений, полной или частичной приостановкой производства по инициативе работодателя, может осуществляться лишь при условии предварительного (не менее чем за два месяца) уведомления соответствующих профсоюзных органов. </a:t>
            </a:r>
          </a:p>
          <a:p>
            <a:pPr indent="265113" algn="just"/>
            <a:r>
              <a:rPr lang="ru-RU" sz="2000" dirty="0">
                <a:solidFill>
                  <a:srgbClr val="062678"/>
                </a:solidFill>
              </a:rPr>
              <a:t>Согласование интересов работодателей и наемных работников в социально-трудовой сфере осуществляется путем переговоров, которые должны завершаться заключением коллективных договоров или соглашений. </a:t>
            </a:r>
          </a:p>
          <a:p>
            <a:pPr indent="265113" algn="just"/>
            <a:r>
              <a:rPr lang="ru-RU" sz="2000" dirty="0">
                <a:solidFill>
                  <a:srgbClr val="062678"/>
                </a:solidFill>
              </a:rPr>
              <a:t>Профессиональные союзы вправе требовать от работодателей включения в коллективный договор конкретных мер по защите интересов трудящихся. </a:t>
            </a:r>
          </a:p>
        </p:txBody>
      </p:sp>
    </p:spTree>
    <p:extLst>
      <p:ext uri="{BB962C8B-B14F-4D97-AF65-F5344CB8AC3E}">
        <p14:creationId xmlns:p14="http://schemas.microsoft.com/office/powerpoint/2010/main" val="37619667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обретением независимости Украины бывшая </a:t>
            </a:r>
            <a:r>
              <a:rPr lang="ru-RU" sz="2000" dirty="0" err="1">
                <a:solidFill>
                  <a:srgbClr val="062678"/>
                </a:solidFill>
              </a:rPr>
              <a:t>Укрпрофрада</a:t>
            </a:r>
            <a:r>
              <a:rPr lang="ru-RU" sz="2000" dirty="0">
                <a:solidFill>
                  <a:srgbClr val="062678"/>
                </a:solidFill>
              </a:rPr>
              <a:t> преобразовалась в Независимую федерацию профсоюзов Украины, а затем - в Федерацию профсоюзов Украины (ФПУ). По данным Министерства юстиции Украины, по состоянию на 1 января 2001 г. в Украине действовали пять всеукраинских объединений профсоюзов и 74 всеукраинских отраслевых профсоюза. Кроме того, территориальными органами юстиции зарегистрирован 161 профсоюз, составляющий 46 региональных объединений. </a:t>
            </a:r>
          </a:p>
          <a:p>
            <a:pPr indent="265113" algn="just"/>
            <a:r>
              <a:rPr lang="ru-RU" sz="2000" dirty="0">
                <a:solidFill>
                  <a:srgbClr val="062678"/>
                </a:solidFill>
              </a:rPr>
              <a:t>Суммарная численность членов профсоюзов - 17,4 млн. человек, из которых 14,4 млн. объединяют профсоюзы, входящие в ФПУ. Согласно результатам социологического опроса УЦЭПИ, почти половина членов профсоюзов (43,7%) состоят в них еще с советских времен, т. е. просто по инерции; каждый пятый (20,2%) сослался на то, что на предприятии, где он работает, «так принято»; каждый восьмой (12,2%) сообщил, что его согласия на вступление в профсоюз особо никто и не спрашивал - профсоюз был создан централизованным путем. И только 18,7% опрошенных считают членство в профсоюзе необходимым для борьбы за свои права. Если добавить к этому, что писали заявления о приеме в профсоюз и имеют профсоюзные билеты чуть более 70%, то картина вырисовывается довольно безрадостная и свидетельствующая о том, что членство в профсоюзе весьма и весьма формально. </a:t>
            </a:r>
          </a:p>
        </p:txBody>
      </p:sp>
    </p:spTree>
    <p:extLst>
      <p:ext uri="{BB962C8B-B14F-4D97-AF65-F5344CB8AC3E}">
        <p14:creationId xmlns:p14="http://schemas.microsoft.com/office/powerpoint/2010/main" val="23950130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Профсоюзы, их объединения, имеют следующие права и полномочия: </a:t>
            </a:r>
          </a:p>
          <a:p>
            <a:pPr marL="265113" indent="-265113" algn="just">
              <a:buFont typeface="Arial" panose="020B0604020202020204" pitchFamily="34" charset="0"/>
              <a:buChar char="•"/>
            </a:pPr>
            <a:r>
              <a:rPr lang="ru-RU" sz="2000" dirty="0">
                <a:solidFill>
                  <a:srgbClr val="062678"/>
                </a:solidFill>
              </a:rPr>
              <a:t>защита прав граждан на труд, участие в разработке и осуществлении государственной политики в области трудовых отношений, оплаты труда, охраны труда, социальной защиты; </a:t>
            </a:r>
          </a:p>
          <a:p>
            <a:pPr marL="265113" indent="-265113" algn="just">
              <a:buFont typeface="Arial" panose="020B0604020202020204" pitchFamily="34" charset="0"/>
              <a:buChar char="•"/>
            </a:pPr>
            <a:r>
              <a:rPr lang="ru-RU" sz="2000" dirty="0">
                <a:solidFill>
                  <a:srgbClr val="062678"/>
                </a:solidFill>
              </a:rPr>
              <a:t>ведение коллективных переговоров и заключение коллективных договоров и соглашений; </a:t>
            </a:r>
          </a:p>
          <a:p>
            <a:pPr marL="265113" indent="-265113" algn="just">
              <a:buFont typeface="Arial" panose="020B0604020202020204" pitchFamily="34" charset="0"/>
              <a:buChar char="•"/>
            </a:pPr>
            <a:r>
              <a:rPr lang="ru-RU" sz="2000" dirty="0">
                <a:solidFill>
                  <a:srgbClr val="062678"/>
                </a:solidFill>
              </a:rPr>
              <a:t>социальная защита и обеспечение достаточного жизненного уровня граждан; </a:t>
            </a:r>
          </a:p>
          <a:p>
            <a:pPr marL="265113" indent="-265113" algn="just">
              <a:buFont typeface="Arial" panose="020B0604020202020204" pitchFamily="34" charset="0"/>
              <a:buChar char="•"/>
            </a:pPr>
            <a:r>
              <a:rPr lang="ru-RU" sz="2000" dirty="0">
                <a:solidFill>
                  <a:srgbClr val="062678"/>
                </a:solidFill>
              </a:rPr>
              <a:t>участие в управлении государственным социальным страхованием; </a:t>
            </a:r>
          </a:p>
          <a:p>
            <a:pPr marL="265113" indent="-265113" algn="just">
              <a:buFont typeface="Arial" panose="020B0604020202020204" pitchFamily="34" charset="0"/>
              <a:buChar char="•"/>
            </a:pPr>
            <a:r>
              <a:rPr lang="ru-RU" sz="2000" dirty="0">
                <a:solidFill>
                  <a:srgbClr val="062678"/>
                </a:solidFill>
              </a:rPr>
              <a:t>участие в работе комиссий по приватизации; </a:t>
            </a:r>
          </a:p>
          <a:p>
            <a:pPr marL="265113" indent="-265113" algn="just">
              <a:buFont typeface="Arial" panose="020B0604020202020204" pitchFamily="34" charset="0"/>
              <a:buChar char="•"/>
            </a:pPr>
            <a:r>
              <a:rPr lang="ru-RU" sz="2000" dirty="0">
                <a:solidFill>
                  <a:srgbClr val="062678"/>
                </a:solidFill>
              </a:rPr>
              <a:t>право представлять интересы работников при решении трудовых споров (конфликтов); </a:t>
            </a:r>
          </a:p>
          <a:p>
            <a:pPr marL="265113" indent="-265113" algn="just">
              <a:buFont typeface="Arial" panose="020B0604020202020204" pitchFamily="34" charset="0"/>
              <a:buChar char="•"/>
            </a:pPr>
            <a:r>
              <a:rPr lang="ru-RU" sz="2000" dirty="0">
                <a:solidFill>
                  <a:srgbClr val="062678"/>
                </a:solidFill>
              </a:rPr>
              <a:t>право на организацию и проведение забастовок, собраний, митингов и демонстраций, в защиту трудовых и социально-экономических прав и интересов работников; </a:t>
            </a:r>
          </a:p>
          <a:p>
            <a:pPr marL="265113" indent="-265113" algn="just">
              <a:buFont typeface="Arial" panose="020B0604020202020204" pitchFamily="34" charset="0"/>
              <a:buChar char="•"/>
            </a:pPr>
            <a:r>
              <a:rPr lang="ru-RU" sz="2000" dirty="0">
                <a:solidFill>
                  <a:srgbClr val="062678"/>
                </a:solidFill>
              </a:rPr>
              <a:t>право получать информацию от работодателей или их объединений, органов государственной власти и органов местного самоуправления по вопросам, которые касаются трудовых и социально-экономических прав своих членов, а также информацию о результатах хозяйственной деятельности предприятий, учреждений или организаций; </a:t>
            </a:r>
          </a:p>
          <a:p>
            <a:pPr marL="265113" indent="-265113" algn="just">
              <a:buFont typeface="Arial" panose="020B0604020202020204" pitchFamily="34" charset="0"/>
              <a:buChar char="•"/>
            </a:pPr>
            <a:r>
              <a:rPr lang="ru-RU" sz="2000" dirty="0">
                <a:solidFill>
                  <a:srgbClr val="062678"/>
                </a:solidFill>
              </a:rPr>
              <a:t>общественный контроль за реализацией прав членов профсоюза в сфере здравоохранения; </a:t>
            </a:r>
          </a:p>
          <a:p>
            <a:pPr marL="265113" indent="-265113" algn="just">
              <a:buFont typeface="Arial" panose="020B0604020202020204" pitchFamily="34" charset="0"/>
              <a:buChar char="•"/>
            </a:pPr>
            <a:r>
              <a:rPr lang="ru-RU" sz="2000" dirty="0">
                <a:solidFill>
                  <a:srgbClr val="062678"/>
                </a:solidFill>
              </a:rPr>
              <a:t>защита жилищных прав граждан; </a:t>
            </a:r>
          </a:p>
          <a:p>
            <a:pPr marL="265113" indent="-265113" algn="just">
              <a:buFont typeface="Arial" panose="020B0604020202020204" pitchFamily="34" charset="0"/>
              <a:buChar char="•"/>
            </a:pPr>
            <a:r>
              <a:rPr lang="ru-RU" sz="2000" dirty="0">
                <a:solidFill>
                  <a:srgbClr val="062678"/>
                </a:solidFill>
              </a:rPr>
              <a:t>право требовать расторжения трудового договора (контракта) с руководителем предприятия, учреждения или организации, если он нарушает законодательство о профессиональных союзах, о труде, о коллективных договорах и соглашениях. </a:t>
            </a:r>
          </a:p>
        </p:txBody>
      </p:sp>
    </p:spTree>
    <p:extLst>
      <p:ext uri="{BB962C8B-B14F-4D97-AF65-F5344CB8AC3E}">
        <p14:creationId xmlns:p14="http://schemas.microsoft.com/office/powerpoint/2010/main" val="10743754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Для формирования эффективной системы социального партнерства в Украине объективно сложились все необходимые условия, а именно: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осуществился переход к рыночным формам хозяйствования;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сформировались профсоюзы как организации, представляющие и защищающие интересы трудящихся;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оформился класс предпринимателей;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государство заявило о своей готовности выступать в качестве посредника в отношениях между работниками и работодателями;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существует минимально необходимая правовая основа для развития социального партнерства; </a:t>
            </a:r>
            <a:endParaRPr lang="en-US" sz="2000" dirty="0">
              <a:solidFill>
                <a:srgbClr val="062678"/>
              </a:solidFill>
            </a:endParaRPr>
          </a:p>
          <a:p>
            <a:pPr marL="265113" indent="-265113" algn="just">
              <a:buFont typeface="Arial" panose="020B0604020202020204" pitchFamily="34" charset="0"/>
              <a:buChar char="•"/>
            </a:pPr>
            <a:r>
              <a:rPr lang="ru-RU" sz="2000" dirty="0">
                <a:solidFill>
                  <a:srgbClr val="062678"/>
                </a:solidFill>
              </a:rPr>
              <a:t>сформированы базовые институты и механизмы проведения коллективных переговоров. </a:t>
            </a:r>
            <a:endParaRPr lang="en-US" sz="2000" dirty="0">
              <a:solidFill>
                <a:srgbClr val="062678"/>
              </a:solidFill>
            </a:endParaRPr>
          </a:p>
          <a:p>
            <a:pPr indent="265113" algn="just"/>
            <a:endParaRPr lang="en-US" sz="2000" dirty="0">
              <a:solidFill>
                <a:srgbClr val="062678"/>
              </a:solidFill>
            </a:endParaRPr>
          </a:p>
          <a:p>
            <a:pPr indent="265113" algn="just"/>
            <a:r>
              <a:rPr lang="ru-RU" sz="2000" dirty="0">
                <a:solidFill>
                  <a:srgbClr val="062678"/>
                </a:solidFill>
              </a:rPr>
              <a:t>Тем не менее, исследователи и участники социально-трудовых отношений отмечают неэффективность системы социального партнерства, формальность и невыполнение коллективных соглашений и договоров, низкую регулятивную силу соглашений. </a:t>
            </a:r>
          </a:p>
        </p:txBody>
      </p:sp>
    </p:spTree>
    <p:extLst>
      <p:ext uri="{BB962C8B-B14F-4D97-AF65-F5344CB8AC3E}">
        <p14:creationId xmlns:p14="http://schemas.microsoft.com/office/powerpoint/2010/main" val="3755550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Профсоюзы </a:t>
            </a:r>
            <a:r>
              <a:rPr lang="ru-RU" sz="2000" dirty="0">
                <a:solidFill>
                  <a:srgbClr val="062678"/>
                </a:solidFill>
              </a:rPr>
              <a:t>- (</a:t>
            </a:r>
            <a:r>
              <a:rPr lang="ru-RU" sz="2000" dirty="0" err="1">
                <a:solidFill>
                  <a:srgbClr val="062678"/>
                </a:solidFill>
              </a:rPr>
              <a:t>Trade</a:t>
            </a:r>
            <a:r>
              <a:rPr lang="ru-RU" sz="2000" dirty="0">
                <a:solidFill>
                  <a:srgbClr val="062678"/>
                </a:solidFill>
              </a:rPr>
              <a:t> </a:t>
            </a:r>
            <a:r>
              <a:rPr lang="ru-RU" sz="2000" dirty="0" err="1">
                <a:solidFill>
                  <a:srgbClr val="062678"/>
                </a:solidFill>
              </a:rPr>
              <a:t>unions</a:t>
            </a:r>
            <a:r>
              <a:rPr lang="ru-RU" sz="2000" dirty="0">
                <a:solidFill>
                  <a:srgbClr val="062678"/>
                </a:solidFill>
              </a:rPr>
              <a:t>) - добровольные профессиональные объединения трудящихся, созданные с целью защиты экономических интересов работников (прежде всего, улучшения условий труда и повышения заработной платы). </a:t>
            </a:r>
          </a:p>
          <a:p>
            <a:pPr indent="265113" algn="just"/>
            <a:r>
              <a:rPr lang="ru-RU" sz="2000" dirty="0">
                <a:solidFill>
                  <a:srgbClr val="062678"/>
                </a:solidFill>
              </a:rPr>
              <a:t>По мере формирования капиталистического общества появились новые основные социально-экономические классы - предприниматели (капиталисты) и наемные работники. Взаимоотношения работников и работодателей изначально порождали конфликты. В эпоху раннего капитализма одним из главных методов повышения дохода предпринимателей было ужесточение требований к работникам: удлинение рабочего дня, сокращение норм оплаты труда, штрафы, экономия на охране труда, увольнения. Обострение взаимоотношений наемных работников и работодателей часто приводило к стихийным выступлениям - рабочие покидали предприятие и отказывались снова приступать к работе, пока их требования не были удовлетворены хотя бы частично. Но эта тактика могла принести успех, только если с протестом выступали не отдельные недовольные, а крупные группы рабочих. </a:t>
            </a:r>
          </a:p>
          <a:p>
            <a:pPr indent="265113" algn="just"/>
            <a:r>
              <a:rPr lang="ru-RU" sz="2000" dirty="0">
                <a:solidFill>
                  <a:srgbClr val="062678"/>
                </a:solidFill>
              </a:rPr>
              <a:t>Вполне закономерно, что впервые профсоюзы возникли в годы промышленной революции в наиболее промышленно развитой стране мира – Англии. Профсоюзное движение в этой стране демонстрирует общие закономерности его развития, которые позже проявлялись и в других странах. </a:t>
            </a:r>
          </a:p>
        </p:txBody>
      </p:sp>
    </p:spTree>
    <p:extLst>
      <p:ext uri="{BB962C8B-B14F-4D97-AF65-F5344CB8AC3E}">
        <p14:creationId xmlns:p14="http://schemas.microsoft.com/office/powerpoint/2010/main" val="640921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549000"/>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Первые ассоциации рабочих имели строго локальный характер и объединяли только высококвалифицированных рабочих наиболее передовых отраслей. Так, одним из самых первых английских тред-юнионов считается созданный в 1792 году союз прядильщиков Ланкашира (графство на западе Англии). Что касается неквалифицированных рабочих, то высокая безработица делала их легко заменяемыми, поэтому на первых порах они никак не могли противостоять произволу нанимателей, а потому оставались за рамками профсоюзного движения. </a:t>
            </a:r>
          </a:p>
          <a:p>
            <a:pPr indent="265113" algn="just"/>
            <a:r>
              <a:rPr lang="ru-RU" sz="2000" dirty="0">
                <a:solidFill>
                  <a:srgbClr val="062678"/>
                </a:solidFill>
              </a:rPr>
              <a:t>Тред-юнионизм быстро стал массовым движением. Многочисленные местные профсоюзные организации стали налаживать связи друг с другом, чтобы обмениваться опытом и организовывать совместные действия. Движение к консолидации английских профсоюзов завершилось формированием в 1868 году Конгресса тред-юнионов (</a:t>
            </a:r>
            <a:r>
              <a:rPr lang="en-US" sz="2000" dirty="0">
                <a:solidFill>
                  <a:srgbClr val="062678"/>
                </a:solidFill>
              </a:rPr>
              <a:t>Trades Union Congress</a:t>
            </a:r>
            <a:r>
              <a:rPr lang="ru-RU" sz="2000" dirty="0">
                <a:solidFill>
                  <a:srgbClr val="062678"/>
                </a:solidFill>
              </a:rPr>
              <a:t>), который с тех пор и до сегодняшнего времени является центральным координирующим органом профсоюзного движения Великобритании. </a:t>
            </a:r>
          </a:p>
          <a:p>
            <a:pPr indent="265113" algn="just"/>
            <a:r>
              <a:rPr lang="ru-RU" sz="2000" dirty="0">
                <a:solidFill>
                  <a:srgbClr val="062678"/>
                </a:solidFill>
              </a:rPr>
              <a:t>В США первый общенациональный рабочий союз, Рыцари Труда, возник в 1869 году, но к концу 19 века он пришел в упадок, и крупнейшей национальной рабочей организацией стала основанная в 1881 году Американская Федерация Труда, АФТ. В 1955 году она слилась с Конгрессом производственных профсоюзов, КПП. </a:t>
            </a:r>
          </a:p>
        </p:txBody>
      </p:sp>
    </p:spTree>
    <p:extLst>
      <p:ext uri="{BB962C8B-B14F-4D97-AF65-F5344CB8AC3E}">
        <p14:creationId xmlns:p14="http://schemas.microsoft.com/office/powerpoint/2010/main" val="4228079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667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С тех пор эту ведущую профсоюзную организацию США называют АФТ-КПП. Сопротивление предпринимателей профсоюзам было в этой стране очень долгим. Так, в 1920–1930-е годы Национальная ассоциация промышленников настояла на введении контрактов «желтой собаки», по условиям которых рабочие не должны были вступать в профсоюзы. Чтобы ослабить сплоченность объединенных в профсоюзное движение рабочих, американские предприниматели пошли им на дополнительные уступки - например, применяли участие в прибылях предприятия. Нетерпимость к профсоюзам сменилась в США их признанием только при «новом курсе» Ф.Д. Рузвельта: принятый в 1935 году Национальный закон о трудовых отношениях (закон Вагнера) требовал от работодателей обязательного заключения коллективных договоров с профсоюзом, представляющим большинство работников. </a:t>
            </a:r>
          </a:p>
          <a:p>
            <a:pPr indent="265113" algn="just"/>
            <a:r>
              <a:rPr lang="ru-RU" sz="2000" dirty="0">
                <a:solidFill>
                  <a:srgbClr val="062678"/>
                </a:solidFill>
              </a:rPr>
              <a:t>Во Франции право организовывать рабочие союзы было официально признано только в 1930-е годы. </a:t>
            </a:r>
          </a:p>
          <a:p>
            <a:pPr indent="265113" algn="just"/>
            <a:r>
              <a:rPr lang="ru-RU" sz="2000" dirty="0">
                <a:solidFill>
                  <a:srgbClr val="062678"/>
                </a:solidFill>
              </a:rPr>
              <a:t>В Германии гитлеровский режим уничтожил профсоюзы, их восстановили лишь после Второй мировой войны. </a:t>
            </a:r>
          </a:p>
        </p:txBody>
      </p:sp>
    </p:spTree>
    <p:extLst>
      <p:ext uri="{BB962C8B-B14F-4D97-AF65-F5344CB8AC3E}">
        <p14:creationId xmlns:p14="http://schemas.microsoft.com/office/powerpoint/2010/main" val="36490165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Во второй половине 20 века в развитых странах утвердилась идеология социального партнерства. Профсоюзы отказались от нарушений социального мира в обмен на признание профсоюзных прав и государственные социальные гарантии. «Умиротворение» отношений между профсоюзами и предпринимателями нашло наиболее яркое выражение в японском профсоюзном движении. Поскольку в Японии для рабочего большое значение имеет принадлежность к фирме, а не род занятий, то и профсоюзы строятся в этой стране не по профессиям, а по фирмам. Это значит, что объединенные в «фирменный» профсоюз рабочие разных специальностей солидарны скорее с менеджерами своей фирмы, чем с коллегами по профессии из других фирм. Сами профсоюзные активисты получают плату от руководства фирмы. Как следствие, на японских предприятиях взаимоотношения между профсоюзами и менеджерами гораздо более дружеские, чем на фирмах европейского типа. Впрочем, наряду с «компанейскими», в Японии есть и отраслевые профсоюзы европейского типа, но их немного и они малочисленные. </a:t>
            </a:r>
          </a:p>
          <a:p>
            <a:pPr indent="265113" algn="just"/>
            <a:r>
              <a:rPr lang="ru-RU" sz="2000" dirty="0">
                <a:solidFill>
                  <a:srgbClr val="062678"/>
                </a:solidFill>
              </a:rPr>
              <a:t>Во 2-ой половине 20 века, по мере развертывания индустриализации в развивающихся странах Азии и Африки, профсоюзное движение начало активно развиваться и на периферии мирового хозяйства. Однако даже в наши дни профсоюзы стран «третьего мира» остаются, как правило, малочисленными и маловлиятельными. Подъем профсоюзов наблюдается в основном в новых индустриальных странах (Южная Корея, Бразилия). </a:t>
            </a:r>
          </a:p>
        </p:txBody>
      </p:sp>
    </p:spTree>
    <p:extLst>
      <p:ext uri="{BB962C8B-B14F-4D97-AF65-F5344CB8AC3E}">
        <p14:creationId xmlns:p14="http://schemas.microsoft.com/office/powerpoint/2010/main" val="32601019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Профсоюзы являются наиболее устойчивой организованной формой социально-экономических связей наемных работников, основанной на принципах единства, солидарности, справедливости и направленной на выполнение функций представительства интересов трудящихся и на обеспечение их социальной защиты. Они являются самыми многочисленными общественными объединениями во всех странах, особенно в странах с социально ориентированной рыночной экономикой. Профсоюзы входят в политическую систему общества как специфическая общественная организация со своими задачами и функциями, определяемыми их уставами. </a:t>
            </a:r>
          </a:p>
          <a:p>
            <a:pPr indent="265113" algn="just"/>
            <a:r>
              <a:rPr lang="ru-RU" sz="2000" dirty="0">
                <a:solidFill>
                  <a:srgbClr val="062678"/>
                </a:solidFill>
              </a:rPr>
              <a:t>Профессиональные союзы и их объединения, иные профессиональные организации, являются представителями работников в системе социального партнерства. Социальное партнерство профсоюзов, представителей работодателей и государственных органов власти осуществляется в трехсторонней комиссии по регулированию социально-трудовых отношений. Результаты партнерства сторон отражаются в генеральных соглашениях. Подписываются также трехсторонние соглашения на региональном уровне и на уровне отраслей. На предприятиях и в учреждениях заключаются коллективные договоры, основанные на установленных в генеральных и отраслевых соглашениях нормах. </a:t>
            </a:r>
          </a:p>
          <a:p>
            <a:pPr indent="265113" algn="just"/>
            <a:r>
              <a:rPr lang="ru-RU" sz="2000" dirty="0">
                <a:solidFill>
                  <a:srgbClr val="062678"/>
                </a:solidFill>
              </a:rPr>
              <a:t>Профсоюзы независимы в своей деятельности от органов исполнительной власти, органов местного самоуправления, работодателей, их объединений (союзов, ассоциаций), политических партий и других общественных объединений, им не подотчетны и неподконтрольны. </a:t>
            </a:r>
          </a:p>
        </p:txBody>
      </p:sp>
    </p:spTree>
    <p:extLst>
      <p:ext uri="{BB962C8B-B14F-4D97-AF65-F5344CB8AC3E}">
        <p14:creationId xmlns:p14="http://schemas.microsoft.com/office/powerpoint/2010/main" val="1314059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Первый основополагающий принцип </a:t>
            </a:r>
            <a:r>
              <a:rPr lang="ru-RU" sz="2000" dirty="0">
                <a:solidFill>
                  <a:srgbClr val="062678"/>
                </a:solidFill>
              </a:rPr>
              <a:t>положения и деятельности профсоюзов – их независимость, которая обеспечивается: </a:t>
            </a:r>
          </a:p>
          <a:p>
            <a:pPr marL="265113" indent="-265113" algn="just">
              <a:buFont typeface="Arial" panose="020B0604020202020204" pitchFamily="34" charset="0"/>
              <a:buChar char="•"/>
            </a:pPr>
            <a:r>
              <a:rPr lang="ru-RU" sz="2000" dirty="0">
                <a:solidFill>
                  <a:srgbClr val="062678"/>
                </a:solidFill>
              </a:rPr>
              <a:t>прямым запретом всякого вмешательства в деятельность профсоюзов органов государственной власти и их должностных лиц, которое может повлечь за собой ограничение прав профсоюзов или воспрепятствовать законному осуществлению их уставной деятельности; </a:t>
            </a:r>
          </a:p>
          <a:p>
            <a:pPr marL="265113" indent="-265113" algn="just">
              <a:buFont typeface="Arial" panose="020B0604020202020204" pitchFamily="34" charset="0"/>
              <a:buChar char="•"/>
            </a:pPr>
            <a:r>
              <a:rPr lang="ru-RU" sz="2000" dirty="0">
                <a:solidFill>
                  <a:srgbClr val="062678"/>
                </a:solidFill>
              </a:rPr>
              <a:t>имущественной самостоятельностью; </a:t>
            </a:r>
          </a:p>
          <a:p>
            <a:pPr marL="265113" indent="-265113" algn="just">
              <a:buFont typeface="Arial" panose="020B0604020202020204" pitchFamily="34" charset="0"/>
              <a:buChar char="•"/>
            </a:pPr>
            <a:r>
              <a:rPr lang="ru-RU" sz="2000" dirty="0">
                <a:solidFill>
                  <a:srgbClr val="062678"/>
                </a:solidFill>
              </a:rPr>
              <a:t>правом самостоятельно разрабатывать и утверждать свои уставы, определять структуру, избирать руководящие органы, организовывать свою деятельность; </a:t>
            </a:r>
          </a:p>
          <a:p>
            <a:pPr marL="265113" indent="-265113" algn="just">
              <a:buFont typeface="Arial" panose="020B0604020202020204" pitchFamily="34" charset="0"/>
              <a:buChar char="•"/>
            </a:pPr>
            <a:r>
              <a:rPr lang="ru-RU" sz="2000" dirty="0">
                <a:solidFill>
                  <a:srgbClr val="062678"/>
                </a:solidFill>
              </a:rPr>
              <a:t>запретом контроля за деятельностью профсоюзов со стороны органов юстиции, регистрирующих профсоюзы в качестве юридического лица. </a:t>
            </a:r>
          </a:p>
          <a:p>
            <a:pPr indent="265113" algn="just"/>
            <a:endParaRPr lang="en-US" sz="2000" b="1" i="1" dirty="0">
              <a:solidFill>
                <a:srgbClr val="062678"/>
              </a:solidFill>
            </a:endParaRPr>
          </a:p>
          <a:p>
            <a:pPr indent="265113" algn="just"/>
            <a:r>
              <a:rPr lang="ru-RU" sz="2000" b="1" i="1" dirty="0">
                <a:solidFill>
                  <a:srgbClr val="062678"/>
                </a:solidFill>
              </a:rPr>
              <a:t>Второй принцип </a:t>
            </a:r>
            <a:r>
              <a:rPr lang="ru-RU" sz="2000" dirty="0">
                <a:solidFill>
                  <a:srgbClr val="062678"/>
                </a:solidFill>
              </a:rPr>
              <a:t>- самоуправление. Применительно к профсоюзам он выражен в их праве самостоятельно принимать свои уставы и регулировать всю внутреннюю деятельность. </a:t>
            </a:r>
          </a:p>
          <a:p>
            <a:pPr indent="265113" algn="just"/>
            <a:endParaRPr lang="en-US" sz="2000" b="1" i="1" dirty="0">
              <a:solidFill>
                <a:srgbClr val="062678"/>
              </a:solidFill>
            </a:endParaRPr>
          </a:p>
          <a:p>
            <a:pPr indent="265113" algn="just"/>
            <a:r>
              <a:rPr lang="ru-RU" sz="2000" b="1" i="1" dirty="0">
                <a:solidFill>
                  <a:srgbClr val="062678"/>
                </a:solidFill>
              </a:rPr>
              <a:t>Третий принцип </a:t>
            </a:r>
            <a:r>
              <a:rPr lang="ru-RU" sz="2000" dirty="0">
                <a:solidFill>
                  <a:srgbClr val="062678"/>
                </a:solidFill>
              </a:rPr>
              <a:t>- добровольность объединения в профсоюзы - закреплен в национальных законодательствах. </a:t>
            </a:r>
          </a:p>
        </p:txBody>
      </p:sp>
    </p:spTree>
    <p:extLst>
      <p:ext uri="{BB962C8B-B14F-4D97-AF65-F5344CB8AC3E}">
        <p14:creationId xmlns:p14="http://schemas.microsoft.com/office/powerpoint/2010/main" val="17813624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b="1" i="1" dirty="0">
                <a:solidFill>
                  <a:srgbClr val="062678"/>
                </a:solidFill>
              </a:rPr>
              <a:t>Четвертый принцип </a:t>
            </a:r>
            <a:r>
              <a:rPr lang="ru-RU" sz="2000" dirty="0">
                <a:solidFill>
                  <a:srgbClr val="062678"/>
                </a:solidFill>
              </a:rPr>
              <a:t>- законность создания и деятельности профессиональных союзов. Цели и задачи, поставленные наемными работниками перед профсоюзами, определяют основные функции, выполняемые ими в процессе их деятельности. Главная функция профсоюзов – обеспечение условий для наиболее выгодной для трудящихся продажи единственного товара, которым обладает наемный работник, – рабочей силы, защита прав и интересов работников в сфере труда и связанных с трудом отношений. Своей главной задачей профсоюзы всех направлений считают защиту прав и законных интересов трудящихся, установление социальной справедливости, эффективной и гуманной экономики. </a:t>
            </a:r>
            <a:endParaRPr lang="en-US" sz="2000" dirty="0">
              <a:solidFill>
                <a:srgbClr val="062678"/>
              </a:solidFill>
            </a:endParaRPr>
          </a:p>
          <a:p>
            <a:pPr indent="265113" algn="just"/>
            <a:r>
              <a:rPr lang="ru-RU" sz="2000" dirty="0">
                <a:solidFill>
                  <a:srgbClr val="062678"/>
                </a:solidFill>
              </a:rPr>
              <a:t>Основные задачи профсоюзов связаны с осуществлением их главной функции. Важнейшая задача профсоюзов – контролировать, верно ли работодатели осуществляют начисление заработной платы и обеспечивает ли эта заработная плата, как минимум, простое воспроизводство рабочей силы. При этом профсоюзы не менее, чем работодатели заинтересованы в том, чтобы заработная плата в максимальной степени была связана с результатами труда и выполняла стимулирующую функцию. </a:t>
            </a:r>
          </a:p>
        </p:txBody>
      </p:sp>
    </p:spTree>
    <p:extLst>
      <p:ext uri="{BB962C8B-B14F-4D97-AF65-F5344CB8AC3E}">
        <p14:creationId xmlns:p14="http://schemas.microsoft.com/office/powerpoint/2010/main" val="750616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Прямоугольник: скругленные углы 29">
            <a:extLst>
              <a:ext uri="{FF2B5EF4-FFF2-40B4-BE49-F238E27FC236}">
                <a16:creationId xmlns:a16="http://schemas.microsoft.com/office/drawing/2014/main" id="{4E0B053D-C9C1-483F-934A-16952AE39C00}"/>
              </a:ext>
            </a:extLst>
          </p:cNvPr>
          <p:cNvSpPr/>
          <p:nvPr/>
        </p:nvSpPr>
        <p:spPr>
          <a:xfrm>
            <a:off x="696000" y="477312"/>
            <a:ext cx="10800000" cy="5760000"/>
          </a:xfrm>
          <a:prstGeom prst="roundRect">
            <a:avLst>
              <a:gd name="adj" fmla="val 0"/>
            </a:avLst>
          </a:prstGeom>
          <a:ln>
            <a:noFill/>
          </a:ln>
        </p:spPr>
        <p:style>
          <a:lnRef idx="2">
            <a:schemeClr val="accent1"/>
          </a:lnRef>
          <a:fillRef idx="1">
            <a:schemeClr val="lt1"/>
          </a:fillRef>
          <a:effectRef idx="0">
            <a:schemeClr val="accent1"/>
          </a:effectRef>
          <a:fontRef idx="minor">
            <a:schemeClr val="dk1"/>
          </a:fontRef>
        </p:style>
        <p:txBody>
          <a:bodyPr lIns="72000" tIns="36000" rIns="72000" bIns="36000" rtlCol="0" anchor="t"/>
          <a:lstStyle/>
          <a:p>
            <a:pPr indent="265113" algn="just"/>
            <a:r>
              <a:rPr lang="ru-RU" sz="2000" dirty="0">
                <a:solidFill>
                  <a:srgbClr val="062678"/>
                </a:solidFill>
              </a:rPr>
              <a:t>Отечественная и мировая практика показывает, что новая социально-экономическая ситуация требует от профсоюзов, наряду с традиционными функциями, </a:t>
            </a:r>
            <a:r>
              <a:rPr lang="ru-RU" sz="2000" b="1" i="1" dirty="0">
                <a:solidFill>
                  <a:srgbClr val="062678"/>
                </a:solidFill>
              </a:rPr>
              <a:t>способности договариваться </a:t>
            </a:r>
            <a:r>
              <a:rPr lang="ru-RU" sz="2000" dirty="0">
                <a:solidFill>
                  <a:srgbClr val="062678"/>
                </a:solidFill>
              </a:rPr>
              <a:t>с работодателями при решении следующих вопросов: </a:t>
            </a:r>
          </a:p>
          <a:p>
            <a:pPr marL="265113" indent="-265113" algn="just">
              <a:buFont typeface="Arial" panose="020B0604020202020204" pitchFamily="34" charset="0"/>
              <a:buChar char="•"/>
            </a:pPr>
            <a:r>
              <a:rPr lang="ru-RU" sz="2000" dirty="0">
                <a:solidFill>
                  <a:srgbClr val="062678"/>
                </a:solidFill>
              </a:rPr>
              <a:t>определение формы, системы выплаты и размера заработной платы, денежных вознаграждений, пособий, компенсаций; </a:t>
            </a:r>
          </a:p>
          <a:p>
            <a:pPr marL="265113" indent="-265113" algn="just">
              <a:buFont typeface="Arial" panose="020B0604020202020204" pitchFamily="34" charset="0"/>
              <a:buChar char="•"/>
            </a:pPr>
            <a:r>
              <a:rPr lang="ru-RU" sz="2000" dirty="0">
                <a:solidFill>
                  <a:srgbClr val="062678"/>
                </a:solidFill>
              </a:rPr>
              <a:t>согласование механизма регулирования оплаты труда с учетом роста цен, уровня инфляции; </a:t>
            </a:r>
          </a:p>
          <a:p>
            <a:pPr marL="265113" indent="-265113" algn="just">
              <a:buFont typeface="Arial" panose="020B0604020202020204" pitchFamily="34" charset="0"/>
              <a:buChar char="•"/>
            </a:pPr>
            <a:r>
              <a:rPr lang="ru-RU" sz="2000" dirty="0">
                <a:solidFill>
                  <a:srgbClr val="062678"/>
                </a:solidFill>
              </a:rPr>
              <a:t>занятость работников и противодействия безработице; </a:t>
            </a:r>
          </a:p>
          <a:p>
            <a:pPr marL="265113" indent="-265113" algn="just">
              <a:buFont typeface="Arial" panose="020B0604020202020204" pitchFamily="34" charset="0"/>
              <a:buChar char="•"/>
            </a:pPr>
            <a:r>
              <a:rPr lang="ru-RU" sz="2000" dirty="0">
                <a:solidFill>
                  <a:srgbClr val="062678"/>
                </a:solidFill>
              </a:rPr>
              <a:t>профессиональное обучения персонала; </a:t>
            </a:r>
          </a:p>
          <a:p>
            <a:pPr marL="265113" indent="-265113" algn="just">
              <a:buFont typeface="Arial" panose="020B0604020202020204" pitchFamily="34" charset="0"/>
              <a:buChar char="•"/>
            </a:pPr>
            <a:r>
              <a:rPr lang="ru-RU" sz="2000" dirty="0">
                <a:solidFill>
                  <a:srgbClr val="062678"/>
                </a:solidFill>
              </a:rPr>
              <a:t>мероприятия по улучшению условий и охраны труда работников; </a:t>
            </a:r>
          </a:p>
          <a:p>
            <a:pPr marL="265113" indent="-265113" algn="just">
              <a:buFont typeface="Arial" panose="020B0604020202020204" pitchFamily="34" charset="0"/>
              <a:buChar char="•"/>
            </a:pPr>
            <a:r>
              <a:rPr lang="ru-RU" sz="2000" dirty="0">
                <a:solidFill>
                  <a:srgbClr val="062678"/>
                </a:solidFill>
              </a:rPr>
              <a:t>продолжительность отпусков, рабочего времени и времени отдыха; </a:t>
            </a:r>
          </a:p>
          <a:p>
            <a:pPr marL="265113" indent="-265113" algn="just">
              <a:buFont typeface="Arial" panose="020B0604020202020204" pitchFamily="34" charset="0"/>
              <a:buChar char="•"/>
            </a:pPr>
            <a:r>
              <a:rPr lang="ru-RU" sz="2000" dirty="0">
                <a:solidFill>
                  <a:srgbClr val="062678"/>
                </a:solidFill>
              </a:rPr>
              <a:t>медицинское и социальное страхование работников; </a:t>
            </a:r>
          </a:p>
          <a:p>
            <a:pPr marL="265113" indent="-265113" algn="just">
              <a:buFont typeface="Arial" panose="020B0604020202020204" pitchFamily="34" charset="0"/>
              <a:buChar char="•"/>
            </a:pPr>
            <a:r>
              <a:rPr lang="ru-RU" sz="2000" dirty="0">
                <a:solidFill>
                  <a:srgbClr val="062678"/>
                </a:solidFill>
              </a:rPr>
              <a:t>защита интересов работников в случае приватизации организаций и ведомственного жилья; </a:t>
            </a:r>
          </a:p>
          <a:p>
            <a:pPr marL="265113" indent="-265113" algn="just">
              <a:buFont typeface="Arial" panose="020B0604020202020204" pitchFamily="34" charset="0"/>
              <a:buChar char="•"/>
            </a:pPr>
            <a:r>
              <a:rPr lang="ru-RU" sz="2000" dirty="0">
                <a:solidFill>
                  <a:srgbClr val="062678"/>
                </a:solidFill>
              </a:rPr>
              <a:t>обеспечение техники безопасности, охраны труда и здоровья работников. </a:t>
            </a:r>
            <a:endParaRPr lang="en-US" sz="2000" dirty="0">
              <a:solidFill>
                <a:srgbClr val="062678"/>
              </a:solidFill>
            </a:endParaRPr>
          </a:p>
          <a:p>
            <a:pPr indent="265113" algn="just"/>
            <a:r>
              <a:rPr lang="ru-RU" sz="2000" dirty="0">
                <a:solidFill>
                  <a:srgbClr val="062678"/>
                </a:solidFill>
              </a:rPr>
              <a:t>Профессиональные союзы </a:t>
            </a:r>
            <a:r>
              <a:rPr lang="ru-RU" sz="2000" b="1" i="1" dirty="0">
                <a:solidFill>
                  <a:srgbClr val="062678"/>
                </a:solidFill>
              </a:rPr>
              <a:t>вправе участвовать в разработке государственной политики </a:t>
            </a:r>
            <a:r>
              <a:rPr lang="ru-RU" sz="2000" dirty="0">
                <a:solidFill>
                  <a:srgbClr val="062678"/>
                </a:solidFill>
              </a:rPr>
              <a:t>в области содействия занятости населения и </a:t>
            </a:r>
            <a:r>
              <a:rPr lang="ru-RU" sz="2000" b="1" i="1" dirty="0">
                <a:solidFill>
                  <a:srgbClr val="062678"/>
                </a:solidFill>
              </a:rPr>
              <a:t>имеют право</a:t>
            </a:r>
            <a:r>
              <a:rPr lang="ru-RU" sz="2000" dirty="0">
                <a:solidFill>
                  <a:srgbClr val="062678"/>
                </a:solidFill>
              </a:rPr>
              <a:t>: </a:t>
            </a:r>
          </a:p>
          <a:p>
            <a:pPr marL="265113" indent="-265113" algn="just">
              <a:buFont typeface="Arial" panose="020B0604020202020204" pitchFamily="34" charset="0"/>
              <a:buChar char="•"/>
            </a:pPr>
            <a:r>
              <a:rPr lang="ru-RU" sz="2000" dirty="0">
                <a:solidFill>
                  <a:srgbClr val="062678"/>
                </a:solidFill>
              </a:rPr>
              <a:t>вносить в органы местного самоуправления предложения о переносе сроков или временном прекращении реализации мероприятий, связанных с массовым высвобождением работников; </a:t>
            </a:r>
          </a:p>
          <a:p>
            <a:pPr marL="265113" indent="-265113" algn="just">
              <a:buFont typeface="Arial" panose="020B0604020202020204" pitchFamily="34" charset="0"/>
              <a:buChar char="•"/>
            </a:pPr>
            <a:r>
              <a:rPr lang="ru-RU" sz="2000" dirty="0">
                <a:solidFill>
                  <a:srgbClr val="062678"/>
                </a:solidFill>
              </a:rPr>
              <a:t>содействовать обеспечению социальных гарантий трудящихся в вопросах организации занятости, приема на работу, увольнения, предоставления льгот и компенсаций в соответствии с национальным законодательством. </a:t>
            </a:r>
          </a:p>
        </p:txBody>
      </p:sp>
    </p:spTree>
    <p:extLst>
      <p:ext uri="{BB962C8B-B14F-4D97-AF65-F5344CB8AC3E}">
        <p14:creationId xmlns:p14="http://schemas.microsoft.com/office/powerpoint/2010/main" val="3680812173"/>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3738</TotalTime>
  <Words>2001</Words>
  <Application>Microsoft Office PowerPoint</Application>
  <PresentationFormat>Широкоэкранный</PresentationFormat>
  <Paragraphs>69</Paragraphs>
  <Slides>13</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13</vt:i4>
      </vt:variant>
    </vt:vector>
  </HeadingPairs>
  <TitlesOfParts>
    <vt:vector size="16" baseType="lpstr">
      <vt:lpstr>Arial</vt:lpstr>
      <vt:lpstr>Calibri</vt:lpstr>
      <vt:lpstr>Тема Office</vt:lpstr>
      <vt:lpstr>Экономика труда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Ivan</cp:lastModifiedBy>
  <cp:revision>229</cp:revision>
  <dcterms:created xsi:type="dcterms:W3CDTF">2018-02-17T04:53:53Z</dcterms:created>
  <dcterms:modified xsi:type="dcterms:W3CDTF">2023-02-13T13:07:34Z</dcterms:modified>
</cp:coreProperties>
</file>