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99" r:id="rId2"/>
    <p:sldId id="281" r:id="rId3"/>
    <p:sldId id="300" r:id="rId4"/>
    <p:sldId id="301" r:id="rId5"/>
    <p:sldId id="302" r:id="rId6"/>
    <p:sldId id="303" r:id="rId7"/>
    <p:sldId id="305"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2678"/>
    <a:srgbClr val="008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5" d="100"/>
          <a:sy n="105" d="100"/>
        </p:scale>
        <p:origin x="72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82BAD6-5E16-4C10-9B2E-6581C6E73C0C}" type="datetimeFigureOut">
              <a:rPr lang="ru-RU" smtClean="0"/>
              <a:pPr/>
              <a:t>13.02.2023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D5E7FC-7788-4FEE-9BB8-B1959E33B7E1}" type="slidenum">
              <a:rPr lang="ru-RU" smtClean="0"/>
              <a:pPr/>
              <a:t>‹#›</a:t>
            </a:fld>
            <a:endParaRPr lang="ru-RU"/>
          </a:p>
        </p:txBody>
      </p:sp>
    </p:spTree>
    <p:extLst>
      <p:ext uri="{BB962C8B-B14F-4D97-AF65-F5344CB8AC3E}">
        <p14:creationId xmlns:p14="http://schemas.microsoft.com/office/powerpoint/2010/main" val="1456669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2723811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37432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63812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28386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238430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3768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3866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634923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54184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62791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13724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48DFB-2F6C-4D8C-9215-E86B9113B68A}" type="slidenum">
              <a:rPr lang="ru-RU" smtClean="0"/>
              <a:pPr/>
              <a:t>‹#›</a:t>
            </a:fld>
            <a:endParaRPr lang="ru-RU"/>
          </a:p>
        </p:txBody>
      </p:sp>
    </p:spTree>
    <p:extLst>
      <p:ext uri="{BB962C8B-B14F-4D97-AF65-F5344CB8AC3E}">
        <p14:creationId xmlns:p14="http://schemas.microsoft.com/office/powerpoint/2010/main" val="3787071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121920" tIns="60960" rIns="121920" bIns="60960" rtlCol="0" anchor="ctr">
            <a:noAutofit/>
          </a:bodyPr>
          <a:lstStyle/>
          <a:p>
            <a:r>
              <a:rPr lang="ru-RU" sz="4267" b="1" dirty="0">
                <a:solidFill>
                  <a:srgbClr val="062678"/>
                </a:solidFill>
                <a:latin typeface="+mn-lt"/>
              </a:rPr>
              <a:t>Экономика труда</a:t>
            </a:r>
          </a:p>
        </p:txBody>
      </p:sp>
      <p:sp>
        <p:nvSpPr>
          <p:cNvPr id="3" name="Объект 2"/>
          <p:cNvSpPr>
            <a:spLocks noGrp="1"/>
          </p:cNvSpPr>
          <p:nvPr>
            <p:ph idx="1"/>
          </p:nvPr>
        </p:nvSpPr>
        <p:spPr/>
        <p:txBody>
          <a:bodyPr vert="horz" lIns="121920" tIns="60960" rIns="121920" bIns="60960" rtlCol="0" anchor="ctr">
            <a:noAutofit/>
          </a:bodyPr>
          <a:lstStyle/>
          <a:p>
            <a:pPr algn="ctr">
              <a:spcBef>
                <a:spcPct val="0"/>
              </a:spcBef>
              <a:buNone/>
            </a:pPr>
            <a:r>
              <a:rPr lang="ru-RU" b="1" dirty="0">
                <a:solidFill>
                  <a:srgbClr val="062678"/>
                </a:solidFill>
                <a:ea typeface="+mj-ea"/>
                <a:cs typeface="+mj-cs"/>
              </a:rPr>
              <a:t>ТЕМА 15. ГОСУДАРСТВЕННОЕ РЕГУЛИРОВАНИЕ </a:t>
            </a:r>
            <a:br>
              <a:rPr lang="en-US" b="1" dirty="0">
                <a:solidFill>
                  <a:srgbClr val="062678"/>
                </a:solidFill>
                <a:ea typeface="+mj-ea"/>
                <a:cs typeface="+mj-cs"/>
              </a:rPr>
            </a:br>
            <a:r>
              <a:rPr lang="ru-RU" b="1" dirty="0">
                <a:solidFill>
                  <a:srgbClr val="062678"/>
                </a:solidFill>
                <a:ea typeface="+mj-ea"/>
                <a:cs typeface="+mj-cs"/>
              </a:rPr>
              <a:t>ТРУДОВЫХ ОТНОШЕНИЙ И РЫНКА ТРУДА.</a:t>
            </a:r>
          </a:p>
          <a:p>
            <a:pPr algn="ctr">
              <a:spcBef>
                <a:spcPct val="0"/>
              </a:spcBef>
              <a:buNone/>
            </a:pPr>
            <a:endParaRPr lang="ru-RU" b="1" dirty="0">
              <a:solidFill>
                <a:srgbClr val="062678"/>
              </a:solidFill>
              <a:ea typeface="+mj-ea"/>
              <a:cs typeface="+mj-cs"/>
            </a:endParaRPr>
          </a:p>
          <a:p>
            <a:pPr algn="ctr">
              <a:spcBef>
                <a:spcPct val="0"/>
              </a:spcBef>
              <a:buNone/>
            </a:pPr>
            <a:endParaRPr lang="ru-RU" b="1" dirty="0">
              <a:solidFill>
                <a:srgbClr val="062678"/>
              </a:solidFill>
              <a:ea typeface="+mj-ea"/>
              <a:cs typeface="+mj-cs"/>
            </a:endParaRPr>
          </a:p>
          <a:p>
            <a:pPr algn="ctr">
              <a:spcBef>
                <a:spcPct val="0"/>
              </a:spcBef>
              <a:buNone/>
            </a:pPr>
            <a:r>
              <a:rPr lang="ru-RU" sz="2400" b="1" dirty="0">
                <a:solidFill>
                  <a:srgbClr val="062678"/>
                </a:solidFill>
                <a:ea typeface="+mj-ea"/>
                <a:cs typeface="+mj-cs"/>
              </a:rPr>
              <a:t> ТЛЕУЖАНОВА МАНАТЖАН АШИМКУЛОВНА</a:t>
            </a:r>
          </a:p>
        </p:txBody>
      </p:sp>
    </p:spTree>
    <p:extLst>
      <p:ext uri="{BB962C8B-B14F-4D97-AF65-F5344CB8AC3E}">
        <p14:creationId xmlns:p14="http://schemas.microsoft.com/office/powerpoint/2010/main" val="1434346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Основная цель регулирования рынка труда состоит в содействии расширению спроса на рабочие руки и поддержке эффективного предложения рабочей силы. Меры государственного регулирования рынка труда могут быть дифференцированы следующим образом: </a:t>
            </a:r>
          </a:p>
          <a:p>
            <a:pPr marL="265113" indent="-265113" algn="just">
              <a:buFont typeface="Arial" panose="020B0604020202020204" pitchFamily="34" charset="0"/>
              <a:buChar char="•"/>
            </a:pPr>
            <a:r>
              <a:rPr lang="ru-RU" sz="2000" dirty="0">
                <a:solidFill>
                  <a:srgbClr val="062678"/>
                </a:solidFill>
              </a:rPr>
              <a:t>по объектам воздействия (население и его отдельные группы, работники и группы работников, предприниматели, элементы организации труда: оплата труда, продолжительность, условия труда и т.д.); </a:t>
            </a:r>
          </a:p>
          <a:p>
            <a:pPr marL="265113" indent="-265113" algn="just">
              <a:buFont typeface="Arial" panose="020B0604020202020204" pitchFamily="34" charset="0"/>
              <a:buChar char="•"/>
            </a:pPr>
            <a:r>
              <a:rPr lang="ru-RU" sz="2000" dirty="0">
                <a:solidFill>
                  <a:srgbClr val="062678"/>
                </a:solidFill>
              </a:rPr>
              <a:t>по направленности воздействия (меры, воздействующие на спрос на труд и предложение труда); </a:t>
            </a:r>
          </a:p>
          <a:p>
            <a:pPr marL="265113" indent="-265113" algn="just">
              <a:buFont typeface="Arial" panose="020B0604020202020204" pitchFamily="34" charset="0"/>
              <a:buChar char="•"/>
            </a:pPr>
            <a:r>
              <a:rPr lang="ru-RU" sz="2000" dirty="0">
                <a:solidFill>
                  <a:srgbClr val="062678"/>
                </a:solidFill>
              </a:rPr>
              <a:t>по форме воздействия (прямые и косвенные); </a:t>
            </a:r>
          </a:p>
          <a:p>
            <a:pPr marL="265113" indent="-265113" algn="just">
              <a:buFont typeface="Arial" panose="020B0604020202020204" pitchFamily="34" charset="0"/>
              <a:buChar char="•"/>
            </a:pPr>
            <a:r>
              <a:rPr lang="ru-RU" sz="2000" dirty="0">
                <a:solidFill>
                  <a:srgbClr val="062678"/>
                </a:solidFill>
              </a:rPr>
              <a:t>по характеру воздействия на рынок труда (поощрительные, ограничительные, запретительные, защитные); </a:t>
            </a:r>
          </a:p>
          <a:p>
            <a:pPr marL="265113" indent="-265113" algn="just">
              <a:buFont typeface="Arial" panose="020B0604020202020204" pitchFamily="34" charset="0"/>
              <a:buChar char="•"/>
            </a:pPr>
            <a:r>
              <a:rPr lang="ru-RU" sz="2000" dirty="0">
                <a:solidFill>
                  <a:srgbClr val="062678"/>
                </a:solidFill>
              </a:rPr>
              <a:t>по содержанию (меры экономического, административного характера или их сочетание); </a:t>
            </a:r>
          </a:p>
          <a:p>
            <a:pPr marL="265113" indent="-265113" algn="just">
              <a:buFont typeface="Arial" panose="020B0604020202020204" pitchFamily="34" charset="0"/>
              <a:buChar char="•"/>
            </a:pPr>
            <a:r>
              <a:rPr lang="ru-RU" sz="2000" dirty="0">
                <a:solidFill>
                  <a:srgbClr val="062678"/>
                </a:solidFill>
              </a:rPr>
              <a:t>по уровню воздействия (общегосударственные, региональные, отраслевые, внутрифирменные); </a:t>
            </a:r>
          </a:p>
          <a:p>
            <a:pPr marL="265113" indent="-265113" algn="just">
              <a:buFont typeface="Arial" panose="020B0604020202020204" pitchFamily="34" charset="0"/>
              <a:buChar char="•"/>
            </a:pPr>
            <a:r>
              <a:rPr lang="ru-RU" sz="2000" dirty="0">
                <a:solidFill>
                  <a:srgbClr val="062678"/>
                </a:solidFill>
              </a:rPr>
              <a:t>по источникам финансирования (госбюджет, внебюджетные средства). </a:t>
            </a:r>
          </a:p>
        </p:txBody>
      </p:sp>
    </p:spTree>
    <p:extLst>
      <p:ext uri="{BB962C8B-B14F-4D97-AF65-F5344CB8AC3E}">
        <p14:creationId xmlns:p14="http://schemas.microsoft.com/office/powerpoint/2010/main" val="64092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 целях содействия полной, продуктивной и свободно избранной занятости населения государство призвано осуществлять: </a:t>
            </a:r>
          </a:p>
          <a:p>
            <a:pPr marL="265113" indent="-265113" algn="just">
              <a:buFont typeface="Arial" panose="020B0604020202020204" pitchFamily="34" charset="0"/>
              <a:buChar char="•"/>
            </a:pPr>
            <a:r>
              <a:rPr lang="ru-RU" sz="2000" dirty="0">
                <a:solidFill>
                  <a:srgbClr val="062678"/>
                </a:solidFill>
              </a:rPr>
              <a:t>разработку мер финансово-кредитной, инвестиционной и налоговой политики, направленных на рациональное размещение производительных сил, повышение мобильности трудовых ресурсов, развитие временной и самостоятельной занятости, поощрение применения гибких режимов труда; </a:t>
            </a:r>
          </a:p>
          <a:p>
            <a:pPr marL="265113" indent="-265113" algn="just">
              <a:buFont typeface="Arial" panose="020B0604020202020204" pitchFamily="34" charset="0"/>
              <a:buChar char="•"/>
            </a:pPr>
            <a:r>
              <a:rPr lang="ru-RU" sz="2000" dirty="0">
                <a:solidFill>
                  <a:srgbClr val="062678"/>
                </a:solidFill>
              </a:rPr>
              <a:t>правовое регулирование в области занятости на основе соблюдения законных прав и интересов граждан и соответствующих государственных гарантий, совершенствование законодательства о занятости населения; </a:t>
            </a:r>
          </a:p>
          <a:p>
            <a:pPr marL="265113" indent="-265113" algn="just">
              <a:buFont typeface="Arial" panose="020B0604020202020204" pitchFamily="34" charset="0"/>
              <a:buChar char="•"/>
            </a:pPr>
            <a:r>
              <a:rPr lang="ru-RU" sz="2000" dirty="0">
                <a:solidFill>
                  <a:srgbClr val="062678"/>
                </a:solidFill>
              </a:rPr>
              <a:t>разработку и реализацию федеральных и территориальных программ содействия занятости населения; </a:t>
            </a:r>
          </a:p>
          <a:p>
            <a:pPr marL="265113" indent="-265113" algn="just">
              <a:buFont typeface="Arial" panose="020B0604020202020204" pitchFamily="34" charset="0"/>
              <a:buChar char="•"/>
            </a:pPr>
            <a:r>
              <a:rPr lang="ru-RU" sz="2000" dirty="0">
                <a:solidFill>
                  <a:srgbClr val="062678"/>
                </a:solidFill>
              </a:rPr>
              <a:t>создание государственной службы занятости населения. </a:t>
            </a:r>
          </a:p>
        </p:txBody>
      </p:sp>
    </p:spTree>
    <p:extLst>
      <p:ext uri="{BB962C8B-B14F-4D97-AF65-F5344CB8AC3E}">
        <p14:creationId xmlns:p14="http://schemas.microsoft.com/office/powerpoint/2010/main" val="422807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667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 позиции регулирования общих правил и контроля за соблюдением работодателями трудового законодательства государство должно: </a:t>
            </a:r>
          </a:p>
          <a:p>
            <a:pPr marL="265113" indent="-265113" algn="just">
              <a:buFont typeface="Arial" panose="020B0604020202020204" pitchFamily="34" charset="0"/>
              <a:buChar char="•"/>
            </a:pPr>
            <a:r>
              <a:rPr lang="ru-RU" sz="2000" dirty="0">
                <a:solidFill>
                  <a:srgbClr val="062678"/>
                </a:solidFill>
              </a:rPr>
              <a:t>контролировать соблюдение Госстандартов в области безопасности, условий и охраны труда; </a:t>
            </a:r>
          </a:p>
          <a:p>
            <a:pPr marL="265113" indent="-265113" algn="just">
              <a:buFont typeface="Arial" panose="020B0604020202020204" pitchFamily="34" charset="0"/>
              <a:buChar char="•"/>
            </a:pPr>
            <a:r>
              <a:rPr lang="ru-RU" sz="2000" dirty="0">
                <a:solidFill>
                  <a:srgbClr val="062678"/>
                </a:solidFill>
              </a:rPr>
              <a:t>поддерживать необходимые уровни оплаты труда в соответствии с затратами на воспроизводство рабочей силы и рекомендациями международной организации труда; </a:t>
            </a:r>
          </a:p>
          <a:p>
            <a:pPr marL="265113" indent="-265113" algn="just">
              <a:buFont typeface="Arial" panose="020B0604020202020204" pitchFamily="34" charset="0"/>
              <a:buChar char="•"/>
            </a:pPr>
            <a:r>
              <a:rPr lang="ru-RU" sz="2000" dirty="0">
                <a:solidFill>
                  <a:srgbClr val="062678"/>
                </a:solidFill>
              </a:rPr>
              <a:t>обеспечивать условия для цивилизованного разрешения социальных конфликтов и нормального осуществления договорных процессов согласования и регулирования социально-трудовых отношений. </a:t>
            </a:r>
          </a:p>
          <a:p>
            <a:pPr indent="265113" algn="just"/>
            <a:r>
              <a:rPr lang="ru-RU" sz="2000" dirty="0">
                <a:solidFill>
                  <a:srgbClr val="062678"/>
                </a:solidFill>
              </a:rPr>
              <a:t>Федеральным органом исполнительной власти, проводящим политику государства и осуществляющим управление в области труда, занятости и социальной защиты населения является Министерство труда и социального развития РФ. </a:t>
            </a:r>
            <a:endParaRPr lang="en-US" sz="2000" dirty="0">
              <a:solidFill>
                <a:srgbClr val="062678"/>
              </a:solidFill>
            </a:endParaRPr>
          </a:p>
        </p:txBody>
      </p:sp>
    </p:spTree>
    <p:extLst>
      <p:ext uri="{BB962C8B-B14F-4D97-AF65-F5344CB8AC3E}">
        <p14:creationId xmlns:p14="http://schemas.microsoft.com/office/powerpoint/2010/main" val="3649016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 странах с развитой рыночной экономикой существует система регулирования социально-трудовых отношений и согласования интересов наемных работников и работодателей посредством заключения коллективных договоров и соглашений - </a:t>
            </a:r>
            <a:r>
              <a:rPr lang="ru-RU" sz="2000" b="1" i="1" dirty="0">
                <a:solidFill>
                  <a:srgbClr val="062678"/>
                </a:solidFill>
              </a:rPr>
              <a:t>социальное партнерство</a:t>
            </a:r>
            <a:r>
              <a:rPr lang="ru-RU" sz="2000" dirty="0">
                <a:solidFill>
                  <a:srgbClr val="062678"/>
                </a:solidFill>
              </a:rPr>
              <a:t>. Предметом договора являются вопросы оплаты труда, занятость, условия труда, социальное обеспечение, социальные гарантии для работников определенной профессии, отрасли, региона, устанавливаемые сверх гарантированного государством минимума. Переговоры ведутся при посреднической роли государства, которое участвует в них непосредственно (через представителей) или опосредованно (через арбитражные органы, согласительные комиссии и законодательные акты). Коллективно-договорное регулирование позволяет на основе компромисса согласовывать интересы наемных работников, работодателей и государства и является важным дополнением рыночного механизма регулирования социально-трудовых отношений. </a:t>
            </a:r>
          </a:p>
        </p:txBody>
      </p:sp>
    </p:spTree>
    <p:extLst>
      <p:ext uri="{BB962C8B-B14F-4D97-AF65-F5344CB8AC3E}">
        <p14:creationId xmlns:p14="http://schemas.microsoft.com/office/powerpoint/2010/main" val="3260101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Еще одной силой, оказывающей влияние на рынок труда, являются </a:t>
            </a:r>
            <a:r>
              <a:rPr lang="ru-RU" sz="2000" b="1" i="1" dirty="0">
                <a:solidFill>
                  <a:srgbClr val="062678"/>
                </a:solidFill>
              </a:rPr>
              <a:t>профсоюзы</a:t>
            </a:r>
            <a:r>
              <a:rPr lang="ru-RU" sz="2000" dirty="0">
                <a:solidFill>
                  <a:srgbClr val="062678"/>
                </a:solidFill>
              </a:rPr>
              <a:t>. Это массовое самоуправляющееся общественное объединение трудящихся определенной отрасли или смежных отраслей, профессиональной группы для защиты и представительства их социальных интересов. Функции, выполняемые профсоюзами, могут быть подразделены на следующие группы: </a:t>
            </a:r>
          </a:p>
          <a:p>
            <a:pPr marL="265113" indent="-265113" algn="just">
              <a:buFont typeface="Arial" panose="020B0604020202020204" pitchFamily="34" charset="0"/>
              <a:buChar char="•"/>
            </a:pPr>
            <a:r>
              <a:rPr lang="ru-RU" sz="2000" dirty="0">
                <a:solidFill>
                  <a:srgbClr val="062678"/>
                </a:solidFill>
              </a:rPr>
              <a:t>обеспечение социальной защиты экономических и социальных интересов наемных работников в процессе труда, т.е. возможности участия работников в производственном процессе на максимально выгодных условиях (контроль за соблюдением законодательных норм при увольнении и найме на работу, создание нормальных условий труда, содействие повышению производительности труда, недопущение нарушений производственного процесса со стороны работодателя)</a:t>
            </a:r>
            <a:r>
              <a:rPr lang="en-US" sz="2000" dirty="0">
                <a:solidFill>
                  <a:srgbClr val="062678"/>
                </a:solidFill>
              </a:rPr>
              <a:t>; </a:t>
            </a:r>
            <a:endParaRPr lang="ru-RU" sz="2000" dirty="0">
              <a:solidFill>
                <a:srgbClr val="062678"/>
              </a:solidFill>
            </a:endParaRPr>
          </a:p>
          <a:p>
            <a:pPr marL="265113" indent="-265113" algn="just">
              <a:buFont typeface="Arial" panose="020B0604020202020204" pitchFamily="34" charset="0"/>
              <a:buChar char="•"/>
            </a:pPr>
            <a:r>
              <a:rPr lang="ru-RU" sz="2000" dirty="0">
                <a:solidFill>
                  <a:srgbClr val="062678"/>
                </a:solidFill>
              </a:rPr>
              <a:t>социальная защита интересов наемных работников вне производства. </a:t>
            </a:r>
          </a:p>
          <a:p>
            <a:pPr indent="265113" algn="just"/>
            <a:endParaRPr lang="en-US" sz="2000" dirty="0">
              <a:solidFill>
                <a:srgbClr val="062678"/>
              </a:solidFill>
            </a:endParaRPr>
          </a:p>
          <a:p>
            <a:pPr indent="265113" algn="just"/>
            <a:r>
              <a:rPr lang="ru-RU" sz="2000" dirty="0">
                <a:solidFill>
                  <a:srgbClr val="062678"/>
                </a:solidFill>
              </a:rPr>
              <a:t>На международном уровне вопросами регулирования трудовых отношений занимается МОТ (Международная организация труда). Она была создана в</a:t>
            </a:r>
            <a:r>
              <a:rPr lang="en-US" sz="2000" dirty="0">
                <a:solidFill>
                  <a:srgbClr val="062678"/>
                </a:solidFill>
              </a:rPr>
              <a:t> </a:t>
            </a:r>
            <a:r>
              <a:rPr lang="ru-RU" sz="2000" dirty="0">
                <a:solidFill>
                  <a:srgbClr val="062678"/>
                </a:solidFill>
              </a:rPr>
              <a:t>1919 году. Целью МОТ является установление и сохранение социального мира и регулирование социально-трудовых отношений, защита прав человека. Каждая страна участвует в ней представителями правительства, трудящихся и предпринимателей. </a:t>
            </a:r>
          </a:p>
        </p:txBody>
      </p:sp>
    </p:spTree>
    <p:extLst>
      <p:ext uri="{BB962C8B-B14F-4D97-AF65-F5344CB8AC3E}">
        <p14:creationId xmlns:p14="http://schemas.microsoft.com/office/powerpoint/2010/main" val="1314059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Определяющее значение МОТ в регулировании социально-трудовых отношений имеет разработка, принятие конвенций и рекомендаций и контроль их выполнения. </a:t>
            </a:r>
          </a:p>
          <a:p>
            <a:pPr indent="265113" algn="just"/>
            <a:r>
              <a:rPr lang="ru-RU" sz="2000" dirty="0">
                <a:solidFill>
                  <a:srgbClr val="062678"/>
                </a:solidFill>
              </a:rPr>
              <a:t>Основными программными задачами МОТ являются: </a:t>
            </a:r>
          </a:p>
          <a:p>
            <a:pPr marL="265113" indent="-265113" algn="just">
              <a:buFont typeface="Arial" panose="020B0604020202020204" pitchFamily="34" charset="0"/>
              <a:buChar char="•"/>
            </a:pPr>
            <a:r>
              <a:rPr lang="ru-RU" sz="2000" dirty="0">
                <a:solidFill>
                  <a:srgbClr val="062678"/>
                </a:solidFill>
              </a:rPr>
              <a:t>обеспечение для наемных работников полной занятости и повышение жизненного уровня; </a:t>
            </a:r>
          </a:p>
          <a:p>
            <a:pPr marL="265113" indent="-265113" algn="just">
              <a:buFont typeface="Arial" panose="020B0604020202020204" pitchFamily="34" charset="0"/>
              <a:buChar char="•"/>
            </a:pPr>
            <a:r>
              <a:rPr lang="ru-RU" sz="2000" dirty="0">
                <a:solidFill>
                  <a:srgbClr val="062678"/>
                </a:solidFill>
              </a:rPr>
              <a:t>занятости трудящихся на работах, где они могут получить удовлетворение и проявить свое мастерство; </a:t>
            </a:r>
          </a:p>
          <a:p>
            <a:pPr marL="265113" indent="-265113" algn="just">
              <a:buFont typeface="Arial" panose="020B0604020202020204" pitchFamily="34" charset="0"/>
              <a:buChar char="•"/>
            </a:pPr>
            <a:r>
              <a:rPr lang="ru-RU" sz="2000" dirty="0">
                <a:solidFill>
                  <a:srgbClr val="062678"/>
                </a:solidFill>
              </a:rPr>
              <a:t>гарантии обучения и перемещения рабочих, включая миграцию; </a:t>
            </a:r>
          </a:p>
          <a:p>
            <a:pPr marL="265113" indent="-265113" algn="just">
              <a:buFont typeface="Arial" panose="020B0604020202020204" pitchFamily="34" charset="0"/>
              <a:buChar char="•"/>
            </a:pPr>
            <a:r>
              <a:rPr lang="ru-RU" sz="2000" dirty="0">
                <a:solidFill>
                  <a:srgbClr val="062678"/>
                </a:solidFill>
              </a:rPr>
              <a:t>возможности справедливого распределения и оплаты труда; </a:t>
            </a:r>
          </a:p>
          <a:p>
            <a:pPr marL="265113" indent="-265113" algn="just">
              <a:buFont typeface="Arial" panose="020B0604020202020204" pitchFamily="34" charset="0"/>
              <a:buChar char="•"/>
            </a:pPr>
            <a:r>
              <a:rPr lang="ru-RU" sz="2000" dirty="0">
                <a:solidFill>
                  <a:srgbClr val="062678"/>
                </a:solidFill>
              </a:rPr>
              <a:t>реализации права на коллективные переговоры; </a:t>
            </a:r>
          </a:p>
          <a:p>
            <a:pPr marL="265113" indent="-265113" algn="just">
              <a:buFont typeface="Arial" panose="020B0604020202020204" pitchFamily="34" charset="0"/>
              <a:buChar char="•"/>
            </a:pPr>
            <a:r>
              <a:rPr lang="ru-RU" sz="2000" dirty="0">
                <a:solidFill>
                  <a:srgbClr val="062678"/>
                </a:solidFill>
              </a:rPr>
              <a:t>расширения системы соцобеспечения; </a:t>
            </a:r>
          </a:p>
          <a:p>
            <a:pPr marL="265113" indent="-265113" algn="just">
              <a:buFont typeface="Arial" panose="020B0604020202020204" pitchFamily="34" charset="0"/>
              <a:buChar char="•"/>
            </a:pPr>
            <a:r>
              <a:rPr lang="ru-RU" sz="2000" dirty="0">
                <a:solidFill>
                  <a:srgbClr val="062678"/>
                </a:solidFill>
              </a:rPr>
              <a:t>охраны труда; </a:t>
            </a:r>
          </a:p>
          <a:p>
            <a:pPr marL="265113" indent="-265113" algn="just">
              <a:buFont typeface="Arial" panose="020B0604020202020204" pitchFamily="34" charset="0"/>
              <a:buChar char="•"/>
            </a:pPr>
            <a:r>
              <a:rPr lang="ru-RU" sz="2000" dirty="0">
                <a:solidFill>
                  <a:srgbClr val="062678"/>
                </a:solidFill>
              </a:rPr>
              <a:t>защиты благосостояния детей и матерей; </a:t>
            </a:r>
          </a:p>
          <a:p>
            <a:pPr marL="265113" indent="-265113" algn="just">
              <a:buFont typeface="Arial" panose="020B0604020202020204" pitchFamily="34" charset="0"/>
              <a:buChar char="•"/>
            </a:pPr>
            <a:r>
              <a:rPr lang="ru-RU" sz="2000" dirty="0">
                <a:solidFill>
                  <a:srgbClr val="062678"/>
                </a:solidFill>
              </a:rPr>
              <a:t>необходимого питания и жилищ; </a:t>
            </a:r>
          </a:p>
          <a:p>
            <a:pPr marL="265113" indent="-265113" algn="just">
              <a:buFont typeface="Arial" panose="020B0604020202020204" pitchFamily="34" charset="0"/>
              <a:buChar char="•"/>
            </a:pPr>
            <a:r>
              <a:rPr lang="ru-RU" sz="2000" dirty="0">
                <a:solidFill>
                  <a:srgbClr val="062678"/>
                </a:solidFill>
              </a:rPr>
              <a:t>равных возможностей в области общего и профессионального образования. </a:t>
            </a:r>
          </a:p>
        </p:txBody>
      </p:sp>
    </p:spTree>
    <p:extLst>
      <p:ext uri="{BB962C8B-B14F-4D97-AF65-F5344CB8AC3E}">
        <p14:creationId xmlns:p14="http://schemas.microsoft.com/office/powerpoint/2010/main" val="178136248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3708</TotalTime>
  <Words>711</Words>
  <Application>Microsoft Office PowerPoint</Application>
  <PresentationFormat>Широкоэкранный</PresentationFormat>
  <Paragraphs>41</Paragraphs>
  <Slides>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7</vt:i4>
      </vt:variant>
    </vt:vector>
  </HeadingPairs>
  <TitlesOfParts>
    <vt:vector size="10" baseType="lpstr">
      <vt:lpstr>Arial</vt:lpstr>
      <vt:lpstr>Calibri</vt:lpstr>
      <vt:lpstr>Тема Office</vt:lpstr>
      <vt:lpstr>Экономика труда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Ivan</cp:lastModifiedBy>
  <cp:revision>228</cp:revision>
  <dcterms:created xsi:type="dcterms:W3CDTF">2018-02-17T04:53:53Z</dcterms:created>
  <dcterms:modified xsi:type="dcterms:W3CDTF">2023-02-13T13:25:48Z</dcterms:modified>
</cp:coreProperties>
</file>