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7" r:id="rId3"/>
    <p:sldId id="256" r:id="rId4"/>
    <p:sldId id="257" r:id="rId5"/>
    <p:sldId id="258" r:id="rId6"/>
    <p:sldId id="259" r:id="rId7"/>
    <p:sldId id="260" r:id="rId8"/>
    <p:sldId id="261" r:id="rId9"/>
    <p:sldId id="265" r:id="rId10"/>
    <p:sldId id="266" r:id="rId11"/>
    <p:sldId id="262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8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48" d="100"/>
          <a:sy n="48" d="100"/>
        </p:scale>
        <p:origin x="823" y="75"/>
      </p:cViewPr>
      <p:guideLst>
        <p:guide orient="horz" pos="211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1-19T19:26:49.094" idx="1">
    <p:pos x="5760" y="0"/>
    <p:text/>
    <p:extLst>
      <p:ext uri="{C676402C-5697-4E1C-873F-D02D1690AC5C}">
        <p15:threadingInfo xmlns:p15="http://schemas.microsoft.com/office/powerpoint/2012/main" timeZoneBias="-3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23BB-D574-41F0-9BFB-017D369541B5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731B2-26C2-4897-841F-A8920A8B45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7222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23BB-D574-41F0-9BFB-017D369541B5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731B2-26C2-4897-841F-A8920A8B45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007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23BB-D574-41F0-9BFB-017D369541B5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731B2-26C2-4897-841F-A8920A8B45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1900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23BB-D574-41F0-9BFB-017D369541B5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731B2-26C2-4897-841F-A8920A8B45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1262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23BB-D574-41F0-9BFB-017D369541B5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731B2-26C2-4897-841F-A8920A8B45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590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23BB-D574-41F0-9BFB-017D369541B5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731B2-26C2-4897-841F-A8920A8B45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330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23BB-D574-41F0-9BFB-017D369541B5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731B2-26C2-4897-841F-A8920A8B45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480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23BB-D574-41F0-9BFB-017D369541B5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731B2-26C2-4897-841F-A8920A8B45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9210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23BB-D574-41F0-9BFB-017D369541B5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731B2-26C2-4897-841F-A8920A8B45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6326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23BB-D574-41F0-9BFB-017D369541B5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731B2-26C2-4897-841F-A8920A8B45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9817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23BB-D574-41F0-9BFB-017D369541B5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731B2-26C2-4897-841F-A8920A8B45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7523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523BB-D574-41F0-9BFB-017D369541B5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731B2-26C2-4897-841F-A8920A8B45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6879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comments" Target="../comments/commen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97"/>
          <a:stretch/>
        </p:blipFill>
        <p:spPr>
          <a:xfrm>
            <a:off x="0" y="-14878"/>
            <a:ext cx="12192000" cy="6858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3753" y="445795"/>
            <a:ext cx="4019413" cy="911642"/>
          </a:xfrm>
          <a:prstGeom prst="rect">
            <a:avLst/>
          </a:prstGeom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1524002" y="1242697"/>
            <a:ext cx="9143999" cy="28281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2" pitchFamily="18" charset="2"/>
              <a:buNone/>
            </a:pPr>
            <a:endParaRPr lang="ru-RU" altLang="ru-RU" sz="1200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8C3C293-7E4A-46B3-9077-0E98B08800C1}"/>
              </a:ext>
            </a:extLst>
          </p:cNvPr>
          <p:cNvSpPr txBox="1"/>
          <p:nvPr/>
        </p:nvSpPr>
        <p:spPr>
          <a:xfrm>
            <a:off x="2135560" y="3698795"/>
            <a:ext cx="82089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Введение в </a:t>
            </a:r>
            <a:r>
              <a:rPr lang="ru-RU" dirty="0" err="1">
                <a:solidFill>
                  <a:schemeClr val="bg1"/>
                </a:solidFill>
              </a:rPr>
              <a:t>экономику:макроэкономика</a:t>
            </a:r>
            <a:r>
              <a:rPr lang="ru-RU" dirty="0">
                <a:solidFill>
                  <a:schemeClr val="bg1"/>
                </a:solidFill>
              </a:rPr>
              <a:t> Тлеужанова </a:t>
            </a:r>
            <a:r>
              <a:rPr lang="ru-RU" dirty="0" err="1">
                <a:solidFill>
                  <a:schemeClr val="bg1"/>
                </a:solidFill>
              </a:rPr>
              <a:t>Манатжан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Ашимкуловна</a:t>
            </a:r>
            <a:r>
              <a:rPr lang="ru-RU" dirty="0">
                <a:solidFill>
                  <a:schemeClr val="bg1"/>
                </a:solidFill>
              </a:rPr>
              <a:t>. Кандидат экономических наук, </a:t>
            </a:r>
            <a:r>
              <a:rPr lang="ru-RU" dirty="0" err="1">
                <a:solidFill>
                  <a:schemeClr val="bg1"/>
                </a:solidFill>
              </a:rPr>
              <a:t>ассоцированный</a:t>
            </a:r>
            <a:r>
              <a:rPr lang="ru-RU" dirty="0">
                <a:solidFill>
                  <a:schemeClr val="bg1"/>
                </a:solidFill>
              </a:rPr>
              <a:t> профессор</a:t>
            </a:r>
          </a:p>
        </p:txBody>
      </p:sp>
    </p:spTree>
    <p:extLst>
      <p:ext uri="{BB962C8B-B14F-4D97-AF65-F5344CB8AC3E}">
        <p14:creationId xmlns:p14="http://schemas.microsoft.com/office/powerpoint/2010/main" val="255291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70181" y="1311357"/>
            <a:ext cx="2198915" cy="488200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180CC"/>
                </a:solidFill>
              </a:rPr>
              <a:t>Явлений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92720" y="1254753"/>
            <a:ext cx="2454841" cy="601407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Основные качества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691716" y="1254753"/>
            <a:ext cx="2454841" cy="601407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Факторы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22719" y="2471652"/>
            <a:ext cx="2454841" cy="601407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180CC"/>
                </a:solidFill>
              </a:rPr>
              <a:t>Предложение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246458" y="2471652"/>
            <a:ext cx="2454841" cy="601407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180CC"/>
                </a:solidFill>
              </a:rPr>
              <a:t>Переменные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47561" y="2421447"/>
            <a:ext cx="2928896" cy="701818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Экономическое моделирование (үлгілеу)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250677" y="3387849"/>
            <a:ext cx="2029330" cy="893790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Описание</a:t>
            </a:r>
          </a:p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(вербальная) форма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8029815" y="3387849"/>
            <a:ext cx="2116742" cy="893790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Графическая форма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873703" y="3387849"/>
            <a:ext cx="2433813" cy="893789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Аналитическая (математическая)</a:t>
            </a:r>
          </a:p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форма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974358" y="4788400"/>
            <a:ext cx="4268898" cy="683879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180CC"/>
                </a:solidFill>
              </a:rPr>
              <a:t>Планирование</a:t>
            </a:r>
            <a:endParaRPr lang="ru-RU" sz="2000" i="1" dirty="0">
              <a:solidFill>
                <a:srgbClr val="0180CC"/>
              </a:solidFill>
            </a:endParaRPr>
          </a:p>
        </p:txBody>
      </p:sp>
      <p:cxnSp>
        <p:nvCxnSpPr>
          <p:cNvPr id="24" name="Прямая со стрелкой 23"/>
          <p:cNvCxnSpPr>
            <a:stCxn id="4" idx="1"/>
            <a:endCxn id="5" idx="3"/>
          </p:cNvCxnSpPr>
          <p:nvPr/>
        </p:nvCxnSpPr>
        <p:spPr>
          <a:xfrm flipH="1">
            <a:off x="4647561" y="1555457"/>
            <a:ext cx="422620" cy="0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6" idx="1"/>
            <a:endCxn id="4" idx="3"/>
          </p:cNvCxnSpPr>
          <p:nvPr/>
        </p:nvCxnSpPr>
        <p:spPr>
          <a:xfrm flipH="1">
            <a:off x="7269096" y="1555457"/>
            <a:ext cx="422620" cy="0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5" idx="2"/>
            <a:endCxn id="7" idx="0"/>
          </p:cNvCxnSpPr>
          <p:nvPr/>
        </p:nvCxnSpPr>
        <p:spPr>
          <a:xfrm flipH="1">
            <a:off x="2750140" y="1856160"/>
            <a:ext cx="670001" cy="615492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7" idx="3"/>
            <a:endCxn id="9" idx="1"/>
          </p:cNvCxnSpPr>
          <p:nvPr/>
        </p:nvCxnSpPr>
        <p:spPr>
          <a:xfrm>
            <a:off x="3977560" y="2772356"/>
            <a:ext cx="670001" cy="0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8" idx="1"/>
            <a:endCxn id="9" idx="3"/>
          </p:cNvCxnSpPr>
          <p:nvPr/>
        </p:nvCxnSpPr>
        <p:spPr>
          <a:xfrm flipH="1">
            <a:off x="7576457" y="2772356"/>
            <a:ext cx="670001" cy="0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6" idx="2"/>
            <a:endCxn id="8" idx="0"/>
          </p:cNvCxnSpPr>
          <p:nvPr/>
        </p:nvCxnSpPr>
        <p:spPr>
          <a:xfrm>
            <a:off x="8919137" y="1856160"/>
            <a:ext cx="554742" cy="615492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stCxn id="9" idx="2"/>
            <a:endCxn id="21" idx="0"/>
          </p:cNvCxnSpPr>
          <p:nvPr/>
        </p:nvCxnSpPr>
        <p:spPr>
          <a:xfrm flipH="1">
            <a:off x="6090610" y="3123265"/>
            <a:ext cx="21399" cy="264584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9" idx="2"/>
            <a:endCxn id="19" idx="0"/>
          </p:cNvCxnSpPr>
          <p:nvPr/>
        </p:nvCxnSpPr>
        <p:spPr>
          <a:xfrm flipH="1">
            <a:off x="3265342" y="3123265"/>
            <a:ext cx="2846667" cy="264584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9" idx="2"/>
            <a:endCxn id="20" idx="0"/>
          </p:cNvCxnSpPr>
          <p:nvPr/>
        </p:nvCxnSpPr>
        <p:spPr>
          <a:xfrm>
            <a:off x="6112009" y="3123265"/>
            <a:ext cx="2976177" cy="264584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>
            <a:stCxn id="19" idx="2"/>
          </p:cNvCxnSpPr>
          <p:nvPr/>
        </p:nvCxnSpPr>
        <p:spPr>
          <a:xfrm>
            <a:off x="3265342" y="4281639"/>
            <a:ext cx="0" cy="206056"/>
          </a:xfrm>
          <a:prstGeom prst="line">
            <a:avLst/>
          </a:prstGeom>
          <a:ln w="9525">
            <a:solidFill>
              <a:srgbClr val="018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>
            <a:stCxn id="20" idx="2"/>
          </p:cNvCxnSpPr>
          <p:nvPr/>
        </p:nvCxnSpPr>
        <p:spPr>
          <a:xfrm>
            <a:off x="9088186" y="4281639"/>
            <a:ext cx="0" cy="206056"/>
          </a:xfrm>
          <a:prstGeom prst="line">
            <a:avLst/>
          </a:prstGeom>
          <a:ln w="9525">
            <a:solidFill>
              <a:srgbClr val="018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>
            <a:stCxn id="21" idx="2"/>
            <a:endCxn id="22" idx="0"/>
          </p:cNvCxnSpPr>
          <p:nvPr/>
        </p:nvCxnSpPr>
        <p:spPr>
          <a:xfrm>
            <a:off x="6090610" y="4281638"/>
            <a:ext cx="18197" cy="506762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3265342" y="4487695"/>
            <a:ext cx="5822844" cy="0"/>
          </a:xfrm>
          <a:prstGeom prst="line">
            <a:avLst/>
          </a:prstGeom>
          <a:ln w="9525">
            <a:solidFill>
              <a:srgbClr val="018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Рисунок 26">
            <a:extLst>
              <a:ext uri="{FF2B5EF4-FFF2-40B4-BE49-F238E27FC236}">
                <a16:creationId xmlns:a16="http://schemas.microsoft.com/office/drawing/2014/main" xmlns="" id="{5C84C193-866A-468E-863A-1577B6495D9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10128448" y="196674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008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074" y="341976"/>
            <a:ext cx="5049852" cy="506546"/>
          </a:xfrm>
        </p:spPr>
        <p:txBody>
          <a:bodyPr>
            <a:normAutofit/>
          </a:bodyPr>
          <a:lstStyle/>
          <a:p>
            <a:pPr algn="ctr"/>
            <a:r>
              <a:rPr lang="ru-RU" sz="2400" i="1" dirty="0" smtClean="0">
                <a:solidFill>
                  <a:srgbClr val="0180CC"/>
                </a:solidFill>
              </a:rPr>
              <a:t>Типы микроэкономических анализов  </a:t>
            </a:r>
            <a:endParaRPr lang="ru-RU" sz="2400" i="1" dirty="0">
              <a:solidFill>
                <a:srgbClr val="0180CC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65249" y="1154250"/>
            <a:ext cx="4307080" cy="734938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180CC"/>
                </a:solidFill>
              </a:rPr>
              <a:t>Экономические явлений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36334" y="2086805"/>
            <a:ext cx="2368610" cy="734938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180CC"/>
                </a:solidFill>
              </a:rPr>
              <a:t>Факторы влияющие друг на друга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87056" y="2086805"/>
            <a:ext cx="2368610" cy="734938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>
                <a:solidFill>
                  <a:srgbClr val="0180CC"/>
                </a:solidFill>
              </a:rPr>
              <a:t>Факторы влияющие друг на друга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28787" y="2086805"/>
            <a:ext cx="2368610" cy="734938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180CC"/>
                </a:solidFill>
              </a:rPr>
              <a:t>Изменение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04559" y="3019360"/>
            <a:ext cx="2368610" cy="734938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Что будет?</a:t>
            </a:r>
          </a:p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Как будет?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20817" y="3019360"/>
            <a:ext cx="2368610" cy="734938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Что лучшее?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666147" y="4042727"/>
            <a:ext cx="2164934" cy="709301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err="1" smtClean="0">
                <a:solidFill>
                  <a:srgbClr val="0180CC"/>
                </a:solidFill>
              </a:rPr>
              <a:t>Обяснение</a:t>
            </a:r>
            <a:r>
              <a:rPr lang="ru-RU" sz="2000" i="1" dirty="0" smtClean="0">
                <a:solidFill>
                  <a:srgbClr val="0180CC"/>
                </a:solidFill>
              </a:rPr>
              <a:t> прогнозирование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288281" y="4042728"/>
            <a:ext cx="2130751" cy="709301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i="1" dirty="0" smtClean="0">
                <a:solidFill>
                  <a:srgbClr val="0180CC"/>
                </a:solidFill>
              </a:rPr>
              <a:t>Оценит и сделать заключение</a:t>
            </a:r>
            <a:endParaRPr lang="ru-RU" i="1" dirty="0">
              <a:solidFill>
                <a:srgbClr val="0180CC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204815" y="4975283"/>
            <a:ext cx="3626265" cy="435836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180CC"/>
                </a:solidFill>
              </a:rPr>
              <a:t>Позитивный анализ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288281" y="4975283"/>
            <a:ext cx="3626265" cy="435836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180CC"/>
                </a:solidFill>
              </a:rPr>
              <a:t>Нормативный анализ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041584" y="5634372"/>
            <a:ext cx="2130751" cy="903727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180CC"/>
                </a:solidFill>
              </a:rPr>
              <a:t>Выбор экономической политики</a:t>
            </a:r>
            <a:endParaRPr lang="ru-RU" sz="2000" i="1" dirty="0">
              <a:solidFill>
                <a:srgbClr val="0180CC"/>
              </a:solidFill>
            </a:endParaRPr>
          </a:p>
        </p:txBody>
      </p:sp>
      <p:cxnSp>
        <p:nvCxnSpPr>
          <p:cNvPr id="17" name="Прямая со стрелкой 16"/>
          <p:cNvCxnSpPr>
            <a:stCxn id="5" idx="3"/>
          </p:cNvCxnSpPr>
          <p:nvPr/>
        </p:nvCxnSpPr>
        <p:spPr>
          <a:xfrm flipV="1">
            <a:off x="4304944" y="1889188"/>
            <a:ext cx="460760" cy="565086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6" idx="1"/>
          </p:cNvCxnSpPr>
          <p:nvPr/>
        </p:nvCxnSpPr>
        <p:spPr>
          <a:xfrm flipH="1" flipV="1">
            <a:off x="7443387" y="1889188"/>
            <a:ext cx="443669" cy="565086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4" idx="2"/>
            <a:endCxn id="7" idx="0"/>
          </p:cNvCxnSpPr>
          <p:nvPr/>
        </p:nvCxnSpPr>
        <p:spPr>
          <a:xfrm flipH="1">
            <a:off x="6113092" y="1889188"/>
            <a:ext cx="5697" cy="197617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7" idx="2"/>
            <a:endCxn id="8" idx="0"/>
          </p:cNvCxnSpPr>
          <p:nvPr/>
        </p:nvCxnSpPr>
        <p:spPr>
          <a:xfrm flipH="1">
            <a:off x="4188864" y="2821743"/>
            <a:ext cx="1924228" cy="197617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7" idx="2"/>
            <a:endCxn id="9" idx="0"/>
          </p:cNvCxnSpPr>
          <p:nvPr/>
        </p:nvCxnSpPr>
        <p:spPr>
          <a:xfrm>
            <a:off x="6113092" y="2821743"/>
            <a:ext cx="1892030" cy="197617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8" idx="2"/>
            <a:endCxn id="10" idx="0"/>
          </p:cNvCxnSpPr>
          <p:nvPr/>
        </p:nvCxnSpPr>
        <p:spPr>
          <a:xfrm>
            <a:off x="4188864" y="3754298"/>
            <a:ext cx="559750" cy="288429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9" idx="2"/>
            <a:endCxn id="11" idx="0"/>
          </p:cNvCxnSpPr>
          <p:nvPr/>
        </p:nvCxnSpPr>
        <p:spPr>
          <a:xfrm flipH="1">
            <a:off x="7353657" y="3754298"/>
            <a:ext cx="651465" cy="288430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10" idx="2"/>
            <a:endCxn id="12" idx="0"/>
          </p:cNvCxnSpPr>
          <p:nvPr/>
        </p:nvCxnSpPr>
        <p:spPr>
          <a:xfrm flipH="1">
            <a:off x="4017948" y="4752028"/>
            <a:ext cx="730666" cy="223255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stCxn id="11" idx="2"/>
            <a:endCxn id="13" idx="0"/>
          </p:cNvCxnSpPr>
          <p:nvPr/>
        </p:nvCxnSpPr>
        <p:spPr>
          <a:xfrm>
            <a:off x="7353657" y="4752029"/>
            <a:ext cx="747757" cy="223254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13" idx="2"/>
            <a:endCxn id="15" idx="0"/>
          </p:cNvCxnSpPr>
          <p:nvPr/>
        </p:nvCxnSpPr>
        <p:spPr>
          <a:xfrm>
            <a:off x="8101414" y="5411119"/>
            <a:ext cx="5546" cy="223253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Рисунок 24">
            <a:extLst>
              <a:ext uri="{FF2B5EF4-FFF2-40B4-BE49-F238E27FC236}">
                <a16:creationId xmlns:a16="http://schemas.microsoft.com/office/drawing/2014/main" xmlns="" id="{5C84C193-866A-468E-863A-1577B6495D9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10128448" y="196674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460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97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1663" y="2395666"/>
            <a:ext cx="4019413" cy="911642"/>
          </a:xfrm>
          <a:prstGeom prst="rect">
            <a:avLst/>
          </a:prstGeom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1524002" y="1242697"/>
            <a:ext cx="9143999" cy="28281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2" pitchFamily="18" charset="2"/>
              <a:buNone/>
            </a:pPr>
            <a:r>
              <a:rPr lang="ru-RU" altLang="ru-RU" sz="12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НАО «Казахский национальный исследовательский технический университет</a:t>
            </a:r>
            <a:r>
              <a:rPr lang="en-US" altLang="ru-RU" sz="12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 </a:t>
            </a:r>
            <a:r>
              <a:rPr lang="ru-RU" altLang="ru-RU" sz="12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имени К.И. </a:t>
            </a:r>
            <a:r>
              <a:rPr lang="ru-RU" altLang="ru-RU" sz="1200" dirty="0" err="1">
                <a:solidFill>
                  <a:schemeClr val="bg1"/>
                </a:solidFill>
                <a:latin typeface="+mj-lt"/>
                <a:cs typeface="Times New Roman" pitchFamily="18" charset="0"/>
              </a:rPr>
              <a:t>Сатпаева</a:t>
            </a:r>
            <a:r>
              <a:rPr lang="ru-RU" altLang="ru-RU" sz="12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»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380469" y="4507906"/>
            <a:ext cx="540179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100" dirty="0" smtClean="0">
                <a:solidFill>
                  <a:schemeClr val="bg1"/>
                </a:solidFill>
              </a:rPr>
              <a:t>Ведение </a:t>
            </a:r>
            <a:endParaRPr lang="en-US" sz="2100" dirty="0">
              <a:solidFill>
                <a:schemeClr val="bg1"/>
              </a:solidFill>
            </a:endParaRPr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1524002" y="1536371"/>
            <a:ext cx="9143999" cy="28281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2" pitchFamily="18" charset="2"/>
              <a:buNone/>
            </a:pPr>
            <a:r>
              <a:rPr lang="ru-RU" altLang="ru-RU" sz="12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ИНСТИТУТ ДИСТАНЦИОННОГО ОБРАЗОВАНИЯ И ПРОФЕССИОНАЛЬНОГО РАЗВИТИЯ</a:t>
            </a:r>
          </a:p>
        </p:txBody>
      </p:sp>
    </p:spTree>
    <p:extLst>
      <p:ext uri="{BB962C8B-B14F-4D97-AF65-F5344CB8AC3E}">
        <p14:creationId xmlns:p14="http://schemas.microsoft.com/office/powerpoint/2010/main" val="3308409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62338" y="389803"/>
            <a:ext cx="8267323" cy="458945"/>
          </a:xfrm>
        </p:spPr>
        <p:txBody>
          <a:bodyPr>
            <a:noAutofit/>
          </a:bodyPr>
          <a:lstStyle/>
          <a:p>
            <a:r>
              <a:rPr lang="ru-RU" sz="2400" i="1" dirty="0" smtClean="0">
                <a:solidFill>
                  <a:srgbClr val="0180CC"/>
                </a:solidFill>
              </a:rPr>
              <a:t>Анализ микроэкономического</a:t>
            </a:r>
            <a:r>
              <a:rPr lang="kk-KZ" sz="2400" i="1" dirty="0" smtClean="0">
                <a:solidFill>
                  <a:srgbClr val="0180CC"/>
                </a:solidFill>
              </a:rPr>
              <a:t> объекта </a:t>
            </a:r>
            <a:endParaRPr lang="ru-RU" sz="2400" i="1" dirty="0">
              <a:solidFill>
                <a:srgbClr val="0180CC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11097" y="1258432"/>
            <a:ext cx="4381877" cy="552261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180CC"/>
                </a:solidFill>
              </a:rPr>
              <a:t>Экономика 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28527" y="2026474"/>
            <a:ext cx="4381877" cy="617144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180CC"/>
                </a:solidFill>
              </a:rPr>
              <a:t>Микроэкономика 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280088" y="2026473"/>
            <a:ext cx="4381877" cy="617145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180CC"/>
                </a:solidFill>
              </a:rPr>
              <a:t>Макроэкономика 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96274" y="3164855"/>
            <a:ext cx="2770362" cy="1244183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180CC"/>
                </a:solidFill>
              </a:rPr>
              <a:t>Время экономического субъекта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99251" y="3164856"/>
            <a:ext cx="2329758" cy="1244182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180CC"/>
                </a:solidFill>
              </a:rPr>
              <a:t>Взаимосвязь экономических субъектов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364237" y="3164855"/>
            <a:ext cx="3585173" cy="1244183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180CC"/>
                </a:solidFill>
              </a:rPr>
              <a:t>Экономика как </a:t>
            </a:r>
            <a:r>
              <a:rPr lang="ru-RU" sz="2000" i="1" dirty="0" err="1" smtClean="0">
                <a:solidFill>
                  <a:srgbClr val="0180CC"/>
                </a:solidFill>
              </a:rPr>
              <a:t>единноцелое</a:t>
            </a:r>
            <a:r>
              <a:rPr lang="ru-RU" sz="2000" i="1" dirty="0" smtClean="0">
                <a:solidFill>
                  <a:srgbClr val="0180CC"/>
                </a:solidFill>
              </a:rPr>
              <a:t> система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70368" y="4676785"/>
            <a:ext cx="1910273" cy="715224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180CC"/>
                </a:solidFill>
              </a:rPr>
              <a:t>Домохозяйство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662464" y="4676785"/>
            <a:ext cx="1416485" cy="715224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180CC"/>
                </a:solidFill>
              </a:rPr>
              <a:t>Фирмы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393936" y="4676785"/>
            <a:ext cx="2154725" cy="715224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000" i="1" dirty="0" smtClean="0">
                <a:solidFill>
                  <a:srgbClr val="0180CC"/>
                </a:solidFill>
              </a:rPr>
              <a:t>Отраслевой рынок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925559" y="5645508"/>
            <a:ext cx="2449720" cy="693263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i="1">
                <a:solidFill>
                  <a:srgbClr val="0180CC"/>
                </a:solidFill>
              </a:rPr>
              <a:t>Отраслевой рынок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796508" y="4662537"/>
            <a:ext cx="2154725" cy="715224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000" i="1">
                <a:solidFill>
                  <a:srgbClr val="0180CC"/>
                </a:solidFill>
              </a:rPr>
              <a:t>Отраслевой рынок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9375989" y="4676785"/>
            <a:ext cx="2154725" cy="715224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000" i="1">
                <a:solidFill>
                  <a:srgbClr val="0180CC"/>
                </a:solidFill>
              </a:rPr>
              <a:t>Отраслевой рынок</a:t>
            </a:r>
            <a:endParaRPr lang="ru-RU" sz="2000" i="1" dirty="0">
              <a:solidFill>
                <a:srgbClr val="0180CC"/>
              </a:solidFill>
            </a:endParaRPr>
          </a:p>
        </p:txBody>
      </p:sp>
      <p:cxnSp>
        <p:nvCxnSpPr>
          <p:cNvPr id="18" name="Прямая со стрелкой 17"/>
          <p:cNvCxnSpPr>
            <a:stCxn id="5" idx="2"/>
            <a:endCxn id="6" idx="0"/>
          </p:cNvCxnSpPr>
          <p:nvPr/>
        </p:nvCxnSpPr>
        <p:spPr>
          <a:xfrm flipH="1">
            <a:off x="3719466" y="1810693"/>
            <a:ext cx="2382570" cy="215781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5" idx="2"/>
            <a:endCxn id="7" idx="0"/>
          </p:cNvCxnSpPr>
          <p:nvPr/>
        </p:nvCxnSpPr>
        <p:spPr>
          <a:xfrm>
            <a:off x="6102036" y="1810693"/>
            <a:ext cx="2368991" cy="215780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6" idx="2"/>
            <a:endCxn id="9" idx="0"/>
          </p:cNvCxnSpPr>
          <p:nvPr/>
        </p:nvCxnSpPr>
        <p:spPr>
          <a:xfrm>
            <a:off x="3719466" y="2643618"/>
            <a:ext cx="1744664" cy="521238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6" idx="2"/>
            <a:endCxn id="8" idx="0"/>
          </p:cNvCxnSpPr>
          <p:nvPr/>
        </p:nvCxnSpPr>
        <p:spPr>
          <a:xfrm flipH="1">
            <a:off x="2281455" y="2643618"/>
            <a:ext cx="1438011" cy="521237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endCxn id="10" idx="0"/>
          </p:cNvCxnSpPr>
          <p:nvPr/>
        </p:nvCxnSpPr>
        <p:spPr>
          <a:xfrm>
            <a:off x="9156822" y="2643618"/>
            <a:ext cx="2" cy="521237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8" idx="2"/>
            <a:endCxn id="11" idx="0"/>
          </p:cNvCxnSpPr>
          <p:nvPr/>
        </p:nvCxnSpPr>
        <p:spPr>
          <a:xfrm flipH="1">
            <a:off x="1525505" y="4409038"/>
            <a:ext cx="755950" cy="267747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8" idx="2"/>
            <a:endCxn id="12" idx="0"/>
          </p:cNvCxnSpPr>
          <p:nvPr/>
        </p:nvCxnSpPr>
        <p:spPr>
          <a:xfrm>
            <a:off x="2281455" y="4409038"/>
            <a:ext cx="1089252" cy="267747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9" idx="2"/>
            <a:endCxn id="13" idx="0"/>
          </p:cNvCxnSpPr>
          <p:nvPr/>
        </p:nvCxnSpPr>
        <p:spPr>
          <a:xfrm>
            <a:off x="5464130" y="4409038"/>
            <a:ext cx="7169" cy="267747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flipH="1">
            <a:off x="7990061" y="4409038"/>
            <a:ext cx="1157710" cy="260623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stCxn id="10" idx="2"/>
            <a:endCxn id="16" idx="0"/>
          </p:cNvCxnSpPr>
          <p:nvPr/>
        </p:nvCxnSpPr>
        <p:spPr>
          <a:xfrm>
            <a:off x="9156824" y="4409038"/>
            <a:ext cx="1296528" cy="267747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10" idx="2"/>
            <a:endCxn id="14" idx="0"/>
          </p:cNvCxnSpPr>
          <p:nvPr/>
        </p:nvCxnSpPr>
        <p:spPr>
          <a:xfrm flipH="1">
            <a:off x="9150419" y="4409038"/>
            <a:ext cx="6405" cy="1236470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Рисунок 26">
            <a:extLst>
              <a:ext uri="{FF2B5EF4-FFF2-40B4-BE49-F238E27FC236}">
                <a16:creationId xmlns:a16="http://schemas.microsoft.com/office/drawing/2014/main" xmlns="" id="{5C84C193-866A-468E-863A-1577B6495D9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10128448" y="196674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203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7093"/>
          </a:xfrm>
        </p:spPr>
        <p:txBody>
          <a:bodyPr>
            <a:normAutofit/>
          </a:bodyPr>
          <a:lstStyle/>
          <a:p>
            <a:pPr algn="ctr"/>
            <a:r>
              <a:rPr lang="kk-KZ" sz="2400" i="1" dirty="0" smtClean="0">
                <a:solidFill>
                  <a:srgbClr val="0180CC"/>
                </a:solidFill>
              </a:rPr>
              <a:t>Основные экономические проблемы</a:t>
            </a:r>
            <a:endParaRPr lang="ru-RU" sz="2400" i="1" dirty="0">
              <a:solidFill>
                <a:srgbClr val="0180CC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56372" y="1899706"/>
            <a:ext cx="3548959" cy="1041148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Бесконечное потребление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61018" y="1899706"/>
            <a:ext cx="3548959" cy="1041148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Ограниченность ресурсов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054443" y="3827340"/>
            <a:ext cx="4083113" cy="1477991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Рациональное деление и </a:t>
            </a:r>
          </a:p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рациональное ипользование  ресурсов</a:t>
            </a:r>
            <a:endParaRPr lang="ru-RU" sz="2000" i="1" dirty="0">
              <a:solidFill>
                <a:srgbClr val="0180CC"/>
              </a:solidFill>
            </a:endParaRPr>
          </a:p>
        </p:txBody>
      </p:sp>
      <p:cxnSp>
        <p:nvCxnSpPr>
          <p:cNvPr id="10" name="Прямая со стрелкой 9"/>
          <p:cNvCxnSpPr>
            <a:stCxn id="6" idx="2"/>
            <a:endCxn id="8" idx="0"/>
          </p:cNvCxnSpPr>
          <p:nvPr/>
        </p:nvCxnSpPr>
        <p:spPr>
          <a:xfrm>
            <a:off x="3530852" y="2940854"/>
            <a:ext cx="2565148" cy="886486"/>
          </a:xfrm>
          <a:prstGeom prst="straightConnector1">
            <a:avLst/>
          </a:prstGeom>
          <a:ln w="95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7" idx="2"/>
            <a:endCxn id="8" idx="0"/>
          </p:cNvCxnSpPr>
          <p:nvPr/>
        </p:nvCxnSpPr>
        <p:spPr>
          <a:xfrm flipH="1">
            <a:off x="6096000" y="2940854"/>
            <a:ext cx="2539498" cy="886486"/>
          </a:xfrm>
          <a:prstGeom prst="straightConnector1">
            <a:avLst/>
          </a:prstGeom>
          <a:ln w="95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5C84C193-866A-468E-863A-1577B6495D9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10128448" y="196674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936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69428" y="295534"/>
            <a:ext cx="3453143" cy="599430"/>
          </a:xfrm>
        </p:spPr>
        <p:txBody>
          <a:bodyPr>
            <a:normAutofit/>
          </a:bodyPr>
          <a:lstStyle/>
          <a:p>
            <a:pPr algn="ctr"/>
            <a:r>
              <a:rPr lang="ru-RU" sz="2400" i="1" dirty="0" smtClean="0">
                <a:solidFill>
                  <a:srgbClr val="0180CC"/>
                </a:solidFill>
              </a:rPr>
              <a:t>Проблемы выбора</a:t>
            </a:r>
            <a:endParaRPr lang="ru-RU" sz="2400" i="1" dirty="0">
              <a:solidFill>
                <a:srgbClr val="0180CC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89703" y="1088302"/>
            <a:ext cx="2879000" cy="706170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Бесконечное потребление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806698" y="1088302"/>
            <a:ext cx="2880509" cy="706170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Органиченность благ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72969" y="2127943"/>
            <a:ext cx="2156234" cy="706170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Увеличение потребление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246952" y="2127943"/>
            <a:ext cx="2156234" cy="706170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Редкость благ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1663" y="3155509"/>
            <a:ext cx="1477225" cy="706170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180CC"/>
                </a:solidFill>
              </a:rPr>
              <a:t>Прибыль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925961" y="3167584"/>
            <a:ext cx="1477225" cy="706170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err="1" smtClean="0">
                <a:solidFill>
                  <a:srgbClr val="0180CC"/>
                </a:solidFill>
              </a:rPr>
              <a:t>Издержкии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674550" y="2127943"/>
            <a:ext cx="2845749" cy="706170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Качественный </a:t>
            </a:r>
          </a:p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конфликт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674550" y="3914415"/>
            <a:ext cx="2845749" cy="706170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Альтернативный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674550" y="4807651"/>
            <a:ext cx="2845749" cy="706170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Экономическое действие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673124" y="5700887"/>
            <a:ext cx="2845749" cy="706170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180CC"/>
                </a:solidFill>
              </a:rPr>
              <a:t>Принятие решение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674550" y="3021179"/>
            <a:ext cx="2845749" cy="706170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Проблемы выбора </a:t>
            </a:r>
          </a:p>
        </p:txBody>
      </p:sp>
      <p:cxnSp>
        <p:nvCxnSpPr>
          <p:cNvPr id="16" name="Прямая со стрелкой 15"/>
          <p:cNvCxnSpPr>
            <a:stCxn id="4" idx="2"/>
            <a:endCxn id="6" idx="0"/>
          </p:cNvCxnSpPr>
          <p:nvPr/>
        </p:nvCxnSpPr>
        <p:spPr>
          <a:xfrm flipH="1">
            <a:off x="2851086" y="1794472"/>
            <a:ext cx="1078117" cy="333471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5" idx="2"/>
            <a:endCxn id="7" idx="0"/>
          </p:cNvCxnSpPr>
          <p:nvPr/>
        </p:nvCxnSpPr>
        <p:spPr>
          <a:xfrm>
            <a:off x="8246953" y="1794472"/>
            <a:ext cx="1078116" cy="333471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6" idx="2"/>
            <a:endCxn id="8" idx="0"/>
          </p:cNvCxnSpPr>
          <p:nvPr/>
        </p:nvCxnSpPr>
        <p:spPr>
          <a:xfrm flipH="1">
            <a:off x="2530276" y="2834113"/>
            <a:ext cx="320810" cy="321396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7" idx="2"/>
            <a:endCxn id="9" idx="0"/>
          </p:cNvCxnSpPr>
          <p:nvPr/>
        </p:nvCxnSpPr>
        <p:spPr>
          <a:xfrm>
            <a:off x="9325069" y="2834113"/>
            <a:ext cx="339505" cy="333471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6" idx="3"/>
            <a:endCxn id="10" idx="1"/>
          </p:cNvCxnSpPr>
          <p:nvPr/>
        </p:nvCxnSpPr>
        <p:spPr>
          <a:xfrm>
            <a:off x="3929203" y="2481028"/>
            <a:ext cx="745347" cy="0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7" idx="1"/>
            <a:endCxn id="10" idx="3"/>
          </p:cNvCxnSpPr>
          <p:nvPr/>
        </p:nvCxnSpPr>
        <p:spPr>
          <a:xfrm flipH="1">
            <a:off x="7520299" y="2481028"/>
            <a:ext cx="726653" cy="0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8" idx="2"/>
            <a:endCxn id="11" idx="1"/>
          </p:cNvCxnSpPr>
          <p:nvPr/>
        </p:nvCxnSpPr>
        <p:spPr>
          <a:xfrm>
            <a:off x="2530276" y="3861679"/>
            <a:ext cx="2144274" cy="405821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9" idx="2"/>
            <a:endCxn id="11" idx="3"/>
          </p:cNvCxnSpPr>
          <p:nvPr/>
        </p:nvCxnSpPr>
        <p:spPr>
          <a:xfrm flipH="1">
            <a:off x="7520299" y="3873754"/>
            <a:ext cx="2144275" cy="393746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8" idx="3"/>
            <a:endCxn id="14" idx="1"/>
          </p:cNvCxnSpPr>
          <p:nvPr/>
        </p:nvCxnSpPr>
        <p:spPr>
          <a:xfrm flipV="1">
            <a:off x="3268888" y="3374264"/>
            <a:ext cx="1405662" cy="134330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stCxn id="9" idx="1"/>
            <a:endCxn id="14" idx="3"/>
          </p:cNvCxnSpPr>
          <p:nvPr/>
        </p:nvCxnSpPr>
        <p:spPr>
          <a:xfrm flipH="1" flipV="1">
            <a:off x="7520299" y="3374264"/>
            <a:ext cx="1405662" cy="146405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14" idx="2"/>
            <a:endCxn id="11" idx="0"/>
          </p:cNvCxnSpPr>
          <p:nvPr/>
        </p:nvCxnSpPr>
        <p:spPr>
          <a:xfrm>
            <a:off x="6097425" y="3727349"/>
            <a:ext cx="0" cy="187066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11" idx="2"/>
            <a:endCxn id="12" idx="0"/>
          </p:cNvCxnSpPr>
          <p:nvPr/>
        </p:nvCxnSpPr>
        <p:spPr>
          <a:xfrm>
            <a:off x="6097425" y="4620585"/>
            <a:ext cx="0" cy="187066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stCxn id="12" idx="2"/>
            <a:endCxn id="13" idx="0"/>
          </p:cNvCxnSpPr>
          <p:nvPr/>
        </p:nvCxnSpPr>
        <p:spPr>
          <a:xfrm flipH="1">
            <a:off x="6095999" y="5513821"/>
            <a:ext cx="1426" cy="187066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Рисунок 28">
            <a:extLst>
              <a:ext uri="{FF2B5EF4-FFF2-40B4-BE49-F238E27FC236}">
                <a16:creationId xmlns:a16="http://schemas.microsoft.com/office/drawing/2014/main" xmlns="" id="{5C84C193-866A-468E-863A-1577B6495D9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10128448" y="196674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718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28274" y="501858"/>
            <a:ext cx="4135452" cy="480909"/>
          </a:xfrm>
        </p:spPr>
        <p:txBody>
          <a:bodyPr>
            <a:normAutofit/>
          </a:bodyPr>
          <a:lstStyle/>
          <a:p>
            <a:pPr algn="ctr"/>
            <a:r>
              <a:rPr lang="ru-RU" sz="2400" i="1" dirty="0" smtClean="0">
                <a:solidFill>
                  <a:srgbClr val="0180CC"/>
                </a:solidFill>
              </a:rPr>
              <a:t>Предмет микроэкономики</a:t>
            </a:r>
            <a:endParaRPr lang="ru-RU" sz="2400" i="1" dirty="0">
              <a:solidFill>
                <a:srgbClr val="0180CC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929641" y="1192940"/>
            <a:ext cx="4332718" cy="734938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Экономические действия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79762" y="2073153"/>
            <a:ext cx="2897024" cy="734938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180CC"/>
                </a:solidFill>
              </a:rPr>
              <a:t>Потребление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715214" y="2073153"/>
            <a:ext cx="2897024" cy="734938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180CC"/>
                </a:solidFill>
              </a:rPr>
              <a:t>Ограниченность благ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42814" y="2996096"/>
            <a:ext cx="4332718" cy="734938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Выбор при ограниченности ресурсов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936227" y="3919039"/>
            <a:ext cx="4332718" cy="444379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Принятие экономических решений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06053" y="4551423"/>
            <a:ext cx="2206239" cy="734938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Предмет экономики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92935" y="5438154"/>
            <a:ext cx="7032476" cy="691044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180CC"/>
                </a:solidFill>
              </a:rPr>
              <a:t>Для достижений цели экономических субъектов принятие решений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240669" y="6311821"/>
            <a:ext cx="3737005" cy="371742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err="1" smtClean="0">
                <a:solidFill>
                  <a:srgbClr val="0180CC"/>
                </a:solidFill>
              </a:rPr>
              <a:t>Составиь</a:t>
            </a:r>
            <a:r>
              <a:rPr lang="ru-RU" sz="2000" i="1" dirty="0" smtClean="0">
                <a:solidFill>
                  <a:srgbClr val="0180CC"/>
                </a:solidFill>
              </a:rPr>
              <a:t> базу прогнозирование</a:t>
            </a:r>
            <a:endParaRPr lang="ru-RU" sz="2000" i="1" dirty="0">
              <a:solidFill>
                <a:srgbClr val="0180CC"/>
              </a:solidFill>
            </a:endParaRPr>
          </a:p>
        </p:txBody>
      </p:sp>
      <p:cxnSp>
        <p:nvCxnSpPr>
          <p:cNvPr id="17" name="Прямая со стрелкой 16"/>
          <p:cNvCxnSpPr>
            <a:stCxn id="4" idx="2"/>
            <a:endCxn id="5" idx="0"/>
          </p:cNvCxnSpPr>
          <p:nvPr/>
        </p:nvCxnSpPr>
        <p:spPr>
          <a:xfrm flipH="1">
            <a:off x="4028274" y="1927878"/>
            <a:ext cx="2067726" cy="145275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4" idx="2"/>
            <a:endCxn id="6" idx="0"/>
          </p:cNvCxnSpPr>
          <p:nvPr/>
        </p:nvCxnSpPr>
        <p:spPr>
          <a:xfrm>
            <a:off x="6096000" y="1927878"/>
            <a:ext cx="2067726" cy="145275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4" idx="2"/>
            <a:endCxn id="7" idx="0"/>
          </p:cNvCxnSpPr>
          <p:nvPr/>
        </p:nvCxnSpPr>
        <p:spPr>
          <a:xfrm>
            <a:off x="6096000" y="1927878"/>
            <a:ext cx="13173" cy="1068218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7" idx="2"/>
            <a:endCxn id="8" idx="0"/>
          </p:cNvCxnSpPr>
          <p:nvPr/>
        </p:nvCxnSpPr>
        <p:spPr>
          <a:xfrm flipH="1">
            <a:off x="6102586" y="3731034"/>
            <a:ext cx="6587" cy="188005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8" idx="2"/>
            <a:endCxn id="11" idx="0"/>
          </p:cNvCxnSpPr>
          <p:nvPr/>
        </p:nvCxnSpPr>
        <p:spPr>
          <a:xfrm>
            <a:off x="6102586" y="4363418"/>
            <a:ext cx="6587" cy="188005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11" idx="2"/>
            <a:endCxn id="12" idx="0"/>
          </p:cNvCxnSpPr>
          <p:nvPr/>
        </p:nvCxnSpPr>
        <p:spPr>
          <a:xfrm>
            <a:off x="6109173" y="5286361"/>
            <a:ext cx="0" cy="151793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12" idx="2"/>
            <a:endCxn id="13" idx="0"/>
          </p:cNvCxnSpPr>
          <p:nvPr/>
        </p:nvCxnSpPr>
        <p:spPr>
          <a:xfrm flipH="1">
            <a:off x="6109172" y="6129198"/>
            <a:ext cx="1" cy="182623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Рисунок 19">
            <a:extLst>
              <a:ext uri="{FF2B5EF4-FFF2-40B4-BE49-F238E27FC236}">
                <a16:creationId xmlns:a16="http://schemas.microsoft.com/office/drawing/2014/main" xmlns="" id="{5C84C193-866A-468E-863A-1577B6495D9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10128448" y="196674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521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i="1" dirty="0" smtClean="0">
                <a:solidFill>
                  <a:srgbClr val="0180CC"/>
                </a:solidFill>
              </a:rPr>
              <a:t>Методология микроэкономики</a:t>
            </a:r>
            <a:br>
              <a:rPr lang="ru-RU" sz="2400" b="1" i="1" dirty="0" smtClean="0">
                <a:solidFill>
                  <a:srgbClr val="0180CC"/>
                </a:solidFill>
              </a:rPr>
            </a:br>
            <a:r>
              <a:rPr lang="ru-RU" sz="2400" i="1" dirty="0" smtClean="0">
                <a:solidFill>
                  <a:srgbClr val="0180CC"/>
                </a:solidFill>
              </a:rPr>
              <a:t>Фундаментальные принципы</a:t>
            </a:r>
            <a:endParaRPr lang="ru-RU" sz="2400" i="1" dirty="0">
              <a:solidFill>
                <a:srgbClr val="0180CC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204673" y="1606609"/>
            <a:ext cx="5794048" cy="478565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Экономический атомизм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80019" y="2517804"/>
            <a:ext cx="3631961" cy="478565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Экономические действие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28217" y="3429000"/>
            <a:ext cx="4335566" cy="478565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Сравнение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198975" y="4340195"/>
            <a:ext cx="5794048" cy="478565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Экономический рационализм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34796" y="2392778"/>
            <a:ext cx="2179179" cy="539394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Экономическая единица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803163" y="3368171"/>
            <a:ext cx="1810285" cy="539394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Прибыль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578552" y="3368171"/>
            <a:ext cx="1810285" cy="539394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180CC"/>
                </a:solidFill>
              </a:rPr>
              <a:t>Затраты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278024" y="2392778"/>
            <a:ext cx="2179179" cy="539394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Экономическая </a:t>
            </a:r>
            <a:endParaRPr lang="kk-KZ" sz="2000" i="1" dirty="0">
              <a:solidFill>
                <a:srgbClr val="0180CC"/>
              </a:solidFill>
            </a:endParaRPr>
          </a:p>
          <a:p>
            <a:pPr algn="ctr"/>
            <a:r>
              <a:rPr lang="ru-RU" sz="2000" i="1" dirty="0" smtClean="0">
                <a:solidFill>
                  <a:srgbClr val="0180CC"/>
                </a:solidFill>
              </a:rPr>
              <a:t>единица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280019" y="5251390"/>
            <a:ext cx="3631961" cy="478565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Максимизация прибыли</a:t>
            </a:r>
            <a:endParaRPr lang="ru-RU" sz="2000" i="1" dirty="0">
              <a:solidFill>
                <a:srgbClr val="0180CC"/>
              </a:solidFill>
            </a:endParaRPr>
          </a:p>
        </p:txBody>
      </p:sp>
      <p:cxnSp>
        <p:nvCxnSpPr>
          <p:cNvPr id="13" name="Прямая со стрелкой 12"/>
          <p:cNvCxnSpPr>
            <a:stCxn id="3" idx="1"/>
            <a:endCxn id="7" idx="0"/>
          </p:cNvCxnSpPr>
          <p:nvPr/>
        </p:nvCxnSpPr>
        <p:spPr>
          <a:xfrm flipH="1">
            <a:off x="2824386" y="1845892"/>
            <a:ext cx="380287" cy="546886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3" idx="3"/>
            <a:endCxn id="10" idx="0"/>
          </p:cNvCxnSpPr>
          <p:nvPr/>
        </p:nvCxnSpPr>
        <p:spPr>
          <a:xfrm>
            <a:off x="8998721" y="1845892"/>
            <a:ext cx="368893" cy="546886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4" idx="0"/>
            <a:endCxn id="3" idx="2"/>
          </p:cNvCxnSpPr>
          <p:nvPr/>
        </p:nvCxnSpPr>
        <p:spPr>
          <a:xfrm flipV="1">
            <a:off x="6096000" y="2085174"/>
            <a:ext cx="5697" cy="432630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4" idx="2"/>
            <a:endCxn id="8" idx="0"/>
          </p:cNvCxnSpPr>
          <p:nvPr/>
        </p:nvCxnSpPr>
        <p:spPr>
          <a:xfrm flipH="1">
            <a:off x="2708306" y="2996369"/>
            <a:ext cx="3387694" cy="371802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4" idx="2"/>
            <a:endCxn id="9" idx="0"/>
          </p:cNvCxnSpPr>
          <p:nvPr/>
        </p:nvCxnSpPr>
        <p:spPr>
          <a:xfrm>
            <a:off x="6096000" y="2996369"/>
            <a:ext cx="3387695" cy="371802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8" idx="3"/>
            <a:endCxn id="5" idx="1"/>
          </p:cNvCxnSpPr>
          <p:nvPr/>
        </p:nvCxnSpPr>
        <p:spPr>
          <a:xfrm>
            <a:off x="3613448" y="3637868"/>
            <a:ext cx="314769" cy="30415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9" idx="1"/>
            <a:endCxn id="5" idx="3"/>
          </p:cNvCxnSpPr>
          <p:nvPr/>
        </p:nvCxnSpPr>
        <p:spPr>
          <a:xfrm flipH="1">
            <a:off x="8263783" y="3637868"/>
            <a:ext cx="314769" cy="30415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5" idx="2"/>
            <a:endCxn id="6" idx="0"/>
          </p:cNvCxnSpPr>
          <p:nvPr/>
        </p:nvCxnSpPr>
        <p:spPr>
          <a:xfrm flipH="1">
            <a:off x="6095999" y="3907565"/>
            <a:ext cx="1" cy="432630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6" idx="2"/>
            <a:endCxn id="11" idx="0"/>
          </p:cNvCxnSpPr>
          <p:nvPr/>
        </p:nvCxnSpPr>
        <p:spPr>
          <a:xfrm>
            <a:off x="6095999" y="4818760"/>
            <a:ext cx="1" cy="432630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5C84C193-866A-468E-863A-1577B6495D9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10128448" y="196674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06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831794" y="866775"/>
            <a:ext cx="4799888" cy="678074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 smtClean="0">
                <a:solidFill>
                  <a:srgbClr val="0180CC"/>
                </a:solidFill>
              </a:rPr>
              <a:t>Метод равновесия</a:t>
            </a:r>
            <a:endParaRPr lang="ru-RU" sz="2400" i="1" dirty="0">
              <a:solidFill>
                <a:srgbClr val="0180CC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556052" y="866775"/>
            <a:ext cx="4799888" cy="678074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 smtClean="0">
                <a:solidFill>
                  <a:srgbClr val="0180CC"/>
                </a:solidFill>
              </a:rPr>
              <a:t>Равновесие условий</a:t>
            </a:r>
            <a:endParaRPr lang="ru-RU" sz="2400" i="1" dirty="0">
              <a:solidFill>
                <a:srgbClr val="0180CC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18607" y="1989231"/>
            <a:ext cx="3623417" cy="1367327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180CC"/>
                </a:solidFill>
              </a:rPr>
              <a:t>Абстрагирование от внутренних тенденций к изменениям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44287" y="1989230"/>
            <a:ext cx="3623417" cy="1367327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180CC"/>
                </a:solidFill>
              </a:rPr>
              <a:t>Анализ влияние отдельных факторов</a:t>
            </a:r>
            <a:endParaRPr lang="ru-RU" sz="2000" i="1" dirty="0">
              <a:solidFill>
                <a:srgbClr val="0180CC"/>
              </a:solidFill>
            </a:endParaRPr>
          </a:p>
        </p:txBody>
      </p:sp>
      <p:cxnSp>
        <p:nvCxnSpPr>
          <p:cNvPr id="9" name="Прямая со стрелкой 8"/>
          <p:cNvCxnSpPr>
            <a:stCxn id="4" idx="2"/>
            <a:endCxn id="6" idx="0"/>
          </p:cNvCxnSpPr>
          <p:nvPr/>
        </p:nvCxnSpPr>
        <p:spPr>
          <a:xfrm flipH="1">
            <a:off x="3230316" y="1544849"/>
            <a:ext cx="1422" cy="444382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5" idx="2"/>
            <a:endCxn id="7" idx="0"/>
          </p:cNvCxnSpPr>
          <p:nvPr/>
        </p:nvCxnSpPr>
        <p:spPr>
          <a:xfrm>
            <a:off x="8955996" y="1544849"/>
            <a:ext cx="0" cy="444381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570368" y="3684760"/>
            <a:ext cx="10963747" cy="2716039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В  модели используется экзогенные и эндогенные  экономические переменные. Экзогенные переменные известны до формирование модели . Это известные информаций. В процессе исследование  и анализа модели делается выводы о приципах экономических явлений. Эти модели являются эндогенными.В процессе составление модели рассмотрим влияние экзогенных  на эндогенных переменных.</a:t>
            </a:r>
            <a:endParaRPr lang="ru-RU" sz="2000" i="1" dirty="0">
              <a:solidFill>
                <a:srgbClr val="0180CC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5C84C193-866A-468E-863A-1577B6495D9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10128448" y="196674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628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58541" y="179009"/>
            <a:ext cx="4652124" cy="840588"/>
          </a:xfrm>
        </p:spPr>
        <p:txBody>
          <a:bodyPr>
            <a:normAutofit/>
          </a:bodyPr>
          <a:lstStyle/>
          <a:p>
            <a:pPr algn="ctr"/>
            <a:r>
              <a:rPr lang="ru-RU" sz="2400" i="1" dirty="0" smtClean="0">
                <a:solidFill>
                  <a:srgbClr val="0180CC"/>
                </a:solidFill>
              </a:rPr>
              <a:t>Методология микроэкономики и методы анализа</a:t>
            </a:r>
            <a:endParaRPr lang="ru-RU" sz="2400" i="1" dirty="0">
              <a:solidFill>
                <a:srgbClr val="0180CC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44828" y="1278543"/>
            <a:ext cx="2880765" cy="404600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180CC"/>
                </a:solidFill>
              </a:rPr>
              <a:t>Действие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853534" y="1872324"/>
            <a:ext cx="2492347" cy="493614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180CC"/>
                </a:solidFill>
              </a:rPr>
              <a:t>Изменение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14917" y="1626499"/>
            <a:ext cx="2369279" cy="631179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Дополнительная прибыль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789416" y="1626498"/>
            <a:ext cx="2369279" cy="631179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180CC"/>
                </a:solidFill>
              </a:rPr>
              <a:t>Дополнительные затраты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986001" y="2605632"/>
            <a:ext cx="4240225" cy="412694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Предельный анализ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392288" y="3237212"/>
            <a:ext cx="3405220" cy="574535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Принятие оптимального решение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853534" y="4058148"/>
            <a:ext cx="2566862" cy="647369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Взаймосвязь (функция)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615255" y="4175481"/>
            <a:ext cx="1845816" cy="412701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180CC"/>
                </a:solidFill>
              </a:rPr>
              <a:t>Явлений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812859" y="4175481"/>
            <a:ext cx="1845816" cy="412701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Факторы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024829" y="4879492"/>
            <a:ext cx="4240225" cy="412694"/>
          </a:xfrm>
          <a:prstGeom prst="round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Функциональный анализ</a:t>
            </a:r>
            <a:endParaRPr lang="ru-RU" sz="2000" i="1" dirty="0">
              <a:solidFill>
                <a:srgbClr val="0180CC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350250" y="5640140"/>
            <a:ext cx="3592864" cy="663556"/>
          </a:xfrm>
          <a:prstGeom prst="rect">
            <a:avLst/>
          </a:prstGeom>
          <a:ln w="9525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i="1" dirty="0" smtClean="0">
                <a:solidFill>
                  <a:srgbClr val="0180CC"/>
                </a:solidFill>
              </a:rPr>
              <a:t>Определение взамозависимость</a:t>
            </a:r>
            <a:endParaRPr lang="ru-RU" sz="2000" i="1" dirty="0">
              <a:solidFill>
                <a:srgbClr val="0180CC"/>
              </a:solidFill>
            </a:endParaRPr>
          </a:p>
        </p:txBody>
      </p:sp>
      <p:cxnSp>
        <p:nvCxnSpPr>
          <p:cNvPr id="16" name="Прямая со стрелкой 15"/>
          <p:cNvCxnSpPr>
            <a:stCxn id="4" idx="1"/>
            <a:endCxn id="6" idx="0"/>
          </p:cNvCxnSpPr>
          <p:nvPr/>
        </p:nvCxnSpPr>
        <p:spPr>
          <a:xfrm flipH="1">
            <a:off x="3199557" y="1480843"/>
            <a:ext cx="1445271" cy="145656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4" idx="3"/>
            <a:endCxn id="7" idx="0"/>
          </p:cNvCxnSpPr>
          <p:nvPr/>
        </p:nvCxnSpPr>
        <p:spPr>
          <a:xfrm>
            <a:off x="7525593" y="1480843"/>
            <a:ext cx="1448463" cy="145655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6" idx="3"/>
            <a:endCxn id="5" idx="1"/>
          </p:cNvCxnSpPr>
          <p:nvPr/>
        </p:nvCxnSpPr>
        <p:spPr>
          <a:xfrm>
            <a:off x="4384196" y="1942089"/>
            <a:ext cx="469338" cy="177042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7" idx="1"/>
            <a:endCxn id="5" idx="3"/>
          </p:cNvCxnSpPr>
          <p:nvPr/>
        </p:nvCxnSpPr>
        <p:spPr>
          <a:xfrm flipH="1">
            <a:off x="7345881" y="1942088"/>
            <a:ext cx="443535" cy="177043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5" idx="2"/>
            <a:endCxn id="8" idx="0"/>
          </p:cNvCxnSpPr>
          <p:nvPr/>
        </p:nvCxnSpPr>
        <p:spPr>
          <a:xfrm>
            <a:off x="6099708" y="2365938"/>
            <a:ext cx="6406" cy="239694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8" idx="2"/>
            <a:endCxn id="9" idx="0"/>
          </p:cNvCxnSpPr>
          <p:nvPr/>
        </p:nvCxnSpPr>
        <p:spPr>
          <a:xfrm flipH="1">
            <a:off x="6094898" y="3018326"/>
            <a:ext cx="11216" cy="218886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3538163" y="3948913"/>
            <a:ext cx="5197604" cy="16184"/>
          </a:xfrm>
          <a:prstGeom prst="line">
            <a:avLst/>
          </a:prstGeom>
          <a:ln w="9525">
            <a:solidFill>
              <a:srgbClr val="018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endCxn id="11" idx="0"/>
          </p:cNvCxnSpPr>
          <p:nvPr/>
        </p:nvCxnSpPr>
        <p:spPr>
          <a:xfrm>
            <a:off x="3538163" y="3963069"/>
            <a:ext cx="0" cy="212412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endCxn id="12" idx="0"/>
          </p:cNvCxnSpPr>
          <p:nvPr/>
        </p:nvCxnSpPr>
        <p:spPr>
          <a:xfrm>
            <a:off x="8735767" y="3948913"/>
            <a:ext cx="0" cy="226568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11" idx="3"/>
            <a:endCxn id="10" idx="1"/>
          </p:cNvCxnSpPr>
          <p:nvPr/>
        </p:nvCxnSpPr>
        <p:spPr>
          <a:xfrm>
            <a:off x="4461071" y="4381832"/>
            <a:ext cx="392463" cy="1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12" idx="1"/>
            <a:endCxn id="10" idx="3"/>
          </p:cNvCxnSpPr>
          <p:nvPr/>
        </p:nvCxnSpPr>
        <p:spPr>
          <a:xfrm flipH="1">
            <a:off x="7420396" y="4381832"/>
            <a:ext cx="392463" cy="1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10" idx="2"/>
            <a:endCxn id="13" idx="0"/>
          </p:cNvCxnSpPr>
          <p:nvPr/>
        </p:nvCxnSpPr>
        <p:spPr>
          <a:xfrm>
            <a:off x="6136965" y="4705517"/>
            <a:ext cx="7977" cy="173975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13" idx="2"/>
            <a:endCxn id="14" idx="0"/>
          </p:cNvCxnSpPr>
          <p:nvPr/>
        </p:nvCxnSpPr>
        <p:spPr>
          <a:xfrm>
            <a:off x="6144942" y="5292186"/>
            <a:ext cx="1740" cy="347954"/>
          </a:xfrm>
          <a:prstGeom prst="straightConnector1">
            <a:avLst/>
          </a:prstGeom>
          <a:ln w="9525">
            <a:solidFill>
              <a:srgbClr val="018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Рисунок 27">
            <a:extLst>
              <a:ext uri="{FF2B5EF4-FFF2-40B4-BE49-F238E27FC236}">
                <a16:creationId xmlns:a16="http://schemas.microsoft.com/office/drawing/2014/main" xmlns="" id="{5C84C193-866A-468E-863A-1577B6495D9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10128448" y="196674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437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</TotalTime>
  <Words>285</Words>
  <Application>Microsoft Office PowerPoint</Application>
  <PresentationFormat>Широкоэкранный</PresentationFormat>
  <Paragraphs>97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 2</vt:lpstr>
      <vt:lpstr>Тема Office</vt:lpstr>
      <vt:lpstr>Презентация PowerPoint</vt:lpstr>
      <vt:lpstr>Презентация PowerPoint</vt:lpstr>
      <vt:lpstr>Анализ микроэкономического объекта </vt:lpstr>
      <vt:lpstr>Основные экономические проблемы</vt:lpstr>
      <vt:lpstr>Проблемы выбора</vt:lpstr>
      <vt:lpstr>Предмет микроэкономики</vt:lpstr>
      <vt:lpstr>Методология микроэкономики Фундаментальные принципы</vt:lpstr>
      <vt:lpstr>Презентация PowerPoint</vt:lpstr>
      <vt:lpstr>Методология микроэкономики и методы анализа</vt:lpstr>
      <vt:lpstr>Презентация PowerPoint</vt:lpstr>
      <vt:lpstr>Типы микроэкономических анализов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Объекты анализа микроэкономики</dc:title>
  <dc:creator>WWW</dc:creator>
  <cp:lastModifiedBy>Манатжан</cp:lastModifiedBy>
  <cp:revision>44</cp:revision>
  <dcterms:created xsi:type="dcterms:W3CDTF">2018-04-27T10:27:21Z</dcterms:created>
  <dcterms:modified xsi:type="dcterms:W3CDTF">2022-08-24T06:01:17Z</dcterms:modified>
</cp:coreProperties>
</file>