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12192000" cy="6858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3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9T19:26:49.094" idx="1">
    <p:pos x="5760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8768" y="2588584"/>
            <a:ext cx="4845050" cy="394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E2BB551-4AAE-4A4B-AABE-366CB503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47F7-F6D4-42CE-9A41-AC9207E5785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341B0-B2A9-47A4-8C9E-B36DCFD5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E2E4583-3AA1-4907-9BAA-68C189B8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7E5D-1B3D-40A4-BCF6-6B9E0B13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9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8768" y="340563"/>
            <a:ext cx="10354462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3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3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7"/>
          <a:stretch/>
        </p:blipFill>
        <p:spPr>
          <a:xfrm>
            <a:off x="0" y="-14878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3" y="445795"/>
            <a:ext cx="4019413" cy="911642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524002" y="1242697"/>
            <a:ext cx="9143999" cy="282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endParaRPr lang="ru-RU" altLang="ru-RU" sz="1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C3C293-7E4A-46B3-9077-0E98B08800C1}"/>
              </a:ext>
            </a:extLst>
          </p:cNvPr>
          <p:cNvSpPr txBox="1"/>
          <p:nvPr/>
        </p:nvSpPr>
        <p:spPr>
          <a:xfrm>
            <a:off x="2135560" y="3698795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Введение в </a:t>
            </a:r>
            <a:r>
              <a:rPr lang="ru-RU" dirty="0" err="1">
                <a:solidFill>
                  <a:schemeClr val="bg1"/>
                </a:solidFill>
              </a:rPr>
              <a:t>экономику:макроэкономика</a:t>
            </a:r>
            <a:r>
              <a:rPr lang="ru-RU" dirty="0">
                <a:solidFill>
                  <a:schemeClr val="bg1"/>
                </a:solidFill>
              </a:rPr>
              <a:t> Тлеужанова </a:t>
            </a:r>
            <a:r>
              <a:rPr lang="ru-RU" dirty="0" err="1">
                <a:solidFill>
                  <a:schemeClr val="bg1"/>
                </a:solidFill>
              </a:rPr>
              <a:t>Манатжан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Ашимкуловна</a:t>
            </a:r>
            <a:r>
              <a:rPr lang="ru-RU" dirty="0">
                <a:solidFill>
                  <a:schemeClr val="bg1"/>
                </a:solidFill>
              </a:rPr>
              <a:t>. Кандидат экономических наук, </a:t>
            </a:r>
            <a:r>
              <a:rPr lang="ru-RU" dirty="0" err="1">
                <a:solidFill>
                  <a:schemeClr val="bg1"/>
                </a:solidFill>
              </a:rPr>
              <a:t>ассоцированный</a:t>
            </a:r>
            <a:r>
              <a:rPr lang="ru-RU" dirty="0">
                <a:solidFill>
                  <a:schemeClr val="bg1"/>
                </a:solidFill>
              </a:rPr>
              <a:t>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305633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6629" y="757809"/>
            <a:ext cx="4930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Рынок</a:t>
            </a:r>
            <a:r>
              <a:rPr sz="2800" spc="-95" dirty="0"/>
              <a:t> </a:t>
            </a:r>
            <a:r>
              <a:rPr sz="2800" spc="-35" dirty="0"/>
              <a:t>автомобилей</a:t>
            </a:r>
            <a:r>
              <a:rPr sz="2800" spc="-90" dirty="0"/>
              <a:t> </a:t>
            </a:r>
            <a:r>
              <a:rPr sz="2800" dirty="0"/>
              <a:t>в</a:t>
            </a:r>
            <a:r>
              <a:rPr sz="2800" spc="-45" dirty="0"/>
              <a:t> </a:t>
            </a:r>
            <a:r>
              <a:rPr sz="2800" spc="-10" dirty="0"/>
              <a:t>Казахстане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3877945" y="2133600"/>
            <a:ext cx="4262755" cy="3097530"/>
            <a:chOff x="3877945" y="2133600"/>
            <a:chExt cx="4262755" cy="3097530"/>
          </a:xfrm>
        </p:grpSpPr>
        <p:sp>
          <p:nvSpPr>
            <p:cNvPr id="5" name="object 5"/>
            <p:cNvSpPr/>
            <p:nvPr/>
          </p:nvSpPr>
          <p:spPr>
            <a:xfrm>
              <a:off x="4017899" y="2133599"/>
              <a:ext cx="4123054" cy="3097530"/>
            </a:xfrm>
            <a:custGeom>
              <a:avLst/>
              <a:gdLst/>
              <a:ahLst/>
              <a:cxnLst/>
              <a:rect l="l" t="t" r="r" b="b"/>
              <a:pathLst>
                <a:path w="4123054" h="3097529">
                  <a:moveTo>
                    <a:pt x="4122801" y="2968625"/>
                  </a:moveTo>
                  <a:lnTo>
                    <a:pt x="4046728" y="2930271"/>
                  </a:lnTo>
                  <a:lnTo>
                    <a:pt x="4046626" y="2958808"/>
                  </a:lnTo>
                  <a:lnTo>
                    <a:pt x="154051" y="2943822"/>
                  </a:lnTo>
                  <a:lnTo>
                    <a:pt x="154051" y="76200"/>
                  </a:lnTo>
                  <a:lnTo>
                    <a:pt x="182626" y="76200"/>
                  </a:lnTo>
                  <a:lnTo>
                    <a:pt x="176276" y="63500"/>
                  </a:lnTo>
                  <a:lnTo>
                    <a:pt x="144526" y="0"/>
                  </a:lnTo>
                  <a:lnTo>
                    <a:pt x="106426" y="76200"/>
                  </a:lnTo>
                  <a:lnTo>
                    <a:pt x="135001" y="76200"/>
                  </a:lnTo>
                  <a:lnTo>
                    <a:pt x="135001" y="2943745"/>
                  </a:lnTo>
                  <a:lnTo>
                    <a:pt x="127" y="2943225"/>
                  </a:lnTo>
                  <a:lnTo>
                    <a:pt x="0" y="2962275"/>
                  </a:lnTo>
                  <a:lnTo>
                    <a:pt x="135001" y="2962795"/>
                  </a:lnTo>
                  <a:lnTo>
                    <a:pt x="135001" y="3097149"/>
                  </a:lnTo>
                  <a:lnTo>
                    <a:pt x="154051" y="3097149"/>
                  </a:lnTo>
                  <a:lnTo>
                    <a:pt x="154051" y="2962872"/>
                  </a:lnTo>
                  <a:lnTo>
                    <a:pt x="4046563" y="2977858"/>
                  </a:lnTo>
                  <a:lnTo>
                    <a:pt x="4046474" y="3006471"/>
                  </a:lnTo>
                  <a:lnTo>
                    <a:pt x="4104094" y="2977896"/>
                  </a:lnTo>
                  <a:lnTo>
                    <a:pt x="4122801" y="296862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2425" y="3276600"/>
              <a:ext cx="2232025" cy="1809750"/>
            </a:xfrm>
            <a:custGeom>
              <a:avLst/>
              <a:gdLst/>
              <a:ahLst/>
              <a:cxnLst/>
              <a:rect l="l" t="t" r="r" b="b"/>
              <a:pathLst>
                <a:path w="2232025" h="1809750">
                  <a:moveTo>
                    <a:pt x="2232025" y="1809750"/>
                  </a:moveTo>
                  <a:lnTo>
                    <a:pt x="2232025" y="9525"/>
                  </a:lnTo>
                </a:path>
                <a:path w="2232025" h="1809750">
                  <a:moveTo>
                    <a:pt x="0" y="9525"/>
                  </a:moveTo>
                  <a:lnTo>
                    <a:pt x="2182876" y="0"/>
                  </a:lnTo>
                </a:path>
                <a:path w="2232025" h="1809750">
                  <a:moveTo>
                    <a:pt x="0" y="585851"/>
                  </a:moveTo>
                  <a:lnTo>
                    <a:pt x="1224026" y="585851"/>
                  </a:lnTo>
                </a:path>
                <a:path w="2232025" h="1809750">
                  <a:moveTo>
                    <a:pt x="1224026" y="1809750"/>
                  </a:moveTo>
                  <a:lnTo>
                    <a:pt x="1224026" y="585851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92751" y="2662301"/>
              <a:ext cx="2447925" cy="1440180"/>
            </a:xfrm>
            <a:custGeom>
              <a:avLst/>
              <a:gdLst/>
              <a:ahLst/>
              <a:cxnLst/>
              <a:rect l="l" t="t" r="r" b="b"/>
              <a:pathLst>
                <a:path w="2447925" h="1440179">
                  <a:moveTo>
                    <a:pt x="0" y="1439799"/>
                  </a:moveTo>
                  <a:lnTo>
                    <a:pt x="244792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7945" y="2204923"/>
              <a:ext cx="211632" cy="27703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005834" y="504215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77539" y="2328862"/>
            <a:ext cx="4429760" cy="3101975"/>
            <a:chOff x="3677539" y="2328862"/>
            <a:chExt cx="4429760" cy="31019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5938" y="5118176"/>
              <a:ext cx="221246" cy="2770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0223" y="2720416"/>
              <a:ext cx="184378" cy="27703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46575" y="2343150"/>
              <a:ext cx="3170555" cy="2538730"/>
            </a:xfrm>
            <a:custGeom>
              <a:avLst/>
              <a:gdLst/>
              <a:ahLst/>
              <a:cxnLst/>
              <a:rect l="l" t="t" r="r" b="b"/>
              <a:pathLst>
                <a:path w="3170554" h="2538729">
                  <a:moveTo>
                    <a:pt x="0" y="607949"/>
                  </a:moveTo>
                  <a:lnTo>
                    <a:pt x="2167001" y="2538349"/>
                  </a:lnTo>
                </a:path>
                <a:path w="3170554" h="2538729">
                  <a:moveTo>
                    <a:pt x="1001776" y="0"/>
                  </a:moveTo>
                  <a:lnTo>
                    <a:pt x="3170301" y="1931924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7539" y="3108312"/>
              <a:ext cx="506806" cy="3693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7539" y="3632568"/>
              <a:ext cx="506806" cy="3693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79949" y="5061318"/>
              <a:ext cx="516420" cy="3693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3437" y="5055349"/>
              <a:ext cx="516420" cy="3693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61363" y="4192822"/>
              <a:ext cx="275947" cy="199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3858" y="4642218"/>
              <a:ext cx="521233" cy="3693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0000" y="3224149"/>
              <a:ext cx="88900" cy="905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3835400"/>
              <a:ext cx="79375" cy="7937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121402" y="3377641"/>
            <a:ext cx="1179830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38798" y="3901821"/>
            <a:ext cx="626110" cy="379730"/>
          </a:xfrm>
          <a:custGeom>
            <a:avLst/>
            <a:gdLst/>
            <a:ahLst/>
            <a:cxnLst/>
            <a:rect l="l" t="t" r="r" b="b"/>
            <a:pathLst>
              <a:path w="626109" h="379729">
                <a:moveTo>
                  <a:pt x="45847" y="307847"/>
                </a:moveTo>
                <a:lnTo>
                  <a:pt x="0" y="379602"/>
                </a:lnTo>
                <a:lnTo>
                  <a:pt x="84962" y="373252"/>
                </a:lnTo>
                <a:lnTo>
                  <a:pt x="74177" y="355218"/>
                </a:lnTo>
                <a:lnTo>
                  <a:pt x="59436" y="355218"/>
                </a:lnTo>
                <a:lnTo>
                  <a:pt x="49656" y="338835"/>
                </a:lnTo>
                <a:lnTo>
                  <a:pt x="60499" y="332347"/>
                </a:lnTo>
                <a:lnTo>
                  <a:pt x="45847" y="307847"/>
                </a:lnTo>
                <a:close/>
              </a:path>
              <a:path w="626109" h="379729">
                <a:moveTo>
                  <a:pt x="60499" y="332347"/>
                </a:moveTo>
                <a:lnTo>
                  <a:pt x="49656" y="338835"/>
                </a:lnTo>
                <a:lnTo>
                  <a:pt x="59436" y="355218"/>
                </a:lnTo>
                <a:lnTo>
                  <a:pt x="70292" y="348721"/>
                </a:lnTo>
                <a:lnTo>
                  <a:pt x="60499" y="332347"/>
                </a:lnTo>
                <a:close/>
              </a:path>
              <a:path w="626109" h="379729">
                <a:moveTo>
                  <a:pt x="70292" y="348721"/>
                </a:moveTo>
                <a:lnTo>
                  <a:pt x="59436" y="355218"/>
                </a:lnTo>
                <a:lnTo>
                  <a:pt x="74177" y="355218"/>
                </a:lnTo>
                <a:lnTo>
                  <a:pt x="70292" y="348721"/>
                </a:lnTo>
                <a:close/>
              </a:path>
              <a:path w="626109" h="379729">
                <a:moveTo>
                  <a:pt x="615823" y="0"/>
                </a:moveTo>
                <a:lnTo>
                  <a:pt x="60499" y="332347"/>
                </a:lnTo>
                <a:lnTo>
                  <a:pt x="70292" y="348721"/>
                </a:lnTo>
                <a:lnTo>
                  <a:pt x="625601" y="16382"/>
                </a:lnTo>
                <a:lnTo>
                  <a:pt x="61582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128448" y="196674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1521" y="794384"/>
            <a:ext cx="5112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Излишек</a:t>
            </a:r>
            <a:r>
              <a:rPr sz="2400" spc="-55" dirty="0"/>
              <a:t> </a:t>
            </a:r>
            <a:r>
              <a:rPr sz="2400" dirty="0"/>
              <a:t>потребителя</a:t>
            </a:r>
            <a:r>
              <a:rPr sz="2400" spc="-30" dirty="0"/>
              <a:t> </a:t>
            </a:r>
            <a:r>
              <a:rPr sz="2400" dirty="0"/>
              <a:t>и</a:t>
            </a:r>
            <a:r>
              <a:rPr sz="2400" spc="-35" dirty="0"/>
              <a:t> </a:t>
            </a:r>
            <a:r>
              <a:rPr sz="2400" spc="-10" dirty="0"/>
              <a:t>производителя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715770" y="2055367"/>
            <a:ext cx="2956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EF"/>
                </a:solidFill>
                <a:latin typeface="Calibri"/>
                <a:cs typeface="Calibri"/>
              </a:rPr>
              <a:t>Излишек</a:t>
            </a:r>
            <a:r>
              <a:rPr sz="24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потребителя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7855" y="2061413"/>
            <a:ext cx="3307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EF"/>
                </a:solidFill>
                <a:latin typeface="Calibri"/>
                <a:cs typeface="Calibri"/>
              </a:rPr>
              <a:t>Излишек</a:t>
            </a:r>
            <a:r>
              <a:rPr sz="2400" b="1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производителя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87550" y="2800350"/>
            <a:ext cx="3580129" cy="3308350"/>
            <a:chOff x="1487550" y="2800350"/>
            <a:chExt cx="3580129" cy="3308350"/>
          </a:xfrm>
        </p:grpSpPr>
        <p:sp>
          <p:nvSpPr>
            <p:cNvPr id="6" name="object 6"/>
            <p:cNvSpPr/>
            <p:nvPr/>
          </p:nvSpPr>
          <p:spPr>
            <a:xfrm>
              <a:off x="1789175" y="2800350"/>
              <a:ext cx="76200" cy="3240405"/>
            </a:xfrm>
            <a:custGeom>
              <a:avLst/>
              <a:gdLst/>
              <a:ahLst/>
              <a:cxnLst/>
              <a:rect l="l" t="t" r="r" b="b"/>
              <a:pathLst>
                <a:path w="76200" h="3240404">
                  <a:moveTo>
                    <a:pt x="47625" y="63500"/>
                  </a:moveTo>
                  <a:lnTo>
                    <a:pt x="28575" y="63500"/>
                  </a:lnTo>
                  <a:lnTo>
                    <a:pt x="28575" y="3240087"/>
                  </a:lnTo>
                  <a:lnTo>
                    <a:pt x="47625" y="3240087"/>
                  </a:lnTo>
                  <a:lnTo>
                    <a:pt x="47625" y="63500"/>
                  </a:lnTo>
                  <a:close/>
                </a:path>
                <a:path w="76200" h="3240404">
                  <a:moveTo>
                    <a:pt x="38100" y="0"/>
                  </a:moveTo>
                  <a:lnTo>
                    <a:pt x="0" y="76200"/>
                  </a:lnTo>
                  <a:lnTo>
                    <a:pt x="28575" y="76200"/>
                  </a:lnTo>
                  <a:lnTo>
                    <a:pt x="2857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240404">
                  <a:moveTo>
                    <a:pt x="69850" y="63500"/>
                  </a:moveTo>
                  <a:lnTo>
                    <a:pt x="47625" y="6350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1248" y="5786437"/>
              <a:ext cx="3456304" cy="76200"/>
            </a:xfrm>
            <a:custGeom>
              <a:avLst/>
              <a:gdLst/>
              <a:ahLst/>
              <a:cxnLst/>
              <a:rect l="l" t="t" r="r" b="b"/>
              <a:pathLst>
                <a:path w="3456304" h="76200">
                  <a:moveTo>
                    <a:pt x="3379851" y="0"/>
                  </a:moveTo>
                  <a:lnTo>
                    <a:pt x="3379851" y="76200"/>
                  </a:lnTo>
                  <a:lnTo>
                    <a:pt x="3437001" y="47625"/>
                  </a:lnTo>
                  <a:lnTo>
                    <a:pt x="3392551" y="47625"/>
                  </a:lnTo>
                  <a:lnTo>
                    <a:pt x="3392551" y="28575"/>
                  </a:lnTo>
                  <a:lnTo>
                    <a:pt x="3437001" y="28575"/>
                  </a:lnTo>
                  <a:lnTo>
                    <a:pt x="3379851" y="0"/>
                  </a:lnTo>
                  <a:close/>
                </a:path>
                <a:path w="3456304" h="76200">
                  <a:moveTo>
                    <a:pt x="3379851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3379851" y="47625"/>
                  </a:lnTo>
                  <a:lnTo>
                    <a:pt x="3379851" y="28575"/>
                  </a:lnTo>
                  <a:close/>
                </a:path>
                <a:path w="3456304" h="76200">
                  <a:moveTo>
                    <a:pt x="3437001" y="28575"/>
                  </a:moveTo>
                  <a:lnTo>
                    <a:pt x="3392551" y="28575"/>
                  </a:lnTo>
                  <a:lnTo>
                    <a:pt x="3392551" y="47625"/>
                  </a:lnTo>
                  <a:lnTo>
                    <a:pt x="3437001" y="47625"/>
                  </a:lnTo>
                  <a:lnTo>
                    <a:pt x="3456051" y="38100"/>
                  </a:lnTo>
                  <a:lnTo>
                    <a:pt x="3437001" y="2857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27275" y="3879850"/>
              <a:ext cx="2376805" cy="1945005"/>
            </a:xfrm>
            <a:custGeom>
              <a:avLst/>
              <a:gdLst/>
              <a:ahLst/>
              <a:cxnLst/>
              <a:rect l="l" t="t" r="r" b="b"/>
              <a:pathLst>
                <a:path w="2376804" h="1945004">
                  <a:moveTo>
                    <a:pt x="0" y="0"/>
                  </a:moveTo>
                  <a:lnTo>
                    <a:pt x="2376424" y="1944687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7275" y="5032375"/>
              <a:ext cx="1389380" cy="792480"/>
            </a:xfrm>
            <a:custGeom>
              <a:avLst/>
              <a:gdLst/>
              <a:ahLst/>
              <a:cxnLst/>
              <a:rect l="l" t="t" r="r" b="b"/>
              <a:pathLst>
                <a:path w="1389380" h="792479">
                  <a:moveTo>
                    <a:pt x="0" y="0"/>
                  </a:moveTo>
                  <a:lnTo>
                    <a:pt x="1388999" y="0"/>
                  </a:lnTo>
                </a:path>
                <a:path w="1389380" h="792479">
                  <a:moveTo>
                    <a:pt x="1388999" y="792162"/>
                  </a:moveTo>
                  <a:lnTo>
                    <a:pt x="1388999" y="0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5149" y="3898900"/>
              <a:ext cx="1383030" cy="1131570"/>
            </a:xfrm>
            <a:custGeom>
              <a:avLst/>
              <a:gdLst/>
              <a:ahLst/>
              <a:cxnLst/>
              <a:rect l="l" t="t" r="r" b="b"/>
              <a:pathLst>
                <a:path w="1383030" h="1131570">
                  <a:moveTo>
                    <a:pt x="0" y="0"/>
                  </a:moveTo>
                  <a:lnTo>
                    <a:pt x="0" y="1131570"/>
                  </a:lnTo>
                  <a:lnTo>
                    <a:pt x="1383030" y="1127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120" y="4891824"/>
              <a:ext cx="211556" cy="2769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7550" y="3699929"/>
              <a:ext cx="322084" cy="2769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3120" y="5831751"/>
              <a:ext cx="190728" cy="2769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0611" y="5806579"/>
              <a:ext cx="221170" cy="2769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2705" y="4891824"/>
              <a:ext cx="203542" cy="2769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3562" y="5287810"/>
              <a:ext cx="225983" cy="2769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1391" y="3898938"/>
              <a:ext cx="184315" cy="27694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918842" y="4466971"/>
            <a:ext cx="9804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Излишек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потребителя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36993" y="2800350"/>
            <a:ext cx="3788410" cy="3314065"/>
            <a:chOff x="6936993" y="2800350"/>
            <a:chExt cx="3788410" cy="3314065"/>
          </a:xfrm>
        </p:grpSpPr>
        <p:sp>
          <p:nvSpPr>
            <p:cNvPr id="20" name="object 20"/>
            <p:cNvSpPr/>
            <p:nvPr/>
          </p:nvSpPr>
          <p:spPr>
            <a:xfrm>
              <a:off x="7053198" y="2800349"/>
              <a:ext cx="3672204" cy="3157855"/>
            </a:xfrm>
            <a:custGeom>
              <a:avLst/>
              <a:gdLst/>
              <a:ahLst/>
              <a:cxnLst/>
              <a:rect l="l" t="t" r="r" b="b"/>
              <a:pathLst>
                <a:path w="3672204" h="3157854">
                  <a:moveTo>
                    <a:pt x="3671951" y="3014662"/>
                  </a:moveTo>
                  <a:lnTo>
                    <a:pt x="3652901" y="3005137"/>
                  </a:lnTo>
                  <a:lnTo>
                    <a:pt x="3595751" y="2976562"/>
                  </a:lnTo>
                  <a:lnTo>
                    <a:pt x="3595751" y="3005137"/>
                  </a:lnTo>
                  <a:lnTo>
                    <a:pt x="154051" y="3005137"/>
                  </a:lnTo>
                  <a:lnTo>
                    <a:pt x="154051" y="76200"/>
                  </a:lnTo>
                  <a:lnTo>
                    <a:pt x="182626" y="76200"/>
                  </a:lnTo>
                  <a:lnTo>
                    <a:pt x="176276" y="63500"/>
                  </a:lnTo>
                  <a:lnTo>
                    <a:pt x="144526" y="0"/>
                  </a:lnTo>
                  <a:lnTo>
                    <a:pt x="106426" y="76200"/>
                  </a:lnTo>
                  <a:lnTo>
                    <a:pt x="135001" y="76200"/>
                  </a:lnTo>
                  <a:lnTo>
                    <a:pt x="135001" y="3005137"/>
                  </a:lnTo>
                  <a:lnTo>
                    <a:pt x="0" y="3005137"/>
                  </a:lnTo>
                  <a:lnTo>
                    <a:pt x="0" y="3024187"/>
                  </a:lnTo>
                  <a:lnTo>
                    <a:pt x="135001" y="3024187"/>
                  </a:lnTo>
                  <a:lnTo>
                    <a:pt x="135001" y="3157537"/>
                  </a:lnTo>
                  <a:lnTo>
                    <a:pt x="154051" y="3157537"/>
                  </a:lnTo>
                  <a:lnTo>
                    <a:pt x="154051" y="3024187"/>
                  </a:lnTo>
                  <a:lnTo>
                    <a:pt x="3595751" y="3024187"/>
                  </a:lnTo>
                  <a:lnTo>
                    <a:pt x="3595751" y="3052762"/>
                  </a:lnTo>
                  <a:lnTo>
                    <a:pt x="3652901" y="3024187"/>
                  </a:lnTo>
                  <a:lnTo>
                    <a:pt x="3671951" y="3014662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7724" y="3467100"/>
              <a:ext cx="3022600" cy="1958975"/>
            </a:xfrm>
            <a:custGeom>
              <a:avLst/>
              <a:gdLst/>
              <a:ahLst/>
              <a:cxnLst/>
              <a:rect l="l" t="t" r="r" b="b"/>
              <a:pathLst>
                <a:path w="3022600" h="1958975">
                  <a:moveTo>
                    <a:pt x="0" y="1843151"/>
                  </a:moveTo>
                  <a:lnTo>
                    <a:pt x="3022600" y="187325"/>
                  </a:lnTo>
                </a:path>
                <a:path w="3022600" h="1958975">
                  <a:moveTo>
                    <a:pt x="0" y="0"/>
                  </a:moveTo>
                  <a:lnTo>
                    <a:pt x="2951226" y="1958975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97724" y="4481448"/>
              <a:ext cx="1511300" cy="0"/>
            </a:xfrm>
            <a:custGeom>
              <a:avLst/>
              <a:gdLst/>
              <a:ahLst/>
              <a:cxnLst/>
              <a:rect l="l" t="t" r="r" b="b"/>
              <a:pathLst>
                <a:path w="1511300">
                  <a:moveTo>
                    <a:pt x="15113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34348" y="4168533"/>
              <a:ext cx="203530" cy="2769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44378" y="5171452"/>
              <a:ext cx="277253" cy="2769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6993" y="2839605"/>
              <a:ext cx="211543" cy="27697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21086" y="3376942"/>
              <a:ext cx="235584" cy="2769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50626" y="5837275"/>
              <a:ext cx="221157" cy="27697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200899" y="44799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93025" y="4479925"/>
              <a:ext cx="1520825" cy="831850"/>
            </a:xfrm>
            <a:custGeom>
              <a:avLst/>
              <a:gdLst/>
              <a:ahLst/>
              <a:cxnLst/>
              <a:rect l="l" t="t" r="r" b="b"/>
              <a:pathLst>
                <a:path w="1520825" h="831850">
                  <a:moveTo>
                    <a:pt x="7620" y="0"/>
                  </a:moveTo>
                  <a:lnTo>
                    <a:pt x="0" y="831850"/>
                  </a:lnTo>
                  <a:lnTo>
                    <a:pt x="1520825" y="76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B9BD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93025" y="4479925"/>
              <a:ext cx="1520825" cy="831850"/>
            </a:xfrm>
            <a:custGeom>
              <a:avLst/>
              <a:gdLst/>
              <a:ahLst/>
              <a:cxnLst/>
              <a:rect l="l" t="t" r="r" b="b"/>
              <a:pathLst>
                <a:path w="1520825" h="831850">
                  <a:moveTo>
                    <a:pt x="0" y="831850"/>
                  </a:moveTo>
                  <a:lnTo>
                    <a:pt x="1520825" y="7619"/>
                  </a:lnTo>
                  <a:lnTo>
                    <a:pt x="7620" y="0"/>
                  </a:lnTo>
                  <a:lnTo>
                    <a:pt x="0" y="83185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967853" y="3461766"/>
            <a:ext cx="1082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Общий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излишек производителя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853935" y="3864102"/>
            <a:ext cx="1912620" cy="1614805"/>
            <a:chOff x="6853935" y="3864102"/>
            <a:chExt cx="1912620" cy="1614805"/>
          </a:xfrm>
        </p:grpSpPr>
        <p:sp>
          <p:nvSpPr>
            <p:cNvPr id="33" name="object 33"/>
            <p:cNvSpPr/>
            <p:nvPr/>
          </p:nvSpPr>
          <p:spPr>
            <a:xfrm>
              <a:off x="7558023" y="3864102"/>
              <a:ext cx="509270" cy="941705"/>
            </a:xfrm>
            <a:custGeom>
              <a:avLst/>
              <a:gdLst/>
              <a:ahLst/>
              <a:cxnLst/>
              <a:rect l="l" t="t" r="r" b="b"/>
              <a:pathLst>
                <a:path w="509270" h="941704">
                  <a:moveTo>
                    <a:pt x="2540" y="856107"/>
                  </a:moveTo>
                  <a:lnTo>
                    <a:pt x="0" y="941197"/>
                  </a:lnTo>
                  <a:lnTo>
                    <a:pt x="69596" y="892175"/>
                  </a:lnTo>
                  <a:lnTo>
                    <a:pt x="62512" y="888365"/>
                  </a:lnTo>
                  <a:lnTo>
                    <a:pt x="35686" y="888365"/>
                  </a:lnTo>
                  <a:lnTo>
                    <a:pt x="24510" y="882269"/>
                  </a:lnTo>
                  <a:lnTo>
                    <a:pt x="30481" y="871136"/>
                  </a:lnTo>
                  <a:lnTo>
                    <a:pt x="2540" y="856107"/>
                  </a:lnTo>
                  <a:close/>
                </a:path>
                <a:path w="509270" h="941704">
                  <a:moveTo>
                    <a:pt x="30481" y="871136"/>
                  </a:moveTo>
                  <a:lnTo>
                    <a:pt x="24510" y="882269"/>
                  </a:lnTo>
                  <a:lnTo>
                    <a:pt x="35686" y="888365"/>
                  </a:lnTo>
                  <a:lnTo>
                    <a:pt x="41693" y="877166"/>
                  </a:lnTo>
                  <a:lnTo>
                    <a:pt x="30481" y="871136"/>
                  </a:lnTo>
                  <a:close/>
                </a:path>
                <a:path w="509270" h="941704">
                  <a:moveTo>
                    <a:pt x="41693" y="877166"/>
                  </a:moveTo>
                  <a:lnTo>
                    <a:pt x="35686" y="888365"/>
                  </a:lnTo>
                  <a:lnTo>
                    <a:pt x="62512" y="888365"/>
                  </a:lnTo>
                  <a:lnTo>
                    <a:pt x="41693" y="877166"/>
                  </a:lnTo>
                  <a:close/>
                </a:path>
                <a:path w="509270" h="941704">
                  <a:moveTo>
                    <a:pt x="497712" y="0"/>
                  </a:moveTo>
                  <a:lnTo>
                    <a:pt x="30481" y="871136"/>
                  </a:lnTo>
                  <a:lnTo>
                    <a:pt x="41693" y="877166"/>
                  </a:lnTo>
                  <a:lnTo>
                    <a:pt x="508889" y="6096"/>
                  </a:lnTo>
                  <a:lnTo>
                    <a:pt x="4977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18615" y="4361815"/>
              <a:ext cx="145868" cy="1586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53935" y="5201653"/>
              <a:ext cx="322135" cy="2769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82100" y="4430649"/>
              <a:ext cx="84074" cy="8420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809750" y="4165600"/>
            <a:ext cx="3043555" cy="1675130"/>
            <a:chOff x="1809750" y="4165600"/>
            <a:chExt cx="3043555" cy="1675130"/>
          </a:xfrm>
        </p:grpSpPr>
        <p:sp>
          <p:nvSpPr>
            <p:cNvPr id="38" name="object 38"/>
            <p:cNvSpPr/>
            <p:nvPr/>
          </p:nvSpPr>
          <p:spPr>
            <a:xfrm>
              <a:off x="1819275" y="4175125"/>
              <a:ext cx="3024505" cy="1656080"/>
            </a:xfrm>
            <a:custGeom>
              <a:avLst/>
              <a:gdLst/>
              <a:ahLst/>
              <a:cxnLst/>
              <a:rect l="l" t="t" r="r" b="b"/>
              <a:pathLst>
                <a:path w="3024504" h="1656079">
                  <a:moveTo>
                    <a:pt x="0" y="1655762"/>
                  </a:moveTo>
                  <a:lnTo>
                    <a:pt x="3024251" y="0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9925" y="5006975"/>
              <a:ext cx="84200" cy="84074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128448" y="196674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722" y="439673"/>
            <a:ext cx="5720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libri"/>
                <a:cs typeface="Calibri"/>
              </a:rPr>
              <a:t>Индивидуальное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и</a:t>
            </a:r>
            <a:r>
              <a:rPr sz="2400" b="0" spc="-2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рыночное</a:t>
            </a:r>
            <a:r>
              <a:rPr sz="2400" b="0" spc="-10" dirty="0">
                <a:latin typeface="Calibri"/>
                <a:cs typeface="Calibri"/>
              </a:rPr>
              <a:t> предложение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3422" y="1541145"/>
            <a:ext cx="3477895" cy="77660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73660">
              <a:lnSpc>
                <a:spcPct val="70000"/>
              </a:lnSpc>
              <a:spcBef>
                <a:spcPts val="715"/>
              </a:spcBef>
            </a:pP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Индивидуальное</a:t>
            </a:r>
            <a:r>
              <a:rPr sz="17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предложение</a:t>
            </a:r>
            <a:r>
              <a:rPr sz="17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7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со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стороны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продавца.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Функция</a:t>
            </a:r>
            <a:r>
              <a:rPr sz="17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предложения</a:t>
            </a:r>
            <a:r>
              <a:rPr sz="17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17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7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0,5Р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7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1,5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2652" y="1474724"/>
            <a:ext cx="3531235" cy="98551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</a:pP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Рыночное</a:t>
            </a:r>
            <a:r>
              <a:rPr sz="17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предложение</a:t>
            </a:r>
            <a:r>
              <a:rPr sz="17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со</a:t>
            </a:r>
            <a:r>
              <a:rPr sz="17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стороны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всех</a:t>
            </a:r>
            <a:r>
              <a:rPr sz="17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продавцов</a:t>
            </a:r>
            <a:r>
              <a:rPr sz="17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(10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 продавцов</a:t>
            </a:r>
            <a:r>
              <a:rPr sz="17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50" dirty="0">
                <a:solidFill>
                  <a:srgbClr val="006FC0"/>
                </a:solidFill>
                <a:latin typeface="Calibri"/>
                <a:cs typeface="Calibri"/>
              </a:rPr>
              <a:t>c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одинаковым</a:t>
            </a:r>
            <a:r>
              <a:rPr sz="17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предложением).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Функция</a:t>
            </a:r>
            <a:r>
              <a:rPr sz="17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предложения</a:t>
            </a:r>
            <a:r>
              <a:rPr sz="17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17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5Р</a:t>
            </a:r>
            <a:r>
              <a:rPr sz="17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7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15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9351" y="2636773"/>
            <a:ext cx="3727450" cy="3097530"/>
            <a:chOff x="1919351" y="2636773"/>
            <a:chExt cx="3727450" cy="3097530"/>
          </a:xfrm>
        </p:grpSpPr>
        <p:sp>
          <p:nvSpPr>
            <p:cNvPr id="6" name="object 6"/>
            <p:cNvSpPr/>
            <p:nvPr/>
          </p:nvSpPr>
          <p:spPr>
            <a:xfrm>
              <a:off x="2117725" y="2636773"/>
              <a:ext cx="3529329" cy="3097530"/>
            </a:xfrm>
            <a:custGeom>
              <a:avLst/>
              <a:gdLst/>
              <a:ahLst/>
              <a:cxnLst/>
              <a:rect l="l" t="t" r="r" b="b"/>
              <a:pathLst>
                <a:path w="3529329" h="3097529">
                  <a:moveTo>
                    <a:pt x="3528949" y="2952813"/>
                  </a:moveTo>
                  <a:lnTo>
                    <a:pt x="3509797" y="2943225"/>
                  </a:lnTo>
                  <a:lnTo>
                    <a:pt x="3452749" y="2914650"/>
                  </a:lnTo>
                  <a:lnTo>
                    <a:pt x="3452749" y="2943225"/>
                  </a:lnTo>
                  <a:lnTo>
                    <a:pt x="153924" y="2943225"/>
                  </a:lnTo>
                  <a:lnTo>
                    <a:pt x="153924" y="76200"/>
                  </a:lnTo>
                  <a:lnTo>
                    <a:pt x="182499" y="76200"/>
                  </a:lnTo>
                  <a:lnTo>
                    <a:pt x="176149" y="63500"/>
                  </a:lnTo>
                  <a:lnTo>
                    <a:pt x="144399" y="0"/>
                  </a:lnTo>
                  <a:lnTo>
                    <a:pt x="106299" y="76200"/>
                  </a:lnTo>
                  <a:lnTo>
                    <a:pt x="134874" y="76200"/>
                  </a:lnTo>
                  <a:lnTo>
                    <a:pt x="134874" y="2943225"/>
                  </a:lnTo>
                  <a:lnTo>
                    <a:pt x="0" y="2943225"/>
                  </a:lnTo>
                  <a:lnTo>
                    <a:pt x="0" y="2962338"/>
                  </a:lnTo>
                  <a:lnTo>
                    <a:pt x="134874" y="2962338"/>
                  </a:lnTo>
                  <a:lnTo>
                    <a:pt x="134874" y="3097276"/>
                  </a:lnTo>
                  <a:lnTo>
                    <a:pt x="153924" y="3097276"/>
                  </a:lnTo>
                  <a:lnTo>
                    <a:pt x="153924" y="2962338"/>
                  </a:lnTo>
                  <a:lnTo>
                    <a:pt x="3452749" y="2962338"/>
                  </a:lnTo>
                  <a:lnTo>
                    <a:pt x="3452749" y="2990913"/>
                  </a:lnTo>
                  <a:lnTo>
                    <a:pt x="3509899" y="2962338"/>
                  </a:lnTo>
                  <a:lnTo>
                    <a:pt x="3528949" y="295281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2251" y="3789425"/>
              <a:ext cx="2232025" cy="1800225"/>
            </a:xfrm>
            <a:custGeom>
              <a:avLst/>
              <a:gdLst/>
              <a:ahLst/>
              <a:cxnLst/>
              <a:rect l="l" t="t" r="r" b="b"/>
              <a:pathLst>
                <a:path w="2232025" h="1800225">
                  <a:moveTo>
                    <a:pt x="2232025" y="1800161"/>
                  </a:moveTo>
                  <a:lnTo>
                    <a:pt x="2232025" y="0"/>
                  </a:lnTo>
                </a:path>
                <a:path w="2232025" h="1800225">
                  <a:moveTo>
                    <a:pt x="0" y="0"/>
                  </a:moveTo>
                  <a:lnTo>
                    <a:pt x="2160524" y="0"/>
                  </a:lnTo>
                </a:path>
                <a:path w="2232025" h="1800225">
                  <a:moveTo>
                    <a:pt x="0" y="576199"/>
                  </a:moveTo>
                  <a:lnTo>
                    <a:pt x="1223899" y="576199"/>
                  </a:lnTo>
                </a:path>
                <a:path w="2232025" h="1800225">
                  <a:moveTo>
                    <a:pt x="1223899" y="1800161"/>
                  </a:moveTo>
                  <a:lnTo>
                    <a:pt x="1223899" y="576199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2251" y="3644899"/>
              <a:ext cx="2447925" cy="1440180"/>
            </a:xfrm>
            <a:custGeom>
              <a:avLst/>
              <a:gdLst/>
              <a:ahLst/>
              <a:cxnLst/>
              <a:rect l="l" t="t" r="r" b="b"/>
              <a:pathLst>
                <a:path w="2447925" h="1440179">
                  <a:moveTo>
                    <a:pt x="0" y="1439799"/>
                  </a:moveTo>
                  <a:lnTo>
                    <a:pt x="244792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7771" y="2708833"/>
              <a:ext cx="211645" cy="2770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9351" y="3625773"/>
              <a:ext cx="328701" cy="2770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65451" y="4183760"/>
            <a:ext cx="281305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Calibri"/>
              <a:cs typeface="Calibri"/>
            </a:endParaRPr>
          </a:p>
          <a:p>
            <a:pPr marL="15176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48482" y="3224453"/>
            <a:ext cx="2196465" cy="2649855"/>
            <a:chOff x="3348482" y="3224453"/>
            <a:chExt cx="2196465" cy="26498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3077" y="5595340"/>
              <a:ext cx="221272" cy="2770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8482" y="4088180"/>
              <a:ext cx="195618" cy="2770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0545" y="3504107"/>
              <a:ext cx="169964" cy="2770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1690" y="5596686"/>
              <a:ext cx="190804" cy="2770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0430" y="3224453"/>
              <a:ext cx="184391" cy="27706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384294" y="5555081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3,5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78626" y="2636773"/>
            <a:ext cx="3727450" cy="3097530"/>
            <a:chOff x="6278626" y="2636773"/>
            <a:chExt cx="3727450" cy="3097530"/>
          </a:xfrm>
        </p:grpSpPr>
        <p:sp>
          <p:nvSpPr>
            <p:cNvPr id="20" name="object 20"/>
            <p:cNvSpPr/>
            <p:nvPr/>
          </p:nvSpPr>
          <p:spPr>
            <a:xfrm>
              <a:off x="6477000" y="2636773"/>
              <a:ext cx="3529329" cy="3097530"/>
            </a:xfrm>
            <a:custGeom>
              <a:avLst/>
              <a:gdLst/>
              <a:ahLst/>
              <a:cxnLst/>
              <a:rect l="l" t="t" r="r" b="b"/>
              <a:pathLst>
                <a:path w="3529329" h="3097529">
                  <a:moveTo>
                    <a:pt x="3528949" y="2952813"/>
                  </a:moveTo>
                  <a:lnTo>
                    <a:pt x="3509797" y="2943225"/>
                  </a:lnTo>
                  <a:lnTo>
                    <a:pt x="3452749" y="2914650"/>
                  </a:lnTo>
                  <a:lnTo>
                    <a:pt x="3452749" y="2943225"/>
                  </a:lnTo>
                  <a:lnTo>
                    <a:pt x="153924" y="2943225"/>
                  </a:lnTo>
                  <a:lnTo>
                    <a:pt x="153924" y="76200"/>
                  </a:lnTo>
                  <a:lnTo>
                    <a:pt x="182499" y="76200"/>
                  </a:lnTo>
                  <a:lnTo>
                    <a:pt x="176149" y="63500"/>
                  </a:lnTo>
                  <a:lnTo>
                    <a:pt x="144399" y="0"/>
                  </a:lnTo>
                  <a:lnTo>
                    <a:pt x="106299" y="76200"/>
                  </a:lnTo>
                  <a:lnTo>
                    <a:pt x="134874" y="76200"/>
                  </a:lnTo>
                  <a:lnTo>
                    <a:pt x="134874" y="2943225"/>
                  </a:lnTo>
                  <a:lnTo>
                    <a:pt x="0" y="2943225"/>
                  </a:lnTo>
                  <a:lnTo>
                    <a:pt x="0" y="2962338"/>
                  </a:lnTo>
                  <a:lnTo>
                    <a:pt x="134874" y="2962338"/>
                  </a:lnTo>
                  <a:lnTo>
                    <a:pt x="134874" y="3097276"/>
                  </a:lnTo>
                  <a:lnTo>
                    <a:pt x="153924" y="3097276"/>
                  </a:lnTo>
                  <a:lnTo>
                    <a:pt x="153924" y="2962338"/>
                  </a:lnTo>
                  <a:lnTo>
                    <a:pt x="3452749" y="2962338"/>
                  </a:lnTo>
                  <a:lnTo>
                    <a:pt x="3452749" y="2990913"/>
                  </a:lnTo>
                  <a:lnTo>
                    <a:pt x="3509899" y="2962338"/>
                  </a:lnTo>
                  <a:lnTo>
                    <a:pt x="3528949" y="295281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21526" y="3789425"/>
              <a:ext cx="2232025" cy="1800225"/>
            </a:xfrm>
            <a:custGeom>
              <a:avLst/>
              <a:gdLst/>
              <a:ahLst/>
              <a:cxnLst/>
              <a:rect l="l" t="t" r="r" b="b"/>
              <a:pathLst>
                <a:path w="2232025" h="1800225">
                  <a:moveTo>
                    <a:pt x="2232025" y="1800161"/>
                  </a:moveTo>
                  <a:lnTo>
                    <a:pt x="2232025" y="0"/>
                  </a:lnTo>
                </a:path>
                <a:path w="2232025" h="1800225">
                  <a:moveTo>
                    <a:pt x="0" y="0"/>
                  </a:moveTo>
                  <a:lnTo>
                    <a:pt x="2160524" y="0"/>
                  </a:lnTo>
                </a:path>
                <a:path w="2232025" h="1800225">
                  <a:moveTo>
                    <a:pt x="0" y="576199"/>
                  </a:moveTo>
                  <a:lnTo>
                    <a:pt x="1223899" y="576199"/>
                  </a:lnTo>
                </a:path>
                <a:path w="2232025" h="1800225">
                  <a:moveTo>
                    <a:pt x="1223899" y="1800161"/>
                  </a:moveTo>
                  <a:lnTo>
                    <a:pt x="1223899" y="576199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21526" y="3644899"/>
              <a:ext cx="2447925" cy="1440180"/>
            </a:xfrm>
            <a:custGeom>
              <a:avLst/>
              <a:gdLst/>
              <a:ahLst/>
              <a:cxnLst/>
              <a:rect l="l" t="t" r="r" b="b"/>
              <a:pathLst>
                <a:path w="2447925" h="1440179">
                  <a:moveTo>
                    <a:pt x="0" y="1439799"/>
                  </a:moveTo>
                  <a:lnTo>
                    <a:pt x="244792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7046" y="2708833"/>
              <a:ext cx="211645" cy="2770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8626" y="3625773"/>
              <a:ext cx="328701" cy="27706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347840" y="418376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5361" y="492018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64934" y="554715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707756" y="3224453"/>
            <a:ext cx="2196465" cy="2649855"/>
            <a:chOff x="7707756" y="3224453"/>
            <a:chExt cx="2196465" cy="264985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82352" y="5595340"/>
              <a:ext cx="221272" cy="2770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07756" y="4088180"/>
              <a:ext cx="195618" cy="27706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19819" y="3504107"/>
              <a:ext cx="169964" cy="27706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69704" y="3224453"/>
              <a:ext cx="184391" cy="2770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20964" y="5596686"/>
              <a:ext cx="328701" cy="27706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8744204" y="5555081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35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128448" y="196674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508" y="398729"/>
            <a:ext cx="9239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Особые</a:t>
            </a:r>
            <a:r>
              <a:rPr spc="-155" dirty="0"/>
              <a:t> </a:t>
            </a:r>
            <a:r>
              <a:rPr spc="-10" dirty="0"/>
              <a:t>случаи:</a:t>
            </a:r>
            <a:r>
              <a:rPr spc="-145" dirty="0"/>
              <a:t> </a:t>
            </a:r>
            <a:r>
              <a:rPr spc="-35" dirty="0"/>
              <a:t>неэкономические</a:t>
            </a:r>
            <a:r>
              <a:rPr spc="-145" dirty="0"/>
              <a:t> </a:t>
            </a:r>
            <a:r>
              <a:rPr dirty="0"/>
              <a:t>блага</a:t>
            </a:r>
            <a:r>
              <a:rPr spc="-140" dirty="0"/>
              <a:t> </a:t>
            </a:r>
            <a:r>
              <a:rPr spc="-10" dirty="0"/>
              <a:t>(воздух)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8007" y="5516867"/>
            <a:ext cx="6096000" cy="9541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617846" y="2117725"/>
            <a:ext cx="3089910" cy="2726055"/>
            <a:chOff x="4617846" y="2117725"/>
            <a:chExt cx="3089910" cy="2726055"/>
          </a:xfrm>
        </p:grpSpPr>
        <p:sp>
          <p:nvSpPr>
            <p:cNvPr id="5" name="object 5"/>
            <p:cNvSpPr/>
            <p:nvPr/>
          </p:nvSpPr>
          <p:spPr>
            <a:xfrm>
              <a:off x="4727575" y="2117724"/>
              <a:ext cx="2980055" cy="2592705"/>
            </a:xfrm>
            <a:custGeom>
              <a:avLst/>
              <a:gdLst/>
              <a:ahLst/>
              <a:cxnLst/>
              <a:rect l="l" t="t" r="r" b="b"/>
              <a:pathLst>
                <a:path w="2980054" h="2592704">
                  <a:moveTo>
                    <a:pt x="2979674" y="2449449"/>
                  </a:moveTo>
                  <a:lnTo>
                    <a:pt x="2960624" y="2439924"/>
                  </a:lnTo>
                  <a:lnTo>
                    <a:pt x="2903474" y="2411349"/>
                  </a:lnTo>
                  <a:lnTo>
                    <a:pt x="2903474" y="2439924"/>
                  </a:lnTo>
                  <a:lnTo>
                    <a:pt x="153924" y="2439924"/>
                  </a:lnTo>
                  <a:lnTo>
                    <a:pt x="153924" y="76200"/>
                  </a:lnTo>
                  <a:lnTo>
                    <a:pt x="182499" y="76200"/>
                  </a:lnTo>
                  <a:lnTo>
                    <a:pt x="176149" y="63500"/>
                  </a:lnTo>
                  <a:lnTo>
                    <a:pt x="144399" y="0"/>
                  </a:lnTo>
                  <a:lnTo>
                    <a:pt x="106299" y="76200"/>
                  </a:lnTo>
                  <a:lnTo>
                    <a:pt x="134874" y="76200"/>
                  </a:lnTo>
                  <a:lnTo>
                    <a:pt x="134874" y="2439924"/>
                  </a:lnTo>
                  <a:lnTo>
                    <a:pt x="0" y="2439924"/>
                  </a:lnTo>
                  <a:lnTo>
                    <a:pt x="0" y="2458974"/>
                  </a:lnTo>
                  <a:lnTo>
                    <a:pt x="134874" y="2458974"/>
                  </a:lnTo>
                  <a:lnTo>
                    <a:pt x="134874" y="2592324"/>
                  </a:lnTo>
                  <a:lnTo>
                    <a:pt x="153924" y="2592324"/>
                  </a:lnTo>
                  <a:lnTo>
                    <a:pt x="153924" y="2458974"/>
                  </a:lnTo>
                  <a:lnTo>
                    <a:pt x="2903474" y="2458974"/>
                  </a:lnTo>
                  <a:lnTo>
                    <a:pt x="2903474" y="2487549"/>
                  </a:lnTo>
                  <a:lnTo>
                    <a:pt x="2960624" y="2458974"/>
                  </a:lnTo>
                  <a:lnTo>
                    <a:pt x="2979674" y="244944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32399" y="2478150"/>
              <a:ext cx="1727200" cy="2089150"/>
            </a:xfrm>
            <a:custGeom>
              <a:avLst/>
              <a:gdLst/>
              <a:ahLst/>
              <a:cxnLst/>
              <a:rect l="l" t="t" r="r" b="b"/>
              <a:pathLst>
                <a:path w="1727200" h="2089150">
                  <a:moveTo>
                    <a:pt x="0" y="0"/>
                  </a:moveTo>
                  <a:lnTo>
                    <a:pt x="431800" y="2089023"/>
                  </a:lnTo>
                </a:path>
                <a:path w="1727200" h="2089150">
                  <a:moveTo>
                    <a:pt x="963676" y="2089023"/>
                  </a:moveTo>
                  <a:lnTo>
                    <a:pt x="1727200" y="0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7687" y="2456675"/>
              <a:ext cx="219925" cy="276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3922" y="2478392"/>
              <a:ext cx="179209" cy="276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9259" y="4566653"/>
              <a:ext cx="309384" cy="276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8402" y="4566653"/>
              <a:ext cx="437616" cy="276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1475" y="4566653"/>
              <a:ext cx="215125" cy="276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17846" y="2127237"/>
              <a:ext cx="201206" cy="276999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515600" y="-19050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826" y="437769"/>
            <a:ext cx="1004443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38780" marR="5080" indent="-2926715">
              <a:lnSpc>
                <a:spcPts val="3890"/>
              </a:lnSpc>
              <a:spcBef>
                <a:spcPts val="585"/>
              </a:spcBef>
            </a:pPr>
            <a:r>
              <a:rPr spc="-20" dirty="0"/>
              <a:t>Особые</a:t>
            </a:r>
            <a:r>
              <a:rPr spc="-145" dirty="0"/>
              <a:t> </a:t>
            </a:r>
            <a:r>
              <a:rPr spc="-10" dirty="0"/>
              <a:t>случаи:</a:t>
            </a:r>
            <a:r>
              <a:rPr spc="-130" dirty="0"/>
              <a:t> </a:t>
            </a:r>
            <a:r>
              <a:rPr spc="-25" dirty="0"/>
              <a:t>невыгодные</a:t>
            </a:r>
            <a:r>
              <a:rPr spc="-135" dirty="0"/>
              <a:t> </a:t>
            </a:r>
            <a:r>
              <a:rPr dirty="0"/>
              <a:t>для</a:t>
            </a:r>
            <a:r>
              <a:rPr spc="-114" dirty="0"/>
              <a:t> </a:t>
            </a:r>
            <a:r>
              <a:rPr spc="-30" dirty="0"/>
              <a:t>производства</a:t>
            </a:r>
            <a:r>
              <a:rPr spc="-140" dirty="0"/>
              <a:t> </a:t>
            </a:r>
            <a:r>
              <a:rPr spc="-10" dirty="0"/>
              <a:t>блага </a:t>
            </a:r>
            <a:r>
              <a:rPr spc="-20" dirty="0"/>
              <a:t>(золотой</a:t>
            </a:r>
            <a:r>
              <a:rPr spc="-160" dirty="0"/>
              <a:t> </a:t>
            </a:r>
            <a:r>
              <a:rPr spc="-10" dirty="0"/>
              <a:t>автомобиль)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5" y="5877268"/>
            <a:ext cx="8664575" cy="46167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150359" y="2276475"/>
            <a:ext cx="3539490" cy="3181985"/>
            <a:chOff x="4150359" y="2276475"/>
            <a:chExt cx="3539490" cy="3181985"/>
          </a:xfrm>
        </p:grpSpPr>
        <p:sp>
          <p:nvSpPr>
            <p:cNvPr id="5" name="object 5"/>
            <p:cNvSpPr/>
            <p:nvPr/>
          </p:nvSpPr>
          <p:spPr>
            <a:xfrm>
              <a:off x="4656074" y="2276474"/>
              <a:ext cx="2952750" cy="3168650"/>
            </a:xfrm>
            <a:custGeom>
              <a:avLst/>
              <a:gdLst/>
              <a:ahLst/>
              <a:cxnLst/>
              <a:rect l="l" t="t" r="r" b="b"/>
              <a:pathLst>
                <a:path w="2952750" h="3168650">
                  <a:moveTo>
                    <a:pt x="2952750" y="2881249"/>
                  </a:moveTo>
                  <a:lnTo>
                    <a:pt x="2933700" y="2871724"/>
                  </a:lnTo>
                  <a:lnTo>
                    <a:pt x="2876550" y="2843149"/>
                  </a:lnTo>
                  <a:lnTo>
                    <a:pt x="2876550" y="2871724"/>
                  </a:lnTo>
                  <a:lnTo>
                    <a:pt x="296926" y="2871724"/>
                  </a:lnTo>
                  <a:lnTo>
                    <a:pt x="296926" y="76200"/>
                  </a:lnTo>
                  <a:lnTo>
                    <a:pt x="325501" y="76200"/>
                  </a:lnTo>
                  <a:lnTo>
                    <a:pt x="319151" y="63500"/>
                  </a:lnTo>
                  <a:lnTo>
                    <a:pt x="287401" y="0"/>
                  </a:lnTo>
                  <a:lnTo>
                    <a:pt x="249301" y="76200"/>
                  </a:lnTo>
                  <a:lnTo>
                    <a:pt x="277876" y="76200"/>
                  </a:lnTo>
                  <a:lnTo>
                    <a:pt x="277876" y="2871724"/>
                  </a:lnTo>
                  <a:lnTo>
                    <a:pt x="0" y="2871724"/>
                  </a:lnTo>
                  <a:lnTo>
                    <a:pt x="0" y="2890774"/>
                  </a:lnTo>
                  <a:lnTo>
                    <a:pt x="277876" y="2890774"/>
                  </a:lnTo>
                  <a:lnTo>
                    <a:pt x="277876" y="3168650"/>
                  </a:lnTo>
                  <a:lnTo>
                    <a:pt x="296926" y="3168650"/>
                  </a:lnTo>
                  <a:lnTo>
                    <a:pt x="296926" y="2890774"/>
                  </a:lnTo>
                  <a:lnTo>
                    <a:pt x="2876550" y="2890774"/>
                  </a:lnTo>
                  <a:lnTo>
                    <a:pt x="2876550" y="2919349"/>
                  </a:lnTo>
                  <a:lnTo>
                    <a:pt x="2933700" y="2890774"/>
                  </a:lnTo>
                  <a:lnTo>
                    <a:pt x="2952750" y="288124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3474" y="2781300"/>
              <a:ext cx="2736850" cy="1925955"/>
            </a:xfrm>
            <a:custGeom>
              <a:avLst/>
              <a:gdLst/>
              <a:ahLst/>
              <a:cxnLst/>
              <a:rect l="l" t="t" r="r" b="b"/>
              <a:pathLst>
                <a:path w="2736850" h="1925954">
                  <a:moveTo>
                    <a:pt x="0" y="576326"/>
                  </a:moveTo>
                  <a:lnTo>
                    <a:pt x="2736850" y="0"/>
                  </a:lnTo>
                </a:path>
                <a:path w="2736850" h="1925954">
                  <a:moveTo>
                    <a:pt x="0" y="1584325"/>
                  </a:moveTo>
                  <a:lnTo>
                    <a:pt x="2665476" y="1925574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8255" y="2348852"/>
              <a:ext cx="211594" cy="276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7513" y="5181079"/>
              <a:ext cx="221208" cy="276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8143" y="4224769"/>
              <a:ext cx="226021" cy="276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8143" y="2448547"/>
              <a:ext cx="184340" cy="276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0359" y="3230359"/>
              <a:ext cx="793483" cy="276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47488" y="4252963"/>
              <a:ext cx="328612" cy="27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500" rIns="0" bIns="0" rtlCol="0">
            <a:spAutoFit/>
          </a:bodyPr>
          <a:lstStyle/>
          <a:p>
            <a:pPr marL="4243705" marR="5080" indent="-3589654">
              <a:lnSpc>
                <a:spcPts val="3890"/>
              </a:lnSpc>
              <a:spcBef>
                <a:spcPts val="585"/>
              </a:spcBef>
            </a:pPr>
            <a:r>
              <a:rPr spc="-20" dirty="0"/>
              <a:t>Особые</a:t>
            </a:r>
            <a:r>
              <a:rPr spc="-150" dirty="0"/>
              <a:t> </a:t>
            </a:r>
            <a:r>
              <a:rPr spc="-10" dirty="0"/>
              <a:t>случаи:</a:t>
            </a:r>
            <a:r>
              <a:rPr spc="-135" dirty="0"/>
              <a:t> </a:t>
            </a:r>
            <a:r>
              <a:rPr spc="-30" dirty="0"/>
              <a:t>предложение</a:t>
            </a:r>
            <a:r>
              <a:rPr spc="-140" dirty="0"/>
              <a:t> </a:t>
            </a:r>
            <a:r>
              <a:rPr dirty="0"/>
              <a:t>труда</a:t>
            </a:r>
            <a:r>
              <a:rPr spc="-135" dirty="0"/>
              <a:t> </a:t>
            </a:r>
            <a:r>
              <a:rPr dirty="0"/>
              <a:t>со</a:t>
            </a:r>
            <a:r>
              <a:rPr spc="-110" dirty="0"/>
              <a:t> </a:t>
            </a:r>
            <a:r>
              <a:rPr spc="-25" dirty="0"/>
              <a:t>стороны </a:t>
            </a:r>
            <a:r>
              <a:rPr spc="-10" dirty="0"/>
              <a:t>индивида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7648" y="6017767"/>
            <a:ext cx="5952489" cy="5847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07739" y="1916048"/>
            <a:ext cx="3888740" cy="3384550"/>
            <a:chOff x="4007739" y="1916048"/>
            <a:chExt cx="3888740" cy="3384550"/>
          </a:xfrm>
        </p:grpSpPr>
        <p:sp>
          <p:nvSpPr>
            <p:cNvPr id="5" name="object 5"/>
            <p:cNvSpPr/>
            <p:nvPr/>
          </p:nvSpPr>
          <p:spPr>
            <a:xfrm>
              <a:off x="4008374" y="1916048"/>
              <a:ext cx="3888104" cy="3384550"/>
            </a:xfrm>
            <a:custGeom>
              <a:avLst/>
              <a:gdLst/>
              <a:ahLst/>
              <a:cxnLst/>
              <a:rect l="l" t="t" r="r" b="b"/>
              <a:pathLst>
                <a:path w="3888104" h="3384550">
                  <a:moveTo>
                    <a:pt x="3887851" y="3025775"/>
                  </a:moveTo>
                  <a:lnTo>
                    <a:pt x="3868801" y="3016250"/>
                  </a:lnTo>
                  <a:lnTo>
                    <a:pt x="3811651" y="2987675"/>
                  </a:lnTo>
                  <a:lnTo>
                    <a:pt x="3811651" y="3016250"/>
                  </a:lnTo>
                  <a:lnTo>
                    <a:pt x="368300" y="3016250"/>
                  </a:lnTo>
                  <a:lnTo>
                    <a:pt x="368300" y="76200"/>
                  </a:lnTo>
                  <a:lnTo>
                    <a:pt x="396875" y="76200"/>
                  </a:lnTo>
                  <a:lnTo>
                    <a:pt x="390525" y="63500"/>
                  </a:lnTo>
                  <a:lnTo>
                    <a:pt x="358775" y="0"/>
                  </a:lnTo>
                  <a:lnTo>
                    <a:pt x="320675" y="76200"/>
                  </a:lnTo>
                  <a:lnTo>
                    <a:pt x="349250" y="76200"/>
                  </a:lnTo>
                  <a:lnTo>
                    <a:pt x="349250" y="3016250"/>
                  </a:lnTo>
                  <a:lnTo>
                    <a:pt x="0" y="3016250"/>
                  </a:lnTo>
                  <a:lnTo>
                    <a:pt x="0" y="3035300"/>
                  </a:lnTo>
                  <a:lnTo>
                    <a:pt x="349250" y="3035300"/>
                  </a:lnTo>
                  <a:lnTo>
                    <a:pt x="349250" y="3384550"/>
                  </a:lnTo>
                  <a:lnTo>
                    <a:pt x="368300" y="3384550"/>
                  </a:lnTo>
                  <a:lnTo>
                    <a:pt x="368300" y="3035300"/>
                  </a:lnTo>
                  <a:lnTo>
                    <a:pt x="3811651" y="3035300"/>
                  </a:lnTo>
                  <a:lnTo>
                    <a:pt x="3811651" y="3063875"/>
                  </a:lnTo>
                  <a:lnTo>
                    <a:pt x="3868801" y="3035300"/>
                  </a:lnTo>
                  <a:lnTo>
                    <a:pt x="3887851" y="302577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67276" y="2378074"/>
              <a:ext cx="1687195" cy="2564130"/>
            </a:xfrm>
            <a:custGeom>
              <a:avLst/>
              <a:gdLst/>
              <a:ahLst/>
              <a:cxnLst/>
              <a:rect l="l" t="t" r="r" b="b"/>
              <a:pathLst>
                <a:path w="1687195" h="2564129">
                  <a:moveTo>
                    <a:pt x="0" y="2563749"/>
                  </a:moveTo>
                  <a:lnTo>
                    <a:pt x="47911" y="2525237"/>
                  </a:lnTo>
                  <a:lnTo>
                    <a:pt x="95789" y="2486735"/>
                  </a:lnTo>
                  <a:lnTo>
                    <a:pt x="143599" y="2448254"/>
                  </a:lnTo>
                  <a:lnTo>
                    <a:pt x="191308" y="2409803"/>
                  </a:lnTo>
                  <a:lnTo>
                    <a:pt x="238882" y="2371393"/>
                  </a:lnTo>
                  <a:lnTo>
                    <a:pt x="286286" y="2333034"/>
                  </a:lnTo>
                  <a:lnTo>
                    <a:pt x="333487" y="2294736"/>
                  </a:lnTo>
                  <a:lnTo>
                    <a:pt x="380452" y="2256509"/>
                  </a:lnTo>
                  <a:lnTo>
                    <a:pt x="427145" y="2218364"/>
                  </a:lnTo>
                  <a:lnTo>
                    <a:pt x="473534" y="2180310"/>
                  </a:lnTo>
                  <a:lnTo>
                    <a:pt x="519584" y="2142357"/>
                  </a:lnTo>
                  <a:lnTo>
                    <a:pt x="565261" y="2104517"/>
                  </a:lnTo>
                  <a:lnTo>
                    <a:pt x="610531" y="2066799"/>
                  </a:lnTo>
                  <a:lnTo>
                    <a:pt x="655362" y="2029213"/>
                  </a:lnTo>
                  <a:lnTo>
                    <a:pt x="699717" y="1991769"/>
                  </a:lnTo>
                  <a:lnTo>
                    <a:pt x="743565" y="1954478"/>
                  </a:lnTo>
                  <a:lnTo>
                    <a:pt x="786870" y="1917350"/>
                  </a:lnTo>
                  <a:lnTo>
                    <a:pt x="829600" y="1880394"/>
                  </a:lnTo>
                  <a:lnTo>
                    <a:pt x="871719" y="1843622"/>
                  </a:lnTo>
                  <a:lnTo>
                    <a:pt x="913194" y="1807043"/>
                  </a:lnTo>
                  <a:lnTo>
                    <a:pt x="953992" y="1770668"/>
                  </a:lnTo>
                  <a:lnTo>
                    <a:pt x="994078" y="1734506"/>
                  </a:lnTo>
                  <a:lnTo>
                    <a:pt x="1033418" y="1698568"/>
                  </a:lnTo>
                  <a:lnTo>
                    <a:pt x="1071979" y="1662864"/>
                  </a:lnTo>
                  <a:lnTo>
                    <a:pt x="1109726" y="1627404"/>
                  </a:lnTo>
                  <a:lnTo>
                    <a:pt x="1146626" y="1592198"/>
                  </a:lnTo>
                  <a:lnTo>
                    <a:pt x="1182644" y="1557257"/>
                  </a:lnTo>
                  <a:lnTo>
                    <a:pt x="1217748" y="1522590"/>
                  </a:lnTo>
                  <a:lnTo>
                    <a:pt x="1251902" y="1488208"/>
                  </a:lnTo>
                  <a:lnTo>
                    <a:pt x="1285073" y="1454122"/>
                  </a:lnTo>
                  <a:lnTo>
                    <a:pt x="1317228" y="1420340"/>
                  </a:lnTo>
                  <a:lnTo>
                    <a:pt x="1348331" y="1386874"/>
                  </a:lnTo>
                  <a:lnTo>
                    <a:pt x="1378350" y="1353733"/>
                  </a:lnTo>
                  <a:lnTo>
                    <a:pt x="1407250" y="1320928"/>
                  </a:lnTo>
                  <a:lnTo>
                    <a:pt x="1434998" y="1288469"/>
                  </a:lnTo>
                  <a:lnTo>
                    <a:pt x="1461560" y="1256366"/>
                  </a:lnTo>
                  <a:lnTo>
                    <a:pt x="1486901" y="1224629"/>
                  </a:lnTo>
                  <a:lnTo>
                    <a:pt x="1510987" y="1193269"/>
                  </a:lnTo>
                  <a:lnTo>
                    <a:pt x="1533786" y="1162295"/>
                  </a:lnTo>
                  <a:lnTo>
                    <a:pt x="1575383" y="1101547"/>
                  </a:lnTo>
                  <a:lnTo>
                    <a:pt x="1611420" y="1042468"/>
                  </a:lnTo>
                  <a:lnTo>
                    <a:pt x="1641627" y="985138"/>
                  </a:lnTo>
                  <a:lnTo>
                    <a:pt x="1665732" y="929639"/>
                  </a:lnTo>
                  <a:lnTo>
                    <a:pt x="1679284" y="885592"/>
                  </a:lnTo>
                  <a:lnTo>
                    <a:pt x="1686233" y="841881"/>
                  </a:lnTo>
                  <a:lnTo>
                    <a:pt x="1687020" y="798563"/>
                  </a:lnTo>
                  <a:lnTo>
                    <a:pt x="1682083" y="755698"/>
                  </a:lnTo>
                  <a:lnTo>
                    <a:pt x="1671864" y="713341"/>
                  </a:lnTo>
                  <a:lnTo>
                    <a:pt x="1656801" y="671552"/>
                  </a:lnTo>
                  <a:lnTo>
                    <a:pt x="1637335" y="630389"/>
                  </a:lnTo>
                  <a:lnTo>
                    <a:pt x="1613906" y="589908"/>
                  </a:lnTo>
                  <a:lnTo>
                    <a:pt x="1586954" y="550168"/>
                  </a:lnTo>
                  <a:lnTo>
                    <a:pt x="1556918" y="511226"/>
                  </a:lnTo>
                  <a:lnTo>
                    <a:pt x="1524239" y="473141"/>
                  </a:lnTo>
                  <a:lnTo>
                    <a:pt x="1489356" y="435971"/>
                  </a:lnTo>
                  <a:lnTo>
                    <a:pt x="1452710" y="399772"/>
                  </a:lnTo>
                  <a:lnTo>
                    <a:pt x="1414740" y="364604"/>
                  </a:lnTo>
                  <a:lnTo>
                    <a:pt x="1375886" y="330523"/>
                  </a:lnTo>
                  <a:lnTo>
                    <a:pt x="1336589" y="297588"/>
                  </a:lnTo>
                  <a:lnTo>
                    <a:pt x="1297288" y="265857"/>
                  </a:lnTo>
                  <a:lnTo>
                    <a:pt x="1258423" y="235386"/>
                  </a:lnTo>
                  <a:lnTo>
                    <a:pt x="1220435" y="206235"/>
                  </a:lnTo>
                  <a:lnTo>
                    <a:pt x="1183762" y="178461"/>
                  </a:lnTo>
                  <a:lnTo>
                    <a:pt x="1148845" y="152122"/>
                  </a:lnTo>
                  <a:lnTo>
                    <a:pt x="1116124" y="127275"/>
                  </a:lnTo>
                  <a:lnTo>
                    <a:pt x="1059030" y="82291"/>
                  </a:lnTo>
                  <a:lnTo>
                    <a:pt x="1015999" y="43971"/>
                  </a:lnTo>
                  <a:lnTo>
                    <a:pt x="990550" y="12779"/>
                  </a:lnTo>
                  <a:lnTo>
                    <a:pt x="985520" y="0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3096" y="2100313"/>
              <a:ext cx="184340" cy="276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7739" y="2041258"/>
              <a:ext cx="315722" cy="276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1509" y="3068942"/>
              <a:ext cx="205181" cy="276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4171" y="4989944"/>
              <a:ext cx="288480" cy="276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67276" y="3206749"/>
              <a:ext cx="1687830" cy="0"/>
            </a:xfrm>
            <a:custGeom>
              <a:avLst/>
              <a:gdLst/>
              <a:ahLst/>
              <a:cxnLst/>
              <a:rect l="l" t="t" r="r" b="b"/>
              <a:pathLst>
                <a:path w="1687829">
                  <a:moveTo>
                    <a:pt x="0" y="0"/>
                  </a:moveTo>
                  <a:lnTo>
                    <a:pt x="1687449" y="0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080" y="684657"/>
            <a:ext cx="8615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Особые</a:t>
            </a:r>
            <a:r>
              <a:rPr spc="-170" dirty="0"/>
              <a:t> </a:t>
            </a:r>
            <a:r>
              <a:rPr spc="-10" dirty="0"/>
              <a:t>случаи:</a:t>
            </a:r>
            <a:r>
              <a:rPr spc="-155" dirty="0"/>
              <a:t> </a:t>
            </a:r>
            <a:r>
              <a:rPr spc="-25" dirty="0"/>
              <a:t>множество</a:t>
            </a:r>
            <a:r>
              <a:rPr spc="-155" dirty="0"/>
              <a:t> </a:t>
            </a:r>
            <a:r>
              <a:rPr dirty="0"/>
              <a:t>точек</a:t>
            </a:r>
            <a:r>
              <a:rPr spc="-155" dirty="0"/>
              <a:t> </a:t>
            </a:r>
            <a:r>
              <a:rPr spc="-20" dirty="0"/>
              <a:t>равновесия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14092" y="2008123"/>
            <a:ext cx="2733040" cy="2734310"/>
            <a:chOff x="2014092" y="2008123"/>
            <a:chExt cx="2733040" cy="2734310"/>
          </a:xfrm>
        </p:grpSpPr>
        <p:sp>
          <p:nvSpPr>
            <p:cNvPr id="4" name="object 4"/>
            <p:cNvSpPr/>
            <p:nvPr/>
          </p:nvSpPr>
          <p:spPr>
            <a:xfrm>
              <a:off x="2225675" y="2008123"/>
              <a:ext cx="2520950" cy="2592705"/>
            </a:xfrm>
            <a:custGeom>
              <a:avLst/>
              <a:gdLst/>
              <a:ahLst/>
              <a:cxnLst/>
              <a:rect l="l" t="t" r="r" b="b"/>
              <a:pathLst>
                <a:path w="2520950" h="2592704">
                  <a:moveTo>
                    <a:pt x="2520950" y="2447925"/>
                  </a:moveTo>
                  <a:lnTo>
                    <a:pt x="2501900" y="2438400"/>
                  </a:lnTo>
                  <a:lnTo>
                    <a:pt x="2444750" y="2409825"/>
                  </a:lnTo>
                  <a:lnTo>
                    <a:pt x="2444750" y="2438400"/>
                  </a:lnTo>
                  <a:lnTo>
                    <a:pt x="153924" y="2438400"/>
                  </a:lnTo>
                  <a:lnTo>
                    <a:pt x="153924" y="76200"/>
                  </a:lnTo>
                  <a:lnTo>
                    <a:pt x="182499" y="76200"/>
                  </a:lnTo>
                  <a:lnTo>
                    <a:pt x="176149" y="63500"/>
                  </a:lnTo>
                  <a:lnTo>
                    <a:pt x="144399" y="0"/>
                  </a:lnTo>
                  <a:lnTo>
                    <a:pt x="106299" y="76200"/>
                  </a:lnTo>
                  <a:lnTo>
                    <a:pt x="134874" y="76200"/>
                  </a:lnTo>
                  <a:lnTo>
                    <a:pt x="134874" y="2438400"/>
                  </a:lnTo>
                  <a:lnTo>
                    <a:pt x="0" y="2438400"/>
                  </a:lnTo>
                  <a:lnTo>
                    <a:pt x="0" y="2457450"/>
                  </a:lnTo>
                  <a:lnTo>
                    <a:pt x="134874" y="2457450"/>
                  </a:lnTo>
                  <a:lnTo>
                    <a:pt x="134874" y="2592451"/>
                  </a:lnTo>
                  <a:lnTo>
                    <a:pt x="153924" y="2592451"/>
                  </a:lnTo>
                  <a:lnTo>
                    <a:pt x="153924" y="2457450"/>
                  </a:lnTo>
                  <a:lnTo>
                    <a:pt x="2444750" y="2457450"/>
                  </a:lnTo>
                  <a:lnTo>
                    <a:pt x="2444750" y="2486025"/>
                  </a:lnTo>
                  <a:lnTo>
                    <a:pt x="2501900" y="2457450"/>
                  </a:lnTo>
                  <a:lnTo>
                    <a:pt x="2520950" y="244792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0200" y="2871723"/>
              <a:ext cx="1008380" cy="576580"/>
            </a:xfrm>
            <a:custGeom>
              <a:avLst/>
              <a:gdLst/>
              <a:ahLst/>
              <a:cxnLst/>
              <a:rect l="l" t="t" r="r" b="b"/>
              <a:pathLst>
                <a:path w="1008379" h="576579">
                  <a:moveTo>
                    <a:pt x="0" y="0"/>
                  </a:moveTo>
                  <a:lnTo>
                    <a:pt x="1007999" y="0"/>
                  </a:lnTo>
                </a:path>
                <a:path w="1008379" h="576579">
                  <a:moveTo>
                    <a:pt x="0" y="576326"/>
                  </a:moveTo>
                  <a:lnTo>
                    <a:pt x="1007999" y="576326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599" y="2297175"/>
              <a:ext cx="1945005" cy="1871980"/>
            </a:xfrm>
            <a:custGeom>
              <a:avLst/>
              <a:gdLst/>
              <a:ahLst/>
              <a:cxnLst/>
              <a:rect l="l" t="t" r="r" b="b"/>
              <a:pathLst>
                <a:path w="1945004" h="1871979">
                  <a:moveTo>
                    <a:pt x="215900" y="0"/>
                  </a:moveTo>
                  <a:lnTo>
                    <a:pt x="863600" y="574548"/>
                  </a:lnTo>
                </a:path>
                <a:path w="1945004" h="1871979">
                  <a:moveTo>
                    <a:pt x="1727200" y="0"/>
                  </a:moveTo>
                  <a:lnTo>
                    <a:pt x="863600" y="574548"/>
                  </a:lnTo>
                </a:path>
                <a:path w="1945004" h="1871979">
                  <a:moveTo>
                    <a:pt x="0" y="1871599"/>
                  </a:moveTo>
                  <a:lnTo>
                    <a:pt x="863600" y="1150874"/>
                  </a:lnTo>
                </a:path>
                <a:path w="1945004" h="1871979">
                  <a:moveTo>
                    <a:pt x="1944751" y="1871599"/>
                  </a:moveTo>
                  <a:lnTo>
                    <a:pt x="863600" y="1150874"/>
                  </a:lnTo>
                </a:path>
                <a:path w="1945004" h="1871979">
                  <a:moveTo>
                    <a:pt x="863600" y="574548"/>
                  </a:moveTo>
                  <a:lnTo>
                    <a:pt x="863600" y="1150874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8200" y="3448049"/>
              <a:ext cx="0" cy="1008380"/>
            </a:xfrm>
            <a:custGeom>
              <a:avLst/>
              <a:gdLst/>
              <a:ahLst/>
              <a:cxnLst/>
              <a:rect l="l" t="t" r="r" b="b"/>
              <a:pathLst>
                <a:path h="1008379">
                  <a:moveTo>
                    <a:pt x="0" y="0"/>
                  </a:moveTo>
                  <a:lnTo>
                    <a:pt x="0" y="1007999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7935" y="2080374"/>
              <a:ext cx="211594" cy="276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188" y="2071230"/>
              <a:ext cx="184340" cy="276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6652" y="2803893"/>
              <a:ext cx="205181" cy="276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9855" y="3240011"/>
              <a:ext cx="219608" cy="276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4939" y="3963657"/>
              <a:ext cx="226021" cy="276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6251" y="4465434"/>
              <a:ext cx="221208" cy="276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8588" y="4465434"/>
              <a:ext cx="221208" cy="2769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4092" y="2671940"/>
              <a:ext cx="322135" cy="2769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4092" y="3285223"/>
              <a:ext cx="322135" cy="2769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0538" y="2049813"/>
              <a:ext cx="164499" cy="1579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0075" y="4076636"/>
              <a:ext cx="182562" cy="27463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892543" y="1989073"/>
            <a:ext cx="3181985" cy="2725420"/>
            <a:chOff x="6892543" y="1989073"/>
            <a:chExt cx="3181985" cy="2725420"/>
          </a:xfrm>
        </p:grpSpPr>
        <p:sp>
          <p:nvSpPr>
            <p:cNvPr id="20" name="object 20"/>
            <p:cNvSpPr/>
            <p:nvPr/>
          </p:nvSpPr>
          <p:spPr>
            <a:xfrm>
              <a:off x="7032624" y="1989073"/>
              <a:ext cx="2898775" cy="2592705"/>
            </a:xfrm>
            <a:custGeom>
              <a:avLst/>
              <a:gdLst/>
              <a:ahLst/>
              <a:cxnLst/>
              <a:rect l="l" t="t" r="r" b="b"/>
              <a:pathLst>
                <a:path w="2898775" h="2592704">
                  <a:moveTo>
                    <a:pt x="2898775" y="2457450"/>
                  </a:moveTo>
                  <a:lnTo>
                    <a:pt x="2822702" y="2419223"/>
                  </a:lnTo>
                  <a:lnTo>
                    <a:pt x="2822600" y="2447760"/>
                  </a:lnTo>
                  <a:lnTo>
                    <a:pt x="152400" y="2438908"/>
                  </a:lnTo>
                  <a:lnTo>
                    <a:pt x="152400" y="76200"/>
                  </a:lnTo>
                  <a:lnTo>
                    <a:pt x="180975" y="76200"/>
                  </a:lnTo>
                  <a:lnTo>
                    <a:pt x="174625" y="63500"/>
                  </a:lnTo>
                  <a:lnTo>
                    <a:pt x="142875" y="0"/>
                  </a:lnTo>
                  <a:lnTo>
                    <a:pt x="104775" y="76200"/>
                  </a:lnTo>
                  <a:lnTo>
                    <a:pt x="133350" y="76200"/>
                  </a:lnTo>
                  <a:lnTo>
                    <a:pt x="133350" y="2438844"/>
                  </a:lnTo>
                  <a:lnTo>
                    <a:pt x="0" y="2438400"/>
                  </a:lnTo>
                  <a:lnTo>
                    <a:pt x="0" y="2457450"/>
                  </a:lnTo>
                  <a:lnTo>
                    <a:pt x="133350" y="2457894"/>
                  </a:lnTo>
                  <a:lnTo>
                    <a:pt x="133350" y="2592451"/>
                  </a:lnTo>
                  <a:lnTo>
                    <a:pt x="152400" y="2592451"/>
                  </a:lnTo>
                  <a:lnTo>
                    <a:pt x="152400" y="2457958"/>
                  </a:lnTo>
                  <a:lnTo>
                    <a:pt x="2822537" y="2466810"/>
                  </a:lnTo>
                  <a:lnTo>
                    <a:pt x="2822448" y="2495423"/>
                  </a:lnTo>
                  <a:lnTo>
                    <a:pt x="2879877" y="2466848"/>
                  </a:lnTo>
                  <a:lnTo>
                    <a:pt x="2898775" y="245745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92543" y="2071230"/>
              <a:ext cx="211594" cy="2769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19868" y="4437113"/>
              <a:ext cx="221208" cy="2769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41311" y="2733916"/>
              <a:ext cx="211594" cy="2769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40750" y="2871723"/>
              <a:ext cx="882650" cy="0"/>
            </a:xfrm>
            <a:custGeom>
              <a:avLst/>
              <a:gdLst/>
              <a:ahLst/>
              <a:cxnLst/>
              <a:rect l="l" t="t" r="r" b="b"/>
              <a:pathLst>
                <a:path w="882650">
                  <a:moveTo>
                    <a:pt x="88265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75499" y="2871723"/>
              <a:ext cx="884555" cy="0"/>
            </a:xfrm>
            <a:custGeom>
              <a:avLst/>
              <a:gdLst/>
              <a:ahLst/>
              <a:cxnLst/>
              <a:rect l="l" t="t" r="r" b="b"/>
              <a:pathLst>
                <a:path w="884554">
                  <a:moveTo>
                    <a:pt x="88430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56474" y="2297175"/>
              <a:ext cx="2373630" cy="1138555"/>
            </a:xfrm>
            <a:custGeom>
              <a:avLst/>
              <a:gdLst/>
              <a:ahLst/>
              <a:cxnLst/>
              <a:rect l="l" t="t" r="r" b="b"/>
              <a:pathLst>
                <a:path w="2373629" h="1138554">
                  <a:moveTo>
                    <a:pt x="2373376" y="0"/>
                  </a:moveTo>
                  <a:lnTo>
                    <a:pt x="1566926" y="574548"/>
                  </a:lnTo>
                </a:path>
                <a:path w="2373629" h="1138554">
                  <a:moveTo>
                    <a:pt x="2373376" y="1138174"/>
                  </a:moveTo>
                  <a:lnTo>
                    <a:pt x="1566926" y="574548"/>
                  </a:lnTo>
                </a:path>
                <a:path w="2373629" h="1138554">
                  <a:moveTo>
                    <a:pt x="34925" y="142875"/>
                  </a:moveTo>
                  <a:lnTo>
                    <a:pt x="684276" y="574548"/>
                  </a:lnTo>
                </a:path>
                <a:path w="2373629" h="1138554">
                  <a:moveTo>
                    <a:pt x="0" y="1138174"/>
                  </a:moveTo>
                  <a:lnTo>
                    <a:pt x="693801" y="574548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48214" y="2071230"/>
              <a:ext cx="184340" cy="2769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48214" y="3310877"/>
              <a:ext cx="226021" cy="2769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86875" y="2584437"/>
              <a:ext cx="229234" cy="2769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08873" y="2581389"/>
              <a:ext cx="197167" cy="2769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14893" y="4436478"/>
              <a:ext cx="331762" cy="2769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77604" y="4436478"/>
              <a:ext cx="331762" cy="27699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050275" y="2871723"/>
              <a:ext cx="873125" cy="1574800"/>
            </a:xfrm>
            <a:custGeom>
              <a:avLst/>
              <a:gdLst/>
              <a:ahLst/>
              <a:cxnLst/>
              <a:rect l="l" t="t" r="r" b="b"/>
              <a:pathLst>
                <a:path w="873125" h="1574800">
                  <a:moveTo>
                    <a:pt x="0" y="0"/>
                  </a:moveTo>
                  <a:lnTo>
                    <a:pt x="0" y="1574800"/>
                  </a:lnTo>
                </a:path>
                <a:path w="873125" h="1574800">
                  <a:moveTo>
                    <a:pt x="873125" y="0"/>
                  </a:moveTo>
                  <a:lnTo>
                    <a:pt x="873125" y="1574800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97825" y="3292474"/>
              <a:ext cx="182562" cy="273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26400" y="2205037"/>
              <a:ext cx="225425" cy="28098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20013" y="5105476"/>
            <a:ext cx="4849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Точки</a:t>
            </a:r>
            <a:r>
              <a:rPr sz="28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равновесия</a:t>
            </a:r>
            <a:r>
              <a:rPr sz="2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800" b="1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отрезок</a:t>
            </a:r>
            <a:r>
              <a:rPr sz="28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АВ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27470" y="5102478"/>
            <a:ext cx="4822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Точки</a:t>
            </a:r>
            <a:r>
              <a:rPr sz="28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равновесия</a:t>
            </a:r>
            <a:r>
              <a:rPr sz="2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8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отрезок</a:t>
            </a:r>
            <a:r>
              <a:rPr sz="2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СК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63" y="2395666"/>
            <a:ext cx="4019413" cy="911642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524002" y="1242697"/>
            <a:ext cx="9143999" cy="282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ru-RU" altLang="ru-RU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НАО «Казахский национальный исследовательский технический университет</a:t>
            </a:r>
            <a:r>
              <a:rPr lang="en-US" altLang="ru-RU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имени К.И. </a:t>
            </a:r>
            <a:r>
              <a:rPr lang="ru-RU" altLang="ru-RU" sz="1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Сатпаева</a:t>
            </a:r>
            <a:r>
              <a:rPr lang="ru-RU" altLang="ru-RU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0469" y="4507906"/>
            <a:ext cx="54017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Тема 2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24002" y="1536371"/>
            <a:ext cx="9143999" cy="282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ru-RU" altLang="ru-RU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ИНСТИТУТ ДИСТАНЦИОННОГО ОБРАЗОВАНИЯ И ПРОФЕССИОНАЛЬНОГО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63094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1822" y="2577464"/>
            <a:ext cx="7637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2E5496"/>
                </a:solidFill>
                <a:latin typeface="Calibri"/>
                <a:cs typeface="Calibri"/>
              </a:rPr>
              <a:t>ТЕОРИЯ</a:t>
            </a:r>
            <a:r>
              <a:rPr sz="4000" b="1" spc="-1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2E5496"/>
                </a:solidFill>
                <a:latin typeface="Calibri"/>
                <a:cs typeface="Calibri"/>
              </a:rPr>
              <a:t>СПРОСА</a:t>
            </a:r>
            <a:r>
              <a:rPr sz="4000" b="1" spc="-1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4000" b="1" spc="-1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2E5496"/>
                </a:solidFill>
                <a:latin typeface="Calibri"/>
                <a:cs typeface="Calibri"/>
              </a:rPr>
              <a:t>ПРЕДЛОЖЕНИЯ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128448" y="196674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25" dirty="0">
                <a:solidFill>
                  <a:srgbClr val="2E5496"/>
                </a:solidFill>
              </a:rPr>
              <a:t>Закон</a:t>
            </a:r>
            <a:r>
              <a:rPr sz="4000" spc="-204" dirty="0">
                <a:solidFill>
                  <a:srgbClr val="2E5496"/>
                </a:solidFill>
              </a:rPr>
              <a:t> </a:t>
            </a:r>
            <a:r>
              <a:rPr sz="4000" spc="-25" dirty="0">
                <a:solidFill>
                  <a:srgbClr val="2E5496"/>
                </a:solidFill>
              </a:rPr>
              <a:t>спроса:</a:t>
            </a:r>
            <a:r>
              <a:rPr sz="4000" spc="-200" dirty="0">
                <a:solidFill>
                  <a:srgbClr val="2E5496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при</a:t>
            </a:r>
            <a:r>
              <a:rPr sz="4000" spc="-130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прочих</a:t>
            </a:r>
            <a:r>
              <a:rPr sz="4000" spc="-125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равных</a:t>
            </a:r>
            <a:r>
              <a:rPr sz="4000" spc="-120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условиях,</a:t>
            </a:r>
            <a:r>
              <a:rPr sz="4000" spc="-130" dirty="0">
                <a:solidFill>
                  <a:srgbClr val="006FC0"/>
                </a:solidFill>
              </a:rPr>
              <a:t> </a:t>
            </a:r>
            <a:r>
              <a:rPr sz="4000" spc="-25" dirty="0">
                <a:solidFill>
                  <a:srgbClr val="006FC0"/>
                </a:solidFill>
              </a:rPr>
              <a:t>чем </a:t>
            </a:r>
            <a:r>
              <a:rPr sz="4000" dirty="0">
                <a:solidFill>
                  <a:srgbClr val="006FC0"/>
                </a:solidFill>
              </a:rPr>
              <a:t>выше</a:t>
            </a:r>
            <a:r>
              <a:rPr sz="4000" spc="-114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цена,</a:t>
            </a:r>
            <a:r>
              <a:rPr sz="4000" spc="-100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тем</a:t>
            </a:r>
            <a:r>
              <a:rPr sz="4000" spc="-105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меньше</a:t>
            </a:r>
            <a:r>
              <a:rPr sz="4000" spc="-114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объем</a:t>
            </a:r>
            <a:r>
              <a:rPr sz="4000" spc="-90" dirty="0">
                <a:solidFill>
                  <a:srgbClr val="006FC0"/>
                </a:solidFill>
              </a:rPr>
              <a:t> </a:t>
            </a:r>
            <a:r>
              <a:rPr sz="4000" spc="-10" dirty="0">
                <a:solidFill>
                  <a:srgbClr val="006FC0"/>
                </a:solidFill>
              </a:rPr>
              <a:t>спроса.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33422" y="2061413"/>
            <a:ext cx="2207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Кривая</a:t>
            </a:r>
            <a:r>
              <a:rPr sz="24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спроса</a:t>
            </a:r>
            <a:r>
              <a:rPr sz="24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2E5496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5928" y="2042540"/>
            <a:ext cx="3460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Уравнение</a:t>
            </a:r>
            <a:r>
              <a:rPr sz="24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кривой</a:t>
            </a:r>
            <a:r>
              <a:rPr sz="24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спроса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045" y="2506052"/>
            <a:ext cx="4464558" cy="401929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724025" y="2781300"/>
            <a:ext cx="3095625" cy="3095625"/>
            <a:chOff x="1724025" y="2781300"/>
            <a:chExt cx="3095625" cy="3095625"/>
          </a:xfrm>
        </p:grpSpPr>
        <p:sp>
          <p:nvSpPr>
            <p:cNvPr id="7" name="object 7"/>
            <p:cNvSpPr/>
            <p:nvPr/>
          </p:nvSpPr>
          <p:spPr>
            <a:xfrm>
              <a:off x="1724025" y="2781299"/>
              <a:ext cx="3095625" cy="3095625"/>
            </a:xfrm>
            <a:custGeom>
              <a:avLst/>
              <a:gdLst/>
              <a:ahLst/>
              <a:cxnLst/>
              <a:rect l="l" t="t" r="r" b="b"/>
              <a:pathLst>
                <a:path w="3095625" h="3095625">
                  <a:moveTo>
                    <a:pt x="3095625" y="2951162"/>
                  </a:moveTo>
                  <a:lnTo>
                    <a:pt x="3079292" y="2941637"/>
                  </a:lnTo>
                  <a:lnTo>
                    <a:pt x="3005328" y="2898483"/>
                  </a:lnTo>
                  <a:lnTo>
                    <a:pt x="3000883" y="2895828"/>
                  </a:lnTo>
                  <a:lnTo>
                    <a:pt x="2995041" y="2897365"/>
                  </a:lnTo>
                  <a:lnTo>
                    <a:pt x="2989707" y="2906458"/>
                  </a:lnTo>
                  <a:lnTo>
                    <a:pt x="2991231" y="2912287"/>
                  </a:lnTo>
                  <a:lnTo>
                    <a:pt x="3041548" y="2941637"/>
                  </a:lnTo>
                  <a:lnTo>
                    <a:pt x="152400" y="2941637"/>
                  </a:lnTo>
                  <a:lnTo>
                    <a:pt x="152400" y="835494"/>
                  </a:lnTo>
                  <a:lnTo>
                    <a:pt x="158356" y="831469"/>
                  </a:lnTo>
                  <a:lnTo>
                    <a:pt x="163283" y="824166"/>
                  </a:lnTo>
                  <a:lnTo>
                    <a:pt x="165100" y="815213"/>
                  </a:lnTo>
                  <a:lnTo>
                    <a:pt x="163283" y="806272"/>
                  </a:lnTo>
                  <a:lnTo>
                    <a:pt x="158369" y="798969"/>
                  </a:lnTo>
                  <a:lnTo>
                    <a:pt x="152400" y="794956"/>
                  </a:lnTo>
                  <a:lnTo>
                    <a:pt x="152400" y="54114"/>
                  </a:lnTo>
                  <a:lnTo>
                    <a:pt x="181737" y="104394"/>
                  </a:lnTo>
                  <a:lnTo>
                    <a:pt x="187579" y="105918"/>
                  </a:lnTo>
                  <a:lnTo>
                    <a:pt x="196723" y="100584"/>
                  </a:lnTo>
                  <a:lnTo>
                    <a:pt x="198247" y="94742"/>
                  </a:lnTo>
                  <a:lnTo>
                    <a:pt x="195580" y="90297"/>
                  </a:lnTo>
                  <a:lnTo>
                    <a:pt x="153835" y="18796"/>
                  </a:lnTo>
                  <a:lnTo>
                    <a:pt x="142875" y="0"/>
                  </a:lnTo>
                  <a:lnTo>
                    <a:pt x="90170" y="90297"/>
                  </a:lnTo>
                  <a:lnTo>
                    <a:pt x="87503" y="94742"/>
                  </a:lnTo>
                  <a:lnTo>
                    <a:pt x="89027" y="100584"/>
                  </a:lnTo>
                  <a:lnTo>
                    <a:pt x="98171" y="105918"/>
                  </a:lnTo>
                  <a:lnTo>
                    <a:pt x="104013" y="104394"/>
                  </a:lnTo>
                  <a:lnTo>
                    <a:pt x="133350" y="54114"/>
                  </a:lnTo>
                  <a:lnTo>
                    <a:pt x="133350" y="794004"/>
                  </a:lnTo>
                  <a:lnTo>
                    <a:pt x="133159" y="794042"/>
                  </a:lnTo>
                  <a:lnTo>
                    <a:pt x="125857" y="798969"/>
                  </a:lnTo>
                  <a:lnTo>
                    <a:pt x="120929" y="806272"/>
                  </a:lnTo>
                  <a:lnTo>
                    <a:pt x="119126" y="815213"/>
                  </a:lnTo>
                  <a:lnTo>
                    <a:pt x="120929" y="824166"/>
                  </a:lnTo>
                  <a:lnTo>
                    <a:pt x="125857" y="831469"/>
                  </a:lnTo>
                  <a:lnTo>
                    <a:pt x="133159" y="836396"/>
                  </a:lnTo>
                  <a:lnTo>
                    <a:pt x="133350" y="836447"/>
                  </a:lnTo>
                  <a:lnTo>
                    <a:pt x="133350" y="2941637"/>
                  </a:lnTo>
                  <a:lnTo>
                    <a:pt x="0" y="2941637"/>
                  </a:lnTo>
                  <a:lnTo>
                    <a:pt x="0" y="2960687"/>
                  </a:lnTo>
                  <a:lnTo>
                    <a:pt x="133350" y="2960687"/>
                  </a:lnTo>
                  <a:lnTo>
                    <a:pt x="133350" y="3095625"/>
                  </a:lnTo>
                  <a:lnTo>
                    <a:pt x="152400" y="3095625"/>
                  </a:lnTo>
                  <a:lnTo>
                    <a:pt x="152400" y="2960687"/>
                  </a:lnTo>
                  <a:lnTo>
                    <a:pt x="3041548" y="2960687"/>
                  </a:lnTo>
                  <a:lnTo>
                    <a:pt x="2991231" y="2990037"/>
                  </a:lnTo>
                  <a:lnTo>
                    <a:pt x="2989707" y="2995866"/>
                  </a:lnTo>
                  <a:lnTo>
                    <a:pt x="2995041" y="3004959"/>
                  </a:lnTo>
                  <a:lnTo>
                    <a:pt x="3000756" y="3006483"/>
                  </a:lnTo>
                  <a:lnTo>
                    <a:pt x="3079292" y="2960687"/>
                  </a:lnTo>
                  <a:lnTo>
                    <a:pt x="3095625" y="295116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3151" y="357352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0" y="22987"/>
                  </a:moveTo>
                  <a:lnTo>
                    <a:pt x="1805" y="14037"/>
                  </a:lnTo>
                  <a:lnTo>
                    <a:pt x="6731" y="6731"/>
                  </a:lnTo>
                  <a:lnTo>
                    <a:pt x="14037" y="1805"/>
                  </a:lnTo>
                  <a:lnTo>
                    <a:pt x="22987" y="0"/>
                  </a:lnTo>
                  <a:lnTo>
                    <a:pt x="31936" y="1805"/>
                  </a:lnTo>
                  <a:lnTo>
                    <a:pt x="39243" y="6730"/>
                  </a:lnTo>
                  <a:lnTo>
                    <a:pt x="44168" y="14037"/>
                  </a:lnTo>
                  <a:lnTo>
                    <a:pt x="45974" y="22987"/>
                  </a:lnTo>
                  <a:lnTo>
                    <a:pt x="44168" y="31936"/>
                  </a:lnTo>
                  <a:lnTo>
                    <a:pt x="39243" y="39242"/>
                  </a:lnTo>
                  <a:lnTo>
                    <a:pt x="31936" y="44168"/>
                  </a:lnTo>
                  <a:lnTo>
                    <a:pt x="22987" y="45974"/>
                  </a:lnTo>
                  <a:lnTo>
                    <a:pt x="14037" y="44168"/>
                  </a:lnTo>
                  <a:lnTo>
                    <a:pt x="6731" y="39243"/>
                  </a:lnTo>
                  <a:lnTo>
                    <a:pt x="1805" y="31936"/>
                  </a:lnTo>
                  <a:lnTo>
                    <a:pt x="0" y="2298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67636" y="571144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36801" y="3348037"/>
            <a:ext cx="1773555" cy="2414905"/>
            <a:chOff x="1836801" y="3348037"/>
            <a:chExt cx="1773555" cy="2414905"/>
          </a:xfrm>
        </p:grpSpPr>
        <p:sp>
          <p:nvSpPr>
            <p:cNvPr id="11" name="object 11"/>
            <p:cNvSpPr/>
            <p:nvPr/>
          </p:nvSpPr>
          <p:spPr>
            <a:xfrm>
              <a:off x="1843151" y="46005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55" y="1740"/>
                  </a:lnTo>
                  <a:lnTo>
                    <a:pt x="6492" y="6492"/>
                  </a:lnTo>
                  <a:lnTo>
                    <a:pt x="1740" y="13555"/>
                  </a:lnTo>
                  <a:lnTo>
                    <a:pt x="0" y="22225"/>
                  </a:lnTo>
                  <a:lnTo>
                    <a:pt x="1740" y="30894"/>
                  </a:lnTo>
                  <a:lnTo>
                    <a:pt x="6492" y="37957"/>
                  </a:lnTo>
                  <a:lnTo>
                    <a:pt x="13555" y="42709"/>
                  </a:lnTo>
                  <a:lnTo>
                    <a:pt x="22225" y="44450"/>
                  </a:lnTo>
                  <a:lnTo>
                    <a:pt x="30841" y="42709"/>
                  </a:lnTo>
                  <a:lnTo>
                    <a:pt x="37909" y="37957"/>
                  </a:lnTo>
                  <a:lnTo>
                    <a:pt x="42691" y="30894"/>
                  </a:lnTo>
                  <a:lnTo>
                    <a:pt x="44450" y="22225"/>
                  </a:lnTo>
                  <a:lnTo>
                    <a:pt x="42691" y="13555"/>
                  </a:lnTo>
                  <a:lnTo>
                    <a:pt x="37909" y="6492"/>
                  </a:lnTo>
                  <a:lnTo>
                    <a:pt x="30841" y="174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43151" y="46005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5"/>
                  </a:moveTo>
                  <a:lnTo>
                    <a:pt x="1740" y="13555"/>
                  </a:lnTo>
                  <a:lnTo>
                    <a:pt x="6492" y="6492"/>
                  </a:lnTo>
                  <a:lnTo>
                    <a:pt x="13555" y="1740"/>
                  </a:lnTo>
                  <a:lnTo>
                    <a:pt x="22225" y="0"/>
                  </a:lnTo>
                  <a:lnTo>
                    <a:pt x="30841" y="1740"/>
                  </a:lnTo>
                  <a:lnTo>
                    <a:pt x="37909" y="6492"/>
                  </a:lnTo>
                  <a:lnTo>
                    <a:pt x="42691" y="13555"/>
                  </a:lnTo>
                  <a:lnTo>
                    <a:pt x="44450" y="22225"/>
                  </a:lnTo>
                  <a:lnTo>
                    <a:pt x="42691" y="30894"/>
                  </a:lnTo>
                  <a:lnTo>
                    <a:pt x="37909" y="37957"/>
                  </a:lnTo>
                  <a:lnTo>
                    <a:pt x="30841" y="42709"/>
                  </a:lnTo>
                  <a:lnTo>
                    <a:pt x="22225" y="44450"/>
                  </a:lnTo>
                  <a:lnTo>
                    <a:pt x="13555" y="42709"/>
                  </a:lnTo>
                  <a:lnTo>
                    <a:pt x="6492" y="37957"/>
                  </a:lnTo>
                  <a:lnTo>
                    <a:pt x="1740" y="30894"/>
                  </a:lnTo>
                  <a:lnTo>
                    <a:pt x="0" y="2222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2025" y="571023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2987" y="0"/>
                  </a:moveTo>
                  <a:lnTo>
                    <a:pt x="14037" y="1808"/>
                  </a:lnTo>
                  <a:lnTo>
                    <a:pt x="6731" y="6740"/>
                  </a:lnTo>
                  <a:lnTo>
                    <a:pt x="1805" y="14058"/>
                  </a:lnTo>
                  <a:lnTo>
                    <a:pt x="0" y="23025"/>
                  </a:lnTo>
                  <a:lnTo>
                    <a:pt x="1805" y="31983"/>
                  </a:lnTo>
                  <a:lnTo>
                    <a:pt x="6731" y="39298"/>
                  </a:lnTo>
                  <a:lnTo>
                    <a:pt x="14037" y="44229"/>
                  </a:lnTo>
                  <a:lnTo>
                    <a:pt x="22987" y="46037"/>
                  </a:lnTo>
                  <a:lnTo>
                    <a:pt x="31956" y="44229"/>
                  </a:lnTo>
                  <a:lnTo>
                    <a:pt x="39306" y="39298"/>
                  </a:lnTo>
                  <a:lnTo>
                    <a:pt x="44275" y="31983"/>
                  </a:lnTo>
                  <a:lnTo>
                    <a:pt x="46100" y="23025"/>
                  </a:lnTo>
                  <a:lnTo>
                    <a:pt x="44275" y="14058"/>
                  </a:lnTo>
                  <a:lnTo>
                    <a:pt x="39306" y="6740"/>
                  </a:lnTo>
                  <a:lnTo>
                    <a:pt x="31956" y="1808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32025" y="571023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0" y="23025"/>
                  </a:moveTo>
                  <a:lnTo>
                    <a:pt x="1805" y="14058"/>
                  </a:lnTo>
                  <a:lnTo>
                    <a:pt x="6731" y="6740"/>
                  </a:lnTo>
                  <a:lnTo>
                    <a:pt x="14037" y="1808"/>
                  </a:lnTo>
                  <a:lnTo>
                    <a:pt x="22987" y="0"/>
                  </a:lnTo>
                  <a:lnTo>
                    <a:pt x="31956" y="1808"/>
                  </a:lnTo>
                  <a:lnTo>
                    <a:pt x="39306" y="6740"/>
                  </a:lnTo>
                  <a:lnTo>
                    <a:pt x="44275" y="14058"/>
                  </a:lnTo>
                  <a:lnTo>
                    <a:pt x="46100" y="23025"/>
                  </a:lnTo>
                  <a:lnTo>
                    <a:pt x="44275" y="31983"/>
                  </a:lnTo>
                  <a:lnTo>
                    <a:pt x="39306" y="39298"/>
                  </a:lnTo>
                  <a:lnTo>
                    <a:pt x="31956" y="44229"/>
                  </a:lnTo>
                  <a:lnTo>
                    <a:pt x="22987" y="46037"/>
                  </a:lnTo>
                  <a:lnTo>
                    <a:pt x="14037" y="44229"/>
                  </a:lnTo>
                  <a:lnTo>
                    <a:pt x="6731" y="39298"/>
                  </a:lnTo>
                  <a:lnTo>
                    <a:pt x="1805" y="31983"/>
                  </a:lnTo>
                  <a:lnTo>
                    <a:pt x="0" y="2302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4901" y="5710237"/>
              <a:ext cx="44450" cy="46355"/>
            </a:xfrm>
            <a:custGeom>
              <a:avLst/>
              <a:gdLst/>
              <a:ahLst/>
              <a:cxnLst/>
              <a:rect l="l" t="t" r="r" b="b"/>
              <a:pathLst>
                <a:path w="44450" h="46354">
                  <a:moveTo>
                    <a:pt x="22225" y="0"/>
                  </a:moveTo>
                  <a:lnTo>
                    <a:pt x="13555" y="1808"/>
                  </a:lnTo>
                  <a:lnTo>
                    <a:pt x="6492" y="6740"/>
                  </a:lnTo>
                  <a:lnTo>
                    <a:pt x="1740" y="14058"/>
                  </a:lnTo>
                  <a:lnTo>
                    <a:pt x="0" y="23025"/>
                  </a:lnTo>
                  <a:lnTo>
                    <a:pt x="1740" y="31983"/>
                  </a:lnTo>
                  <a:lnTo>
                    <a:pt x="6492" y="39298"/>
                  </a:lnTo>
                  <a:lnTo>
                    <a:pt x="13555" y="44229"/>
                  </a:lnTo>
                  <a:lnTo>
                    <a:pt x="22225" y="46037"/>
                  </a:lnTo>
                  <a:lnTo>
                    <a:pt x="30841" y="44229"/>
                  </a:lnTo>
                  <a:lnTo>
                    <a:pt x="37909" y="39298"/>
                  </a:lnTo>
                  <a:lnTo>
                    <a:pt x="42691" y="31983"/>
                  </a:lnTo>
                  <a:lnTo>
                    <a:pt x="44450" y="23025"/>
                  </a:lnTo>
                  <a:lnTo>
                    <a:pt x="42691" y="14058"/>
                  </a:lnTo>
                  <a:lnTo>
                    <a:pt x="37909" y="6740"/>
                  </a:lnTo>
                  <a:lnTo>
                    <a:pt x="30841" y="1808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44901" y="5710237"/>
              <a:ext cx="44450" cy="46355"/>
            </a:xfrm>
            <a:custGeom>
              <a:avLst/>
              <a:gdLst/>
              <a:ahLst/>
              <a:cxnLst/>
              <a:rect l="l" t="t" r="r" b="b"/>
              <a:pathLst>
                <a:path w="44450" h="46354">
                  <a:moveTo>
                    <a:pt x="0" y="23025"/>
                  </a:moveTo>
                  <a:lnTo>
                    <a:pt x="1740" y="14058"/>
                  </a:lnTo>
                  <a:lnTo>
                    <a:pt x="6492" y="6740"/>
                  </a:lnTo>
                  <a:lnTo>
                    <a:pt x="13555" y="1808"/>
                  </a:lnTo>
                  <a:lnTo>
                    <a:pt x="22225" y="0"/>
                  </a:lnTo>
                  <a:lnTo>
                    <a:pt x="30841" y="1808"/>
                  </a:lnTo>
                  <a:lnTo>
                    <a:pt x="37909" y="6740"/>
                  </a:lnTo>
                  <a:lnTo>
                    <a:pt x="42691" y="14058"/>
                  </a:lnTo>
                  <a:lnTo>
                    <a:pt x="44450" y="23025"/>
                  </a:lnTo>
                  <a:lnTo>
                    <a:pt x="42691" y="31983"/>
                  </a:lnTo>
                  <a:lnTo>
                    <a:pt x="37909" y="39298"/>
                  </a:lnTo>
                  <a:lnTo>
                    <a:pt x="30841" y="44229"/>
                  </a:lnTo>
                  <a:lnTo>
                    <a:pt x="22225" y="46037"/>
                  </a:lnTo>
                  <a:lnTo>
                    <a:pt x="13555" y="44229"/>
                  </a:lnTo>
                  <a:lnTo>
                    <a:pt x="6492" y="39298"/>
                  </a:lnTo>
                  <a:lnTo>
                    <a:pt x="1740" y="31983"/>
                  </a:lnTo>
                  <a:lnTo>
                    <a:pt x="0" y="2302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65376" y="3592575"/>
              <a:ext cx="1301750" cy="2164080"/>
            </a:xfrm>
            <a:custGeom>
              <a:avLst/>
              <a:gdLst/>
              <a:ahLst/>
              <a:cxnLst/>
              <a:rect l="l" t="t" r="r" b="b"/>
              <a:pathLst>
                <a:path w="1301750" h="2164079">
                  <a:moveTo>
                    <a:pt x="390525" y="2163699"/>
                  </a:moveTo>
                  <a:lnTo>
                    <a:pt x="390525" y="3175"/>
                  </a:lnTo>
                </a:path>
                <a:path w="1301750" h="2164079">
                  <a:moveTo>
                    <a:pt x="1301750" y="2133536"/>
                  </a:moveTo>
                  <a:lnTo>
                    <a:pt x="1301750" y="1052449"/>
                  </a:lnTo>
                </a:path>
                <a:path w="1301750" h="2164079">
                  <a:moveTo>
                    <a:pt x="0" y="1030224"/>
                  </a:moveTo>
                  <a:lnTo>
                    <a:pt x="1301750" y="1030224"/>
                  </a:lnTo>
                </a:path>
                <a:path w="1301750" h="2164079">
                  <a:moveTo>
                    <a:pt x="0" y="0"/>
                  </a:moveTo>
                  <a:lnTo>
                    <a:pt x="390525" y="0"/>
                  </a:lnTo>
                </a:path>
              </a:pathLst>
            </a:custGeom>
            <a:ln w="1270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0575" y="3362325"/>
              <a:ext cx="1535430" cy="1719580"/>
            </a:xfrm>
            <a:custGeom>
              <a:avLst/>
              <a:gdLst/>
              <a:ahLst/>
              <a:cxnLst/>
              <a:rect l="l" t="t" r="r" b="b"/>
              <a:pathLst>
                <a:path w="1535429" h="1719579">
                  <a:moveTo>
                    <a:pt x="1535176" y="1719199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68577" y="3407155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6417" y="445693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7232" y="5750458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3,5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9894" y="575045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27326" y="3567176"/>
            <a:ext cx="977900" cy="1073150"/>
            <a:chOff x="2227326" y="3567176"/>
            <a:chExt cx="977900" cy="1073150"/>
          </a:xfrm>
        </p:grpSpPr>
        <p:sp>
          <p:nvSpPr>
            <p:cNvPr id="24" name="object 24"/>
            <p:cNvSpPr/>
            <p:nvPr/>
          </p:nvSpPr>
          <p:spPr>
            <a:xfrm>
              <a:off x="3152775" y="4589399"/>
              <a:ext cx="46355" cy="44450"/>
            </a:xfrm>
            <a:custGeom>
              <a:avLst/>
              <a:gdLst/>
              <a:ahLst/>
              <a:cxnLst/>
              <a:rect l="l" t="t" r="r" b="b"/>
              <a:pathLst>
                <a:path w="46355" h="44450">
                  <a:moveTo>
                    <a:pt x="22987" y="0"/>
                  </a:moveTo>
                  <a:lnTo>
                    <a:pt x="14037" y="1758"/>
                  </a:lnTo>
                  <a:lnTo>
                    <a:pt x="6730" y="6540"/>
                  </a:lnTo>
                  <a:lnTo>
                    <a:pt x="1805" y="13608"/>
                  </a:lnTo>
                  <a:lnTo>
                    <a:pt x="0" y="22225"/>
                  </a:lnTo>
                  <a:lnTo>
                    <a:pt x="1805" y="30894"/>
                  </a:lnTo>
                  <a:lnTo>
                    <a:pt x="6731" y="37957"/>
                  </a:lnTo>
                  <a:lnTo>
                    <a:pt x="14037" y="42709"/>
                  </a:lnTo>
                  <a:lnTo>
                    <a:pt x="22987" y="44450"/>
                  </a:lnTo>
                  <a:lnTo>
                    <a:pt x="31956" y="42709"/>
                  </a:lnTo>
                  <a:lnTo>
                    <a:pt x="39306" y="37957"/>
                  </a:lnTo>
                  <a:lnTo>
                    <a:pt x="44275" y="30894"/>
                  </a:lnTo>
                  <a:lnTo>
                    <a:pt x="46100" y="22225"/>
                  </a:lnTo>
                  <a:lnTo>
                    <a:pt x="44275" y="13608"/>
                  </a:lnTo>
                  <a:lnTo>
                    <a:pt x="39306" y="6540"/>
                  </a:lnTo>
                  <a:lnTo>
                    <a:pt x="31956" y="1758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52775" y="4589399"/>
              <a:ext cx="46355" cy="44450"/>
            </a:xfrm>
            <a:custGeom>
              <a:avLst/>
              <a:gdLst/>
              <a:ahLst/>
              <a:cxnLst/>
              <a:rect l="l" t="t" r="r" b="b"/>
              <a:pathLst>
                <a:path w="46355" h="44450">
                  <a:moveTo>
                    <a:pt x="0" y="22225"/>
                  </a:moveTo>
                  <a:lnTo>
                    <a:pt x="1805" y="13608"/>
                  </a:lnTo>
                  <a:lnTo>
                    <a:pt x="6731" y="6540"/>
                  </a:lnTo>
                  <a:lnTo>
                    <a:pt x="14037" y="1758"/>
                  </a:lnTo>
                  <a:lnTo>
                    <a:pt x="22987" y="0"/>
                  </a:lnTo>
                  <a:lnTo>
                    <a:pt x="31956" y="1758"/>
                  </a:lnTo>
                  <a:lnTo>
                    <a:pt x="39306" y="6540"/>
                  </a:lnTo>
                  <a:lnTo>
                    <a:pt x="44275" y="13608"/>
                  </a:lnTo>
                  <a:lnTo>
                    <a:pt x="46100" y="22225"/>
                  </a:lnTo>
                  <a:lnTo>
                    <a:pt x="44275" y="30894"/>
                  </a:lnTo>
                  <a:lnTo>
                    <a:pt x="39306" y="37957"/>
                  </a:lnTo>
                  <a:lnTo>
                    <a:pt x="31956" y="42709"/>
                  </a:lnTo>
                  <a:lnTo>
                    <a:pt x="22987" y="44450"/>
                  </a:lnTo>
                  <a:lnTo>
                    <a:pt x="14037" y="42709"/>
                  </a:lnTo>
                  <a:lnTo>
                    <a:pt x="6731" y="37957"/>
                  </a:lnTo>
                  <a:lnTo>
                    <a:pt x="1805" y="30894"/>
                  </a:lnTo>
                  <a:lnTo>
                    <a:pt x="0" y="2222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33676" y="357352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22987" y="0"/>
                  </a:moveTo>
                  <a:lnTo>
                    <a:pt x="14037" y="1805"/>
                  </a:lnTo>
                  <a:lnTo>
                    <a:pt x="6731" y="6731"/>
                  </a:lnTo>
                  <a:lnTo>
                    <a:pt x="1805" y="14037"/>
                  </a:lnTo>
                  <a:lnTo>
                    <a:pt x="0" y="22987"/>
                  </a:lnTo>
                  <a:lnTo>
                    <a:pt x="1805" y="31936"/>
                  </a:lnTo>
                  <a:lnTo>
                    <a:pt x="6731" y="39243"/>
                  </a:lnTo>
                  <a:lnTo>
                    <a:pt x="14037" y="44168"/>
                  </a:lnTo>
                  <a:lnTo>
                    <a:pt x="22987" y="45974"/>
                  </a:lnTo>
                  <a:lnTo>
                    <a:pt x="31936" y="44168"/>
                  </a:lnTo>
                  <a:lnTo>
                    <a:pt x="39242" y="39243"/>
                  </a:lnTo>
                  <a:lnTo>
                    <a:pt x="44168" y="31936"/>
                  </a:lnTo>
                  <a:lnTo>
                    <a:pt x="45974" y="22987"/>
                  </a:lnTo>
                  <a:lnTo>
                    <a:pt x="44168" y="14037"/>
                  </a:lnTo>
                  <a:lnTo>
                    <a:pt x="39243" y="6731"/>
                  </a:lnTo>
                  <a:lnTo>
                    <a:pt x="31936" y="1805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3676" y="357352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5" h="46354">
                  <a:moveTo>
                    <a:pt x="0" y="22987"/>
                  </a:moveTo>
                  <a:lnTo>
                    <a:pt x="1805" y="14037"/>
                  </a:lnTo>
                  <a:lnTo>
                    <a:pt x="6731" y="6731"/>
                  </a:lnTo>
                  <a:lnTo>
                    <a:pt x="14037" y="1805"/>
                  </a:lnTo>
                  <a:lnTo>
                    <a:pt x="22987" y="0"/>
                  </a:lnTo>
                  <a:lnTo>
                    <a:pt x="31936" y="1805"/>
                  </a:lnTo>
                  <a:lnTo>
                    <a:pt x="39243" y="6730"/>
                  </a:lnTo>
                  <a:lnTo>
                    <a:pt x="44168" y="14037"/>
                  </a:lnTo>
                  <a:lnTo>
                    <a:pt x="45974" y="22987"/>
                  </a:lnTo>
                  <a:lnTo>
                    <a:pt x="44168" y="31936"/>
                  </a:lnTo>
                  <a:lnTo>
                    <a:pt x="39243" y="39242"/>
                  </a:lnTo>
                  <a:lnTo>
                    <a:pt x="31936" y="44168"/>
                  </a:lnTo>
                  <a:lnTo>
                    <a:pt x="22987" y="45974"/>
                  </a:lnTo>
                  <a:lnTo>
                    <a:pt x="14037" y="44168"/>
                  </a:lnTo>
                  <a:lnTo>
                    <a:pt x="6731" y="39243"/>
                  </a:lnTo>
                  <a:lnTo>
                    <a:pt x="1805" y="31936"/>
                  </a:lnTo>
                  <a:lnTo>
                    <a:pt x="0" y="2298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61613" y="4703826"/>
            <a:ext cx="16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94685" y="4348098"/>
            <a:ext cx="121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4889" y="3324605"/>
            <a:ext cx="13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83919" y="2728341"/>
            <a:ext cx="417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001F5F"/>
                </a:solidFill>
                <a:latin typeface="Calibri"/>
                <a:cs typeface="Calibri"/>
              </a:rPr>
              <a:t>($)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33798" y="5710224"/>
            <a:ext cx="5461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001F5F"/>
                </a:solidFill>
                <a:latin typeface="Calibri"/>
                <a:cs typeface="Calibri"/>
              </a:rPr>
              <a:t>(ед)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287000" y="-23538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195" y="505206"/>
            <a:ext cx="958913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30" dirty="0">
                <a:solidFill>
                  <a:srgbClr val="2E5496"/>
                </a:solidFill>
              </a:rPr>
              <a:t>Неценовые</a:t>
            </a:r>
            <a:r>
              <a:rPr sz="4400" spc="-190" dirty="0">
                <a:solidFill>
                  <a:srgbClr val="2E5496"/>
                </a:solidFill>
              </a:rPr>
              <a:t> </a:t>
            </a:r>
            <a:r>
              <a:rPr sz="4400" spc="-20" dirty="0">
                <a:solidFill>
                  <a:srgbClr val="2E5496"/>
                </a:solidFill>
              </a:rPr>
              <a:t>факторы</a:t>
            </a:r>
            <a:r>
              <a:rPr sz="4400" spc="-180" dirty="0">
                <a:solidFill>
                  <a:srgbClr val="2E5496"/>
                </a:solidFill>
              </a:rPr>
              <a:t> </a:t>
            </a:r>
            <a:r>
              <a:rPr sz="4400" dirty="0">
                <a:solidFill>
                  <a:srgbClr val="006FC0"/>
                </a:solidFill>
              </a:rPr>
              <a:t>–</a:t>
            </a:r>
            <a:r>
              <a:rPr sz="4400" spc="-70" dirty="0">
                <a:solidFill>
                  <a:srgbClr val="006FC0"/>
                </a:solidFill>
              </a:rPr>
              <a:t> </a:t>
            </a:r>
            <a:r>
              <a:rPr sz="4400" spc="-20" dirty="0">
                <a:solidFill>
                  <a:srgbClr val="006FC0"/>
                </a:solidFill>
              </a:rPr>
              <a:t>ЛЮБЫЕ</a:t>
            </a:r>
            <a:r>
              <a:rPr sz="4400" spc="-170" dirty="0">
                <a:solidFill>
                  <a:srgbClr val="006FC0"/>
                </a:solidFill>
              </a:rPr>
              <a:t> </a:t>
            </a:r>
            <a:r>
              <a:rPr sz="4400" spc="-35" dirty="0">
                <a:solidFill>
                  <a:srgbClr val="006FC0"/>
                </a:solidFill>
              </a:rPr>
              <a:t>ФАКТОРЫ, </a:t>
            </a:r>
            <a:r>
              <a:rPr sz="4400" spc="-20" dirty="0">
                <a:solidFill>
                  <a:srgbClr val="006FC0"/>
                </a:solidFill>
              </a:rPr>
              <a:t>КРОМЕ</a:t>
            </a:r>
            <a:r>
              <a:rPr sz="4400" spc="-200" dirty="0">
                <a:solidFill>
                  <a:srgbClr val="006FC0"/>
                </a:solidFill>
              </a:rPr>
              <a:t> </a:t>
            </a:r>
            <a:r>
              <a:rPr sz="4400" dirty="0">
                <a:solidFill>
                  <a:srgbClr val="006FC0"/>
                </a:solidFill>
              </a:rPr>
              <a:t>ЦЕНЫ</a:t>
            </a:r>
            <a:r>
              <a:rPr sz="4400" spc="-210" dirty="0">
                <a:solidFill>
                  <a:srgbClr val="006FC0"/>
                </a:solidFill>
              </a:rPr>
              <a:t> </a:t>
            </a:r>
            <a:r>
              <a:rPr sz="4400" dirty="0">
                <a:solidFill>
                  <a:srgbClr val="006FC0"/>
                </a:solidFill>
              </a:rPr>
              <a:t>НА</a:t>
            </a:r>
            <a:r>
              <a:rPr sz="4400" spc="-175" dirty="0">
                <a:solidFill>
                  <a:srgbClr val="006FC0"/>
                </a:solidFill>
              </a:rPr>
              <a:t> </a:t>
            </a:r>
            <a:r>
              <a:rPr sz="4400" spc="-25" dirty="0">
                <a:solidFill>
                  <a:srgbClr val="006FC0"/>
                </a:solidFill>
              </a:rPr>
              <a:t>ДАННЫЙ</a:t>
            </a:r>
            <a:r>
              <a:rPr sz="4400" spc="-204" dirty="0">
                <a:solidFill>
                  <a:srgbClr val="006FC0"/>
                </a:solidFill>
              </a:rPr>
              <a:t> </a:t>
            </a:r>
            <a:r>
              <a:rPr sz="4400" spc="-10" dirty="0">
                <a:solidFill>
                  <a:srgbClr val="006FC0"/>
                </a:solidFill>
              </a:rPr>
              <a:t>ТОВАР: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926717" y="2153792"/>
            <a:ext cx="2781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Неценовые</a:t>
            </a:r>
            <a:r>
              <a:rPr sz="24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факторы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Сезон,</a:t>
            </a: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Качество</a:t>
            </a:r>
            <a:r>
              <a:rPr spc="-30" dirty="0"/>
              <a:t> </a:t>
            </a:r>
            <a:r>
              <a:rPr spc="-10" dirty="0"/>
              <a:t>товара,</a:t>
            </a: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Доход,</a:t>
            </a: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Мода,</a:t>
            </a: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Число</a:t>
            </a:r>
            <a:r>
              <a:rPr spc="-20" dirty="0"/>
              <a:t> </a:t>
            </a:r>
            <a:r>
              <a:rPr spc="-10" dirty="0"/>
              <a:t>покупателей,</a:t>
            </a: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Цены</a:t>
            </a:r>
            <a:r>
              <a:rPr spc="-5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dirty="0"/>
              <a:t>заменители</a:t>
            </a:r>
            <a:r>
              <a:rPr spc="-40" dirty="0"/>
              <a:t> </a:t>
            </a:r>
            <a:r>
              <a:rPr dirty="0"/>
              <a:t>(субституты)</a:t>
            </a:r>
            <a:r>
              <a:rPr spc="-60" dirty="0"/>
              <a:t> </a:t>
            </a:r>
            <a:r>
              <a:rPr spc="-10" dirty="0"/>
              <a:t>данного </a:t>
            </a:r>
            <a:r>
              <a:rPr dirty="0"/>
              <a:t>товара</a:t>
            </a:r>
            <a:r>
              <a:rPr spc="-40" dirty="0"/>
              <a:t> </a:t>
            </a:r>
            <a:r>
              <a:rPr dirty="0"/>
              <a:t>или</a:t>
            </a:r>
            <a:r>
              <a:rPr spc="-35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spc="-10" dirty="0"/>
              <a:t>взаимодополняющие товары,</a:t>
            </a: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Мнение</a:t>
            </a:r>
            <a:r>
              <a:rPr spc="-50" dirty="0"/>
              <a:t> </a:t>
            </a:r>
            <a:r>
              <a:rPr dirty="0"/>
              <a:t>людей</a:t>
            </a:r>
            <a:r>
              <a:rPr spc="-60" dirty="0"/>
              <a:t> </a:t>
            </a:r>
            <a:r>
              <a:rPr dirty="0"/>
              <a:t>(эффект</a:t>
            </a:r>
            <a:r>
              <a:rPr spc="-40" dirty="0"/>
              <a:t> </a:t>
            </a:r>
            <a:r>
              <a:rPr spc="-10" dirty="0"/>
              <a:t>толпы),</a:t>
            </a:r>
          </a:p>
          <a:p>
            <a:pPr marL="241300" marR="56007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Желание</a:t>
            </a:r>
            <a:r>
              <a:rPr spc="-90" dirty="0"/>
              <a:t> </a:t>
            </a:r>
            <a:r>
              <a:rPr dirty="0"/>
              <a:t>показать</a:t>
            </a:r>
            <a:r>
              <a:rPr spc="-90" dirty="0"/>
              <a:t> </a:t>
            </a:r>
            <a:r>
              <a:rPr dirty="0"/>
              <a:t>принадлежность</a:t>
            </a:r>
            <a:r>
              <a:rPr spc="-90" dirty="0"/>
              <a:t> </a:t>
            </a:r>
            <a:r>
              <a:rPr spc="-50" dirty="0"/>
              <a:t>к </a:t>
            </a:r>
            <a:r>
              <a:rPr spc="-10" dirty="0"/>
              <a:t>определенному</a:t>
            </a:r>
            <a:r>
              <a:rPr spc="-40" dirty="0"/>
              <a:t> </a:t>
            </a:r>
            <a:r>
              <a:rPr dirty="0"/>
              <a:t>классу</a:t>
            </a:r>
            <a:r>
              <a:rPr spc="-15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обществе </a:t>
            </a:r>
            <a:r>
              <a:rPr dirty="0"/>
              <a:t>(эффект</a:t>
            </a:r>
            <a:r>
              <a:rPr spc="-40" dirty="0"/>
              <a:t> </a:t>
            </a:r>
            <a:r>
              <a:rPr spc="-10" dirty="0"/>
              <a:t>Веблена),</a:t>
            </a: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Желание</a:t>
            </a:r>
            <a:r>
              <a:rPr spc="-60" dirty="0"/>
              <a:t> </a:t>
            </a:r>
            <a:r>
              <a:rPr dirty="0"/>
              <a:t>выделиться</a:t>
            </a:r>
            <a:r>
              <a:rPr spc="-35" dirty="0"/>
              <a:t> </a:t>
            </a:r>
            <a:r>
              <a:rPr dirty="0"/>
              <a:t>(эффект</a:t>
            </a:r>
            <a:r>
              <a:rPr spc="-40" dirty="0"/>
              <a:t> </a:t>
            </a:r>
            <a:r>
              <a:rPr dirty="0"/>
              <a:t>сноба)</a:t>
            </a:r>
            <a:r>
              <a:rPr spc="-45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25" dirty="0"/>
              <a:t>др.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62166" y="1972817"/>
            <a:ext cx="34925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2E5496"/>
                </a:solidFill>
                <a:latin typeface="Calibri"/>
                <a:cs typeface="Calibri"/>
              </a:rPr>
              <a:t>Спрос</a:t>
            </a:r>
            <a:r>
              <a:rPr sz="2200" b="1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5496"/>
                </a:solidFill>
                <a:latin typeface="Calibri"/>
                <a:cs typeface="Calibri"/>
              </a:rPr>
              <a:t>вырос</a:t>
            </a:r>
            <a:r>
              <a:rPr sz="22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5496"/>
                </a:solidFill>
                <a:latin typeface="Calibri"/>
                <a:cs typeface="Calibri"/>
              </a:rPr>
              <a:t>–</a:t>
            </a:r>
            <a:r>
              <a:rPr sz="22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5496"/>
                </a:solidFill>
                <a:latin typeface="Calibri"/>
                <a:cs typeface="Calibri"/>
              </a:rPr>
              <a:t>сдвиг</a:t>
            </a:r>
            <a:r>
              <a:rPr sz="22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E5496"/>
                </a:solidFill>
                <a:latin typeface="Calibri"/>
                <a:cs typeface="Calibri"/>
              </a:rPr>
              <a:t>вправо,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6901" y="2274569"/>
            <a:ext cx="39230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2E5496"/>
                </a:solidFill>
                <a:latin typeface="Calibri"/>
                <a:cs typeface="Calibri"/>
              </a:rPr>
              <a:t>спрос</a:t>
            </a:r>
            <a:r>
              <a:rPr sz="2200" b="1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5496"/>
                </a:solidFill>
                <a:latin typeface="Calibri"/>
                <a:cs typeface="Calibri"/>
              </a:rPr>
              <a:t>сократился</a:t>
            </a:r>
            <a:r>
              <a:rPr sz="22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5496"/>
                </a:solidFill>
                <a:latin typeface="Calibri"/>
                <a:cs typeface="Calibri"/>
              </a:rPr>
              <a:t>–</a:t>
            </a:r>
            <a:r>
              <a:rPr sz="2200" b="1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5496"/>
                </a:solidFill>
                <a:latin typeface="Calibri"/>
                <a:cs typeface="Calibri"/>
              </a:rPr>
              <a:t>сдвиг</a:t>
            </a:r>
            <a:r>
              <a:rPr sz="2200" b="1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E5496"/>
                </a:solidFill>
                <a:latin typeface="Calibri"/>
                <a:cs typeface="Calibri"/>
              </a:rPr>
              <a:t>влево.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48501" y="2987675"/>
            <a:ext cx="4371975" cy="3378200"/>
            <a:chOff x="6548501" y="2987675"/>
            <a:chExt cx="4371975" cy="3378200"/>
          </a:xfrm>
        </p:grpSpPr>
        <p:sp>
          <p:nvSpPr>
            <p:cNvPr id="8" name="object 8"/>
            <p:cNvSpPr/>
            <p:nvPr/>
          </p:nvSpPr>
          <p:spPr>
            <a:xfrm>
              <a:off x="6595999" y="3141598"/>
              <a:ext cx="4032250" cy="3096260"/>
            </a:xfrm>
            <a:custGeom>
              <a:avLst/>
              <a:gdLst/>
              <a:ahLst/>
              <a:cxnLst/>
              <a:rect l="l" t="t" r="r" b="b"/>
              <a:pathLst>
                <a:path w="4032250" h="3096260">
                  <a:moveTo>
                    <a:pt x="369951" y="2741676"/>
                  </a:moveTo>
                  <a:lnTo>
                    <a:pt x="350901" y="2741676"/>
                  </a:lnTo>
                  <a:lnTo>
                    <a:pt x="350901" y="2817876"/>
                  </a:lnTo>
                  <a:lnTo>
                    <a:pt x="369951" y="2817876"/>
                  </a:lnTo>
                  <a:lnTo>
                    <a:pt x="369951" y="2741676"/>
                  </a:lnTo>
                  <a:close/>
                </a:path>
                <a:path w="4032250" h="3096260">
                  <a:moveTo>
                    <a:pt x="369951" y="2608326"/>
                  </a:moveTo>
                  <a:lnTo>
                    <a:pt x="350901" y="2608326"/>
                  </a:lnTo>
                  <a:lnTo>
                    <a:pt x="350901" y="2684526"/>
                  </a:lnTo>
                  <a:lnTo>
                    <a:pt x="369951" y="2684526"/>
                  </a:lnTo>
                  <a:lnTo>
                    <a:pt x="369951" y="2608326"/>
                  </a:lnTo>
                  <a:close/>
                </a:path>
                <a:path w="4032250" h="3096260">
                  <a:moveTo>
                    <a:pt x="369951" y="2474976"/>
                  </a:moveTo>
                  <a:lnTo>
                    <a:pt x="350901" y="2474976"/>
                  </a:lnTo>
                  <a:lnTo>
                    <a:pt x="350901" y="2551176"/>
                  </a:lnTo>
                  <a:lnTo>
                    <a:pt x="369951" y="2551176"/>
                  </a:lnTo>
                  <a:lnTo>
                    <a:pt x="369951" y="2474976"/>
                  </a:lnTo>
                  <a:close/>
                </a:path>
                <a:path w="4032250" h="3096260">
                  <a:moveTo>
                    <a:pt x="369951" y="2341626"/>
                  </a:moveTo>
                  <a:lnTo>
                    <a:pt x="350901" y="2341626"/>
                  </a:lnTo>
                  <a:lnTo>
                    <a:pt x="350901" y="2417826"/>
                  </a:lnTo>
                  <a:lnTo>
                    <a:pt x="369951" y="2417826"/>
                  </a:lnTo>
                  <a:lnTo>
                    <a:pt x="369951" y="2341626"/>
                  </a:lnTo>
                  <a:close/>
                </a:path>
                <a:path w="4032250" h="3096260">
                  <a:moveTo>
                    <a:pt x="369951" y="2208276"/>
                  </a:moveTo>
                  <a:lnTo>
                    <a:pt x="350901" y="2208276"/>
                  </a:lnTo>
                  <a:lnTo>
                    <a:pt x="350901" y="2284476"/>
                  </a:lnTo>
                  <a:lnTo>
                    <a:pt x="369951" y="2284476"/>
                  </a:lnTo>
                  <a:lnTo>
                    <a:pt x="369951" y="2208276"/>
                  </a:lnTo>
                  <a:close/>
                </a:path>
                <a:path w="4032250" h="3096260">
                  <a:moveTo>
                    <a:pt x="369951" y="2074926"/>
                  </a:moveTo>
                  <a:lnTo>
                    <a:pt x="350901" y="2074926"/>
                  </a:lnTo>
                  <a:lnTo>
                    <a:pt x="350901" y="2151126"/>
                  </a:lnTo>
                  <a:lnTo>
                    <a:pt x="369951" y="2151126"/>
                  </a:lnTo>
                  <a:lnTo>
                    <a:pt x="369951" y="2074926"/>
                  </a:lnTo>
                  <a:close/>
                </a:path>
                <a:path w="4032250" h="3096260">
                  <a:moveTo>
                    <a:pt x="369951" y="1941576"/>
                  </a:moveTo>
                  <a:lnTo>
                    <a:pt x="350901" y="1941576"/>
                  </a:lnTo>
                  <a:lnTo>
                    <a:pt x="350901" y="2017776"/>
                  </a:lnTo>
                  <a:lnTo>
                    <a:pt x="369951" y="2017776"/>
                  </a:lnTo>
                  <a:lnTo>
                    <a:pt x="369951" y="1941576"/>
                  </a:lnTo>
                  <a:close/>
                </a:path>
                <a:path w="4032250" h="3096260">
                  <a:moveTo>
                    <a:pt x="369951" y="1808226"/>
                  </a:moveTo>
                  <a:lnTo>
                    <a:pt x="350901" y="1808226"/>
                  </a:lnTo>
                  <a:lnTo>
                    <a:pt x="350901" y="1884426"/>
                  </a:lnTo>
                  <a:lnTo>
                    <a:pt x="369951" y="1884426"/>
                  </a:lnTo>
                  <a:lnTo>
                    <a:pt x="369951" y="1808226"/>
                  </a:lnTo>
                  <a:close/>
                </a:path>
                <a:path w="4032250" h="3096260">
                  <a:moveTo>
                    <a:pt x="369951" y="1674876"/>
                  </a:moveTo>
                  <a:lnTo>
                    <a:pt x="350901" y="1674876"/>
                  </a:lnTo>
                  <a:lnTo>
                    <a:pt x="350901" y="1751076"/>
                  </a:lnTo>
                  <a:lnTo>
                    <a:pt x="369951" y="1751076"/>
                  </a:lnTo>
                  <a:lnTo>
                    <a:pt x="369951" y="1674876"/>
                  </a:lnTo>
                  <a:close/>
                </a:path>
                <a:path w="4032250" h="3096260">
                  <a:moveTo>
                    <a:pt x="369951" y="1541526"/>
                  </a:moveTo>
                  <a:lnTo>
                    <a:pt x="350901" y="1541526"/>
                  </a:lnTo>
                  <a:lnTo>
                    <a:pt x="350901" y="1617726"/>
                  </a:lnTo>
                  <a:lnTo>
                    <a:pt x="369951" y="1617726"/>
                  </a:lnTo>
                  <a:lnTo>
                    <a:pt x="369951" y="1541526"/>
                  </a:lnTo>
                  <a:close/>
                </a:path>
                <a:path w="4032250" h="3096260">
                  <a:moveTo>
                    <a:pt x="369951" y="1408176"/>
                  </a:moveTo>
                  <a:lnTo>
                    <a:pt x="350901" y="1408176"/>
                  </a:lnTo>
                  <a:lnTo>
                    <a:pt x="350901" y="1484376"/>
                  </a:lnTo>
                  <a:lnTo>
                    <a:pt x="369951" y="1484376"/>
                  </a:lnTo>
                  <a:lnTo>
                    <a:pt x="369951" y="1408176"/>
                  </a:lnTo>
                  <a:close/>
                </a:path>
                <a:path w="4032250" h="3096260">
                  <a:moveTo>
                    <a:pt x="369951" y="1274826"/>
                  </a:moveTo>
                  <a:lnTo>
                    <a:pt x="350901" y="1274826"/>
                  </a:lnTo>
                  <a:lnTo>
                    <a:pt x="350901" y="1351026"/>
                  </a:lnTo>
                  <a:lnTo>
                    <a:pt x="369951" y="1351026"/>
                  </a:lnTo>
                  <a:lnTo>
                    <a:pt x="369951" y="1274826"/>
                  </a:lnTo>
                  <a:close/>
                </a:path>
                <a:path w="4032250" h="3096260">
                  <a:moveTo>
                    <a:pt x="369951" y="1141476"/>
                  </a:moveTo>
                  <a:lnTo>
                    <a:pt x="350901" y="1141476"/>
                  </a:lnTo>
                  <a:lnTo>
                    <a:pt x="350901" y="1217676"/>
                  </a:lnTo>
                  <a:lnTo>
                    <a:pt x="369951" y="1217676"/>
                  </a:lnTo>
                  <a:lnTo>
                    <a:pt x="369951" y="1141476"/>
                  </a:lnTo>
                  <a:close/>
                </a:path>
                <a:path w="4032250" h="3096260">
                  <a:moveTo>
                    <a:pt x="369951" y="1008126"/>
                  </a:moveTo>
                  <a:lnTo>
                    <a:pt x="350901" y="1008126"/>
                  </a:lnTo>
                  <a:lnTo>
                    <a:pt x="350901" y="1084326"/>
                  </a:lnTo>
                  <a:lnTo>
                    <a:pt x="369951" y="1084326"/>
                  </a:lnTo>
                  <a:lnTo>
                    <a:pt x="369951" y="1008126"/>
                  </a:lnTo>
                  <a:close/>
                </a:path>
                <a:path w="4032250" h="3096260">
                  <a:moveTo>
                    <a:pt x="369951" y="874776"/>
                  </a:moveTo>
                  <a:lnTo>
                    <a:pt x="350901" y="874776"/>
                  </a:lnTo>
                  <a:lnTo>
                    <a:pt x="350901" y="950976"/>
                  </a:lnTo>
                  <a:lnTo>
                    <a:pt x="369951" y="950976"/>
                  </a:lnTo>
                  <a:lnTo>
                    <a:pt x="369951" y="874776"/>
                  </a:lnTo>
                  <a:close/>
                </a:path>
                <a:path w="4032250" h="3096260">
                  <a:moveTo>
                    <a:pt x="415798" y="813943"/>
                  </a:moveTo>
                  <a:lnTo>
                    <a:pt x="413131" y="809498"/>
                  </a:lnTo>
                  <a:lnTo>
                    <a:pt x="373392" y="741426"/>
                  </a:lnTo>
                  <a:lnTo>
                    <a:pt x="360426" y="719201"/>
                  </a:lnTo>
                  <a:lnTo>
                    <a:pt x="307721" y="809498"/>
                  </a:lnTo>
                  <a:lnTo>
                    <a:pt x="305054" y="813943"/>
                  </a:lnTo>
                  <a:lnTo>
                    <a:pt x="306578" y="819785"/>
                  </a:lnTo>
                  <a:lnTo>
                    <a:pt x="315722" y="825119"/>
                  </a:lnTo>
                  <a:lnTo>
                    <a:pt x="321564" y="823595"/>
                  </a:lnTo>
                  <a:lnTo>
                    <a:pt x="350901" y="773315"/>
                  </a:lnTo>
                  <a:lnTo>
                    <a:pt x="350901" y="817626"/>
                  </a:lnTo>
                  <a:lnTo>
                    <a:pt x="369951" y="817626"/>
                  </a:lnTo>
                  <a:lnTo>
                    <a:pt x="369951" y="773315"/>
                  </a:lnTo>
                  <a:lnTo>
                    <a:pt x="399288" y="823595"/>
                  </a:lnTo>
                  <a:lnTo>
                    <a:pt x="405130" y="825119"/>
                  </a:lnTo>
                  <a:lnTo>
                    <a:pt x="414274" y="819785"/>
                  </a:lnTo>
                  <a:lnTo>
                    <a:pt x="415798" y="813943"/>
                  </a:lnTo>
                  <a:close/>
                </a:path>
                <a:path w="4032250" h="3096260">
                  <a:moveTo>
                    <a:pt x="1304925" y="2741676"/>
                  </a:moveTo>
                  <a:lnTo>
                    <a:pt x="1285875" y="2741676"/>
                  </a:lnTo>
                  <a:lnTo>
                    <a:pt x="1285875" y="2817876"/>
                  </a:lnTo>
                  <a:lnTo>
                    <a:pt x="1304925" y="2817876"/>
                  </a:lnTo>
                  <a:lnTo>
                    <a:pt x="1304925" y="2741676"/>
                  </a:lnTo>
                  <a:close/>
                </a:path>
                <a:path w="4032250" h="3096260">
                  <a:moveTo>
                    <a:pt x="1304925" y="2608326"/>
                  </a:moveTo>
                  <a:lnTo>
                    <a:pt x="1285875" y="2608326"/>
                  </a:lnTo>
                  <a:lnTo>
                    <a:pt x="1285875" y="2684526"/>
                  </a:lnTo>
                  <a:lnTo>
                    <a:pt x="1304925" y="2684526"/>
                  </a:lnTo>
                  <a:lnTo>
                    <a:pt x="1304925" y="2608326"/>
                  </a:lnTo>
                  <a:close/>
                </a:path>
                <a:path w="4032250" h="3096260">
                  <a:moveTo>
                    <a:pt x="1304925" y="2474976"/>
                  </a:moveTo>
                  <a:lnTo>
                    <a:pt x="1285875" y="2474976"/>
                  </a:lnTo>
                  <a:lnTo>
                    <a:pt x="1285875" y="2551176"/>
                  </a:lnTo>
                  <a:lnTo>
                    <a:pt x="1304925" y="2551176"/>
                  </a:lnTo>
                  <a:lnTo>
                    <a:pt x="1304925" y="2474976"/>
                  </a:lnTo>
                  <a:close/>
                </a:path>
                <a:path w="4032250" h="3096260">
                  <a:moveTo>
                    <a:pt x="1304925" y="2341626"/>
                  </a:moveTo>
                  <a:lnTo>
                    <a:pt x="1285875" y="2341626"/>
                  </a:lnTo>
                  <a:lnTo>
                    <a:pt x="1285875" y="2417826"/>
                  </a:lnTo>
                  <a:lnTo>
                    <a:pt x="1304925" y="2417826"/>
                  </a:lnTo>
                  <a:lnTo>
                    <a:pt x="1304925" y="2341626"/>
                  </a:lnTo>
                  <a:close/>
                </a:path>
                <a:path w="4032250" h="3096260">
                  <a:moveTo>
                    <a:pt x="1304925" y="2208276"/>
                  </a:moveTo>
                  <a:lnTo>
                    <a:pt x="1285875" y="2208276"/>
                  </a:lnTo>
                  <a:lnTo>
                    <a:pt x="1285875" y="2284476"/>
                  </a:lnTo>
                  <a:lnTo>
                    <a:pt x="1304925" y="2284476"/>
                  </a:lnTo>
                  <a:lnTo>
                    <a:pt x="1304925" y="2208276"/>
                  </a:lnTo>
                  <a:close/>
                </a:path>
                <a:path w="4032250" h="3096260">
                  <a:moveTo>
                    <a:pt x="1304925" y="2074926"/>
                  </a:moveTo>
                  <a:lnTo>
                    <a:pt x="1285875" y="2074926"/>
                  </a:lnTo>
                  <a:lnTo>
                    <a:pt x="1285875" y="2151126"/>
                  </a:lnTo>
                  <a:lnTo>
                    <a:pt x="1304925" y="2151126"/>
                  </a:lnTo>
                  <a:lnTo>
                    <a:pt x="1304925" y="2074926"/>
                  </a:lnTo>
                  <a:close/>
                </a:path>
                <a:path w="4032250" h="3096260">
                  <a:moveTo>
                    <a:pt x="1304925" y="1941576"/>
                  </a:moveTo>
                  <a:lnTo>
                    <a:pt x="1285875" y="1941576"/>
                  </a:lnTo>
                  <a:lnTo>
                    <a:pt x="1285875" y="2017776"/>
                  </a:lnTo>
                  <a:lnTo>
                    <a:pt x="1304925" y="2017776"/>
                  </a:lnTo>
                  <a:lnTo>
                    <a:pt x="1304925" y="1941576"/>
                  </a:lnTo>
                  <a:close/>
                </a:path>
                <a:path w="4032250" h="3096260">
                  <a:moveTo>
                    <a:pt x="1304925" y="1808226"/>
                  </a:moveTo>
                  <a:lnTo>
                    <a:pt x="1285875" y="1808226"/>
                  </a:lnTo>
                  <a:lnTo>
                    <a:pt x="1285875" y="1884426"/>
                  </a:lnTo>
                  <a:lnTo>
                    <a:pt x="1304925" y="1884426"/>
                  </a:lnTo>
                  <a:lnTo>
                    <a:pt x="1304925" y="1808226"/>
                  </a:lnTo>
                  <a:close/>
                </a:path>
                <a:path w="4032250" h="3096260">
                  <a:moveTo>
                    <a:pt x="1304925" y="1674876"/>
                  </a:moveTo>
                  <a:lnTo>
                    <a:pt x="1285875" y="1674876"/>
                  </a:lnTo>
                  <a:lnTo>
                    <a:pt x="1285875" y="1751076"/>
                  </a:lnTo>
                  <a:lnTo>
                    <a:pt x="1304925" y="1751076"/>
                  </a:lnTo>
                  <a:lnTo>
                    <a:pt x="1304925" y="1674876"/>
                  </a:lnTo>
                  <a:close/>
                </a:path>
                <a:path w="4032250" h="3096260">
                  <a:moveTo>
                    <a:pt x="1304925" y="1541526"/>
                  </a:moveTo>
                  <a:lnTo>
                    <a:pt x="1285875" y="1541526"/>
                  </a:lnTo>
                  <a:lnTo>
                    <a:pt x="1285875" y="1617726"/>
                  </a:lnTo>
                  <a:lnTo>
                    <a:pt x="1304925" y="1617726"/>
                  </a:lnTo>
                  <a:lnTo>
                    <a:pt x="1304925" y="1541526"/>
                  </a:lnTo>
                  <a:close/>
                </a:path>
                <a:path w="4032250" h="3096260">
                  <a:moveTo>
                    <a:pt x="1304925" y="1408176"/>
                  </a:moveTo>
                  <a:lnTo>
                    <a:pt x="1285875" y="1408176"/>
                  </a:lnTo>
                  <a:lnTo>
                    <a:pt x="1285875" y="1484376"/>
                  </a:lnTo>
                  <a:lnTo>
                    <a:pt x="1304925" y="1484376"/>
                  </a:lnTo>
                  <a:lnTo>
                    <a:pt x="1304925" y="1408176"/>
                  </a:lnTo>
                  <a:close/>
                </a:path>
                <a:path w="4032250" h="3096260">
                  <a:moveTo>
                    <a:pt x="1304925" y="1274826"/>
                  </a:moveTo>
                  <a:lnTo>
                    <a:pt x="1285875" y="1274826"/>
                  </a:lnTo>
                  <a:lnTo>
                    <a:pt x="1285875" y="1351026"/>
                  </a:lnTo>
                  <a:lnTo>
                    <a:pt x="1304925" y="1351026"/>
                  </a:lnTo>
                  <a:lnTo>
                    <a:pt x="1304925" y="1274826"/>
                  </a:lnTo>
                  <a:close/>
                </a:path>
                <a:path w="4032250" h="3096260">
                  <a:moveTo>
                    <a:pt x="1304925" y="1141476"/>
                  </a:moveTo>
                  <a:lnTo>
                    <a:pt x="1285875" y="1141476"/>
                  </a:lnTo>
                  <a:lnTo>
                    <a:pt x="1285875" y="1217676"/>
                  </a:lnTo>
                  <a:lnTo>
                    <a:pt x="1304925" y="1217676"/>
                  </a:lnTo>
                  <a:lnTo>
                    <a:pt x="1304925" y="1141476"/>
                  </a:lnTo>
                  <a:close/>
                </a:path>
                <a:path w="4032250" h="3096260">
                  <a:moveTo>
                    <a:pt x="1304925" y="1008126"/>
                  </a:moveTo>
                  <a:lnTo>
                    <a:pt x="1285875" y="1008126"/>
                  </a:lnTo>
                  <a:lnTo>
                    <a:pt x="1285875" y="1084326"/>
                  </a:lnTo>
                  <a:lnTo>
                    <a:pt x="1304925" y="1084326"/>
                  </a:lnTo>
                  <a:lnTo>
                    <a:pt x="1304925" y="1008126"/>
                  </a:lnTo>
                  <a:close/>
                </a:path>
                <a:path w="4032250" h="3096260">
                  <a:moveTo>
                    <a:pt x="1304925" y="874776"/>
                  </a:moveTo>
                  <a:lnTo>
                    <a:pt x="1285875" y="874776"/>
                  </a:lnTo>
                  <a:lnTo>
                    <a:pt x="1285875" y="950976"/>
                  </a:lnTo>
                  <a:lnTo>
                    <a:pt x="1304925" y="950976"/>
                  </a:lnTo>
                  <a:lnTo>
                    <a:pt x="1304925" y="874776"/>
                  </a:lnTo>
                  <a:close/>
                </a:path>
                <a:path w="4032250" h="3096260">
                  <a:moveTo>
                    <a:pt x="1350772" y="813943"/>
                  </a:moveTo>
                  <a:lnTo>
                    <a:pt x="1348105" y="809498"/>
                  </a:lnTo>
                  <a:lnTo>
                    <a:pt x="1308366" y="741426"/>
                  </a:lnTo>
                  <a:lnTo>
                    <a:pt x="1295400" y="719201"/>
                  </a:lnTo>
                  <a:lnTo>
                    <a:pt x="1242822" y="809498"/>
                  </a:lnTo>
                  <a:lnTo>
                    <a:pt x="1240155" y="813943"/>
                  </a:lnTo>
                  <a:lnTo>
                    <a:pt x="1241679" y="819785"/>
                  </a:lnTo>
                  <a:lnTo>
                    <a:pt x="1246251" y="822452"/>
                  </a:lnTo>
                  <a:lnTo>
                    <a:pt x="1250696" y="825119"/>
                  </a:lnTo>
                  <a:lnTo>
                    <a:pt x="1256538" y="823595"/>
                  </a:lnTo>
                  <a:lnTo>
                    <a:pt x="1285875" y="773303"/>
                  </a:lnTo>
                  <a:lnTo>
                    <a:pt x="1286002" y="773087"/>
                  </a:lnTo>
                  <a:lnTo>
                    <a:pt x="1285875" y="817626"/>
                  </a:lnTo>
                  <a:lnTo>
                    <a:pt x="1304925" y="817626"/>
                  </a:lnTo>
                  <a:lnTo>
                    <a:pt x="1304925" y="773087"/>
                  </a:lnTo>
                  <a:lnTo>
                    <a:pt x="1304925" y="742823"/>
                  </a:lnTo>
                  <a:lnTo>
                    <a:pt x="1305052" y="773303"/>
                  </a:lnTo>
                  <a:lnTo>
                    <a:pt x="1334389" y="823595"/>
                  </a:lnTo>
                  <a:lnTo>
                    <a:pt x="1340104" y="825119"/>
                  </a:lnTo>
                  <a:lnTo>
                    <a:pt x="1349248" y="819785"/>
                  </a:lnTo>
                  <a:lnTo>
                    <a:pt x="1350772" y="813943"/>
                  </a:lnTo>
                  <a:close/>
                </a:path>
                <a:path w="4032250" h="3096260">
                  <a:moveTo>
                    <a:pt x="2601976" y="2741676"/>
                  </a:moveTo>
                  <a:lnTo>
                    <a:pt x="2582926" y="2741676"/>
                  </a:lnTo>
                  <a:lnTo>
                    <a:pt x="2582926" y="2817876"/>
                  </a:lnTo>
                  <a:lnTo>
                    <a:pt x="2601976" y="2817876"/>
                  </a:lnTo>
                  <a:lnTo>
                    <a:pt x="2601976" y="2741676"/>
                  </a:lnTo>
                  <a:close/>
                </a:path>
                <a:path w="4032250" h="3096260">
                  <a:moveTo>
                    <a:pt x="2601976" y="2608326"/>
                  </a:moveTo>
                  <a:lnTo>
                    <a:pt x="2582926" y="2608326"/>
                  </a:lnTo>
                  <a:lnTo>
                    <a:pt x="2582926" y="2684526"/>
                  </a:lnTo>
                  <a:lnTo>
                    <a:pt x="2601976" y="2684526"/>
                  </a:lnTo>
                  <a:lnTo>
                    <a:pt x="2601976" y="2608326"/>
                  </a:lnTo>
                  <a:close/>
                </a:path>
                <a:path w="4032250" h="3096260">
                  <a:moveTo>
                    <a:pt x="2601976" y="2474976"/>
                  </a:moveTo>
                  <a:lnTo>
                    <a:pt x="2582926" y="2474976"/>
                  </a:lnTo>
                  <a:lnTo>
                    <a:pt x="2582926" y="2551176"/>
                  </a:lnTo>
                  <a:lnTo>
                    <a:pt x="2601976" y="2551176"/>
                  </a:lnTo>
                  <a:lnTo>
                    <a:pt x="2601976" y="2474976"/>
                  </a:lnTo>
                  <a:close/>
                </a:path>
                <a:path w="4032250" h="3096260">
                  <a:moveTo>
                    <a:pt x="2601976" y="2341626"/>
                  </a:moveTo>
                  <a:lnTo>
                    <a:pt x="2582926" y="2341626"/>
                  </a:lnTo>
                  <a:lnTo>
                    <a:pt x="2582926" y="2417826"/>
                  </a:lnTo>
                  <a:lnTo>
                    <a:pt x="2601976" y="2417826"/>
                  </a:lnTo>
                  <a:lnTo>
                    <a:pt x="2601976" y="2341626"/>
                  </a:lnTo>
                  <a:close/>
                </a:path>
                <a:path w="4032250" h="3096260">
                  <a:moveTo>
                    <a:pt x="2601976" y="2208276"/>
                  </a:moveTo>
                  <a:lnTo>
                    <a:pt x="2582926" y="2208276"/>
                  </a:lnTo>
                  <a:lnTo>
                    <a:pt x="2582926" y="2284476"/>
                  </a:lnTo>
                  <a:lnTo>
                    <a:pt x="2601976" y="2284476"/>
                  </a:lnTo>
                  <a:lnTo>
                    <a:pt x="2601976" y="2208276"/>
                  </a:lnTo>
                  <a:close/>
                </a:path>
                <a:path w="4032250" h="3096260">
                  <a:moveTo>
                    <a:pt x="2601976" y="2074926"/>
                  </a:moveTo>
                  <a:lnTo>
                    <a:pt x="2582926" y="2074926"/>
                  </a:lnTo>
                  <a:lnTo>
                    <a:pt x="2582926" y="2151126"/>
                  </a:lnTo>
                  <a:lnTo>
                    <a:pt x="2601976" y="2151126"/>
                  </a:lnTo>
                  <a:lnTo>
                    <a:pt x="2601976" y="2074926"/>
                  </a:lnTo>
                  <a:close/>
                </a:path>
                <a:path w="4032250" h="3096260">
                  <a:moveTo>
                    <a:pt x="2601976" y="1941576"/>
                  </a:moveTo>
                  <a:lnTo>
                    <a:pt x="2582926" y="1941576"/>
                  </a:lnTo>
                  <a:lnTo>
                    <a:pt x="2582926" y="2017776"/>
                  </a:lnTo>
                  <a:lnTo>
                    <a:pt x="2601976" y="2017776"/>
                  </a:lnTo>
                  <a:lnTo>
                    <a:pt x="2601976" y="1941576"/>
                  </a:lnTo>
                  <a:close/>
                </a:path>
                <a:path w="4032250" h="3096260">
                  <a:moveTo>
                    <a:pt x="2601976" y="1808226"/>
                  </a:moveTo>
                  <a:lnTo>
                    <a:pt x="2582926" y="1808226"/>
                  </a:lnTo>
                  <a:lnTo>
                    <a:pt x="2582926" y="1884426"/>
                  </a:lnTo>
                  <a:lnTo>
                    <a:pt x="2601976" y="1884426"/>
                  </a:lnTo>
                  <a:lnTo>
                    <a:pt x="2601976" y="1808226"/>
                  </a:lnTo>
                  <a:close/>
                </a:path>
                <a:path w="4032250" h="3096260">
                  <a:moveTo>
                    <a:pt x="2601976" y="1674876"/>
                  </a:moveTo>
                  <a:lnTo>
                    <a:pt x="2582926" y="1674876"/>
                  </a:lnTo>
                  <a:lnTo>
                    <a:pt x="2582926" y="1751076"/>
                  </a:lnTo>
                  <a:lnTo>
                    <a:pt x="2601976" y="1751076"/>
                  </a:lnTo>
                  <a:lnTo>
                    <a:pt x="2601976" y="1674876"/>
                  </a:lnTo>
                  <a:close/>
                </a:path>
                <a:path w="4032250" h="3096260">
                  <a:moveTo>
                    <a:pt x="2601976" y="1541526"/>
                  </a:moveTo>
                  <a:lnTo>
                    <a:pt x="2582926" y="1541526"/>
                  </a:lnTo>
                  <a:lnTo>
                    <a:pt x="2582926" y="1617726"/>
                  </a:lnTo>
                  <a:lnTo>
                    <a:pt x="2601976" y="1617726"/>
                  </a:lnTo>
                  <a:lnTo>
                    <a:pt x="2601976" y="1541526"/>
                  </a:lnTo>
                  <a:close/>
                </a:path>
                <a:path w="4032250" h="3096260">
                  <a:moveTo>
                    <a:pt x="2601976" y="1408176"/>
                  </a:moveTo>
                  <a:lnTo>
                    <a:pt x="2582926" y="1408176"/>
                  </a:lnTo>
                  <a:lnTo>
                    <a:pt x="2582926" y="1484376"/>
                  </a:lnTo>
                  <a:lnTo>
                    <a:pt x="2601976" y="1484376"/>
                  </a:lnTo>
                  <a:lnTo>
                    <a:pt x="2601976" y="1408176"/>
                  </a:lnTo>
                  <a:close/>
                </a:path>
                <a:path w="4032250" h="3096260">
                  <a:moveTo>
                    <a:pt x="2601976" y="1274826"/>
                  </a:moveTo>
                  <a:lnTo>
                    <a:pt x="2582926" y="1274826"/>
                  </a:lnTo>
                  <a:lnTo>
                    <a:pt x="2582926" y="1351026"/>
                  </a:lnTo>
                  <a:lnTo>
                    <a:pt x="2601976" y="1351026"/>
                  </a:lnTo>
                  <a:lnTo>
                    <a:pt x="2601976" y="1274826"/>
                  </a:lnTo>
                  <a:close/>
                </a:path>
                <a:path w="4032250" h="3096260">
                  <a:moveTo>
                    <a:pt x="2601976" y="1141476"/>
                  </a:moveTo>
                  <a:lnTo>
                    <a:pt x="2582926" y="1141476"/>
                  </a:lnTo>
                  <a:lnTo>
                    <a:pt x="2582926" y="1217676"/>
                  </a:lnTo>
                  <a:lnTo>
                    <a:pt x="2601976" y="1217676"/>
                  </a:lnTo>
                  <a:lnTo>
                    <a:pt x="2601976" y="1141476"/>
                  </a:lnTo>
                  <a:close/>
                </a:path>
                <a:path w="4032250" h="3096260">
                  <a:moveTo>
                    <a:pt x="2601976" y="1008126"/>
                  </a:moveTo>
                  <a:lnTo>
                    <a:pt x="2582926" y="1008126"/>
                  </a:lnTo>
                  <a:lnTo>
                    <a:pt x="2582926" y="1084326"/>
                  </a:lnTo>
                  <a:lnTo>
                    <a:pt x="2601976" y="1084326"/>
                  </a:lnTo>
                  <a:lnTo>
                    <a:pt x="2601976" y="1008126"/>
                  </a:lnTo>
                  <a:close/>
                </a:path>
                <a:path w="4032250" h="3096260">
                  <a:moveTo>
                    <a:pt x="2601976" y="874776"/>
                  </a:moveTo>
                  <a:lnTo>
                    <a:pt x="2582926" y="874776"/>
                  </a:lnTo>
                  <a:lnTo>
                    <a:pt x="2582926" y="950976"/>
                  </a:lnTo>
                  <a:lnTo>
                    <a:pt x="2601976" y="950976"/>
                  </a:lnTo>
                  <a:lnTo>
                    <a:pt x="2601976" y="874776"/>
                  </a:lnTo>
                  <a:close/>
                </a:path>
                <a:path w="4032250" h="3096260">
                  <a:moveTo>
                    <a:pt x="2647823" y="813943"/>
                  </a:moveTo>
                  <a:lnTo>
                    <a:pt x="2645156" y="809498"/>
                  </a:lnTo>
                  <a:lnTo>
                    <a:pt x="2605417" y="741426"/>
                  </a:lnTo>
                  <a:lnTo>
                    <a:pt x="2592451" y="719201"/>
                  </a:lnTo>
                  <a:lnTo>
                    <a:pt x="2539746" y="809498"/>
                  </a:lnTo>
                  <a:lnTo>
                    <a:pt x="2537079" y="813943"/>
                  </a:lnTo>
                  <a:lnTo>
                    <a:pt x="2538603" y="819785"/>
                  </a:lnTo>
                  <a:lnTo>
                    <a:pt x="2547747" y="825119"/>
                  </a:lnTo>
                  <a:lnTo>
                    <a:pt x="2553589" y="823595"/>
                  </a:lnTo>
                  <a:lnTo>
                    <a:pt x="2582926" y="773315"/>
                  </a:lnTo>
                  <a:lnTo>
                    <a:pt x="2582926" y="817626"/>
                  </a:lnTo>
                  <a:lnTo>
                    <a:pt x="2601976" y="817626"/>
                  </a:lnTo>
                  <a:lnTo>
                    <a:pt x="2601976" y="773315"/>
                  </a:lnTo>
                  <a:lnTo>
                    <a:pt x="2631313" y="823595"/>
                  </a:lnTo>
                  <a:lnTo>
                    <a:pt x="2637155" y="825119"/>
                  </a:lnTo>
                  <a:lnTo>
                    <a:pt x="2646299" y="819785"/>
                  </a:lnTo>
                  <a:lnTo>
                    <a:pt x="2647823" y="813943"/>
                  </a:lnTo>
                  <a:close/>
                </a:path>
                <a:path w="4032250" h="3096260">
                  <a:moveTo>
                    <a:pt x="4032250" y="2951226"/>
                  </a:moveTo>
                  <a:lnTo>
                    <a:pt x="4013200" y="2941701"/>
                  </a:lnTo>
                  <a:lnTo>
                    <a:pt x="3956050" y="2913126"/>
                  </a:lnTo>
                  <a:lnTo>
                    <a:pt x="3956050" y="2941701"/>
                  </a:lnTo>
                  <a:lnTo>
                    <a:pt x="2601976" y="2941701"/>
                  </a:lnTo>
                  <a:lnTo>
                    <a:pt x="2601976" y="2875026"/>
                  </a:lnTo>
                  <a:lnTo>
                    <a:pt x="2582926" y="2875026"/>
                  </a:lnTo>
                  <a:lnTo>
                    <a:pt x="2582926" y="2941701"/>
                  </a:lnTo>
                  <a:lnTo>
                    <a:pt x="1304925" y="2941701"/>
                  </a:lnTo>
                  <a:lnTo>
                    <a:pt x="1304925" y="2875026"/>
                  </a:lnTo>
                  <a:lnTo>
                    <a:pt x="1285875" y="2875026"/>
                  </a:lnTo>
                  <a:lnTo>
                    <a:pt x="1285875" y="2941701"/>
                  </a:lnTo>
                  <a:lnTo>
                    <a:pt x="369951" y="2941701"/>
                  </a:lnTo>
                  <a:lnTo>
                    <a:pt x="369951" y="2875026"/>
                  </a:lnTo>
                  <a:lnTo>
                    <a:pt x="350901" y="2875026"/>
                  </a:lnTo>
                  <a:lnTo>
                    <a:pt x="350901" y="2941701"/>
                  </a:lnTo>
                  <a:lnTo>
                    <a:pt x="154051" y="2941701"/>
                  </a:lnTo>
                  <a:lnTo>
                    <a:pt x="154051" y="76200"/>
                  </a:lnTo>
                  <a:lnTo>
                    <a:pt x="182626" y="76200"/>
                  </a:lnTo>
                  <a:lnTo>
                    <a:pt x="176276" y="63500"/>
                  </a:lnTo>
                  <a:lnTo>
                    <a:pt x="144526" y="0"/>
                  </a:lnTo>
                  <a:lnTo>
                    <a:pt x="106426" y="76200"/>
                  </a:lnTo>
                  <a:lnTo>
                    <a:pt x="135001" y="76200"/>
                  </a:lnTo>
                  <a:lnTo>
                    <a:pt x="135001" y="2941701"/>
                  </a:lnTo>
                  <a:lnTo>
                    <a:pt x="0" y="2941701"/>
                  </a:lnTo>
                  <a:lnTo>
                    <a:pt x="0" y="2960751"/>
                  </a:lnTo>
                  <a:lnTo>
                    <a:pt x="135001" y="2960751"/>
                  </a:lnTo>
                  <a:lnTo>
                    <a:pt x="135001" y="3095688"/>
                  </a:lnTo>
                  <a:lnTo>
                    <a:pt x="154051" y="3095688"/>
                  </a:lnTo>
                  <a:lnTo>
                    <a:pt x="154051" y="2960751"/>
                  </a:lnTo>
                  <a:lnTo>
                    <a:pt x="3956050" y="2960751"/>
                  </a:lnTo>
                  <a:lnTo>
                    <a:pt x="3956050" y="2989326"/>
                  </a:lnTo>
                  <a:lnTo>
                    <a:pt x="4013200" y="2960751"/>
                  </a:lnTo>
                  <a:lnTo>
                    <a:pt x="4032250" y="295122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0525" y="3860800"/>
              <a:ext cx="2447925" cy="0"/>
            </a:xfrm>
            <a:custGeom>
              <a:avLst/>
              <a:gdLst/>
              <a:ahLst/>
              <a:cxnLst/>
              <a:rect l="l" t="t" r="r" b="b"/>
              <a:pathLst>
                <a:path w="2447925">
                  <a:moveTo>
                    <a:pt x="244792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08950" y="2997200"/>
              <a:ext cx="2568575" cy="2095500"/>
            </a:xfrm>
            <a:custGeom>
              <a:avLst/>
              <a:gdLst/>
              <a:ahLst/>
              <a:cxnLst/>
              <a:rect l="l" t="t" r="r" b="b"/>
              <a:pathLst>
                <a:path w="2568575" h="2095500">
                  <a:moveTo>
                    <a:pt x="0" y="0"/>
                  </a:moveTo>
                  <a:lnTo>
                    <a:pt x="2568575" y="2095500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16851" y="3424301"/>
              <a:ext cx="2735580" cy="2165350"/>
            </a:xfrm>
            <a:custGeom>
              <a:avLst/>
              <a:gdLst/>
              <a:ahLst/>
              <a:cxnLst/>
              <a:rect l="l" t="t" r="r" b="b"/>
              <a:pathLst>
                <a:path w="2735579" h="2165350">
                  <a:moveTo>
                    <a:pt x="0" y="0"/>
                  </a:moveTo>
                  <a:lnTo>
                    <a:pt x="2735199" y="2165286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6425" y="3860800"/>
              <a:ext cx="2592705" cy="2089150"/>
            </a:xfrm>
            <a:custGeom>
              <a:avLst/>
              <a:gdLst/>
              <a:ahLst/>
              <a:cxnLst/>
              <a:rect l="l" t="t" r="r" b="b"/>
              <a:pathLst>
                <a:path w="2592704" h="2089150">
                  <a:moveTo>
                    <a:pt x="0" y="0"/>
                  </a:moveTo>
                  <a:lnTo>
                    <a:pt x="2592451" y="2089150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8501" y="6088951"/>
              <a:ext cx="190804" cy="2769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64424" y="4038599"/>
              <a:ext cx="1152525" cy="552450"/>
            </a:xfrm>
            <a:custGeom>
              <a:avLst/>
              <a:gdLst/>
              <a:ahLst/>
              <a:cxnLst/>
              <a:rect l="l" t="t" r="r" b="b"/>
              <a:pathLst>
                <a:path w="1152525" h="552450">
                  <a:moveTo>
                    <a:pt x="503301" y="504825"/>
                  </a:moveTo>
                  <a:lnTo>
                    <a:pt x="76200" y="504825"/>
                  </a:lnTo>
                  <a:lnTo>
                    <a:pt x="76200" y="476250"/>
                  </a:lnTo>
                  <a:lnTo>
                    <a:pt x="0" y="514350"/>
                  </a:lnTo>
                  <a:lnTo>
                    <a:pt x="76200" y="552450"/>
                  </a:lnTo>
                  <a:lnTo>
                    <a:pt x="76200" y="523875"/>
                  </a:lnTo>
                  <a:lnTo>
                    <a:pt x="503301" y="523875"/>
                  </a:lnTo>
                  <a:lnTo>
                    <a:pt x="503301" y="504825"/>
                  </a:lnTo>
                  <a:close/>
                </a:path>
                <a:path w="1152525" h="552450">
                  <a:moveTo>
                    <a:pt x="1152525" y="38100"/>
                  </a:moveTo>
                  <a:lnTo>
                    <a:pt x="1133475" y="28575"/>
                  </a:lnTo>
                  <a:lnTo>
                    <a:pt x="1076325" y="0"/>
                  </a:lnTo>
                  <a:lnTo>
                    <a:pt x="1076325" y="28575"/>
                  </a:lnTo>
                  <a:lnTo>
                    <a:pt x="503301" y="28575"/>
                  </a:lnTo>
                  <a:lnTo>
                    <a:pt x="503301" y="47625"/>
                  </a:lnTo>
                  <a:lnTo>
                    <a:pt x="1076325" y="47625"/>
                  </a:lnTo>
                  <a:lnTo>
                    <a:pt x="1076325" y="76200"/>
                  </a:lnTo>
                  <a:lnTo>
                    <a:pt x="1133475" y="47625"/>
                  </a:lnTo>
                  <a:lnTo>
                    <a:pt x="1152525" y="381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8655" y="3520249"/>
              <a:ext cx="306184" cy="2769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8188" y="3520249"/>
              <a:ext cx="306184" cy="2769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3798" y="4686236"/>
              <a:ext cx="336651" cy="2769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6232" y="5580252"/>
              <a:ext cx="336651" cy="2769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90328" y="5174805"/>
              <a:ext cx="226085" cy="2769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3713" y="3522408"/>
              <a:ext cx="195618" cy="2769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3037" y="6088951"/>
              <a:ext cx="415290" cy="27692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808214" y="6062268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89135" y="6088951"/>
            <a:ext cx="190804" cy="27692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256782" y="3104769"/>
            <a:ext cx="417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001F5F"/>
                </a:solidFill>
                <a:latin typeface="Calibri"/>
                <a:cs typeface="Calibri"/>
              </a:rPr>
              <a:t>($)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59161" y="6039103"/>
            <a:ext cx="546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001F5F"/>
                </a:solidFill>
                <a:latin typeface="Calibri"/>
                <a:cs typeface="Calibri"/>
              </a:rPr>
              <a:t>(ед)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369930" y="45200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983" y="721232"/>
            <a:ext cx="3832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Рыночное</a:t>
            </a:r>
            <a:r>
              <a:rPr sz="3200" spc="-25" dirty="0"/>
              <a:t> </a:t>
            </a:r>
            <a:r>
              <a:rPr sz="3200" spc="-10" dirty="0"/>
              <a:t>равновесие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233422" y="2061413"/>
            <a:ext cx="3125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Равновесие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графике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2652" y="1732279"/>
            <a:ext cx="24961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Координаты</a:t>
            </a:r>
            <a:r>
              <a:rPr sz="24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точки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равновесия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8276" y="2485961"/>
            <a:ext cx="5549900" cy="368465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271650" y="3500373"/>
            <a:ext cx="4003675" cy="2077085"/>
            <a:chOff x="1271650" y="3500373"/>
            <a:chExt cx="4003675" cy="2077085"/>
          </a:xfrm>
        </p:grpSpPr>
        <p:sp>
          <p:nvSpPr>
            <p:cNvPr id="8" name="object 8"/>
            <p:cNvSpPr/>
            <p:nvPr/>
          </p:nvSpPr>
          <p:spPr>
            <a:xfrm>
              <a:off x="1528826" y="3500373"/>
              <a:ext cx="3746500" cy="1943100"/>
            </a:xfrm>
            <a:custGeom>
              <a:avLst/>
              <a:gdLst/>
              <a:ahLst/>
              <a:cxnLst/>
              <a:rect l="l" t="t" r="r" b="b"/>
              <a:pathLst>
                <a:path w="3746500" h="1943100">
                  <a:moveTo>
                    <a:pt x="3746373" y="1800225"/>
                  </a:moveTo>
                  <a:lnTo>
                    <a:pt x="3727323" y="1790700"/>
                  </a:lnTo>
                  <a:lnTo>
                    <a:pt x="3670173" y="1762125"/>
                  </a:lnTo>
                  <a:lnTo>
                    <a:pt x="3670173" y="1790700"/>
                  </a:lnTo>
                  <a:lnTo>
                    <a:pt x="152273" y="1790700"/>
                  </a:lnTo>
                  <a:lnTo>
                    <a:pt x="152273" y="76200"/>
                  </a:lnTo>
                  <a:lnTo>
                    <a:pt x="180848" y="76200"/>
                  </a:lnTo>
                  <a:lnTo>
                    <a:pt x="174498" y="63500"/>
                  </a:lnTo>
                  <a:lnTo>
                    <a:pt x="142748" y="0"/>
                  </a:lnTo>
                  <a:lnTo>
                    <a:pt x="104648" y="76200"/>
                  </a:lnTo>
                  <a:lnTo>
                    <a:pt x="133223" y="76200"/>
                  </a:lnTo>
                  <a:lnTo>
                    <a:pt x="133223" y="1790700"/>
                  </a:lnTo>
                  <a:lnTo>
                    <a:pt x="0" y="1790700"/>
                  </a:lnTo>
                  <a:lnTo>
                    <a:pt x="0" y="1809750"/>
                  </a:lnTo>
                  <a:lnTo>
                    <a:pt x="133223" y="1809750"/>
                  </a:lnTo>
                  <a:lnTo>
                    <a:pt x="133223" y="1943100"/>
                  </a:lnTo>
                  <a:lnTo>
                    <a:pt x="152273" y="1943100"/>
                  </a:lnTo>
                  <a:lnTo>
                    <a:pt x="152273" y="1809750"/>
                  </a:lnTo>
                  <a:lnTo>
                    <a:pt x="3670173" y="1809750"/>
                  </a:lnTo>
                  <a:lnTo>
                    <a:pt x="3670173" y="1838325"/>
                  </a:lnTo>
                  <a:lnTo>
                    <a:pt x="3727323" y="1809750"/>
                  </a:lnTo>
                  <a:lnTo>
                    <a:pt x="3746373" y="180022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1650" y="3876890"/>
              <a:ext cx="328663" cy="2768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1650" y="4261700"/>
              <a:ext cx="322186" cy="2768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3184" y="4652098"/>
              <a:ext cx="190779" cy="2768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6443" y="5300052"/>
              <a:ext cx="328663" cy="2768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7415" y="5293702"/>
              <a:ext cx="328663" cy="2768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3180" y="5292432"/>
              <a:ext cx="331800" cy="2768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71700" y="4014723"/>
              <a:ext cx="1873250" cy="408305"/>
            </a:xfrm>
            <a:custGeom>
              <a:avLst/>
              <a:gdLst/>
              <a:ahLst/>
              <a:cxnLst/>
              <a:rect l="l" t="t" r="r" b="b"/>
              <a:pathLst>
                <a:path w="1873250" h="408304">
                  <a:moveTo>
                    <a:pt x="0" y="0"/>
                  </a:moveTo>
                  <a:lnTo>
                    <a:pt x="1028700" y="0"/>
                  </a:lnTo>
                </a:path>
                <a:path w="1873250" h="408304">
                  <a:moveTo>
                    <a:pt x="0" y="408050"/>
                  </a:moveTo>
                  <a:lnTo>
                    <a:pt x="1873250" y="408050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2174" y="4014723"/>
              <a:ext cx="1757680" cy="1285875"/>
            </a:xfrm>
            <a:custGeom>
              <a:avLst/>
              <a:gdLst/>
              <a:ahLst/>
              <a:cxnLst/>
              <a:rect l="l" t="t" r="r" b="b"/>
              <a:pathLst>
                <a:path w="1757679" h="1285875">
                  <a:moveTo>
                    <a:pt x="47625" y="1209675"/>
                  </a:moveTo>
                  <a:lnTo>
                    <a:pt x="28575" y="1209675"/>
                  </a:lnTo>
                  <a:lnTo>
                    <a:pt x="28575" y="1285875"/>
                  </a:lnTo>
                  <a:lnTo>
                    <a:pt x="47625" y="1285875"/>
                  </a:lnTo>
                  <a:lnTo>
                    <a:pt x="47625" y="1209675"/>
                  </a:lnTo>
                  <a:close/>
                </a:path>
                <a:path w="1757679" h="1285875">
                  <a:moveTo>
                    <a:pt x="47625" y="1076325"/>
                  </a:moveTo>
                  <a:lnTo>
                    <a:pt x="28575" y="1076325"/>
                  </a:lnTo>
                  <a:lnTo>
                    <a:pt x="28575" y="1152525"/>
                  </a:lnTo>
                  <a:lnTo>
                    <a:pt x="47625" y="1152525"/>
                  </a:lnTo>
                  <a:lnTo>
                    <a:pt x="47625" y="1076325"/>
                  </a:lnTo>
                  <a:close/>
                </a:path>
                <a:path w="1757679" h="1285875">
                  <a:moveTo>
                    <a:pt x="47625" y="942975"/>
                  </a:moveTo>
                  <a:lnTo>
                    <a:pt x="28575" y="942975"/>
                  </a:lnTo>
                  <a:lnTo>
                    <a:pt x="28575" y="1019175"/>
                  </a:lnTo>
                  <a:lnTo>
                    <a:pt x="47625" y="1019175"/>
                  </a:lnTo>
                  <a:lnTo>
                    <a:pt x="47625" y="942975"/>
                  </a:lnTo>
                  <a:close/>
                </a:path>
                <a:path w="1757679" h="1285875">
                  <a:moveTo>
                    <a:pt x="47625" y="809625"/>
                  </a:moveTo>
                  <a:lnTo>
                    <a:pt x="28575" y="809625"/>
                  </a:lnTo>
                  <a:lnTo>
                    <a:pt x="28575" y="885825"/>
                  </a:lnTo>
                  <a:lnTo>
                    <a:pt x="47625" y="885825"/>
                  </a:lnTo>
                  <a:lnTo>
                    <a:pt x="47625" y="809625"/>
                  </a:lnTo>
                  <a:close/>
                </a:path>
                <a:path w="1757679" h="1285875">
                  <a:moveTo>
                    <a:pt x="47625" y="676275"/>
                  </a:moveTo>
                  <a:lnTo>
                    <a:pt x="28575" y="676275"/>
                  </a:lnTo>
                  <a:lnTo>
                    <a:pt x="28575" y="752475"/>
                  </a:lnTo>
                  <a:lnTo>
                    <a:pt x="47625" y="752475"/>
                  </a:lnTo>
                  <a:lnTo>
                    <a:pt x="47625" y="676275"/>
                  </a:lnTo>
                  <a:close/>
                </a:path>
                <a:path w="1757679" h="1285875">
                  <a:moveTo>
                    <a:pt x="47625" y="542925"/>
                  </a:moveTo>
                  <a:lnTo>
                    <a:pt x="28575" y="542925"/>
                  </a:lnTo>
                  <a:lnTo>
                    <a:pt x="28575" y="619125"/>
                  </a:lnTo>
                  <a:lnTo>
                    <a:pt x="47625" y="619125"/>
                  </a:lnTo>
                  <a:lnTo>
                    <a:pt x="47625" y="542925"/>
                  </a:lnTo>
                  <a:close/>
                </a:path>
                <a:path w="1757679" h="1285875">
                  <a:moveTo>
                    <a:pt x="47625" y="409575"/>
                  </a:moveTo>
                  <a:lnTo>
                    <a:pt x="28575" y="409575"/>
                  </a:lnTo>
                  <a:lnTo>
                    <a:pt x="28575" y="485775"/>
                  </a:lnTo>
                  <a:lnTo>
                    <a:pt x="47625" y="485775"/>
                  </a:lnTo>
                  <a:lnTo>
                    <a:pt x="47625" y="409575"/>
                  </a:lnTo>
                  <a:close/>
                </a:path>
                <a:path w="1757679" h="1285875">
                  <a:moveTo>
                    <a:pt x="47625" y="276225"/>
                  </a:moveTo>
                  <a:lnTo>
                    <a:pt x="28575" y="276225"/>
                  </a:lnTo>
                  <a:lnTo>
                    <a:pt x="28575" y="352425"/>
                  </a:lnTo>
                  <a:lnTo>
                    <a:pt x="47625" y="352425"/>
                  </a:lnTo>
                  <a:lnTo>
                    <a:pt x="47625" y="276225"/>
                  </a:lnTo>
                  <a:close/>
                </a:path>
                <a:path w="1757679" h="1285875">
                  <a:moveTo>
                    <a:pt x="47625" y="142875"/>
                  </a:moveTo>
                  <a:lnTo>
                    <a:pt x="28575" y="142875"/>
                  </a:lnTo>
                  <a:lnTo>
                    <a:pt x="28575" y="219075"/>
                  </a:lnTo>
                  <a:lnTo>
                    <a:pt x="47625" y="219075"/>
                  </a:lnTo>
                  <a:lnTo>
                    <a:pt x="47625" y="142875"/>
                  </a:lnTo>
                  <a:close/>
                </a:path>
                <a:path w="1757679" h="1285875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575" y="76200"/>
                  </a:lnTo>
                  <a:lnTo>
                    <a:pt x="28575" y="85725"/>
                  </a:lnTo>
                  <a:lnTo>
                    <a:pt x="47625" y="85725"/>
                  </a:lnTo>
                  <a:lnTo>
                    <a:pt x="47625" y="76200"/>
                  </a:lnTo>
                  <a:lnTo>
                    <a:pt x="76200" y="76200"/>
                  </a:lnTo>
                  <a:close/>
                </a:path>
                <a:path w="1757679" h="1285875">
                  <a:moveTo>
                    <a:pt x="1728851" y="1203325"/>
                  </a:moveTo>
                  <a:lnTo>
                    <a:pt x="1709801" y="1203325"/>
                  </a:lnTo>
                  <a:lnTo>
                    <a:pt x="1709801" y="1279525"/>
                  </a:lnTo>
                  <a:lnTo>
                    <a:pt x="1728851" y="1279525"/>
                  </a:lnTo>
                  <a:lnTo>
                    <a:pt x="1728851" y="1203325"/>
                  </a:lnTo>
                  <a:close/>
                </a:path>
                <a:path w="1757679" h="1285875">
                  <a:moveTo>
                    <a:pt x="1728851" y="1069975"/>
                  </a:moveTo>
                  <a:lnTo>
                    <a:pt x="1709801" y="1069975"/>
                  </a:lnTo>
                  <a:lnTo>
                    <a:pt x="1709801" y="1146175"/>
                  </a:lnTo>
                  <a:lnTo>
                    <a:pt x="1728851" y="1146175"/>
                  </a:lnTo>
                  <a:lnTo>
                    <a:pt x="1728851" y="1069975"/>
                  </a:lnTo>
                  <a:close/>
                </a:path>
                <a:path w="1757679" h="1285875">
                  <a:moveTo>
                    <a:pt x="1728851" y="936625"/>
                  </a:moveTo>
                  <a:lnTo>
                    <a:pt x="1709801" y="936625"/>
                  </a:lnTo>
                  <a:lnTo>
                    <a:pt x="1709801" y="1012825"/>
                  </a:lnTo>
                  <a:lnTo>
                    <a:pt x="1728851" y="1012825"/>
                  </a:lnTo>
                  <a:lnTo>
                    <a:pt x="1728851" y="936625"/>
                  </a:lnTo>
                  <a:close/>
                </a:path>
                <a:path w="1757679" h="1285875">
                  <a:moveTo>
                    <a:pt x="1728851" y="803275"/>
                  </a:moveTo>
                  <a:lnTo>
                    <a:pt x="1709801" y="803275"/>
                  </a:lnTo>
                  <a:lnTo>
                    <a:pt x="1709801" y="879475"/>
                  </a:lnTo>
                  <a:lnTo>
                    <a:pt x="1728851" y="879475"/>
                  </a:lnTo>
                  <a:lnTo>
                    <a:pt x="1728851" y="803275"/>
                  </a:lnTo>
                  <a:close/>
                </a:path>
                <a:path w="1757679" h="1285875">
                  <a:moveTo>
                    <a:pt x="1728851" y="669925"/>
                  </a:moveTo>
                  <a:lnTo>
                    <a:pt x="1709801" y="669925"/>
                  </a:lnTo>
                  <a:lnTo>
                    <a:pt x="1709801" y="746125"/>
                  </a:lnTo>
                  <a:lnTo>
                    <a:pt x="1728851" y="746125"/>
                  </a:lnTo>
                  <a:lnTo>
                    <a:pt x="1728851" y="669925"/>
                  </a:lnTo>
                  <a:close/>
                </a:path>
                <a:path w="1757679" h="1285875">
                  <a:moveTo>
                    <a:pt x="1728851" y="536575"/>
                  </a:moveTo>
                  <a:lnTo>
                    <a:pt x="1709801" y="536575"/>
                  </a:lnTo>
                  <a:lnTo>
                    <a:pt x="1709801" y="612775"/>
                  </a:lnTo>
                  <a:lnTo>
                    <a:pt x="1728851" y="612775"/>
                  </a:lnTo>
                  <a:lnTo>
                    <a:pt x="1728851" y="536575"/>
                  </a:lnTo>
                  <a:close/>
                </a:path>
                <a:path w="1757679" h="1285875">
                  <a:moveTo>
                    <a:pt x="1728851" y="403225"/>
                  </a:moveTo>
                  <a:lnTo>
                    <a:pt x="1709801" y="403225"/>
                  </a:lnTo>
                  <a:lnTo>
                    <a:pt x="1709801" y="479425"/>
                  </a:lnTo>
                  <a:lnTo>
                    <a:pt x="1728851" y="479425"/>
                  </a:lnTo>
                  <a:lnTo>
                    <a:pt x="1728851" y="403225"/>
                  </a:lnTo>
                  <a:close/>
                </a:path>
                <a:path w="1757679" h="1285875">
                  <a:moveTo>
                    <a:pt x="1728851" y="269875"/>
                  </a:moveTo>
                  <a:lnTo>
                    <a:pt x="1709801" y="269875"/>
                  </a:lnTo>
                  <a:lnTo>
                    <a:pt x="1709801" y="346075"/>
                  </a:lnTo>
                  <a:lnTo>
                    <a:pt x="1728851" y="346075"/>
                  </a:lnTo>
                  <a:lnTo>
                    <a:pt x="1728851" y="269875"/>
                  </a:lnTo>
                  <a:close/>
                </a:path>
                <a:path w="1757679" h="1285875">
                  <a:moveTo>
                    <a:pt x="1728851" y="136525"/>
                  </a:moveTo>
                  <a:lnTo>
                    <a:pt x="1709801" y="136525"/>
                  </a:lnTo>
                  <a:lnTo>
                    <a:pt x="1709801" y="212725"/>
                  </a:lnTo>
                  <a:lnTo>
                    <a:pt x="1728851" y="212725"/>
                  </a:lnTo>
                  <a:lnTo>
                    <a:pt x="1728851" y="136525"/>
                  </a:lnTo>
                  <a:close/>
                </a:path>
                <a:path w="1757679" h="1285875">
                  <a:moveTo>
                    <a:pt x="1757426" y="76200"/>
                  </a:moveTo>
                  <a:lnTo>
                    <a:pt x="1751076" y="63500"/>
                  </a:lnTo>
                  <a:lnTo>
                    <a:pt x="1719326" y="0"/>
                  </a:lnTo>
                  <a:lnTo>
                    <a:pt x="1681226" y="76200"/>
                  </a:lnTo>
                  <a:lnTo>
                    <a:pt x="1709801" y="76200"/>
                  </a:lnTo>
                  <a:lnTo>
                    <a:pt x="1709801" y="79375"/>
                  </a:lnTo>
                  <a:lnTo>
                    <a:pt x="1728851" y="79375"/>
                  </a:lnTo>
                  <a:lnTo>
                    <a:pt x="1728851" y="76200"/>
                  </a:lnTo>
                  <a:lnTo>
                    <a:pt x="1757426" y="762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1700" y="4422774"/>
              <a:ext cx="2710180" cy="865505"/>
            </a:xfrm>
            <a:custGeom>
              <a:avLst/>
              <a:gdLst/>
              <a:ahLst/>
              <a:cxnLst/>
              <a:rect l="l" t="t" r="r" b="b"/>
              <a:pathLst>
                <a:path w="2710179" h="865504">
                  <a:moveTo>
                    <a:pt x="1847850" y="865251"/>
                  </a:moveTo>
                  <a:lnTo>
                    <a:pt x="1847850" y="0"/>
                  </a:lnTo>
                </a:path>
                <a:path w="2710179" h="865504">
                  <a:moveTo>
                    <a:pt x="0" y="403225"/>
                  </a:moveTo>
                  <a:lnTo>
                    <a:pt x="2709799" y="407924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2975" y="3776725"/>
              <a:ext cx="2555875" cy="1276350"/>
            </a:xfrm>
            <a:custGeom>
              <a:avLst/>
              <a:gdLst/>
              <a:ahLst/>
              <a:cxnLst/>
              <a:rect l="l" t="t" r="r" b="b"/>
              <a:pathLst>
                <a:path w="2555875" h="1276350">
                  <a:moveTo>
                    <a:pt x="0" y="0"/>
                  </a:moveTo>
                  <a:lnTo>
                    <a:pt x="2555875" y="1234948"/>
                  </a:lnTo>
                </a:path>
                <a:path w="2555875" h="1276350">
                  <a:moveTo>
                    <a:pt x="34925" y="1276223"/>
                  </a:moveTo>
                  <a:lnTo>
                    <a:pt x="2555875" y="11049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8246" y="5288622"/>
              <a:ext cx="190779" cy="2768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766822" y="4868671"/>
            <a:ext cx="728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006FC0"/>
                </a:solidFill>
                <a:latin typeface="Calibri"/>
                <a:cs typeface="Calibri"/>
              </a:rPr>
              <a:t>дефицит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78176" y="3635082"/>
            <a:ext cx="2156460" cy="1314450"/>
            <a:chOff x="2678176" y="3635082"/>
            <a:chExt cx="2156460" cy="1314450"/>
          </a:xfrm>
        </p:grpSpPr>
        <p:sp>
          <p:nvSpPr>
            <p:cNvPr id="22" name="object 22"/>
            <p:cNvSpPr/>
            <p:nvPr/>
          </p:nvSpPr>
          <p:spPr>
            <a:xfrm>
              <a:off x="2687701" y="4003674"/>
              <a:ext cx="1649730" cy="11430"/>
            </a:xfrm>
            <a:custGeom>
              <a:avLst/>
              <a:gdLst/>
              <a:ahLst/>
              <a:cxnLst/>
              <a:rect l="l" t="t" r="r" b="b"/>
              <a:pathLst>
                <a:path w="1649729" h="11429">
                  <a:moveTo>
                    <a:pt x="0" y="11049"/>
                  </a:moveTo>
                  <a:lnTo>
                    <a:pt x="1649349" y="0"/>
                  </a:lnTo>
                </a:path>
              </a:pathLst>
            </a:custGeom>
            <a:ln w="190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8230" y="3635082"/>
              <a:ext cx="184365" cy="2768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08576" y="4672164"/>
              <a:ext cx="226060" cy="27689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498850" y="439254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2987" y="0"/>
                  </a:moveTo>
                  <a:lnTo>
                    <a:pt x="14037" y="1825"/>
                  </a:lnTo>
                  <a:lnTo>
                    <a:pt x="6730" y="6794"/>
                  </a:lnTo>
                  <a:lnTo>
                    <a:pt x="1805" y="14144"/>
                  </a:lnTo>
                  <a:lnTo>
                    <a:pt x="0" y="23113"/>
                  </a:lnTo>
                  <a:lnTo>
                    <a:pt x="1805" y="32063"/>
                  </a:lnTo>
                  <a:lnTo>
                    <a:pt x="6731" y="39369"/>
                  </a:lnTo>
                  <a:lnTo>
                    <a:pt x="14037" y="44295"/>
                  </a:lnTo>
                  <a:lnTo>
                    <a:pt x="22987" y="46100"/>
                  </a:lnTo>
                  <a:lnTo>
                    <a:pt x="31956" y="44295"/>
                  </a:lnTo>
                  <a:lnTo>
                    <a:pt x="39306" y="39369"/>
                  </a:lnTo>
                  <a:lnTo>
                    <a:pt x="44275" y="32063"/>
                  </a:lnTo>
                  <a:lnTo>
                    <a:pt x="46100" y="23113"/>
                  </a:lnTo>
                  <a:lnTo>
                    <a:pt x="44275" y="14144"/>
                  </a:lnTo>
                  <a:lnTo>
                    <a:pt x="39306" y="6794"/>
                  </a:lnTo>
                  <a:lnTo>
                    <a:pt x="31956" y="1825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98850" y="439254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0" y="23113"/>
                  </a:moveTo>
                  <a:lnTo>
                    <a:pt x="1805" y="14144"/>
                  </a:lnTo>
                  <a:lnTo>
                    <a:pt x="6730" y="6794"/>
                  </a:lnTo>
                  <a:lnTo>
                    <a:pt x="14037" y="1825"/>
                  </a:lnTo>
                  <a:lnTo>
                    <a:pt x="22987" y="0"/>
                  </a:lnTo>
                  <a:lnTo>
                    <a:pt x="31956" y="1825"/>
                  </a:lnTo>
                  <a:lnTo>
                    <a:pt x="39306" y="6794"/>
                  </a:lnTo>
                  <a:lnTo>
                    <a:pt x="44275" y="14144"/>
                  </a:lnTo>
                  <a:lnTo>
                    <a:pt x="46100" y="23113"/>
                  </a:lnTo>
                  <a:lnTo>
                    <a:pt x="44275" y="32063"/>
                  </a:lnTo>
                  <a:lnTo>
                    <a:pt x="39306" y="39369"/>
                  </a:lnTo>
                  <a:lnTo>
                    <a:pt x="31956" y="44295"/>
                  </a:lnTo>
                  <a:lnTo>
                    <a:pt x="22987" y="46100"/>
                  </a:lnTo>
                  <a:lnTo>
                    <a:pt x="14037" y="44295"/>
                  </a:lnTo>
                  <a:lnTo>
                    <a:pt x="6731" y="39369"/>
                  </a:lnTo>
                  <a:lnTo>
                    <a:pt x="1805" y="32063"/>
                  </a:lnTo>
                  <a:lnTo>
                    <a:pt x="0" y="2311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7532" y="4041254"/>
              <a:ext cx="390880" cy="3693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700401" y="4829174"/>
              <a:ext cx="1687830" cy="0"/>
            </a:xfrm>
            <a:custGeom>
              <a:avLst/>
              <a:gdLst/>
              <a:ahLst/>
              <a:cxnLst/>
              <a:rect l="l" t="t" r="r" b="b"/>
              <a:pathLst>
                <a:path w="1687829">
                  <a:moveTo>
                    <a:pt x="0" y="0"/>
                  </a:moveTo>
                  <a:lnTo>
                    <a:pt x="1687449" y="0"/>
                  </a:lnTo>
                </a:path>
              </a:pathLst>
            </a:custGeom>
            <a:ln w="190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66822" y="3688842"/>
            <a:ext cx="6985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006FC0"/>
                </a:solidFill>
                <a:latin typeface="Calibri"/>
                <a:cs typeface="Calibri"/>
              </a:rPr>
              <a:t>избыток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33017" y="3474542"/>
            <a:ext cx="41655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001F5F"/>
                </a:solidFill>
                <a:latin typeface="Calibri"/>
                <a:cs typeface="Calibri"/>
              </a:rPr>
              <a:t>($)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84852" y="5256403"/>
            <a:ext cx="546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001F5F"/>
                </a:solidFill>
                <a:latin typeface="Calibri"/>
                <a:cs typeface="Calibri"/>
              </a:rPr>
              <a:t>(ед)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128448" y="196674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0483" y="259842"/>
            <a:ext cx="49739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spc="-10" dirty="0">
                <a:latin typeface="Calibri"/>
                <a:cs typeface="Calibri"/>
              </a:rPr>
              <a:t>Индивидуальный</a:t>
            </a:r>
            <a:r>
              <a:rPr sz="2500" b="0" spc="-45" dirty="0">
                <a:latin typeface="Calibri"/>
                <a:cs typeface="Calibri"/>
              </a:rPr>
              <a:t> </a:t>
            </a:r>
            <a:r>
              <a:rPr sz="2500" b="0" dirty="0">
                <a:latin typeface="Calibri"/>
                <a:cs typeface="Calibri"/>
              </a:rPr>
              <a:t>и</a:t>
            </a:r>
            <a:r>
              <a:rPr sz="2500" b="0" spc="-85" dirty="0">
                <a:latin typeface="Calibri"/>
                <a:cs typeface="Calibri"/>
              </a:rPr>
              <a:t> </a:t>
            </a:r>
            <a:r>
              <a:rPr sz="2500" b="0" dirty="0">
                <a:latin typeface="Calibri"/>
                <a:cs typeface="Calibri"/>
              </a:rPr>
              <a:t>рыночный</a:t>
            </a:r>
            <a:r>
              <a:rPr sz="2500" b="0" spc="-80" dirty="0">
                <a:latin typeface="Calibri"/>
                <a:cs typeface="Calibri"/>
              </a:rPr>
              <a:t> </a:t>
            </a:r>
            <a:r>
              <a:rPr sz="2500" b="0" spc="-10" dirty="0">
                <a:latin typeface="Calibri"/>
                <a:cs typeface="Calibri"/>
              </a:rPr>
              <a:t>спрос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317" y="1137920"/>
            <a:ext cx="3640454" cy="77597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15"/>
              </a:spcBef>
            </a:pP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Индивидуальный</a:t>
            </a:r>
            <a:r>
              <a:rPr sz="17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спрос–</a:t>
            </a:r>
            <a:r>
              <a:rPr sz="17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со</a:t>
            </a:r>
            <a:r>
              <a:rPr sz="17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стороны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50" dirty="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покупателя.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Функция</a:t>
            </a:r>
            <a:r>
              <a:rPr sz="17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спроса Q</a:t>
            </a:r>
            <a:r>
              <a:rPr sz="17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r>
              <a:rPr sz="17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7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6FC0"/>
                </a:solidFill>
                <a:latin typeface="Calibri"/>
                <a:cs typeface="Calibri"/>
              </a:rPr>
              <a:t>0,5P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1108075"/>
            <a:ext cx="3388995" cy="9848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177800">
              <a:lnSpc>
                <a:spcPts val="1839"/>
              </a:lnSpc>
              <a:spcBef>
                <a:spcPts val="330"/>
              </a:spcBef>
            </a:pP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Рыночный</a:t>
            </a:r>
            <a:r>
              <a:rPr sz="17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спрос-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со</a:t>
            </a:r>
            <a:r>
              <a:rPr sz="17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стороны</a:t>
            </a:r>
            <a:r>
              <a:rPr sz="1700" b="1" spc="-20" dirty="0">
                <a:solidFill>
                  <a:srgbClr val="006FC0"/>
                </a:solidFill>
                <a:latin typeface="Calibri"/>
                <a:cs typeface="Calibri"/>
              </a:rPr>
              <a:t> всех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покупателей</a:t>
            </a:r>
            <a:r>
              <a:rPr sz="17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(10</a:t>
            </a:r>
            <a:r>
              <a:rPr sz="17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покупателей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50" dirty="0">
                <a:solidFill>
                  <a:srgbClr val="006FC0"/>
                </a:solidFill>
                <a:latin typeface="Calibri"/>
                <a:cs typeface="Calibri"/>
              </a:rPr>
              <a:t>c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одинаковым</a:t>
            </a:r>
            <a:r>
              <a:rPr sz="17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спросом).</a:t>
            </a:r>
            <a:r>
              <a:rPr sz="17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Функция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кривой</a:t>
            </a:r>
            <a:r>
              <a:rPr sz="17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рыночного</a:t>
            </a:r>
            <a:r>
              <a:rPr sz="17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спроса</a:t>
            </a:r>
            <a:r>
              <a:rPr sz="1700" b="1" spc="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=60-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5Р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62327" y="2636773"/>
            <a:ext cx="3571875" cy="3169285"/>
            <a:chOff x="1862327" y="2636773"/>
            <a:chExt cx="3571875" cy="3169285"/>
          </a:xfrm>
        </p:grpSpPr>
        <p:sp>
          <p:nvSpPr>
            <p:cNvPr id="6" name="object 6"/>
            <p:cNvSpPr/>
            <p:nvPr/>
          </p:nvSpPr>
          <p:spPr>
            <a:xfrm>
              <a:off x="1978025" y="2636773"/>
              <a:ext cx="3456304" cy="3024505"/>
            </a:xfrm>
            <a:custGeom>
              <a:avLst/>
              <a:gdLst/>
              <a:ahLst/>
              <a:cxnLst/>
              <a:rect l="l" t="t" r="r" b="b"/>
              <a:pathLst>
                <a:path w="3456304" h="3024504">
                  <a:moveTo>
                    <a:pt x="3455924" y="2881376"/>
                  </a:moveTo>
                  <a:lnTo>
                    <a:pt x="3436874" y="2871851"/>
                  </a:lnTo>
                  <a:lnTo>
                    <a:pt x="3379724" y="2843276"/>
                  </a:lnTo>
                  <a:lnTo>
                    <a:pt x="3379724" y="2871851"/>
                  </a:lnTo>
                  <a:lnTo>
                    <a:pt x="153924" y="2871851"/>
                  </a:lnTo>
                  <a:lnTo>
                    <a:pt x="153924" y="76200"/>
                  </a:lnTo>
                  <a:lnTo>
                    <a:pt x="182499" y="76200"/>
                  </a:lnTo>
                  <a:lnTo>
                    <a:pt x="176149" y="63500"/>
                  </a:lnTo>
                  <a:lnTo>
                    <a:pt x="144399" y="0"/>
                  </a:lnTo>
                  <a:lnTo>
                    <a:pt x="106299" y="76200"/>
                  </a:lnTo>
                  <a:lnTo>
                    <a:pt x="134874" y="76200"/>
                  </a:lnTo>
                  <a:lnTo>
                    <a:pt x="134874" y="2871851"/>
                  </a:lnTo>
                  <a:lnTo>
                    <a:pt x="0" y="2871851"/>
                  </a:lnTo>
                  <a:lnTo>
                    <a:pt x="0" y="2890901"/>
                  </a:lnTo>
                  <a:lnTo>
                    <a:pt x="134874" y="2890901"/>
                  </a:lnTo>
                  <a:lnTo>
                    <a:pt x="134874" y="3024251"/>
                  </a:lnTo>
                  <a:lnTo>
                    <a:pt x="153924" y="3024251"/>
                  </a:lnTo>
                  <a:lnTo>
                    <a:pt x="153924" y="2890901"/>
                  </a:lnTo>
                  <a:lnTo>
                    <a:pt x="3379724" y="2890901"/>
                  </a:lnTo>
                  <a:lnTo>
                    <a:pt x="3379724" y="2919476"/>
                  </a:lnTo>
                  <a:lnTo>
                    <a:pt x="3436874" y="2890901"/>
                  </a:lnTo>
                  <a:lnTo>
                    <a:pt x="3455924" y="288137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22550" y="3357625"/>
              <a:ext cx="1943100" cy="2160905"/>
            </a:xfrm>
            <a:custGeom>
              <a:avLst/>
              <a:gdLst/>
              <a:ahLst/>
              <a:cxnLst/>
              <a:rect l="l" t="t" r="r" b="b"/>
              <a:pathLst>
                <a:path w="1943100" h="2160904">
                  <a:moveTo>
                    <a:pt x="1007999" y="2160524"/>
                  </a:moveTo>
                  <a:lnTo>
                    <a:pt x="1007999" y="0"/>
                  </a:lnTo>
                </a:path>
                <a:path w="1943100" h="2160904">
                  <a:moveTo>
                    <a:pt x="0" y="0"/>
                  </a:moveTo>
                  <a:lnTo>
                    <a:pt x="1007999" y="0"/>
                  </a:lnTo>
                </a:path>
                <a:path w="1943100" h="2160904">
                  <a:moveTo>
                    <a:pt x="0" y="1007999"/>
                  </a:moveTo>
                  <a:lnTo>
                    <a:pt x="1943100" y="1007999"/>
                  </a:lnTo>
                </a:path>
                <a:path w="1943100" h="2160904">
                  <a:moveTo>
                    <a:pt x="1943100" y="2160524"/>
                  </a:moveTo>
                  <a:lnTo>
                    <a:pt x="1943100" y="1007999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97225" y="2924174"/>
              <a:ext cx="2160905" cy="2305050"/>
            </a:xfrm>
            <a:custGeom>
              <a:avLst/>
              <a:gdLst/>
              <a:ahLst/>
              <a:cxnLst/>
              <a:rect l="l" t="t" r="r" b="b"/>
              <a:pathLst>
                <a:path w="2160904" h="2305050">
                  <a:moveTo>
                    <a:pt x="0" y="0"/>
                  </a:moveTo>
                  <a:lnTo>
                    <a:pt x="2160524" y="2305050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2327" y="2708871"/>
              <a:ext cx="211581" cy="2770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6039" y="5528462"/>
              <a:ext cx="221195" cy="2770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8004" y="4941277"/>
              <a:ext cx="226009" cy="2770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1145" y="4136605"/>
              <a:ext cx="169900" cy="2770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2167" y="3109937"/>
              <a:ext cx="195554" cy="27702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955673" y="546455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41500" y="3218522"/>
            <a:ext cx="2447290" cy="2550160"/>
            <a:chOff x="1841500" y="3218522"/>
            <a:chExt cx="2447290" cy="255016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0252" y="5491086"/>
              <a:ext cx="190741" cy="2770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3626" y="5491086"/>
              <a:ext cx="415137" cy="2770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1500" y="3218522"/>
              <a:ext cx="254850" cy="2770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26971" y="4226648"/>
              <a:ext cx="190741" cy="27702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653403" y="2613025"/>
            <a:ext cx="3571875" cy="3168650"/>
            <a:chOff x="6653403" y="2613025"/>
            <a:chExt cx="3571875" cy="3168650"/>
          </a:xfrm>
        </p:grpSpPr>
        <p:sp>
          <p:nvSpPr>
            <p:cNvPr id="21" name="object 21"/>
            <p:cNvSpPr/>
            <p:nvPr/>
          </p:nvSpPr>
          <p:spPr>
            <a:xfrm>
              <a:off x="6769100" y="2613024"/>
              <a:ext cx="3456304" cy="3024505"/>
            </a:xfrm>
            <a:custGeom>
              <a:avLst/>
              <a:gdLst/>
              <a:ahLst/>
              <a:cxnLst/>
              <a:rect l="l" t="t" r="r" b="b"/>
              <a:pathLst>
                <a:path w="3456304" h="3024504">
                  <a:moveTo>
                    <a:pt x="3455924" y="2881249"/>
                  </a:moveTo>
                  <a:lnTo>
                    <a:pt x="3436874" y="2871724"/>
                  </a:lnTo>
                  <a:lnTo>
                    <a:pt x="3379724" y="2843149"/>
                  </a:lnTo>
                  <a:lnTo>
                    <a:pt x="3379724" y="2871724"/>
                  </a:lnTo>
                  <a:lnTo>
                    <a:pt x="153924" y="2871724"/>
                  </a:lnTo>
                  <a:lnTo>
                    <a:pt x="153924" y="76200"/>
                  </a:lnTo>
                  <a:lnTo>
                    <a:pt x="182499" y="76200"/>
                  </a:lnTo>
                  <a:lnTo>
                    <a:pt x="176149" y="63500"/>
                  </a:lnTo>
                  <a:lnTo>
                    <a:pt x="144399" y="0"/>
                  </a:lnTo>
                  <a:lnTo>
                    <a:pt x="106299" y="76200"/>
                  </a:lnTo>
                  <a:lnTo>
                    <a:pt x="134874" y="76200"/>
                  </a:lnTo>
                  <a:lnTo>
                    <a:pt x="134874" y="2871724"/>
                  </a:lnTo>
                  <a:lnTo>
                    <a:pt x="0" y="2871724"/>
                  </a:lnTo>
                  <a:lnTo>
                    <a:pt x="0" y="2890774"/>
                  </a:lnTo>
                  <a:lnTo>
                    <a:pt x="134874" y="2890774"/>
                  </a:lnTo>
                  <a:lnTo>
                    <a:pt x="134874" y="3024187"/>
                  </a:lnTo>
                  <a:lnTo>
                    <a:pt x="153924" y="3024187"/>
                  </a:lnTo>
                  <a:lnTo>
                    <a:pt x="153924" y="2890774"/>
                  </a:lnTo>
                  <a:lnTo>
                    <a:pt x="3379724" y="2890774"/>
                  </a:lnTo>
                  <a:lnTo>
                    <a:pt x="3379724" y="2919349"/>
                  </a:lnTo>
                  <a:lnTo>
                    <a:pt x="3436874" y="2890774"/>
                  </a:lnTo>
                  <a:lnTo>
                    <a:pt x="3455924" y="288124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13626" y="3333750"/>
              <a:ext cx="1943100" cy="2160905"/>
            </a:xfrm>
            <a:custGeom>
              <a:avLst/>
              <a:gdLst/>
              <a:ahLst/>
              <a:cxnLst/>
              <a:rect l="l" t="t" r="r" b="b"/>
              <a:pathLst>
                <a:path w="1943100" h="2160904">
                  <a:moveTo>
                    <a:pt x="1007999" y="2160651"/>
                  </a:moveTo>
                  <a:lnTo>
                    <a:pt x="1007999" y="0"/>
                  </a:lnTo>
                </a:path>
                <a:path w="1943100" h="2160904">
                  <a:moveTo>
                    <a:pt x="0" y="0"/>
                  </a:moveTo>
                  <a:lnTo>
                    <a:pt x="1007999" y="0"/>
                  </a:lnTo>
                </a:path>
                <a:path w="1943100" h="2160904">
                  <a:moveTo>
                    <a:pt x="0" y="1007999"/>
                  </a:moveTo>
                  <a:lnTo>
                    <a:pt x="1943100" y="1007999"/>
                  </a:lnTo>
                </a:path>
                <a:path w="1943100" h="2160904">
                  <a:moveTo>
                    <a:pt x="1943100" y="2160651"/>
                  </a:moveTo>
                  <a:lnTo>
                    <a:pt x="1943100" y="1007999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88301" y="2900299"/>
              <a:ext cx="2160905" cy="2305050"/>
            </a:xfrm>
            <a:custGeom>
              <a:avLst/>
              <a:gdLst/>
              <a:ahLst/>
              <a:cxnLst/>
              <a:rect l="l" t="t" r="r" b="b"/>
              <a:pathLst>
                <a:path w="2160904" h="2305050">
                  <a:moveTo>
                    <a:pt x="0" y="0"/>
                  </a:moveTo>
                  <a:lnTo>
                    <a:pt x="2160524" y="2305050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3403" y="2684995"/>
              <a:ext cx="211581" cy="2770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37115" y="5504649"/>
              <a:ext cx="221195" cy="2770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49079" y="4917528"/>
              <a:ext cx="226009" cy="2770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13243" y="3086061"/>
              <a:ext cx="195554" cy="2770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72220" y="4112729"/>
              <a:ext cx="169900" cy="27702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747509" y="5440476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32575" y="3194646"/>
            <a:ext cx="2360930" cy="2550160"/>
            <a:chOff x="6632575" y="3194646"/>
            <a:chExt cx="2360930" cy="2550160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80147" y="5467273"/>
              <a:ext cx="328587" cy="2770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64701" y="5467273"/>
              <a:ext cx="328587" cy="2770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32575" y="3194646"/>
              <a:ext cx="254850" cy="2770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18046" y="4202899"/>
              <a:ext cx="190741" cy="277025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128448" y="196674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422" y="565785"/>
            <a:ext cx="755904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/>
              <a:t>Закон</a:t>
            </a:r>
            <a:r>
              <a:rPr sz="2800" spc="-80" dirty="0"/>
              <a:t> </a:t>
            </a:r>
            <a:r>
              <a:rPr sz="2800" spc="-10" dirty="0"/>
              <a:t>предложения:</a:t>
            </a:r>
            <a:r>
              <a:rPr sz="2800" spc="-80" dirty="0"/>
              <a:t> </a:t>
            </a:r>
            <a:r>
              <a:rPr sz="2800" dirty="0"/>
              <a:t>при</a:t>
            </a:r>
            <a:r>
              <a:rPr sz="2800" spc="-75" dirty="0"/>
              <a:t> </a:t>
            </a:r>
            <a:r>
              <a:rPr sz="2800" dirty="0"/>
              <a:t>прочих</a:t>
            </a:r>
            <a:r>
              <a:rPr sz="2800" spc="-70" dirty="0"/>
              <a:t> </a:t>
            </a:r>
            <a:r>
              <a:rPr sz="2800" dirty="0"/>
              <a:t>равных</a:t>
            </a:r>
            <a:r>
              <a:rPr sz="2800" spc="-80" dirty="0"/>
              <a:t> </a:t>
            </a:r>
            <a:r>
              <a:rPr sz="2800" spc="-10" dirty="0"/>
              <a:t>условиях, </a:t>
            </a:r>
            <a:r>
              <a:rPr sz="2800" dirty="0"/>
              <a:t>чем</a:t>
            </a:r>
            <a:r>
              <a:rPr sz="2800" spc="-85" dirty="0"/>
              <a:t> </a:t>
            </a:r>
            <a:r>
              <a:rPr sz="2800" dirty="0"/>
              <a:t>выше</a:t>
            </a:r>
            <a:r>
              <a:rPr sz="2800" spc="-55" dirty="0"/>
              <a:t> </a:t>
            </a:r>
            <a:r>
              <a:rPr sz="2800" dirty="0"/>
              <a:t>цена,</a:t>
            </a:r>
            <a:r>
              <a:rPr sz="2800" spc="-85" dirty="0"/>
              <a:t> </a:t>
            </a:r>
            <a:r>
              <a:rPr sz="2800" dirty="0"/>
              <a:t>тем</a:t>
            </a:r>
            <a:r>
              <a:rPr sz="2800" spc="-55" dirty="0"/>
              <a:t> </a:t>
            </a:r>
            <a:r>
              <a:rPr sz="2800" dirty="0"/>
              <a:t>больше</a:t>
            </a:r>
            <a:r>
              <a:rPr sz="2800" spc="-75" dirty="0"/>
              <a:t> </a:t>
            </a:r>
            <a:r>
              <a:rPr sz="2800" dirty="0"/>
              <a:t>объем</a:t>
            </a:r>
            <a:r>
              <a:rPr sz="2800" spc="-75" dirty="0"/>
              <a:t> </a:t>
            </a:r>
            <a:r>
              <a:rPr sz="2800" spc="-10" dirty="0"/>
              <a:t>предложения.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637792" y="1864563"/>
            <a:ext cx="3101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Кривая</a:t>
            </a:r>
            <a:r>
              <a:rPr sz="24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предложения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2652" y="1732279"/>
            <a:ext cx="2494915" cy="14389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Уравнение</a:t>
            </a:r>
            <a:r>
              <a:rPr sz="24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кривой предложения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Пусть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уравнение 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вида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3 +</a:t>
            </a:r>
            <a:r>
              <a:rPr sz="18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2Q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2652" y="3145337"/>
            <a:ext cx="4047490" cy="7727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При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цене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объем спроса равен 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При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цене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объем спроса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равен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3,5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2652" y="3893947"/>
            <a:ext cx="2062480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Обратная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функция</a:t>
            </a:r>
            <a:endParaRPr sz="18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78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0,5Р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8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1,5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16050" y="2636773"/>
            <a:ext cx="3726179" cy="3097530"/>
            <a:chOff x="1416050" y="2636773"/>
            <a:chExt cx="3726179" cy="3097530"/>
          </a:xfrm>
        </p:grpSpPr>
        <p:sp>
          <p:nvSpPr>
            <p:cNvPr id="8" name="object 8"/>
            <p:cNvSpPr/>
            <p:nvPr/>
          </p:nvSpPr>
          <p:spPr>
            <a:xfrm>
              <a:off x="1614424" y="2636773"/>
              <a:ext cx="3527425" cy="3097530"/>
            </a:xfrm>
            <a:custGeom>
              <a:avLst/>
              <a:gdLst/>
              <a:ahLst/>
              <a:cxnLst/>
              <a:rect l="l" t="t" r="r" b="b"/>
              <a:pathLst>
                <a:path w="3527425" h="3097529">
                  <a:moveTo>
                    <a:pt x="3527425" y="2952813"/>
                  </a:moveTo>
                  <a:lnTo>
                    <a:pt x="3508273" y="2943225"/>
                  </a:lnTo>
                  <a:lnTo>
                    <a:pt x="3451225" y="2914650"/>
                  </a:lnTo>
                  <a:lnTo>
                    <a:pt x="3451225" y="2943225"/>
                  </a:lnTo>
                  <a:lnTo>
                    <a:pt x="152400" y="2943225"/>
                  </a:lnTo>
                  <a:lnTo>
                    <a:pt x="152400" y="76200"/>
                  </a:lnTo>
                  <a:lnTo>
                    <a:pt x="180975" y="76200"/>
                  </a:lnTo>
                  <a:lnTo>
                    <a:pt x="174625" y="63500"/>
                  </a:lnTo>
                  <a:lnTo>
                    <a:pt x="142875" y="0"/>
                  </a:lnTo>
                  <a:lnTo>
                    <a:pt x="104775" y="76200"/>
                  </a:lnTo>
                  <a:lnTo>
                    <a:pt x="133350" y="76200"/>
                  </a:lnTo>
                  <a:lnTo>
                    <a:pt x="133350" y="2943225"/>
                  </a:lnTo>
                  <a:lnTo>
                    <a:pt x="0" y="2943225"/>
                  </a:lnTo>
                  <a:lnTo>
                    <a:pt x="0" y="2962338"/>
                  </a:lnTo>
                  <a:lnTo>
                    <a:pt x="133350" y="2962338"/>
                  </a:lnTo>
                  <a:lnTo>
                    <a:pt x="133350" y="3097276"/>
                  </a:lnTo>
                  <a:lnTo>
                    <a:pt x="152400" y="3097276"/>
                  </a:lnTo>
                  <a:lnTo>
                    <a:pt x="152400" y="2962338"/>
                  </a:lnTo>
                  <a:lnTo>
                    <a:pt x="3451225" y="2962338"/>
                  </a:lnTo>
                  <a:lnTo>
                    <a:pt x="3451225" y="2990913"/>
                  </a:lnTo>
                  <a:lnTo>
                    <a:pt x="3508375" y="2962338"/>
                  </a:lnTo>
                  <a:lnTo>
                    <a:pt x="3527425" y="295281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7425" y="3789425"/>
              <a:ext cx="2232025" cy="1800225"/>
            </a:xfrm>
            <a:custGeom>
              <a:avLst/>
              <a:gdLst/>
              <a:ahLst/>
              <a:cxnLst/>
              <a:rect l="l" t="t" r="r" b="b"/>
              <a:pathLst>
                <a:path w="2232025" h="1800225">
                  <a:moveTo>
                    <a:pt x="2232025" y="1800161"/>
                  </a:moveTo>
                  <a:lnTo>
                    <a:pt x="2232025" y="0"/>
                  </a:lnTo>
                </a:path>
                <a:path w="2232025" h="1800225">
                  <a:moveTo>
                    <a:pt x="0" y="0"/>
                  </a:moveTo>
                  <a:lnTo>
                    <a:pt x="2160524" y="0"/>
                  </a:lnTo>
                </a:path>
                <a:path w="2232025" h="1800225">
                  <a:moveTo>
                    <a:pt x="0" y="576199"/>
                  </a:moveTo>
                  <a:lnTo>
                    <a:pt x="1223899" y="576199"/>
                  </a:lnTo>
                </a:path>
                <a:path w="2232025" h="1800225">
                  <a:moveTo>
                    <a:pt x="1223899" y="1800161"/>
                  </a:moveTo>
                  <a:lnTo>
                    <a:pt x="1223899" y="576199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7425" y="3644899"/>
              <a:ext cx="2447925" cy="1440180"/>
            </a:xfrm>
            <a:custGeom>
              <a:avLst/>
              <a:gdLst/>
              <a:ahLst/>
              <a:cxnLst/>
              <a:rect l="l" t="t" r="r" b="b"/>
              <a:pathLst>
                <a:path w="2447925" h="1440179">
                  <a:moveTo>
                    <a:pt x="0" y="1439799"/>
                  </a:moveTo>
                  <a:lnTo>
                    <a:pt x="244792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6050" y="3625468"/>
              <a:ext cx="328561" cy="2769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84757" y="418350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1897" y="491959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1469" y="554624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44673" y="3224276"/>
            <a:ext cx="1546225" cy="2663825"/>
            <a:chOff x="2844673" y="3224276"/>
            <a:chExt cx="1546225" cy="266382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6228" y="3503930"/>
              <a:ext cx="169887" cy="2769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4673" y="4087749"/>
              <a:ext cx="195529" cy="2769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5986" y="3224276"/>
              <a:ext cx="184315" cy="2769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600" y="5613400"/>
              <a:ext cx="1249362" cy="27463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320546" y="2623566"/>
            <a:ext cx="417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001F5F"/>
                </a:solidFill>
                <a:latin typeface="Calibri"/>
                <a:cs typeface="Calibri"/>
              </a:rPr>
              <a:t>($)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44948" y="5551423"/>
            <a:ext cx="5461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001F5F"/>
                </a:solidFill>
                <a:latin typeface="Calibri"/>
                <a:cs typeface="Calibri"/>
              </a:rPr>
              <a:t>(ед)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C84C193-866A-468E-863A-1577B6495D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5" t="-8216" b="-1"/>
          <a:stretch/>
        </p:blipFill>
        <p:spPr>
          <a:xfrm>
            <a:off x="10128448" y="196674"/>
            <a:ext cx="1584176" cy="6558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016" y="869061"/>
            <a:ext cx="10067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/>
              <a:t>Неценовые</a:t>
            </a:r>
            <a:r>
              <a:rPr sz="2800" spc="-100" dirty="0"/>
              <a:t> </a:t>
            </a:r>
            <a:r>
              <a:rPr sz="2800" spc="-25" dirty="0"/>
              <a:t>факторы</a:t>
            </a:r>
            <a:r>
              <a:rPr sz="2800" spc="-110" dirty="0"/>
              <a:t> </a:t>
            </a:r>
            <a:r>
              <a:rPr sz="2400" dirty="0"/>
              <a:t>–</a:t>
            </a:r>
            <a:r>
              <a:rPr sz="2400" spc="-20" dirty="0"/>
              <a:t> </a:t>
            </a:r>
            <a:r>
              <a:rPr sz="2400" spc="-10" dirty="0"/>
              <a:t>ЛЮБЫЕ</a:t>
            </a:r>
            <a:r>
              <a:rPr sz="2400" spc="-95" dirty="0"/>
              <a:t> </a:t>
            </a:r>
            <a:r>
              <a:rPr sz="2400" spc="-20" dirty="0"/>
              <a:t>ФАКТОРЫ,</a:t>
            </a:r>
            <a:r>
              <a:rPr sz="2400" spc="-85" dirty="0"/>
              <a:t> </a:t>
            </a:r>
            <a:r>
              <a:rPr sz="2400" spc="-10" dirty="0"/>
              <a:t>КРОМЕ</a:t>
            </a:r>
            <a:r>
              <a:rPr sz="2400" spc="-95" dirty="0"/>
              <a:t> </a:t>
            </a:r>
            <a:r>
              <a:rPr sz="2400" dirty="0"/>
              <a:t>ЦЕНЫ</a:t>
            </a:r>
            <a:r>
              <a:rPr sz="2400" spc="-100" dirty="0"/>
              <a:t> </a:t>
            </a:r>
            <a:r>
              <a:rPr sz="2400" dirty="0"/>
              <a:t>НА</a:t>
            </a:r>
            <a:r>
              <a:rPr sz="2400" spc="-70" dirty="0"/>
              <a:t> </a:t>
            </a:r>
            <a:r>
              <a:rPr sz="2400" spc="-10" dirty="0"/>
              <a:t>ДАННЫЙ</a:t>
            </a:r>
            <a:r>
              <a:rPr sz="2400" spc="-100" dirty="0"/>
              <a:t> </a:t>
            </a:r>
            <a:r>
              <a:rPr sz="2400" spc="-10" dirty="0"/>
              <a:t>ТОВАР: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233422" y="2022181"/>
            <a:ext cx="3237230" cy="29483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Неценовые</a:t>
            </a:r>
            <a:r>
              <a:rPr sz="2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факторы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Цены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ресурсы,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Налоги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субсидии,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Число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конкурентов.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Технологии,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Ожидания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2652" y="1640839"/>
            <a:ext cx="3435985" cy="82994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85"/>
              </a:spcBef>
            </a:pPr>
            <a:r>
              <a:rPr sz="2200" b="1" spc="-20" dirty="0">
                <a:solidFill>
                  <a:srgbClr val="006FC0"/>
                </a:solidFill>
                <a:latin typeface="Calibri"/>
                <a:cs typeface="Calibri"/>
              </a:rPr>
              <a:t>Предложение</a:t>
            </a:r>
            <a:r>
              <a:rPr sz="22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выросло</a:t>
            </a:r>
            <a:r>
              <a:rPr sz="22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сдвиг</a:t>
            </a:r>
            <a:r>
              <a:rPr sz="22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вправо,</a:t>
            </a:r>
            <a:r>
              <a:rPr sz="22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предложение сократилось</a:t>
            </a:r>
            <a:r>
              <a:rPr sz="2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2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сдвиг</a:t>
            </a:r>
            <a:r>
              <a:rPr sz="22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влево.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53150" y="2716148"/>
            <a:ext cx="4321175" cy="3097530"/>
            <a:chOff x="6153150" y="2716148"/>
            <a:chExt cx="4321175" cy="3097530"/>
          </a:xfrm>
        </p:grpSpPr>
        <p:sp>
          <p:nvSpPr>
            <p:cNvPr id="6" name="object 6"/>
            <p:cNvSpPr/>
            <p:nvPr/>
          </p:nvSpPr>
          <p:spPr>
            <a:xfrm>
              <a:off x="6351524" y="2716148"/>
              <a:ext cx="4123054" cy="3097530"/>
            </a:xfrm>
            <a:custGeom>
              <a:avLst/>
              <a:gdLst/>
              <a:ahLst/>
              <a:cxnLst/>
              <a:rect l="l" t="t" r="r" b="b"/>
              <a:pathLst>
                <a:path w="4123054" h="3097529">
                  <a:moveTo>
                    <a:pt x="4122801" y="2968688"/>
                  </a:moveTo>
                  <a:lnTo>
                    <a:pt x="4046728" y="2930296"/>
                  </a:lnTo>
                  <a:lnTo>
                    <a:pt x="4046626" y="2958884"/>
                  </a:lnTo>
                  <a:lnTo>
                    <a:pt x="154051" y="2943885"/>
                  </a:lnTo>
                  <a:lnTo>
                    <a:pt x="154051" y="76200"/>
                  </a:lnTo>
                  <a:lnTo>
                    <a:pt x="182626" y="76200"/>
                  </a:lnTo>
                  <a:lnTo>
                    <a:pt x="176276" y="63500"/>
                  </a:lnTo>
                  <a:lnTo>
                    <a:pt x="144526" y="0"/>
                  </a:lnTo>
                  <a:lnTo>
                    <a:pt x="106426" y="76200"/>
                  </a:lnTo>
                  <a:lnTo>
                    <a:pt x="135001" y="76200"/>
                  </a:lnTo>
                  <a:lnTo>
                    <a:pt x="135001" y="2943809"/>
                  </a:lnTo>
                  <a:lnTo>
                    <a:pt x="127" y="2943288"/>
                  </a:lnTo>
                  <a:lnTo>
                    <a:pt x="0" y="2962338"/>
                  </a:lnTo>
                  <a:lnTo>
                    <a:pt x="135001" y="2962859"/>
                  </a:lnTo>
                  <a:lnTo>
                    <a:pt x="135001" y="3097276"/>
                  </a:lnTo>
                  <a:lnTo>
                    <a:pt x="154051" y="3097276"/>
                  </a:lnTo>
                  <a:lnTo>
                    <a:pt x="154051" y="2962935"/>
                  </a:lnTo>
                  <a:lnTo>
                    <a:pt x="4046563" y="2977934"/>
                  </a:lnTo>
                  <a:lnTo>
                    <a:pt x="4046474" y="3006496"/>
                  </a:lnTo>
                  <a:lnTo>
                    <a:pt x="4104055" y="2977972"/>
                  </a:lnTo>
                  <a:lnTo>
                    <a:pt x="4122801" y="296868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6050" y="3854449"/>
              <a:ext cx="3834129" cy="1814830"/>
            </a:xfrm>
            <a:custGeom>
              <a:avLst/>
              <a:gdLst/>
              <a:ahLst/>
              <a:cxnLst/>
              <a:rect l="l" t="t" r="r" b="b"/>
              <a:pathLst>
                <a:path w="3834129" h="1814829">
                  <a:moveTo>
                    <a:pt x="2232025" y="1814512"/>
                  </a:moveTo>
                  <a:lnTo>
                    <a:pt x="2232025" y="14350"/>
                  </a:lnTo>
                </a:path>
                <a:path w="3834129" h="1814829">
                  <a:moveTo>
                    <a:pt x="0" y="14350"/>
                  </a:moveTo>
                  <a:lnTo>
                    <a:pt x="3833876" y="0"/>
                  </a:lnTo>
                </a:path>
                <a:path w="3834129" h="1814829">
                  <a:moveTo>
                    <a:pt x="0" y="590550"/>
                  </a:moveTo>
                  <a:lnTo>
                    <a:pt x="1224026" y="590550"/>
                  </a:lnTo>
                </a:path>
                <a:path w="3834129" h="1814829">
                  <a:moveTo>
                    <a:pt x="1224026" y="1814512"/>
                  </a:moveTo>
                  <a:lnTo>
                    <a:pt x="1224026" y="590550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96050" y="3724274"/>
              <a:ext cx="2447925" cy="1440180"/>
            </a:xfrm>
            <a:custGeom>
              <a:avLst/>
              <a:gdLst/>
              <a:ahLst/>
              <a:cxnLst/>
              <a:rect l="l" t="t" r="r" b="b"/>
              <a:pathLst>
                <a:path w="2447925" h="1440179">
                  <a:moveTo>
                    <a:pt x="0" y="1439799"/>
                  </a:moveTo>
                  <a:lnTo>
                    <a:pt x="244792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1697" y="2788234"/>
              <a:ext cx="211632" cy="2770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150" y="3705047"/>
              <a:ext cx="328663" cy="27703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22238" y="4263085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9759" y="4999431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9332" y="562640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81762" y="2968561"/>
            <a:ext cx="3959225" cy="3010535"/>
            <a:chOff x="6481762" y="2968561"/>
            <a:chExt cx="3959225" cy="301053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9690" y="5701487"/>
              <a:ext cx="221246" cy="2770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4089" y="3583508"/>
              <a:ext cx="169938" cy="2770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2280" y="4167454"/>
              <a:ext cx="195592" cy="2770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43975" y="3303854"/>
              <a:ext cx="184378" cy="27703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96050" y="2982848"/>
              <a:ext cx="3538854" cy="2332355"/>
            </a:xfrm>
            <a:custGeom>
              <a:avLst/>
              <a:gdLst/>
              <a:ahLst/>
              <a:cxnLst/>
              <a:rect l="l" t="t" r="r" b="b"/>
              <a:pathLst>
                <a:path w="3538854" h="2332354">
                  <a:moveTo>
                    <a:pt x="0" y="1439926"/>
                  </a:moveTo>
                  <a:lnTo>
                    <a:pt x="2447925" y="0"/>
                  </a:lnTo>
                </a:path>
                <a:path w="3538854" h="2332354">
                  <a:moveTo>
                    <a:pt x="923925" y="2332101"/>
                  </a:moveTo>
                  <a:lnTo>
                    <a:pt x="3538601" y="793876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127" y="5701487"/>
              <a:ext cx="190792" cy="2770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28685" y="5684634"/>
              <a:ext cx="415239" cy="2770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898126" y="3884675"/>
              <a:ext cx="0" cy="1800225"/>
            </a:xfrm>
            <a:custGeom>
              <a:avLst/>
              <a:gdLst/>
              <a:ahLst/>
              <a:cxnLst/>
              <a:rect l="l" t="t" r="r" b="b"/>
              <a:pathLst>
                <a:path h="1800225">
                  <a:moveTo>
                    <a:pt x="0" y="180016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827768" y="567486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184135" y="2815285"/>
            <a:ext cx="2764155" cy="1684655"/>
            <a:chOff x="7184135" y="2815285"/>
            <a:chExt cx="2764155" cy="168465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84135" y="3574110"/>
              <a:ext cx="280504" cy="2770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7493" y="3566490"/>
              <a:ext cx="280504" cy="2770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9718" y="2815285"/>
              <a:ext cx="294932" cy="2770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22053" y="4222318"/>
              <a:ext cx="294932" cy="2770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434</Words>
  <Application>Microsoft Office PowerPoint</Application>
  <PresentationFormat>Широкоэкранный</PresentationFormat>
  <Paragraphs>106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 Light</vt:lpstr>
      <vt:lpstr>Arial</vt:lpstr>
      <vt:lpstr>Calibri</vt:lpstr>
      <vt:lpstr>Wingdings 2</vt:lpstr>
      <vt:lpstr>Times New Roman</vt:lpstr>
      <vt:lpstr>Office Theme</vt:lpstr>
      <vt:lpstr>Презентация PowerPoint</vt:lpstr>
      <vt:lpstr>Презентация PowerPoint</vt:lpstr>
      <vt:lpstr>ТЕОРИЯ СПРОСА И ПРЕДЛОЖЕНИЯ</vt:lpstr>
      <vt:lpstr>Закон спроса: при прочих равных условиях, чем выше цена, тем меньше объем спроса.</vt:lpstr>
      <vt:lpstr>Неценовые факторы – ЛЮБЫЕ ФАКТОРЫ, КРОМЕ ЦЕНЫ НА ДАННЫЙ ТОВАР:</vt:lpstr>
      <vt:lpstr>Рыночное равновесие</vt:lpstr>
      <vt:lpstr>Индивидуальный и рыночный спрос</vt:lpstr>
      <vt:lpstr>Закон предложения: при прочих равных условиях, чем выше цена, тем больше объем предложения.</vt:lpstr>
      <vt:lpstr>Неценовые факторы – ЛЮБЫЕ ФАКТОРЫ, КРОМЕ ЦЕНЫ НА ДАННЫЙ ТОВАР:</vt:lpstr>
      <vt:lpstr>Рынок автомобилей в Казахстане</vt:lpstr>
      <vt:lpstr>Излишек потребителя и производителя</vt:lpstr>
      <vt:lpstr>Индивидуальное и рыночное предложение</vt:lpstr>
      <vt:lpstr>Особые случаи: неэкономические блага (воздух)</vt:lpstr>
      <vt:lpstr>Особые случаи: невыгодные для производства блага (золотой автомобиль)</vt:lpstr>
      <vt:lpstr>Особые случаи: предложение труда со стороны индивида</vt:lpstr>
      <vt:lpstr>Особые случаи: множество точек равновесия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Alim</dc:creator>
  <cp:lastModifiedBy>Манатжан</cp:lastModifiedBy>
  <cp:revision>2</cp:revision>
  <dcterms:created xsi:type="dcterms:W3CDTF">2022-07-29T03:49:08Z</dcterms:created>
  <dcterms:modified xsi:type="dcterms:W3CDTF">2022-08-24T05:01:04Z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2022-07-29T00:00:00Z</vt:filetime>
  </property>
</Properties>
</file>