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1" r:id="rId2"/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62678"/>
    <a:srgbClr val="008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48" d="100"/>
          <a:sy n="48" d="100"/>
        </p:scale>
        <p:origin x="1282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82BAD6-5E16-4C10-9B2E-6581C6E73C0C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D5E7FC-7788-4FEE-9BB8-B1959E33B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6669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D5E7FC-7788-4FEE-9BB8-B1959E33B7E1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67973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D5E7FC-7788-4FEE-9BB8-B1959E33B7E1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93975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3811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4325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8125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3864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430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7683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866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4923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84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2791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7241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ABAE1A-5247-4A34-9181-09F1919AC41A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7071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25.png"/><Relationship Id="rId18" Type="http://schemas.openxmlformats.org/officeDocument/2006/relationships/image" Target="../media/image28.png"/><Relationship Id="rId26" Type="http://schemas.openxmlformats.org/officeDocument/2006/relationships/image" Target="../media/image36.png"/><Relationship Id="rId3" Type="http://schemas.openxmlformats.org/officeDocument/2006/relationships/image" Target="../media/image15.png"/><Relationship Id="rId21" Type="http://schemas.openxmlformats.org/officeDocument/2006/relationships/image" Target="../media/image31.png"/><Relationship Id="rId7" Type="http://schemas.openxmlformats.org/officeDocument/2006/relationships/image" Target="../media/image150.png"/><Relationship Id="rId12" Type="http://schemas.openxmlformats.org/officeDocument/2006/relationships/image" Target="../media/image24.png"/><Relationship Id="rId17" Type="http://schemas.openxmlformats.org/officeDocument/2006/relationships/image" Target="../media/image19.png"/><Relationship Id="rId25" Type="http://schemas.openxmlformats.org/officeDocument/2006/relationships/image" Target="../media/image3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8.png"/><Relationship Id="rId20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11" Type="http://schemas.openxmlformats.org/officeDocument/2006/relationships/image" Target="../media/image23.png"/><Relationship Id="rId24" Type="http://schemas.openxmlformats.org/officeDocument/2006/relationships/image" Target="../media/image34.png"/><Relationship Id="rId15" Type="http://schemas.openxmlformats.org/officeDocument/2006/relationships/image" Target="../media/image27.png"/><Relationship Id="rId23" Type="http://schemas.openxmlformats.org/officeDocument/2006/relationships/image" Target="../media/image33.png"/><Relationship Id="rId28" Type="http://schemas.openxmlformats.org/officeDocument/2006/relationships/image" Target="../media/image38.png"/><Relationship Id="rId10" Type="http://schemas.openxmlformats.org/officeDocument/2006/relationships/image" Target="../media/image22.png"/><Relationship Id="rId19" Type="http://schemas.openxmlformats.org/officeDocument/2006/relationships/image" Target="../media/image29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Relationship Id="rId14" Type="http://schemas.openxmlformats.org/officeDocument/2006/relationships/image" Target="../media/image26.png"/><Relationship Id="rId22" Type="http://schemas.openxmlformats.org/officeDocument/2006/relationships/image" Target="../media/image32.png"/><Relationship Id="rId27" Type="http://schemas.openxmlformats.org/officeDocument/2006/relationships/image" Target="../media/image3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7" Type="http://schemas.openxmlformats.org/officeDocument/2006/relationships/image" Target="../media/image45.png"/><Relationship Id="rId12" Type="http://schemas.openxmlformats.org/officeDocument/2006/relationships/image" Target="../media/image49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png"/><Relationship Id="rId11" Type="http://schemas.openxmlformats.org/officeDocument/2006/relationships/image" Target="../media/image48.png"/><Relationship Id="rId5" Type="http://schemas.openxmlformats.org/officeDocument/2006/relationships/image" Target="../media/image43.png"/><Relationship Id="rId10" Type="http://schemas.openxmlformats.org/officeDocument/2006/relationships/image" Target="../media/image47.png"/><Relationship Id="rId4" Type="http://schemas.openxmlformats.org/officeDocument/2006/relationships/image" Target="../media/image42.png"/><Relationship Id="rId9" Type="http://schemas.openxmlformats.org/officeDocument/2006/relationships/image" Target="../media/image4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png"/><Relationship Id="rId13" Type="http://schemas.openxmlformats.org/officeDocument/2006/relationships/image" Target="../media/image52.png"/><Relationship Id="rId18" Type="http://schemas.openxmlformats.org/officeDocument/2006/relationships/image" Target="../media/image62.png"/><Relationship Id="rId26" Type="http://schemas.openxmlformats.org/officeDocument/2006/relationships/image" Target="../media/image530.png"/><Relationship Id="rId21" Type="http://schemas.openxmlformats.org/officeDocument/2006/relationships/image" Target="../media/image60.png"/><Relationship Id="rId12" Type="http://schemas.openxmlformats.org/officeDocument/2006/relationships/image" Target="../media/image51.png"/><Relationship Id="rId17" Type="http://schemas.openxmlformats.org/officeDocument/2006/relationships/image" Target="../media/image58.png"/><Relationship Id="rId25" Type="http://schemas.openxmlformats.org/officeDocument/2006/relationships/image" Target="../media/image59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55.png"/><Relationship Id="rId20" Type="http://schemas.openxmlformats.org/officeDocument/2006/relationships/image" Target="../media/image550.png"/><Relationship Id="rId29" Type="http://schemas.openxmlformats.org/officeDocument/2006/relationships/image" Target="../media/image71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50.png"/><Relationship Id="rId24" Type="http://schemas.openxmlformats.org/officeDocument/2006/relationships/image" Target="../media/image580.png"/><Relationship Id="rId5" Type="http://schemas.openxmlformats.org/officeDocument/2006/relationships/image" Target="../media/image510.png"/><Relationship Id="rId15" Type="http://schemas.openxmlformats.org/officeDocument/2006/relationships/image" Target="../media/image54.png"/><Relationship Id="rId23" Type="http://schemas.openxmlformats.org/officeDocument/2006/relationships/image" Target="../media/image64.png"/><Relationship Id="rId28" Type="http://schemas.openxmlformats.org/officeDocument/2006/relationships/image" Target="../media/image70.png"/><Relationship Id="rId10" Type="http://schemas.openxmlformats.org/officeDocument/2006/relationships/image" Target="../media/image39.png"/><Relationship Id="rId19" Type="http://schemas.openxmlformats.org/officeDocument/2006/relationships/image" Target="../media/image63.png"/><Relationship Id="rId31" Type="http://schemas.openxmlformats.org/officeDocument/2006/relationships/image" Target="../media/image73.png"/><Relationship Id="rId9" Type="http://schemas.openxmlformats.org/officeDocument/2006/relationships/image" Target="../media/image57.png"/><Relationship Id="rId14" Type="http://schemas.openxmlformats.org/officeDocument/2006/relationships/image" Target="../media/image53.png"/><Relationship Id="rId22" Type="http://schemas.openxmlformats.org/officeDocument/2006/relationships/image" Target="../media/image61.png"/><Relationship Id="rId27" Type="http://schemas.openxmlformats.org/officeDocument/2006/relationships/image" Target="../media/image540.png"/><Relationship Id="rId30" Type="http://schemas.openxmlformats.org/officeDocument/2006/relationships/image" Target="../media/image7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Микроэкономика</a:t>
            </a:r>
            <a:br>
              <a:rPr lang="ru-RU" sz="3200" b="1" dirty="0" smtClean="0"/>
            </a:br>
            <a:r>
              <a:rPr lang="ru-RU" sz="3200" b="1" dirty="0" smtClean="0"/>
              <a:t>ТЛЕУЖАНОВА.М.А </a:t>
            </a:r>
            <a:r>
              <a:rPr lang="ru-RU" sz="3200" b="1" dirty="0" err="1" smtClean="0"/>
              <a:t>асс.проф.к.э.н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smtClean="0"/>
              <a:t>                                  4 тема.</a:t>
            </a:r>
          </a:p>
          <a:p>
            <a:pPr marL="0" indent="0">
              <a:buNone/>
            </a:pPr>
            <a:r>
              <a:rPr lang="ru-RU" b="1" dirty="0" smtClean="0"/>
              <a:t>              Теория потребительского выбора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51032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Группа 9"/>
          <p:cNvGrpSpPr/>
          <p:nvPr/>
        </p:nvGrpSpPr>
        <p:grpSpPr>
          <a:xfrm>
            <a:off x="721042" y="3816609"/>
            <a:ext cx="4520955" cy="2507635"/>
            <a:chOff x="721042" y="3816609"/>
            <a:chExt cx="4520955" cy="250763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755576" y="3816609"/>
                  <a:ext cx="4486421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62678"/>
                          </a:solidFill>
                          <a:latin typeface="Cambria Math"/>
                        </a:rPr>
                        <m:t>𝑇</m:t>
                      </m:r>
                      <m:sSub>
                        <m:sSubPr>
                          <m:ctrlPr>
                            <a:rPr lang="en-US" sz="2400" i="1" smtClean="0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62678"/>
                              </a:solidFill>
                              <a:latin typeface="Cambria Math"/>
                            </a:rPr>
                            <m:t>𝑈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62678"/>
                              </a:solidFill>
                              <a:latin typeface="Cambria Math"/>
                            </a:rPr>
                            <m:t>𝑛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62678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62678"/>
                          </a:solidFill>
                          <a:latin typeface="Cambria Math"/>
                        </a:rPr>
                        <m:t>𝑀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62678"/>
                              </a:solidFill>
                              <a:latin typeface="Cambria Math"/>
                            </a:rPr>
                            <m:t>𝑈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62678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62678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400" i="1">
                          <a:solidFill>
                            <a:srgbClr val="062678"/>
                          </a:solidFill>
                          <a:latin typeface="Cambria Math"/>
                        </a:rPr>
                        <m:t>𝑀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62678"/>
                              </a:solidFill>
                              <a:latin typeface="Cambria Math"/>
                            </a:rPr>
                            <m:t>𝑈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62678"/>
                              </a:solidFill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en-US" sz="2400" i="1" smtClean="0">
                          <a:solidFill>
                            <a:srgbClr val="062678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400" b="0" i="1" smtClean="0">
                          <a:solidFill>
                            <a:srgbClr val="062678"/>
                          </a:solidFill>
                          <a:latin typeface="Cambria Math"/>
                          <a:ea typeface="Cambria Math"/>
                        </a:rPr>
                        <m:t>..+</m:t>
                      </m:r>
                      <m:r>
                        <a:rPr lang="en-US" sz="2400" i="1">
                          <a:solidFill>
                            <a:srgbClr val="062678"/>
                          </a:solidFill>
                          <a:latin typeface="Cambria Math"/>
                        </a:rPr>
                        <m:t>𝑀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62678"/>
                              </a:solidFill>
                              <a:latin typeface="Cambria Math"/>
                            </a:rPr>
                            <m:t>𝑈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62678"/>
                              </a:solidFill>
                              <a:latin typeface="Cambria Math"/>
                            </a:rPr>
                            <m:t>𝑛</m:t>
                          </m:r>
                        </m:sub>
                      </m:sSub>
                    </m:oMath>
                  </a14:m>
                  <a:r>
                    <a:rPr lang="ru-RU" sz="2400" dirty="0" smtClean="0">
                      <a:solidFill>
                        <a:srgbClr val="062678"/>
                      </a:solidFill>
                    </a:rPr>
                    <a:t> (1) </a:t>
                  </a:r>
                  <a:endParaRPr lang="ru-RU" sz="2400" dirty="0">
                    <a:solidFill>
                      <a:srgbClr val="062678"/>
                    </a:solidFill>
                  </a:endParaRPr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5576" y="3816609"/>
                  <a:ext cx="4486421" cy="461665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 l="-408" t="-10526" r="-1087" b="-28947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755576" y="4554099"/>
                  <a:ext cx="3136180" cy="63536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62678"/>
                          </a:solidFill>
                          <a:latin typeface="Cambria Math"/>
                        </a:rPr>
                        <m:t>𝑀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62678"/>
                              </a:solidFill>
                              <a:latin typeface="Cambria Math"/>
                            </a:rPr>
                            <m:t>𝑈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62678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62678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62678"/>
                              </a:solidFill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en-US" sz="2400" b="0" i="1" smtClean="0">
                              <a:solidFill>
                                <a:srgbClr val="062678"/>
                              </a:solidFill>
                              <a:latin typeface="Cambria Math"/>
                              <a:ea typeface="Cambria Math"/>
                            </a:rPr>
                            <m:t>𝑈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62678"/>
                              </a:solidFill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en-US" sz="2400" b="0" i="1" smtClean="0">
                              <a:solidFill>
                                <a:srgbClr val="062678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</m:den>
                      </m:f>
                      <m:r>
                        <a:rPr lang="en-US" sz="2400" dirty="0">
                          <a:solidFill>
                            <a:srgbClr val="062678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 dirty="0" smtClean="0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i="1" dirty="0" smtClean="0">
                              <a:solidFill>
                                <a:srgbClr val="062678"/>
                              </a:solidFill>
                              <a:latin typeface="Cambria Math"/>
                              <a:ea typeface="Cambria Math"/>
                            </a:rPr>
                            <m:t>𝜕</m:t>
                          </m:r>
                          <m:r>
                            <a:rPr lang="en-US" sz="2400" b="0" i="1" dirty="0" smtClean="0">
                              <a:solidFill>
                                <a:srgbClr val="062678"/>
                              </a:solidFill>
                              <a:latin typeface="Cambria Math"/>
                              <a:ea typeface="Cambria Math"/>
                            </a:rPr>
                            <m:t>𝑈</m:t>
                          </m:r>
                          <m:r>
                            <a:rPr lang="en-US" sz="2400" b="0" i="1" dirty="0" smtClean="0">
                              <a:solidFill>
                                <a:srgbClr val="062678"/>
                              </a:solidFill>
                              <a:latin typeface="Cambria Math"/>
                              <a:ea typeface="Cambria Math"/>
                            </a:rPr>
                            <m:t>(</m:t>
                          </m:r>
                          <m:r>
                            <a:rPr lang="en-US" sz="2400" b="0" i="1" dirty="0" smtClean="0">
                              <a:solidFill>
                                <a:srgbClr val="062678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  <m:r>
                            <a:rPr lang="en-US" sz="2400" b="0" i="1" dirty="0" smtClean="0">
                              <a:solidFill>
                                <a:srgbClr val="062678"/>
                              </a:solidFill>
                              <a:latin typeface="Cambria Math"/>
                              <a:ea typeface="Cambria Math"/>
                            </a:rPr>
                            <m:t>,</m:t>
                          </m:r>
                          <m:r>
                            <a:rPr lang="en-US" sz="2400" b="0" i="1" dirty="0" smtClean="0">
                              <a:solidFill>
                                <a:srgbClr val="062678"/>
                              </a:solidFill>
                              <a:latin typeface="Cambria Math"/>
                              <a:ea typeface="Cambria Math"/>
                            </a:rPr>
                            <m:t>𝑦</m:t>
                          </m:r>
                          <m:r>
                            <a:rPr lang="en-US" sz="2400" b="0" i="1" dirty="0" smtClean="0">
                              <a:solidFill>
                                <a:srgbClr val="062678"/>
                              </a:solidFill>
                              <a:latin typeface="Cambria Math"/>
                              <a:ea typeface="Cambria Math"/>
                            </a:rPr>
                            <m:t>)</m:t>
                          </m:r>
                        </m:num>
                        <m:den>
                          <m:r>
                            <a:rPr lang="en-US" sz="2400" i="1" dirty="0" smtClean="0">
                              <a:solidFill>
                                <a:srgbClr val="062678"/>
                              </a:solidFill>
                              <a:latin typeface="Cambria Math"/>
                              <a:ea typeface="Cambria Math"/>
                            </a:rPr>
                            <m:t>𝜕</m:t>
                          </m:r>
                          <m:r>
                            <a:rPr lang="en-US" sz="2400" b="0" i="1" dirty="0" smtClean="0">
                              <a:solidFill>
                                <a:srgbClr val="062678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</m:den>
                      </m:f>
                    </m:oMath>
                  </a14:m>
                  <a:r>
                    <a:rPr lang="ru-RU" sz="2400" dirty="0" smtClean="0">
                      <a:solidFill>
                        <a:srgbClr val="062678"/>
                      </a:solidFill>
                    </a:rPr>
                    <a:t> (2)</a:t>
                  </a:r>
                  <a:endParaRPr lang="ru-RU" sz="2400" dirty="0">
                    <a:solidFill>
                      <a:srgbClr val="062678"/>
                    </a:solidFill>
                  </a:endParaRPr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5576" y="4554099"/>
                  <a:ext cx="3136180" cy="635367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 r="-1946" b="-9615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721042" y="5465291"/>
                  <a:ext cx="3730830" cy="85895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solidFill>
                              <a:srgbClr val="062678"/>
                            </a:solidFill>
                            <a:latin typeface="Cambria Math"/>
                          </a:rPr>
                          <m:t>𝑀</m:t>
                        </m:r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rgbClr val="062678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062678"/>
                                </a:solidFill>
                                <a:latin typeface="Cambria Math"/>
                              </a:rPr>
                              <m:t>𝑈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062678"/>
                                </a:solidFill>
                                <a:latin typeface="Cambria Math"/>
                              </a:rPr>
                              <m:t>𝑦</m:t>
                            </m:r>
                          </m:sub>
                        </m:sSub>
                        <m:r>
                          <a:rPr lang="en-US" sz="2400" b="0" i="1" smtClean="0">
                            <a:solidFill>
                              <a:srgbClr val="062678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2400" b="0" i="1" smtClean="0">
                                <a:solidFill>
                                  <a:srgbClr val="062678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solidFill>
                                  <a:srgbClr val="062678"/>
                                </a:solidFill>
                                <a:latin typeface="Cambria Math"/>
                                <a:ea typeface="Cambria Math"/>
                              </a:rPr>
                              <m:t>∆</m:t>
                            </m:r>
                            <m:r>
                              <a:rPr lang="en-US" sz="2400" b="0" i="1" smtClean="0">
                                <a:solidFill>
                                  <a:srgbClr val="062678"/>
                                </a:solidFill>
                                <a:latin typeface="Cambria Math"/>
                                <a:ea typeface="Cambria Math"/>
                              </a:rPr>
                              <m:t>𝑈</m:t>
                            </m:r>
                          </m:num>
                          <m:den>
                            <m:r>
                              <a:rPr lang="en-US" sz="2400" b="0" i="1" smtClean="0">
                                <a:solidFill>
                                  <a:srgbClr val="062678"/>
                                </a:solidFill>
                                <a:latin typeface="Cambria Math"/>
                                <a:ea typeface="Cambria Math"/>
                              </a:rPr>
                              <m:t>∆</m:t>
                            </m:r>
                            <m:r>
                              <a:rPr lang="en-US" sz="2400" b="0" i="1" smtClean="0">
                                <a:solidFill>
                                  <a:srgbClr val="062678"/>
                                </a:solidFill>
                                <a:latin typeface="Cambria Math"/>
                                <a:ea typeface="Cambria Math"/>
                              </a:rPr>
                              <m:t>𝑦</m:t>
                            </m:r>
                          </m:den>
                        </m:f>
                        <m:r>
                          <a:rPr lang="en-US" sz="2400" dirty="0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2400" i="1" dirty="0" smtClean="0">
                                <a:solidFill>
                                  <a:srgbClr val="062678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400" i="1" dirty="0" smtClean="0">
                                <a:solidFill>
                                  <a:srgbClr val="062678"/>
                                </a:solidFill>
                                <a:latin typeface="Cambria Math"/>
                                <a:ea typeface="Cambria Math"/>
                              </a:rPr>
                              <m:t>𝜕</m:t>
                            </m:r>
                            <m:r>
                              <a:rPr lang="en-US" sz="2400" b="0" i="1" dirty="0" smtClean="0">
                                <a:solidFill>
                                  <a:srgbClr val="062678"/>
                                </a:solidFill>
                                <a:latin typeface="Cambria Math"/>
                                <a:ea typeface="Cambria Math"/>
                              </a:rPr>
                              <m:t>𝑈</m:t>
                            </m:r>
                            <m:r>
                              <a:rPr lang="en-US" sz="2400" b="0" i="1" dirty="0" smtClean="0">
                                <a:solidFill>
                                  <a:srgbClr val="062678"/>
                                </a:solidFill>
                                <a:latin typeface="Cambria Math"/>
                                <a:ea typeface="Cambria Math"/>
                              </a:rPr>
                              <m:t>(</m:t>
                            </m:r>
                            <m:r>
                              <a:rPr lang="en-US" sz="2400" b="0" i="1" dirty="0" smtClean="0">
                                <a:solidFill>
                                  <a:srgbClr val="062678"/>
                                </a:solidFill>
                                <a:latin typeface="Cambria Math"/>
                                <a:ea typeface="Cambria Math"/>
                              </a:rPr>
                              <m:t>𝑥</m:t>
                            </m:r>
                            <m:r>
                              <a:rPr lang="en-US" sz="2400" b="0" i="1" dirty="0" smtClean="0">
                                <a:solidFill>
                                  <a:srgbClr val="062678"/>
                                </a:solidFill>
                                <a:latin typeface="Cambria Math"/>
                                <a:ea typeface="Cambria Math"/>
                              </a:rPr>
                              <m:t>,</m:t>
                            </m:r>
                            <m:r>
                              <a:rPr lang="en-US" sz="2400" b="0" i="1" dirty="0" smtClean="0">
                                <a:solidFill>
                                  <a:srgbClr val="062678"/>
                                </a:solidFill>
                                <a:latin typeface="Cambria Math"/>
                                <a:ea typeface="Cambria Math"/>
                              </a:rPr>
                              <m:t>𝑦</m:t>
                            </m:r>
                            <m:r>
                              <a:rPr lang="en-US" sz="2400" b="0" i="1" dirty="0" smtClean="0">
                                <a:solidFill>
                                  <a:srgbClr val="062678"/>
                                </a:solidFill>
                                <a:latin typeface="Cambria Math"/>
                                <a:ea typeface="Cambria Math"/>
                              </a:rPr>
                              <m:t>)</m:t>
                            </m:r>
                          </m:num>
                          <m:den>
                            <m:r>
                              <a:rPr lang="en-US" sz="2400" i="1" dirty="0" smtClean="0">
                                <a:solidFill>
                                  <a:srgbClr val="062678"/>
                                </a:solidFill>
                                <a:latin typeface="Cambria Math"/>
                                <a:ea typeface="Cambria Math"/>
                              </a:rPr>
                              <m:t>𝜕</m:t>
                            </m:r>
                            <m:r>
                              <a:rPr lang="en-US" sz="2400" b="0" i="1" dirty="0" smtClean="0">
                                <a:solidFill>
                                  <a:srgbClr val="062678"/>
                                </a:solidFill>
                                <a:latin typeface="Cambria Math"/>
                                <a:ea typeface="Cambria Math"/>
                              </a:rPr>
                              <m:t>𝑦</m:t>
                            </m:r>
                          </m:den>
                        </m:f>
                        <m:r>
                          <a:rPr lang="ru-RU" sz="2400" b="0" i="1" dirty="0" smtClean="0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 (3)</m:t>
                        </m:r>
                      </m:oMath>
                    </m:oMathPara>
                  </a14:m>
                  <a:endParaRPr lang="ru-RU" sz="2400" dirty="0">
                    <a:solidFill>
                      <a:srgbClr val="062678"/>
                    </a:solidFill>
                  </a:endParaRPr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1042" y="5465291"/>
                  <a:ext cx="3730830" cy="858953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" name="Группа 3"/>
          <p:cNvGrpSpPr/>
          <p:nvPr/>
        </p:nvGrpSpPr>
        <p:grpSpPr>
          <a:xfrm>
            <a:off x="755576" y="476672"/>
            <a:ext cx="6103562" cy="2910502"/>
            <a:chOff x="755576" y="476672"/>
            <a:chExt cx="6103562" cy="291050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843525" y="723321"/>
                  <a:ext cx="1808893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 dirty="0" smtClean="0">
                            <a:solidFill>
                              <a:srgbClr val="062678"/>
                            </a:solidFill>
                            <a:latin typeface="Cambria Math"/>
                          </a:rPr>
                          <m:t>𝑈</m:t>
                        </m:r>
                        <m:r>
                          <a:rPr lang="en-US" sz="2400" i="1" dirty="0" smtClean="0">
                            <a:solidFill>
                              <a:srgbClr val="062678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400" i="1" dirty="0" smtClean="0">
                            <a:solidFill>
                              <a:srgbClr val="062678"/>
                            </a:solidFill>
                            <a:latin typeface="Cambria Math"/>
                          </a:rPr>
                          <m:t>𝑈</m:t>
                        </m:r>
                        <m:r>
                          <a:rPr lang="en-US" sz="2400" i="1" dirty="0" smtClean="0">
                            <a:solidFill>
                              <a:srgbClr val="062678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en-US" sz="2400" i="1" dirty="0" err="1" smtClean="0">
                            <a:solidFill>
                              <a:srgbClr val="062678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sz="2400" i="1" dirty="0" err="1" smtClean="0">
                            <a:solidFill>
                              <a:srgbClr val="062678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en-US" sz="2400" i="1" dirty="0" err="1" smtClean="0">
                            <a:solidFill>
                              <a:srgbClr val="062678"/>
                            </a:solidFill>
                            <a:latin typeface="Cambria Math"/>
                          </a:rPr>
                          <m:t>𝑦</m:t>
                        </m:r>
                        <m:r>
                          <a:rPr lang="en-US" sz="2400" i="1" dirty="0" smtClean="0">
                            <a:solidFill>
                              <a:srgbClr val="062678"/>
                            </a:solidFill>
                            <a:latin typeface="Cambria Math"/>
                          </a:rPr>
                          <m:t>)</m:t>
                        </m:r>
                      </m:oMath>
                    </m:oMathPara>
                  </a14:m>
                  <a:endParaRPr lang="ru-RU" sz="2400" dirty="0">
                    <a:solidFill>
                      <a:srgbClr val="062678"/>
                    </a:solidFill>
                  </a:endParaRPr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3525" y="723321"/>
                  <a:ext cx="1808893" cy="461665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 r="-673" b="-18667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TextBox 5"/>
            <p:cNvSpPr txBox="1"/>
            <p:nvPr/>
          </p:nvSpPr>
          <p:spPr>
            <a:xfrm>
              <a:off x="2627784" y="719128"/>
              <a:ext cx="338041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k-KZ" sz="2400" b="1" i="1" dirty="0" smtClean="0">
                  <a:solidFill>
                    <a:srgbClr val="062678"/>
                  </a:solidFill>
                </a:rPr>
                <a:t>ФУНКЦИЯ ПОЛЕЗНОСТИ</a:t>
              </a:r>
              <a:endParaRPr lang="ru-RU" sz="2400" b="1" i="1" dirty="0">
                <a:solidFill>
                  <a:srgbClr val="062678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843525" y="1144355"/>
                  <a:ext cx="65396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 dirty="0" smtClean="0">
                            <a:solidFill>
                              <a:srgbClr val="0080CC"/>
                            </a:solidFill>
                            <a:latin typeface="Cambria Math"/>
                          </a:rPr>
                          <m:t>𝑇𝑈</m:t>
                        </m:r>
                      </m:oMath>
                    </m:oMathPara>
                  </a14:m>
                  <a:endParaRPr lang="ru-RU" sz="2400" dirty="0">
                    <a:solidFill>
                      <a:srgbClr val="0080CC"/>
                    </a:solidFill>
                  </a:endParaRPr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3525" y="1144355"/>
                  <a:ext cx="653962" cy="461665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" name="TextBox 7"/>
            <p:cNvSpPr txBox="1"/>
            <p:nvPr/>
          </p:nvSpPr>
          <p:spPr>
            <a:xfrm>
              <a:off x="2644091" y="1099276"/>
              <a:ext cx="30464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i="1" dirty="0" smtClean="0">
                  <a:solidFill>
                    <a:srgbClr val="0080CC"/>
                  </a:solidFill>
                </a:rPr>
                <a:t>ОБЩАЯ ПОЛЕЗНОСТЬ</a:t>
              </a:r>
              <a:endParaRPr lang="ru-RU" sz="2400" b="1" i="1" dirty="0">
                <a:solidFill>
                  <a:srgbClr val="0080CC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843525" y="1718078"/>
                  <a:ext cx="1444691" cy="49084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solidFill>
                              <a:srgbClr val="062678"/>
                            </a:solidFill>
                            <a:latin typeface="Cambria Math"/>
                          </a:rPr>
                          <m:t>𝑇</m:t>
                        </m:r>
                        <m:sSub>
                          <m:sSubPr>
                            <m:ctrlPr>
                              <a:rPr lang="en-US" sz="2400" i="1" smtClean="0">
                                <a:solidFill>
                                  <a:srgbClr val="062678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062678"/>
                                </a:solidFill>
                                <a:latin typeface="Cambria Math"/>
                              </a:rPr>
                              <m:t>𝑈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062678"/>
                                </a:solidFill>
                                <a:latin typeface="Cambria Math"/>
                              </a:rPr>
                              <m:t>𝑥</m:t>
                            </m:r>
                          </m:sub>
                        </m:sSub>
                        <m:r>
                          <a:rPr lang="en-US" sz="2400" b="0" i="0" smtClean="0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i="1">
                            <a:solidFill>
                              <a:srgbClr val="062678"/>
                            </a:solidFill>
                            <a:latin typeface="Cambria Math"/>
                          </a:rPr>
                          <m:t>𝑇</m:t>
                        </m:r>
                        <m:sSub>
                          <m:sSubPr>
                            <m:ctrlPr>
                              <a:rPr lang="en-US" sz="2400" i="1">
                                <a:solidFill>
                                  <a:srgbClr val="062678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rgbClr val="062678"/>
                                </a:solidFill>
                                <a:latin typeface="Cambria Math"/>
                              </a:rPr>
                              <m:t>𝑈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062678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sub>
                        </m:sSub>
                      </m:oMath>
                    </m:oMathPara>
                  </a14:m>
                  <a:endParaRPr lang="ru-RU" sz="2400" dirty="0">
                    <a:solidFill>
                      <a:srgbClr val="062678"/>
                    </a:solidFill>
                  </a:endParaRPr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3525" y="1718078"/>
                  <a:ext cx="1444691" cy="490840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 b="-6250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5" name="TextBox 14"/>
            <p:cNvSpPr txBox="1"/>
            <p:nvPr/>
          </p:nvSpPr>
          <p:spPr>
            <a:xfrm>
              <a:off x="2644091" y="1556748"/>
              <a:ext cx="4080091" cy="15696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i="1" dirty="0">
                  <a:solidFill>
                    <a:srgbClr val="062678"/>
                  </a:solidFill>
                </a:rPr>
                <a:t>Общая полезность </a:t>
              </a:r>
              <a:r>
                <a:rPr lang="ru-RU" sz="2400" b="1" i="1" dirty="0" smtClean="0">
                  <a:solidFill>
                    <a:srgbClr val="062678"/>
                  </a:solidFill>
                </a:rPr>
                <a:t>товаров</a:t>
              </a:r>
              <a:endParaRPr lang="ru-RU" sz="2400" b="1" i="1" dirty="0">
                <a:solidFill>
                  <a:srgbClr val="062678"/>
                </a:solidFill>
              </a:endParaRPr>
            </a:p>
            <a:p>
              <a:r>
                <a:rPr lang="en-US" sz="2400" b="1" i="1" dirty="0" smtClean="0">
                  <a:solidFill>
                    <a:srgbClr val="062678"/>
                  </a:solidFill>
                </a:rPr>
                <a:t>X</a:t>
              </a:r>
              <a:r>
                <a:rPr lang="kk-KZ" sz="2400" b="1" i="1" dirty="0" smtClean="0">
                  <a:solidFill>
                    <a:srgbClr val="062678"/>
                  </a:solidFill>
                </a:rPr>
                <a:t> , </a:t>
              </a:r>
              <a:r>
                <a:rPr lang="en-US" sz="2400" b="1" i="1" dirty="0" smtClean="0">
                  <a:solidFill>
                    <a:srgbClr val="062678"/>
                  </a:solidFill>
                </a:rPr>
                <a:t>Y </a:t>
              </a:r>
              <a:r>
                <a:rPr lang="kk-KZ" sz="2400" b="1" i="1" dirty="0" smtClean="0">
                  <a:solidFill>
                    <a:srgbClr val="062678"/>
                  </a:solidFill>
                </a:rPr>
                <a:t>товар </a:t>
              </a:r>
              <a:r>
                <a:rPr lang="ru-RU" sz="2400" b="1" i="1" dirty="0" smtClean="0">
                  <a:solidFill>
                    <a:srgbClr val="062678"/>
                  </a:solidFill>
                </a:rPr>
                <a:t>.</a:t>
              </a:r>
            </a:p>
            <a:p>
              <a:r>
                <a:rPr lang="ru-RU" sz="2400" b="1" i="1" dirty="0" smtClean="0">
                  <a:solidFill>
                    <a:srgbClr val="062678"/>
                  </a:solidFill>
                </a:rPr>
                <a:t>Предельная полезность</a:t>
              </a:r>
            </a:p>
            <a:p>
              <a:r>
                <a:rPr lang="ru-RU" sz="2400" b="1" i="1" dirty="0" smtClean="0">
                  <a:solidFill>
                    <a:srgbClr val="062678"/>
                  </a:solidFill>
                </a:rPr>
                <a:t> </a:t>
              </a:r>
              <a:r>
                <a:rPr lang="ru-RU" sz="2400" b="1" i="1" dirty="0" err="1" smtClean="0">
                  <a:solidFill>
                    <a:srgbClr val="062678"/>
                  </a:solidFill>
                </a:rPr>
                <a:t>товаров.Х</a:t>
              </a:r>
              <a:r>
                <a:rPr lang="ru-RU" sz="2400" b="1" i="1" dirty="0" smtClean="0">
                  <a:solidFill>
                    <a:srgbClr val="062678"/>
                  </a:solidFill>
                </a:rPr>
                <a:t>,</a:t>
              </a:r>
              <a:r>
                <a:rPr lang="en-US" sz="2400" b="1" i="1" dirty="0" smtClean="0">
                  <a:solidFill>
                    <a:srgbClr val="062678"/>
                  </a:solidFill>
                </a:rPr>
                <a:t>Y </a:t>
              </a:r>
              <a:r>
                <a:rPr lang="ru-RU" sz="2400" b="1" i="1" dirty="0" smtClean="0">
                  <a:solidFill>
                    <a:srgbClr val="062678"/>
                  </a:solidFill>
                </a:rPr>
                <a:t>товар.</a:t>
              </a:r>
              <a:endParaRPr lang="kk-KZ" sz="2400" b="1" i="1" dirty="0" smtClean="0">
                <a:solidFill>
                  <a:srgbClr val="062678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Прямоугольник 1"/>
                <p:cNvSpPr/>
                <p:nvPr/>
              </p:nvSpPr>
              <p:spPr>
                <a:xfrm>
                  <a:off x="971957" y="2473367"/>
                  <a:ext cx="1552028" cy="49084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0080CC"/>
                          </a:solidFill>
                          <a:latin typeface="Cambria Math"/>
                        </a:rPr>
                        <m:t>𝑀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8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80CC"/>
                              </a:solidFill>
                              <a:latin typeface="Cambria Math"/>
                            </a:rPr>
                            <m:t>𝑈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80CC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</m:sSub>
                      <m:r>
                        <a:rPr lang="kk-KZ" sz="2400" b="0" i="0" smtClean="0">
                          <a:solidFill>
                            <a:srgbClr val="0080CC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</m:oMath>
                  </a14:m>
                  <a:r>
                    <a:rPr lang="ru-RU" sz="2400" dirty="0" smtClean="0">
                      <a:solidFill>
                        <a:srgbClr val="0080CC"/>
                      </a:solidFill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sz="2400" i="1">
                          <a:solidFill>
                            <a:srgbClr val="0080CC"/>
                          </a:solidFill>
                          <a:latin typeface="Cambria Math"/>
                        </a:rPr>
                        <m:t>𝑀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80CC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80CC"/>
                              </a:solidFill>
                              <a:latin typeface="Cambria Math"/>
                            </a:rPr>
                            <m:t>𝑈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80CC"/>
                              </a:solidFill>
                              <a:latin typeface="Cambria Math"/>
                            </a:rPr>
                            <m:t>𝑦</m:t>
                          </m:r>
                        </m:sub>
                      </m:sSub>
                    </m:oMath>
                  </a14:m>
                  <a:endParaRPr lang="ru-RU" sz="2400" dirty="0">
                    <a:solidFill>
                      <a:srgbClr val="0080CC"/>
                    </a:solidFill>
                  </a:endParaRPr>
                </a:p>
              </p:txBody>
            </p:sp>
          </mc:Choice>
          <mc:Fallback xmlns="">
            <p:sp>
              <p:nvSpPr>
                <p:cNvPr id="2" name="Прямоугольник 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71957" y="2473367"/>
                  <a:ext cx="1552028" cy="490840"/>
                </a:xfrm>
                <a:prstGeom prst="rect">
                  <a:avLst/>
                </a:prstGeom>
                <a:blipFill rotWithShape="0">
                  <a:blip r:embed="rId9"/>
                  <a:stretch>
                    <a:fillRect l="-784" b="-6250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6" name="TextBox 15"/>
            <p:cNvSpPr txBox="1"/>
            <p:nvPr/>
          </p:nvSpPr>
          <p:spPr>
            <a:xfrm>
              <a:off x="2624994" y="2303288"/>
              <a:ext cx="1847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ru-RU" sz="2400" b="1" i="1" dirty="0">
                <a:solidFill>
                  <a:srgbClr val="0080CC"/>
                </a:solidFill>
              </a:endParaRPr>
            </a:p>
          </p:txBody>
        </p:sp>
        <p:sp>
          <p:nvSpPr>
            <p:cNvPr id="3" name="Прямоугольник 2"/>
            <p:cNvSpPr/>
            <p:nvPr/>
          </p:nvSpPr>
          <p:spPr>
            <a:xfrm>
              <a:off x="755576" y="476672"/>
              <a:ext cx="6103562" cy="2910502"/>
            </a:xfrm>
            <a:prstGeom prst="rect">
              <a:avLst/>
            </a:prstGeom>
            <a:noFill/>
            <a:ln>
              <a:solidFill>
                <a:srgbClr val="06267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2677811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/>
          <p:cNvGrpSpPr/>
          <p:nvPr/>
        </p:nvGrpSpPr>
        <p:grpSpPr>
          <a:xfrm>
            <a:off x="789078" y="129077"/>
            <a:ext cx="5434817" cy="3861803"/>
            <a:chOff x="789078" y="129077"/>
            <a:chExt cx="5434817" cy="3861803"/>
          </a:xfrm>
        </p:grpSpPr>
        <p:sp>
          <p:nvSpPr>
            <p:cNvPr id="9" name="Дуга 8"/>
            <p:cNvSpPr/>
            <p:nvPr/>
          </p:nvSpPr>
          <p:spPr>
            <a:xfrm flipH="1">
              <a:off x="1323399" y="1040834"/>
              <a:ext cx="4900496" cy="2950046"/>
            </a:xfrm>
            <a:prstGeom prst="arc">
              <a:avLst>
                <a:gd name="adj1" fmla="val 16052901"/>
                <a:gd name="adj2" fmla="val 0"/>
              </a:avLst>
            </a:prstGeom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789078" y="129077"/>
                  <a:ext cx="53860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/>
                          </a:rPr>
                          <m:t>𝑇𝑈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9078" y="129077"/>
                  <a:ext cx="538609" cy="369332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" name="Прямая со стрелкой 4"/>
            <p:cNvCxnSpPr/>
            <p:nvPr/>
          </p:nvCxnSpPr>
          <p:spPr>
            <a:xfrm flipV="1">
              <a:off x="1327689" y="260648"/>
              <a:ext cx="0" cy="2801377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 стрелкой 6"/>
            <p:cNvCxnSpPr/>
            <p:nvPr/>
          </p:nvCxnSpPr>
          <p:spPr>
            <a:xfrm>
              <a:off x="1118352" y="2846535"/>
              <a:ext cx="3035380" cy="0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3773647" y="2900595"/>
                  <a:ext cx="725585" cy="55263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ru-RU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𝑄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sub>
                        </m:sSub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73647" y="2900595"/>
                  <a:ext cx="725585" cy="552630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878815" y="2957364"/>
                  <a:ext cx="531723" cy="55263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/>
                          </a:rPr>
                          <m:t>0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8815" y="2957364"/>
                  <a:ext cx="531723" cy="552630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" name="Группа 7"/>
          <p:cNvGrpSpPr/>
          <p:nvPr/>
        </p:nvGrpSpPr>
        <p:grpSpPr>
          <a:xfrm>
            <a:off x="4525905" y="3453225"/>
            <a:ext cx="5516804" cy="3228760"/>
            <a:chOff x="4525905" y="3453225"/>
            <a:chExt cx="5516804" cy="3228760"/>
          </a:xfrm>
        </p:grpSpPr>
        <p:sp>
          <p:nvSpPr>
            <p:cNvPr id="12" name="Дуга 11"/>
            <p:cNvSpPr/>
            <p:nvPr/>
          </p:nvSpPr>
          <p:spPr>
            <a:xfrm flipH="1" flipV="1">
              <a:off x="5463988" y="3467681"/>
              <a:ext cx="4578721" cy="2263534"/>
            </a:xfrm>
            <a:prstGeom prst="arc">
              <a:avLst>
                <a:gd name="adj1" fmla="val 16200000"/>
                <a:gd name="adj2" fmla="val 52135"/>
              </a:avLst>
            </a:prstGeom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0" name="Прямая со стрелкой 9"/>
            <p:cNvCxnSpPr/>
            <p:nvPr/>
          </p:nvCxnSpPr>
          <p:spPr>
            <a:xfrm flipV="1">
              <a:off x="5262770" y="3554408"/>
              <a:ext cx="0" cy="2725467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 стрелкой 10"/>
            <p:cNvCxnSpPr/>
            <p:nvPr/>
          </p:nvCxnSpPr>
          <p:spPr>
            <a:xfrm>
              <a:off x="5061554" y="6070224"/>
              <a:ext cx="2917640" cy="0"/>
            </a:xfrm>
            <a:prstGeom prst="straightConnector1">
              <a:avLst/>
            </a:prstGeom>
            <a:ln w="190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4525905" y="3453225"/>
                  <a:ext cx="835404" cy="53765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/>
                          </a:rPr>
                          <m:t>𝑀𝑈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25905" y="3453225"/>
                  <a:ext cx="835404" cy="537655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/>
                <p:cNvSpPr txBox="1"/>
                <p:nvPr/>
              </p:nvSpPr>
              <p:spPr>
                <a:xfrm>
                  <a:off x="7576760" y="6144330"/>
                  <a:ext cx="697440" cy="53765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ru-RU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𝑄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sub>
                        </m:sSub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19" name="TextBox 1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76760" y="6144330"/>
                  <a:ext cx="697440" cy="537655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4814881" y="6106804"/>
                  <a:ext cx="511097" cy="53765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/>
                          </a:rPr>
                          <m:t>0</m:t>
                        </m:r>
                      </m:oMath>
                    </m:oMathPara>
                  </a14:m>
                  <a:endParaRPr lang="ru-RU" dirty="0"/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14881" y="6106804"/>
                  <a:ext cx="511097" cy="537655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034133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/>
        </p:nvGrpSpPr>
        <p:grpSpPr>
          <a:xfrm>
            <a:off x="521031" y="668722"/>
            <a:ext cx="3967112" cy="912548"/>
            <a:chOff x="521031" y="668722"/>
            <a:chExt cx="3967112" cy="91254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521031" y="668722"/>
                  <a:ext cx="39671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62678"/>
                          </a:solidFill>
                          <a:latin typeface="Cambria Math"/>
                        </a:rPr>
                        <m:t>𝑈</m:t>
                      </m:r>
                      <m:r>
                        <a:rPr lang="en-US" sz="2400" b="0" i="1" smtClean="0">
                          <a:solidFill>
                            <a:srgbClr val="062678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62678"/>
                          </a:solidFill>
                          <a:latin typeface="Cambria Math"/>
                        </a:rPr>
                        <m:t>𝑈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62678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US" sz="2400" b="0" i="1" smtClean="0">
                              <a:solidFill>
                                <a:srgbClr val="062678"/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sz="2400" b="0" i="1" smtClean="0">
                              <a:solidFill>
                                <a:srgbClr val="062678"/>
                              </a:solidFill>
                              <a:latin typeface="Cambria Math"/>
                            </a:rPr>
                            <m:t>𝑦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62678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62678"/>
                              </a:solidFill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62678"/>
                              </a:solidFill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en-US" sz="2400" b="0" i="0" smtClean="0">
                          <a:solidFill>
                            <a:srgbClr val="062678"/>
                          </a:solidFill>
                          <a:latin typeface="Cambria Math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rgbClr val="062678"/>
                          </a:solidFill>
                          <a:latin typeface="Cambria Math"/>
                        </a:rPr>
                        <m:t>const</m:t>
                      </m:r>
                    </m:oMath>
                  </a14:m>
                  <a:r>
                    <a:rPr lang="en-US" sz="2400" dirty="0" smtClean="0">
                      <a:solidFill>
                        <a:srgbClr val="062678"/>
                      </a:solidFill>
                    </a:rPr>
                    <a:t> (1)</a:t>
                  </a:r>
                  <a:endParaRPr lang="ru-RU" sz="2400" dirty="0">
                    <a:solidFill>
                      <a:srgbClr val="062678"/>
                    </a:solidFill>
                  </a:endParaRPr>
                </a:p>
              </p:txBody>
            </p:sp>
          </mc:Choice>
          <mc:Fallback xmlns="">
            <p:sp>
              <p:nvSpPr>
                <p:cNvPr id="4" name="TextBox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1031" y="668722"/>
                  <a:ext cx="3967112" cy="461665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l="-307" t="-10667" r="-1382" b="-30667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/>
                <p:cNvSpPr txBox="1"/>
                <p:nvPr/>
              </p:nvSpPr>
              <p:spPr>
                <a:xfrm>
                  <a:off x="544911" y="1119605"/>
                  <a:ext cx="3059299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62678"/>
                          </a:solidFill>
                          <a:latin typeface="Cambria Math"/>
                        </a:rPr>
                        <m:t>𝑈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62678"/>
                              </a:solidFill>
                              <a:latin typeface="Cambria Math"/>
                            </a:rPr>
                            <m:t>𝐴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62678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62678"/>
                          </a:solidFill>
                          <a:latin typeface="Cambria Math"/>
                        </a:rPr>
                        <m:t>𝑈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62678"/>
                              </a:solidFill>
                              <a:latin typeface="Cambria Math"/>
                            </a:rPr>
                            <m:t>𝐵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62678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62678"/>
                              </a:solidFill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62678"/>
                              </a:solidFill>
                              <a:latin typeface="Cambria Math"/>
                            </a:rPr>
                            <m:t>0</m:t>
                          </m:r>
                        </m:sub>
                      </m:sSub>
                    </m:oMath>
                  </a14:m>
                  <a:r>
                    <a:rPr lang="en-US" sz="2400" dirty="0" smtClean="0">
                      <a:solidFill>
                        <a:srgbClr val="062678"/>
                      </a:solidFill>
                    </a:rPr>
                    <a:t> (2)</a:t>
                  </a:r>
                </a:p>
              </p:txBody>
            </p:sp>
          </mc:Choice>
          <mc:Fallback xmlns="">
            <p:sp>
              <p:nvSpPr>
                <p:cNvPr id="14" name="Text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4911" y="1119605"/>
                  <a:ext cx="3059299" cy="461665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 l="-398" t="-10667" r="-1992" b="-30667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5243804" y="4491995"/>
                <a:ext cx="3171189" cy="61657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62678"/>
                        </a:solidFill>
                        <a:latin typeface="Cambria Math" panose="02040503050406030204" pitchFamily="18" charset="0"/>
                      </a:rPr>
                      <m:t>𝑀𝑅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</a:rPr>
                          <m:t>𝑥𝑦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62678"/>
                        </a:solidFill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2400" b="0" i="1" smtClean="0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2400" b="0" i="1" smtClean="0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den>
                    </m:f>
                    <m:r>
                      <a:rPr lang="en-US" sz="2400" b="0" i="1" smtClean="0">
                        <a:solidFill>
                          <a:srgbClr val="062678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</a:rPr>
                          <m:t>𝑀</m:t>
                        </m:r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rgbClr val="062678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062678"/>
                                </a:solidFill>
                                <a:latin typeface="Cambria Math" panose="02040503050406030204" pitchFamily="18" charset="0"/>
                              </a:rPr>
                              <m:t>𝑈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062678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sub>
                        </m:sSub>
                      </m:num>
                      <m:den>
                        <m:r>
                          <a:rPr lang="en-US" sz="2400" b="0" i="1" smtClean="0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</a:rPr>
                          <m:t>𝑀</m:t>
                        </m:r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rgbClr val="062678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062678"/>
                                </a:solidFill>
                                <a:latin typeface="Cambria Math" panose="02040503050406030204" pitchFamily="18" charset="0"/>
                              </a:rPr>
                              <m:t>𝑈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062678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400" dirty="0" smtClean="0">
                    <a:solidFill>
                      <a:srgbClr val="062678"/>
                    </a:solidFill>
                  </a:rPr>
                  <a:t> (3)</a:t>
                </a:r>
                <a:endParaRPr lang="ru-RU" sz="2400" dirty="0">
                  <a:solidFill>
                    <a:srgbClr val="062678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3804" y="4491995"/>
                <a:ext cx="3171189" cy="616579"/>
              </a:xfrm>
              <a:prstGeom prst="rect">
                <a:avLst/>
              </a:prstGeom>
              <a:blipFill rotWithShape="0">
                <a:blip r:embed="rId6"/>
                <a:stretch>
                  <a:fillRect t="-1980" r="-5000" b="-29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" name="Группа 6"/>
          <p:cNvGrpSpPr/>
          <p:nvPr/>
        </p:nvGrpSpPr>
        <p:grpSpPr>
          <a:xfrm>
            <a:off x="4843764" y="264059"/>
            <a:ext cx="5272851" cy="4101045"/>
            <a:chOff x="4843764" y="264059"/>
            <a:chExt cx="5272851" cy="4101045"/>
          </a:xfrm>
        </p:grpSpPr>
        <p:grpSp>
          <p:nvGrpSpPr>
            <p:cNvPr id="13" name="Группа 12"/>
            <p:cNvGrpSpPr/>
            <p:nvPr/>
          </p:nvGrpSpPr>
          <p:grpSpPr>
            <a:xfrm>
              <a:off x="5856623" y="264059"/>
              <a:ext cx="4259992" cy="3086706"/>
              <a:chOff x="5856623" y="-203483"/>
              <a:chExt cx="4259992" cy="3086706"/>
            </a:xfrm>
          </p:grpSpPr>
          <p:sp>
            <p:nvSpPr>
              <p:cNvPr id="60" name="Дуга 59"/>
              <p:cNvSpPr/>
              <p:nvPr/>
            </p:nvSpPr>
            <p:spPr>
              <a:xfrm flipH="1" flipV="1">
                <a:off x="5856623" y="-203483"/>
                <a:ext cx="4259992" cy="3086706"/>
              </a:xfrm>
              <a:prstGeom prst="arc">
                <a:avLst>
                  <a:gd name="adj1" fmla="val 16143866"/>
                  <a:gd name="adj2" fmla="val 52135"/>
                </a:avLst>
              </a:prstGeom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" name="TextBox 5"/>
                  <p:cNvSpPr txBox="1"/>
                  <p:nvPr/>
                </p:nvSpPr>
                <p:spPr>
                  <a:xfrm>
                    <a:off x="7471000" y="2475044"/>
                    <a:ext cx="48417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𝑈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oMath>
                      </m:oMathPara>
                    </a14:m>
                    <a:endParaRPr lang="ru-RU" dirty="0" smtClean="0"/>
                  </a:p>
                </p:txBody>
              </p:sp>
            </mc:Choice>
            <mc:Fallback xmlns="">
              <p:sp>
                <p:nvSpPr>
                  <p:cNvPr id="6" name="TextBox 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471000" y="2475044"/>
                    <a:ext cx="484172" cy="369332"/>
                  </a:xfrm>
                  <a:prstGeom prst="rect">
                    <a:avLst/>
                  </a:prstGeom>
                  <a:blipFill rotWithShape="0"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2" name="Группа 11"/>
            <p:cNvGrpSpPr/>
            <p:nvPr/>
          </p:nvGrpSpPr>
          <p:grpSpPr>
            <a:xfrm>
              <a:off x="4884930" y="1040431"/>
              <a:ext cx="3588794" cy="3324673"/>
              <a:chOff x="4884930" y="572889"/>
              <a:chExt cx="3588794" cy="3324673"/>
            </a:xfrm>
          </p:grpSpPr>
          <p:cxnSp>
            <p:nvCxnSpPr>
              <p:cNvPr id="58" name="Прямая со стрелкой 57"/>
              <p:cNvCxnSpPr/>
              <p:nvPr/>
            </p:nvCxnSpPr>
            <p:spPr>
              <a:xfrm flipV="1">
                <a:off x="5315715" y="678433"/>
                <a:ext cx="0" cy="2866227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Прямая со стрелкой 58"/>
              <p:cNvCxnSpPr/>
              <p:nvPr/>
            </p:nvCxnSpPr>
            <p:spPr>
              <a:xfrm>
                <a:off x="5099352" y="3324181"/>
                <a:ext cx="3137272" cy="0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1" name="TextBox 60"/>
                  <p:cNvSpPr txBox="1"/>
                  <p:nvPr/>
                </p:nvSpPr>
                <p:spPr>
                  <a:xfrm>
                    <a:off x="4884930" y="572889"/>
                    <a:ext cx="574906" cy="565423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/>
                            </a:rPr>
                            <m:t>𝑌</m:t>
                          </m:r>
                        </m:oMath>
                      </m:oMathPara>
                    </a14:m>
                    <a:endParaRPr lang="ru-RU" dirty="0"/>
                  </a:p>
                </p:txBody>
              </p:sp>
            </mc:Choice>
            <mc:Fallback xmlns="">
              <p:sp>
                <p:nvSpPr>
                  <p:cNvPr id="61" name="TextBox 6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884930" y="572889"/>
                    <a:ext cx="574906" cy="565423"/>
                  </a:xfrm>
                  <a:prstGeom prst="rect">
                    <a:avLst/>
                  </a:prstGeom>
                  <a:blipFill rotWithShape="0">
                    <a:blip r:embed="rId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2" name="TextBox 61"/>
                  <p:cNvSpPr txBox="1"/>
                  <p:nvPr/>
                </p:nvSpPr>
                <p:spPr>
                  <a:xfrm>
                    <a:off x="7884368" y="3332139"/>
                    <a:ext cx="589356" cy="565423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/>
                            </a:rPr>
                            <m:t>𝑋</m:t>
                          </m:r>
                        </m:oMath>
                      </m:oMathPara>
                    </a14:m>
                    <a:endParaRPr lang="ru-RU" dirty="0"/>
                  </a:p>
                </p:txBody>
              </p:sp>
            </mc:Choice>
            <mc:Fallback xmlns="">
              <p:sp>
                <p:nvSpPr>
                  <p:cNvPr id="62" name="TextBox 6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884368" y="3332139"/>
                    <a:ext cx="589356" cy="565423"/>
                  </a:xfrm>
                  <a:prstGeom prst="rect">
                    <a:avLst/>
                  </a:prstGeom>
                  <a:blipFill rotWithShape="0"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21" name="Группа 20"/>
            <p:cNvGrpSpPr/>
            <p:nvPr/>
          </p:nvGrpSpPr>
          <p:grpSpPr>
            <a:xfrm>
              <a:off x="4897665" y="2309622"/>
              <a:ext cx="2116406" cy="1875839"/>
              <a:chOff x="4897665" y="1842080"/>
              <a:chExt cx="2116406" cy="1875839"/>
            </a:xfrm>
          </p:grpSpPr>
          <p:cxnSp>
            <p:nvCxnSpPr>
              <p:cNvPr id="68" name="Прямая соединительная линия 67"/>
              <p:cNvCxnSpPr/>
              <p:nvPr/>
            </p:nvCxnSpPr>
            <p:spPr>
              <a:xfrm>
                <a:off x="6152997" y="2143548"/>
                <a:ext cx="0" cy="1180633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Прямая соединительная линия 66"/>
              <p:cNvCxnSpPr/>
              <p:nvPr/>
            </p:nvCxnSpPr>
            <p:spPr>
              <a:xfrm flipH="1">
                <a:off x="5309131" y="2142645"/>
                <a:ext cx="837284" cy="17497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3" name="TextBox 62"/>
                  <p:cNvSpPr txBox="1"/>
                  <p:nvPr/>
                </p:nvSpPr>
                <p:spPr>
                  <a:xfrm>
                    <a:off x="5800199" y="1842080"/>
                    <a:ext cx="1213872" cy="42406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200" b="0" i="1" smtClean="0">
                              <a:latin typeface="Cambria Math"/>
                            </a:rPr>
                            <m:t>𝐴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200" b="0" i="1" smtClean="0">
                              <a:latin typeface="Cambria Math"/>
                            </a:rPr>
                            <m:t>)</m:t>
                          </m:r>
                        </m:oMath>
                      </m:oMathPara>
                    </a14:m>
                    <a:endParaRPr lang="ru-RU" sz="1200" dirty="0"/>
                  </a:p>
                </p:txBody>
              </p:sp>
            </mc:Choice>
            <mc:Fallback xmlns="">
              <p:sp>
                <p:nvSpPr>
                  <p:cNvPr id="63" name="TextBox 6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800199" y="1842080"/>
                    <a:ext cx="1213872" cy="424067"/>
                  </a:xfrm>
                  <a:prstGeom prst="rect">
                    <a:avLst/>
                  </a:prstGeom>
                  <a:blipFill rotWithShape="0">
                    <a:blip r:embed="rId1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64" name="Овал 63"/>
              <p:cNvSpPr/>
              <p:nvPr/>
            </p:nvSpPr>
            <p:spPr>
              <a:xfrm>
                <a:off x="6118655" y="2108551"/>
                <a:ext cx="68686" cy="69993"/>
              </a:xfrm>
              <a:prstGeom prst="ellipse">
                <a:avLst/>
              </a:prstGeom>
              <a:solidFill>
                <a:srgbClr val="92D050"/>
              </a:solidFill>
              <a:ln>
                <a:solidFill>
                  <a:srgbClr val="00B050"/>
                </a:solidFill>
              </a:ln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0" name="TextBox 69"/>
                  <p:cNvSpPr txBox="1"/>
                  <p:nvPr/>
                </p:nvSpPr>
                <p:spPr>
                  <a:xfrm>
                    <a:off x="4897665" y="1959797"/>
                    <a:ext cx="599279" cy="4711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ru-RU" sz="14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oMath>
                      </m:oMathPara>
                    </a14:m>
                    <a:endParaRPr lang="ru-RU" sz="1400" dirty="0"/>
                  </a:p>
                </p:txBody>
              </p:sp>
            </mc:Choice>
            <mc:Fallback xmlns="">
              <p:sp>
                <p:nvSpPr>
                  <p:cNvPr id="70" name="TextBox 6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897665" y="1959797"/>
                    <a:ext cx="599279" cy="471186"/>
                  </a:xfrm>
                  <a:prstGeom prst="rect">
                    <a:avLst/>
                  </a:prstGeom>
                  <a:blipFill rotWithShape="0">
                    <a:blip r:embed="rId1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1" name="TextBox 70"/>
                  <p:cNvSpPr txBox="1"/>
                  <p:nvPr/>
                </p:nvSpPr>
                <p:spPr>
                  <a:xfrm>
                    <a:off x="5870278" y="3246733"/>
                    <a:ext cx="603901" cy="4711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ru-RU" sz="14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oMath>
                      </m:oMathPara>
                    </a14:m>
                    <a:endParaRPr lang="ru-RU" sz="1400" dirty="0"/>
                  </a:p>
                </p:txBody>
              </p:sp>
            </mc:Choice>
            <mc:Fallback xmlns="">
              <p:sp>
                <p:nvSpPr>
                  <p:cNvPr id="71" name="TextBox 7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870278" y="3246733"/>
                    <a:ext cx="603901" cy="471186"/>
                  </a:xfrm>
                  <a:prstGeom prst="rect">
                    <a:avLst/>
                  </a:prstGeom>
                  <a:blipFill rotWithShape="0">
                    <a:blip r:embed="rId1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3" name="Группа 2"/>
            <p:cNvGrpSpPr/>
            <p:nvPr/>
          </p:nvGrpSpPr>
          <p:grpSpPr>
            <a:xfrm>
              <a:off x="4893298" y="2887233"/>
              <a:ext cx="2845699" cy="1288816"/>
              <a:chOff x="4893298" y="2887233"/>
              <a:chExt cx="2845699" cy="1288816"/>
            </a:xfrm>
          </p:grpSpPr>
          <p:grpSp>
            <p:nvGrpSpPr>
              <p:cNvPr id="26" name="Группа 25"/>
              <p:cNvGrpSpPr/>
              <p:nvPr/>
            </p:nvGrpSpPr>
            <p:grpSpPr>
              <a:xfrm>
                <a:off x="4893298" y="2887233"/>
                <a:ext cx="2845699" cy="904490"/>
                <a:chOff x="4893298" y="2419691"/>
                <a:chExt cx="2845699" cy="904490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69" name="TextBox 68"/>
                    <p:cNvSpPr txBox="1"/>
                    <p:nvPr/>
                  </p:nvSpPr>
                  <p:spPr>
                    <a:xfrm>
                      <a:off x="6516358" y="2419691"/>
                      <a:ext cx="1222639" cy="424067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200" b="0" i="1" smtClean="0">
                                <a:latin typeface="Cambria Math"/>
                              </a:rPr>
                              <m:t>𝐵</m:t>
                            </m:r>
                            <m:r>
                              <a:rPr lang="en-US" sz="1200" b="0" i="1" smtClean="0">
                                <a:latin typeface="Cambria Math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en-US" sz="1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sz="1200" b="0" i="1" smtClean="0">
                                <a:latin typeface="Cambria Math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en-US" sz="1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en-US" sz="1200" b="0" i="1" smtClean="0">
                                <a:latin typeface="Cambria Math"/>
                              </a:rPr>
                              <m:t>)</m:t>
                            </m:r>
                          </m:oMath>
                        </m:oMathPara>
                      </a14:m>
                      <a:endParaRPr lang="ru-RU" sz="1200" dirty="0"/>
                    </a:p>
                  </p:txBody>
                </p:sp>
              </mc:Choice>
              <mc:Fallback xmlns="">
                <p:sp>
                  <p:nvSpPr>
                    <p:cNvPr id="69" name="TextBox 68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516358" y="2419691"/>
                      <a:ext cx="1222639" cy="424067"/>
                    </a:xfrm>
                    <a:prstGeom prst="rect">
                      <a:avLst/>
                    </a:prstGeom>
                    <a:blipFill rotWithShape="0">
                      <a:blip r:embed="rId1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72" name="Прямая соединительная линия 71"/>
                <p:cNvCxnSpPr>
                  <a:stCxn id="65" idx="0"/>
                </p:cNvCxnSpPr>
                <p:nvPr/>
              </p:nvCxnSpPr>
              <p:spPr>
                <a:xfrm flipH="1">
                  <a:off x="5315715" y="2659710"/>
                  <a:ext cx="1638029" cy="0"/>
                </a:xfrm>
                <a:prstGeom prst="line">
                  <a:avLst/>
                </a:prstGeom>
                <a:ln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3" name="Прямая соединительная линия 72"/>
                <p:cNvCxnSpPr>
                  <a:stCxn id="65" idx="0"/>
                </p:cNvCxnSpPr>
                <p:nvPr/>
              </p:nvCxnSpPr>
              <p:spPr>
                <a:xfrm>
                  <a:off x="6953744" y="2659710"/>
                  <a:ext cx="0" cy="664471"/>
                </a:xfrm>
                <a:prstGeom prst="line">
                  <a:avLst/>
                </a:prstGeom>
                <a:ln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5" name="Овал 64"/>
                <p:cNvSpPr/>
                <p:nvPr/>
              </p:nvSpPr>
              <p:spPr>
                <a:xfrm>
                  <a:off x="6919400" y="2659710"/>
                  <a:ext cx="68686" cy="69993"/>
                </a:xfrm>
                <a:prstGeom prst="ellipse">
                  <a:avLst/>
                </a:prstGeom>
                <a:solidFill>
                  <a:srgbClr val="92D050"/>
                </a:solidFill>
                <a:ln>
                  <a:solidFill>
                    <a:srgbClr val="00B050"/>
                  </a:solidFill>
                </a:ln>
                <a:scene3d>
                  <a:camera prst="orthographicFront"/>
                  <a:lightRig rig="threePt" dir="t"/>
                </a:scene3d>
                <a:sp3d>
                  <a:bevelT w="114300" prst="artDeco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74" name="TextBox 73"/>
                    <p:cNvSpPr txBox="1"/>
                    <p:nvPr/>
                  </p:nvSpPr>
                  <p:spPr>
                    <a:xfrm>
                      <a:off x="4893298" y="2456308"/>
                      <a:ext cx="605539" cy="471186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ru-RU" sz="140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0</m:t>
                                </m:r>
                              </m:sub>
                            </m:sSub>
                          </m:oMath>
                        </m:oMathPara>
                      </a14:m>
                      <a:endParaRPr lang="ru-RU" sz="1400" dirty="0"/>
                    </a:p>
                  </p:txBody>
                </p:sp>
              </mc:Choice>
              <mc:Fallback xmlns="">
                <p:sp>
                  <p:nvSpPr>
                    <p:cNvPr id="74" name="TextBox 73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4893298" y="2456308"/>
                      <a:ext cx="605539" cy="471186"/>
                    </a:xfrm>
                    <a:prstGeom prst="rect">
                      <a:avLst/>
                    </a:prstGeom>
                    <a:blipFill rotWithShape="0">
                      <a:blip r:embed="rId1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5" name="TextBox 74"/>
                  <p:cNvSpPr txBox="1"/>
                  <p:nvPr/>
                </p:nvSpPr>
                <p:spPr>
                  <a:xfrm>
                    <a:off x="6689266" y="3704863"/>
                    <a:ext cx="597640" cy="4711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ru-RU" sz="14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oMath>
                      </m:oMathPara>
                    </a14:m>
                    <a:endParaRPr lang="ru-RU" sz="1400" dirty="0"/>
                  </a:p>
                </p:txBody>
              </p:sp>
            </mc:Choice>
            <mc:Fallback xmlns="">
              <p:sp>
                <p:nvSpPr>
                  <p:cNvPr id="75" name="TextBox 7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689266" y="3704863"/>
                    <a:ext cx="597640" cy="471186"/>
                  </a:xfrm>
                  <a:prstGeom prst="rect">
                    <a:avLst/>
                  </a:prstGeom>
                  <a:blipFill rotWithShape="0">
                    <a:blip r:embed="rId1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66" name="Прямоугольник 65"/>
            <p:cNvSpPr/>
            <p:nvPr/>
          </p:nvSpPr>
          <p:spPr>
            <a:xfrm>
              <a:off x="4843764" y="631538"/>
              <a:ext cx="3260829" cy="46166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/>
            <a:p>
              <a:pPr algn="ctr">
                <a:spcBef>
                  <a:spcPct val="0"/>
                </a:spcBef>
              </a:pPr>
              <a:r>
                <a:rPr lang="ru-RU" sz="2400" i="1" dirty="0" smtClean="0">
                  <a:solidFill>
                    <a:srgbClr val="062678"/>
                  </a:solidFill>
                  <a:latin typeface="+mj-lt"/>
                  <a:ea typeface="+mj-ea"/>
                  <a:cs typeface="+mj-cs"/>
                </a:rPr>
                <a:t>Кривая безразличие</a:t>
              </a:r>
              <a:endParaRPr lang="ru-RU" sz="2400" i="1" dirty="0">
                <a:solidFill>
                  <a:srgbClr val="062678"/>
                </a:solidFill>
                <a:latin typeface="+mj-lt"/>
                <a:ea typeface="+mj-ea"/>
                <a:cs typeface="+mj-cs"/>
              </a:endParaRPr>
            </a:p>
          </p:txBody>
        </p:sp>
      </p:grpSp>
      <p:grpSp>
        <p:nvGrpSpPr>
          <p:cNvPr id="8" name="Группа 7"/>
          <p:cNvGrpSpPr/>
          <p:nvPr/>
        </p:nvGrpSpPr>
        <p:grpSpPr>
          <a:xfrm>
            <a:off x="370554" y="1339870"/>
            <a:ext cx="6583191" cy="5175189"/>
            <a:chOff x="370554" y="1339870"/>
            <a:chExt cx="6583191" cy="5175189"/>
          </a:xfrm>
        </p:grpSpPr>
        <p:grpSp>
          <p:nvGrpSpPr>
            <p:cNvPr id="28" name="Группа 27"/>
            <p:cNvGrpSpPr/>
            <p:nvPr/>
          </p:nvGrpSpPr>
          <p:grpSpPr>
            <a:xfrm>
              <a:off x="546200" y="2979982"/>
              <a:ext cx="4770362" cy="3535077"/>
              <a:chOff x="546200" y="2979982"/>
              <a:chExt cx="4770362" cy="3535077"/>
            </a:xfrm>
          </p:grpSpPr>
          <p:cxnSp>
            <p:nvCxnSpPr>
              <p:cNvPr id="15" name="Прямая со стрелкой 14"/>
              <p:cNvCxnSpPr/>
              <p:nvPr/>
            </p:nvCxnSpPr>
            <p:spPr>
              <a:xfrm flipV="1">
                <a:off x="980115" y="3098498"/>
                <a:ext cx="0" cy="2993878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Прямая со стрелкой 15"/>
              <p:cNvCxnSpPr/>
              <p:nvPr/>
            </p:nvCxnSpPr>
            <p:spPr>
              <a:xfrm>
                <a:off x="749999" y="5862078"/>
                <a:ext cx="4349353" cy="23672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8" name="TextBox 17"/>
                  <p:cNvSpPr txBox="1"/>
                  <p:nvPr/>
                </p:nvSpPr>
                <p:spPr>
                  <a:xfrm>
                    <a:off x="546200" y="2979982"/>
                    <a:ext cx="611450" cy="59060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/>
                            </a:rPr>
                            <m:t>𝑌</m:t>
                          </m:r>
                        </m:oMath>
                      </m:oMathPara>
                    </a14:m>
                    <a:endParaRPr lang="ru-RU" dirty="0"/>
                  </a:p>
                </p:txBody>
              </p:sp>
            </mc:Choice>
            <mc:Fallback xmlns="">
              <p:sp>
                <p:nvSpPr>
                  <p:cNvPr id="18" name="TextBox 1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46200" y="2979982"/>
                    <a:ext cx="611450" cy="590605"/>
                  </a:xfrm>
                  <a:prstGeom prst="rect">
                    <a:avLst/>
                  </a:prstGeom>
                  <a:blipFill rotWithShape="0">
                    <a:blip r:embed="rId1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" name="TextBox 18"/>
                  <p:cNvSpPr txBox="1"/>
                  <p:nvPr/>
                </p:nvSpPr>
                <p:spPr>
                  <a:xfrm>
                    <a:off x="4689744" y="5924454"/>
                    <a:ext cx="626818" cy="59060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/>
                            </a:rPr>
                            <m:t>𝑋</m:t>
                          </m:r>
                        </m:oMath>
                      </m:oMathPara>
                    </a14:m>
                    <a:endParaRPr lang="ru-RU" dirty="0"/>
                  </a:p>
                </p:txBody>
              </p:sp>
            </mc:Choice>
            <mc:Fallback xmlns="">
              <p:sp>
                <p:nvSpPr>
                  <p:cNvPr id="19" name="TextBox 1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89744" y="5924454"/>
                    <a:ext cx="626818" cy="590605"/>
                  </a:xfrm>
                  <a:prstGeom prst="rect">
                    <a:avLst/>
                  </a:prstGeom>
                  <a:blipFill rotWithShape="0">
                    <a:blip r:embed="rId1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2" name="Группа 1"/>
            <p:cNvGrpSpPr/>
            <p:nvPr/>
          </p:nvGrpSpPr>
          <p:grpSpPr>
            <a:xfrm>
              <a:off x="544911" y="2177305"/>
              <a:ext cx="5513418" cy="4121437"/>
              <a:chOff x="544911" y="2177305"/>
              <a:chExt cx="5513418" cy="4121437"/>
            </a:xfrm>
          </p:grpSpPr>
          <p:cxnSp>
            <p:nvCxnSpPr>
              <p:cNvPr id="27" name="Прямая соединительная линия 26"/>
              <p:cNvCxnSpPr/>
              <p:nvPr/>
            </p:nvCxnSpPr>
            <p:spPr>
              <a:xfrm flipH="1">
                <a:off x="991807" y="4634329"/>
                <a:ext cx="890505" cy="18276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9" name="Группа 28"/>
              <p:cNvGrpSpPr/>
              <p:nvPr/>
            </p:nvGrpSpPr>
            <p:grpSpPr>
              <a:xfrm>
                <a:off x="544911" y="2177305"/>
                <a:ext cx="5513418" cy="4121437"/>
                <a:chOff x="544911" y="2177305"/>
                <a:chExt cx="5513418" cy="4121437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1" name="TextBox 30"/>
                    <p:cNvSpPr txBox="1"/>
                    <p:nvPr/>
                  </p:nvSpPr>
                  <p:spPr>
                    <a:xfrm>
                      <a:off x="2258485" y="4914359"/>
                      <a:ext cx="1300355" cy="442954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200" b="0" i="1" smtClean="0">
                                <a:latin typeface="Cambria Math"/>
                              </a:rPr>
                              <m:t>𝐵</m:t>
                            </m:r>
                            <m:r>
                              <a:rPr lang="en-US" sz="1200" b="0" i="1" smtClean="0">
                                <a:latin typeface="Cambria Math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en-US" sz="1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sz="1200" b="0" i="1" smtClean="0">
                                <a:latin typeface="Cambria Math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en-US" sz="1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en-US" sz="1200" b="0" i="1" smtClean="0">
                                <a:latin typeface="Cambria Math"/>
                              </a:rPr>
                              <m:t>)</m:t>
                            </m:r>
                          </m:oMath>
                        </m:oMathPara>
                      </a14:m>
                      <a:endParaRPr lang="ru-RU" sz="1200" dirty="0"/>
                    </a:p>
                  </p:txBody>
                </p:sp>
              </mc:Choice>
              <mc:Fallback xmlns="">
                <p:sp>
                  <p:nvSpPr>
                    <p:cNvPr id="31" name="TextBox 30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258485" y="4914359"/>
                      <a:ext cx="1300355" cy="442954"/>
                    </a:xfrm>
                    <a:prstGeom prst="rect">
                      <a:avLst/>
                    </a:prstGeom>
                    <a:blipFill rotWithShape="0">
                      <a:blip r:embed="rId18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0" name="TextBox 19"/>
                    <p:cNvSpPr txBox="1"/>
                    <p:nvPr/>
                  </p:nvSpPr>
                  <p:spPr>
                    <a:xfrm>
                      <a:off x="1493911" y="4357331"/>
                      <a:ext cx="1291032" cy="442954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200" b="0" i="1" smtClean="0">
                                <a:latin typeface="Cambria Math"/>
                              </a:rPr>
                              <m:t>𝐴</m:t>
                            </m:r>
                            <m:r>
                              <a:rPr lang="en-US" sz="1200" b="0" i="1" smtClean="0">
                                <a:latin typeface="Cambria Math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en-US" sz="1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en-US" sz="1200" b="0" i="1" smtClean="0">
                                <a:latin typeface="Cambria Math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en-US" sz="1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US" sz="1200" b="0" i="1" smtClean="0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sz="1200" b="0" i="1" smtClean="0">
                                <a:latin typeface="Cambria Math"/>
                              </a:rPr>
                              <m:t>)</m:t>
                            </m:r>
                          </m:oMath>
                        </m:oMathPara>
                      </a14:m>
                      <a:endParaRPr lang="ru-RU" sz="1200" dirty="0"/>
                    </a:p>
                  </p:txBody>
                </p:sp>
              </mc:Choice>
              <mc:Fallback xmlns="">
                <p:sp>
                  <p:nvSpPr>
                    <p:cNvPr id="20" name="TextBox 19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493911" y="4357331"/>
                      <a:ext cx="1291032" cy="442954"/>
                    </a:xfrm>
                    <a:prstGeom prst="rect">
                      <a:avLst/>
                    </a:prstGeom>
                    <a:blipFill rotWithShape="0">
                      <a:blip r:embed="rId19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30" name="Прямая соединительная линия 29"/>
                <p:cNvCxnSpPr/>
                <p:nvPr/>
              </p:nvCxnSpPr>
              <p:spPr>
                <a:xfrm>
                  <a:off x="1864103" y="4643467"/>
                  <a:ext cx="0" cy="1233214"/>
                </a:xfrm>
                <a:prstGeom prst="line">
                  <a:avLst/>
                </a:prstGeom>
                <a:ln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Прямая соединительная линия 36"/>
                <p:cNvCxnSpPr>
                  <a:stCxn id="23" idx="0"/>
                </p:cNvCxnSpPr>
                <p:nvPr/>
              </p:nvCxnSpPr>
              <p:spPr>
                <a:xfrm>
                  <a:off x="2722265" y="5168013"/>
                  <a:ext cx="0" cy="694064"/>
                </a:xfrm>
                <a:prstGeom prst="line">
                  <a:avLst/>
                </a:prstGeom>
                <a:ln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Прямая соединительная линия 34"/>
                <p:cNvCxnSpPr/>
                <p:nvPr/>
              </p:nvCxnSpPr>
              <p:spPr>
                <a:xfrm flipH="1" flipV="1">
                  <a:off x="980115" y="5206668"/>
                  <a:ext cx="1767976" cy="10706"/>
                </a:xfrm>
                <a:prstGeom prst="line">
                  <a:avLst/>
                </a:prstGeom>
                <a:ln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" name="Дуга 16"/>
                <p:cNvSpPr/>
                <p:nvPr/>
              </p:nvSpPr>
              <p:spPr>
                <a:xfrm flipH="1" flipV="1">
                  <a:off x="1555407" y="2177305"/>
                  <a:ext cx="4502922" cy="3224176"/>
                </a:xfrm>
                <a:prstGeom prst="arc">
                  <a:avLst>
                    <a:gd name="adj1" fmla="val 16143866"/>
                    <a:gd name="adj2" fmla="val 52135"/>
                  </a:avLst>
                </a:prstGeom>
                <a:scene3d>
                  <a:camera prst="orthographicFront"/>
                  <a:lightRig rig="threePt" dir="t"/>
                </a:scene3d>
                <a:sp3d>
                  <a:bevelT/>
                </a:sp3d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2" name="Овал 21"/>
                <p:cNvSpPr/>
                <p:nvPr/>
              </p:nvSpPr>
              <p:spPr>
                <a:xfrm>
                  <a:off x="1834094" y="4592308"/>
                  <a:ext cx="73052" cy="7311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C00000"/>
                  </a:solidFill>
                </a:ln>
                <a:scene3d>
                  <a:camera prst="orthographicFront"/>
                  <a:lightRig rig="threePt" dir="t"/>
                </a:scene3d>
                <a:sp3d>
                  <a:bevelT w="114300" prst="artDeco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3" name="Овал 22"/>
                <p:cNvSpPr/>
                <p:nvPr/>
              </p:nvSpPr>
              <p:spPr>
                <a:xfrm>
                  <a:off x="2685738" y="5168013"/>
                  <a:ext cx="73052" cy="7311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C00000"/>
                  </a:solidFill>
                </a:ln>
                <a:scene3d>
                  <a:camera prst="orthographicFront"/>
                  <a:lightRig rig="threePt" dir="t"/>
                </a:scene3d>
                <a:sp3d>
                  <a:bevelT w="114300" prst="artDeco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2" name="TextBox 31"/>
                    <p:cNvSpPr txBox="1"/>
                    <p:nvPr/>
                  </p:nvSpPr>
                  <p:spPr>
                    <a:xfrm>
                      <a:off x="546200" y="4425041"/>
                      <a:ext cx="637372" cy="492171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ru-RU" sz="140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oMath>
                        </m:oMathPara>
                      </a14:m>
                      <a:endParaRPr lang="ru-RU" sz="1400" dirty="0"/>
                    </a:p>
                  </p:txBody>
                </p:sp>
              </mc:Choice>
              <mc:Fallback xmlns="">
                <p:sp>
                  <p:nvSpPr>
                    <p:cNvPr id="32" name="TextBox 31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46200" y="4425041"/>
                      <a:ext cx="637372" cy="492171"/>
                    </a:xfrm>
                    <a:prstGeom prst="rect">
                      <a:avLst/>
                    </a:prstGeom>
                    <a:blipFill rotWithShape="0">
                      <a:blip r:embed="rId20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3" name="TextBox 32"/>
                    <p:cNvSpPr txBox="1"/>
                    <p:nvPr/>
                  </p:nvSpPr>
                  <p:spPr>
                    <a:xfrm>
                      <a:off x="1586002" y="5806571"/>
                      <a:ext cx="642288" cy="492171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ru-RU" sz="140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0</m:t>
                                </m:r>
                              </m:sub>
                            </m:sSub>
                          </m:oMath>
                        </m:oMathPara>
                      </a14:m>
                      <a:endParaRPr lang="ru-RU" sz="1400" dirty="0"/>
                    </a:p>
                  </p:txBody>
                </p:sp>
              </mc:Choice>
              <mc:Fallback xmlns="">
                <p:sp>
                  <p:nvSpPr>
                    <p:cNvPr id="33" name="TextBox 32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586002" y="5806571"/>
                      <a:ext cx="642288" cy="492171"/>
                    </a:xfrm>
                    <a:prstGeom prst="rect">
                      <a:avLst/>
                    </a:prstGeom>
                    <a:blipFill rotWithShape="0">
                      <a:blip r:embed="rId21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8" name="TextBox 37"/>
                    <p:cNvSpPr txBox="1"/>
                    <p:nvPr/>
                  </p:nvSpPr>
                  <p:spPr>
                    <a:xfrm>
                      <a:off x="544911" y="4970429"/>
                      <a:ext cx="644030" cy="492171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ru-RU" sz="140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𝑦</m:t>
                                </m:r>
                              </m:e>
                              <m:sub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0</m:t>
                                </m:r>
                              </m:sub>
                            </m:sSub>
                          </m:oMath>
                        </m:oMathPara>
                      </a14:m>
                      <a:endParaRPr lang="ru-RU" sz="1400" dirty="0"/>
                    </a:p>
                  </p:txBody>
                </p:sp>
              </mc:Choice>
              <mc:Fallback xmlns="">
                <p:sp>
                  <p:nvSpPr>
                    <p:cNvPr id="38" name="TextBox 37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44911" y="4970429"/>
                      <a:ext cx="644030" cy="492171"/>
                    </a:xfrm>
                    <a:prstGeom prst="rect">
                      <a:avLst/>
                    </a:prstGeom>
                    <a:blipFill rotWithShape="0">
                      <a:blip r:embed="rId22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9" name="TextBox 38"/>
                    <p:cNvSpPr txBox="1"/>
                    <p:nvPr/>
                  </p:nvSpPr>
                  <p:spPr>
                    <a:xfrm>
                      <a:off x="2404450" y="5806571"/>
                      <a:ext cx="635628" cy="492171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ru-RU" sz="140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oMath>
                        </m:oMathPara>
                      </a14:m>
                      <a:endParaRPr lang="ru-RU" sz="1400" dirty="0"/>
                    </a:p>
                  </p:txBody>
                </p:sp>
              </mc:Choice>
              <mc:Fallback xmlns="">
                <p:sp>
                  <p:nvSpPr>
                    <p:cNvPr id="39" name="TextBox 38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404450" y="5806571"/>
                      <a:ext cx="635628" cy="492171"/>
                    </a:xfrm>
                    <a:prstGeom prst="rect">
                      <a:avLst/>
                    </a:prstGeom>
                    <a:blipFill rotWithShape="0">
                      <a:blip r:embed="rId2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8" name="TextBox 47"/>
                    <p:cNvSpPr txBox="1"/>
                    <p:nvPr/>
                  </p:nvSpPr>
                  <p:spPr>
                    <a:xfrm>
                      <a:off x="3405334" y="5065814"/>
                      <a:ext cx="484172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ru-RU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𝑈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oMath>
                        </m:oMathPara>
                      </a14:m>
                      <a:endParaRPr lang="ru-RU" dirty="0" smtClean="0"/>
                    </a:p>
                  </p:txBody>
                </p:sp>
              </mc:Choice>
              <mc:Fallback xmlns="">
                <p:sp>
                  <p:nvSpPr>
                    <p:cNvPr id="48" name="TextBox 47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405334" y="5065814"/>
                      <a:ext cx="484172" cy="369332"/>
                    </a:xfrm>
                    <a:prstGeom prst="rect">
                      <a:avLst/>
                    </a:prstGeom>
                    <a:blipFill rotWithShape="0">
                      <a:blip r:embed="rId2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ru-RU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  <p:grpSp>
          <p:nvGrpSpPr>
            <p:cNvPr id="34" name="Группа 33"/>
            <p:cNvGrpSpPr/>
            <p:nvPr/>
          </p:nvGrpSpPr>
          <p:grpSpPr>
            <a:xfrm>
              <a:off x="2144140" y="1693036"/>
              <a:ext cx="4372218" cy="3224176"/>
              <a:chOff x="2144140" y="1693036"/>
              <a:chExt cx="4372218" cy="3224176"/>
            </a:xfrm>
          </p:grpSpPr>
          <p:sp>
            <p:nvSpPr>
              <p:cNvPr id="24" name="Дуга 23"/>
              <p:cNvSpPr/>
              <p:nvPr/>
            </p:nvSpPr>
            <p:spPr>
              <a:xfrm flipH="1" flipV="1">
                <a:off x="2144140" y="1693036"/>
                <a:ext cx="4372218" cy="3224176"/>
              </a:xfrm>
              <a:prstGeom prst="arc">
                <a:avLst>
                  <a:gd name="adj1" fmla="val 16143866"/>
                  <a:gd name="adj2" fmla="val 52135"/>
                </a:avLst>
              </a:prstGeom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9" name="TextBox 48"/>
                  <p:cNvSpPr txBox="1"/>
                  <p:nvPr/>
                </p:nvSpPr>
                <p:spPr>
                  <a:xfrm>
                    <a:off x="3804680" y="4532432"/>
                    <a:ext cx="489493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𝑈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oMath>
                      </m:oMathPara>
                    </a14:m>
                    <a:endParaRPr lang="ru-RU" dirty="0" smtClean="0"/>
                  </a:p>
                </p:txBody>
              </p:sp>
            </mc:Choice>
            <mc:Fallback xmlns="">
              <p:sp>
                <p:nvSpPr>
                  <p:cNvPr id="49" name="TextBox 4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804680" y="4532432"/>
                    <a:ext cx="489493" cy="369332"/>
                  </a:xfrm>
                  <a:prstGeom prst="rect">
                    <a:avLst/>
                  </a:prstGeom>
                  <a:blipFill rotWithShape="0">
                    <a:blip r:embed="rId2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51" name="Овал 50"/>
              <p:cNvSpPr/>
              <p:nvPr/>
            </p:nvSpPr>
            <p:spPr>
              <a:xfrm>
                <a:off x="2759225" y="4417207"/>
                <a:ext cx="73052" cy="73110"/>
              </a:xfrm>
              <a:prstGeom prst="ellipse">
                <a:avLst/>
              </a:prstGeom>
              <a:solidFill>
                <a:srgbClr val="00B0F0"/>
              </a:solidFill>
              <a:ln>
                <a:solidFill>
                  <a:srgbClr val="0070C0"/>
                </a:solidFill>
              </a:ln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3" name="TextBox 52"/>
                  <p:cNvSpPr txBox="1"/>
                  <p:nvPr/>
                </p:nvSpPr>
                <p:spPr>
                  <a:xfrm>
                    <a:off x="2649592" y="4144335"/>
                    <a:ext cx="318036" cy="27699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oMath>
                      </m:oMathPara>
                    </a14:m>
                    <a:endParaRPr lang="ru-RU" sz="1200" dirty="0"/>
                  </a:p>
                </p:txBody>
              </p:sp>
            </mc:Choice>
            <mc:Fallback xmlns="">
              <p:sp>
                <p:nvSpPr>
                  <p:cNvPr id="53" name="TextBox 5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649592" y="4144335"/>
                    <a:ext cx="318036" cy="276999"/>
                  </a:xfrm>
                  <a:prstGeom prst="rect">
                    <a:avLst/>
                  </a:prstGeom>
                  <a:blipFill rotWithShape="0">
                    <a:blip r:embed="rId2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36" name="Группа 35"/>
            <p:cNvGrpSpPr/>
            <p:nvPr/>
          </p:nvGrpSpPr>
          <p:grpSpPr>
            <a:xfrm>
              <a:off x="2581527" y="1339870"/>
              <a:ext cx="4372218" cy="3224176"/>
              <a:chOff x="2581527" y="1339870"/>
              <a:chExt cx="4372218" cy="3224176"/>
            </a:xfrm>
          </p:grpSpPr>
          <p:sp>
            <p:nvSpPr>
              <p:cNvPr id="25" name="Дуга 24"/>
              <p:cNvSpPr/>
              <p:nvPr/>
            </p:nvSpPr>
            <p:spPr>
              <a:xfrm flipH="1" flipV="1">
                <a:off x="2581527" y="1339870"/>
                <a:ext cx="4372218" cy="3224176"/>
              </a:xfrm>
              <a:prstGeom prst="arc">
                <a:avLst>
                  <a:gd name="adj1" fmla="val 16143866"/>
                  <a:gd name="adj2" fmla="val 52135"/>
                </a:avLst>
              </a:prstGeom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0" name="TextBox 49"/>
                  <p:cNvSpPr txBox="1"/>
                  <p:nvPr/>
                </p:nvSpPr>
                <p:spPr>
                  <a:xfrm>
                    <a:off x="4171146" y="4185783"/>
                    <a:ext cx="489493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𝑈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oMath>
                      </m:oMathPara>
                    </a14:m>
                    <a:endParaRPr lang="ru-RU" dirty="0" smtClean="0"/>
                  </a:p>
                </p:txBody>
              </p:sp>
            </mc:Choice>
            <mc:Fallback xmlns="">
              <p:sp>
                <p:nvSpPr>
                  <p:cNvPr id="50" name="TextBox 4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171146" y="4185783"/>
                    <a:ext cx="489493" cy="369332"/>
                  </a:xfrm>
                  <a:prstGeom prst="rect">
                    <a:avLst/>
                  </a:prstGeom>
                  <a:blipFill rotWithShape="0">
                    <a:blip r:embed="rId2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52" name="Овал 51"/>
              <p:cNvSpPr/>
              <p:nvPr/>
            </p:nvSpPr>
            <p:spPr>
              <a:xfrm>
                <a:off x="3327024" y="4149228"/>
                <a:ext cx="73052" cy="73110"/>
              </a:xfrm>
              <a:prstGeom prst="ellipse">
                <a:avLst/>
              </a:prstGeom>
              <a:solidFill>
                <a:srgbClr val="00B0F0"/>
              </a:solidFill>
              <a:ln>
                <a:solidFill>
                  <a:srgbClr val="0070C0"/>
                </a:solidFill>
              </a:ln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4" name="TextBox 53"/>
                  <p:cNvSpPr txBox="1"/>
                  <p:nvPr/>
                </p:nvSpPr>
                <p:spPr>
                  <a:xfrm>
                    <a:off x="3204532" y="3862126"/>
                    <a:ext cx="330219" cy="27699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oMath>
                      </m:oMathPara>
                    </a14:m>
                    <a:endParaRPr lang="ru-RU" sz="1200" dirty="0"/>
                  </a:p>
                </p:txBody>
              </p:sp>
            </mc:Choice>
            <mc:Fallback xmlns="">
              <p:sp>
                <p:nvSpPr>
                  <p:cNvPr id="54" name="TextBox 5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204532" y="3862126"/>
                    <a:ext cx="330219" cy="276999"/>
                  </a:xfrm>
                  <a:prstGeom prst="rect">
                    <a:avLst/>
                  </a:prstGeom>
                  <a:blipFill rotWithShape="0">
                    <a:blip r:embed="rId2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76" name="Прямоугольник 75"/>
            <p:cNvSpPr/>
            <p:nvPr/>
          </p:nvSpPr>
          <p:spPr>
            <a:xfrm>
              <a:off x="370554" y="2258376"/>
              <a:ext cx="3849466" cy="46166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/>
            <a:p>
              <a:pPr algn="ctr">
                <a:spcBef>
                  <a:spcPct val="0"/>
                </a:spcBef>
              </a:pPr>
              <a:r>
                <a:rPr lang="kk-KZ" sz="2400" i="1" dirty="0" smtClean="0">
                  <a:solidFill>
                    <a:srgbClr val="062678"/>
                  </a:solidFill>
                  <a:latin typeface="+mj-lt"/>
                  <a:ea typeface="+mj-ea"/>
                  <a:cs typeface="+mj-cs"/>
                </a:rPr>
                <a:t>Карта кривых безразличие</a:t>
              </a:r>
              <a:endParaRPr lang="ru-RU" sz="2400" i="1" dirty="0">
                <a:solidFill>
                  <a:srgbClr val="062678"/>
                </a:solidFill>
                <a:latin typeface="+mj-lt"/>
                <a:ea typeface="+mj-ea"/>
                <a:cs typeface="+mj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51617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73732" y="142661"/>
            <a:ext cx="6635080" cy="634082"/>
          </a:xfrm>
        </p:spPr>
        <p:txBody>
          <a:bodyPr>
            <a:normAutofit fontScale="90000"/>
          </a:bodyPr>
          <a:lstStyle/>
          <a:p>
            <a:r>
              <a:rPr lang="kk-KZ" i="1" dirty="0" smtClean="0">
                <a:solidFill>
                  <a:srgbClr val="062678"/>
                </a:solidFill>
              </a:rPr>
              <a:t>Бюджетное ограничение</a:t>
            </a:r>
            <a:endParaRPr lang="ru-RU" i="1" dirty="0">
              <a:solidFill>
                <a:srgbClr val="062678"/>
              </a:solidFill>
            </a:endParaRPr>
          </a:p>
        </p:txBody>
      </p:sp>
      <p:grpSp>
        <p:nvGrpSpPr>
          <p:cNvPr id="17" name="Группа 16"/>
          <p:cNvGrpSpPr/>
          <p:nvPr/>
        </p:nvGrpSpPr>
        <p:grpSpPr>
          <a:xfrm>
            <a:off x="917514" y="3967877"/>
            <a:ext cx="3161125" cy="2739710"/>
            <a:chOff x="917514" y="3967877"/>
            <a:chExt cx="3161125" cy="2739710"/>
          </a:xfrm>
        </p:grpSpPr>
        <p:grpSp>
          <p:nvGrpSpPr>
            <p:cNvPr id="8" name="Группа 7"/>
            <p:cNvGrpSpPr/>
            <p:nvPr/>
          </p:nvGrpSpPr>
          <p:grpSpPr>
            <a:xfrm>
              <a:off x="917514" y="3967877"/>
              <a:ext cx="3161125" cy="2647813"/>
              <a:chOff x="917514" y="3967877"/>
              <a:chExt cx="3161125" cy="2647813"/>
            </a:xfrm>
          </p:grpSpPr>
          <p:cxnSp>
            <p:nvCxnSpPr>
              <p:cNvPr id="4" name="Прямая со стрелкой 3"/>
              <p:cNvCxnSpPr/>
              <p:nvPr/>
            </p:nvCxnSpPr>
            <p:spPr>
              <a:xfrm flipV="1">
                <a:off x="1317310" y="4116213"/>
                <a:ext cx="0" cy="2230983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" name="Прямая со стрелкой 4"/>
              <p:cNvCxnSpPr/>
              <p:nvPr/>
            </p:nvCxnSpPr>
            <p:spPr>
              <a:xfrm>
                <a:off x="1126874" y="6175583"/>
                <a:ext cx="2761329" cy="0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" name="TextBox 5"/>
                  <p:cNvSpPr txBox="1"/>
                  <p:nvPr/>
                </p:nvSpPr>
                <p:spPr>
                  <a:xfrm>
                    <a:off x="917514" y="3967877"/>
                    <a:ext cx="506014" cy="440108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oMath>
                      </m:oMathPara>
                    </a14:m>
                    <a:endParaRPr lang="ru-RU" dirty="0"/>
                  </a:p>
                </p:txBody>
              </p:sp>
            </mc:Choice>
            <mc:Fallback xmlns="">
              <p:sp>
                <p:nvSpPr>
                  <p:cNvPr id="6" name="TextBox 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17514" y="3967877"/>
                    <a:ext cx="506014" cy="440108"/>
                  </a:xfrm>
                  <a:prstGeom prst="rect">
                    <a:avLst/>
                  </a:prstGeom>
                  <a:blipFill rotWithShape="0">
                    <a:blip r:embed="rId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" name="TextBox 6"/>
                  <p:cNvSpPr txBox="1"/>
                  <p:nvPr/>
                </p:nvSpPr>
                <p:spPr>
                  <a:xfrm>
                    <a:off x="3559907" y="6175582"/>
                    <a:ext cx="518732" cy="440108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oMath>
                      </m:oMathPara>
                    </a14:m>
                    <a:endParaRPr lang="ru-RU" dirty="0"/>
                  </a:p>
                </p:txBody>
              </p:sp>
            </mc:Choice>
            <mc:Fallback xmlns="">
              <p:sp>
                <p:nvSpPr>
                  <p:cNvPr id="7" name="TextBox 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559907" y="6175582"/>
                    <a:ext cx="518732" cy="440108"/>
                  </a:xfrm>
                  <a:prstGeom prst="rect">
                    <a:avLst/>
                  </a:prstGeom>
                  <a:blipFill rotWithShape="0"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9" name="Группа 8"/>
            <p:cNvGrpSpPr/>
            <p:nvPr/>
          </p:nvGrpSpPr>
          <p:grpSpPr>
            <a:xfrm>
              <a:off x="940327" y="4834978"/>
              <a:ext cx="2370009" cy="1872609"/>
              <a:chOff x="940327" y="4834978"/>
              <a:chExt cx="2370009" cy="1872609"/>
            </a:xfrm>
          </p:grpSpPr>
          <p:cxnSp>
            <p:nvCxnSpPr>
              <p:cNvPr id="11" name="Прямая соединительная линия 10"/>
              <p:cNvCxnSpPr/>
              <p:nvPr/>
            </p:nvCxnSpPr>
            <p:spPr>
              <a:xfrm>
                <a:off x="1317310" y="5113004"/>
                <a:ext cx="1809146" cy="1062578"/>
              </a:xfrm>
              <a:prstGeom prst="line">
                <a:avLst/>
              </a:prstGeom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" name="TextBox 11"/>
                  <p:cNvSpPr txBox="1"/>
                  <p:nvPr/>
                </p:nvSpPr>
                <p:spPr>
                  <a:xfrm>
                    <a:off x="2922153" y="6175582"/>
                    <a:ext cx="388183" cy="53200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ru-RU" sz="14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ru-RU" sz="1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b="0" i="1" smtClean="0">
                                      <a:latin typeface="Cambria Math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US" sz="1400" b="0" i="1" smtClean="0">
                                      <a:latin typeface="Cambria Math"/>
                                    </a:rPr>
                                    <m:t>𝑥</m:t>
                                  </m:r>
                                </m:sub>
                              </m:sSub>
                            </m:den>
                          </m:f>
                        </m:oMath>
                      </m:oMathPara>
                    </a14:m>
                    <a:endParaRPr lang="ru-RU" sz="1400" dirty="0"/>
                  </a:p>
                </p:txBody>
              </p:sp>
            </mc:Choice>
            <mc:Fallback xmlns="">
              <p:sp>
                <p:nvSpPr>
                  <p:cNvPr id="12" name="TextBox 1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922153" y="6175582"/>
                    <a:ext cx="388183" cy="532005"/>
                  </a:xfrm>
                  <a:prstGeom prst="rect">
                    <a:avLst/>
                  </a:prstGeom>
                  <a:blipFill rotWithShape="0"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" name="TextBox 12"/>
                  <p:cNvSpPr txBox="1"/>
                  <p:nvPr/>
                </p:nvSpPr>
                <p:spPr>
                  <a:xfrm>
                    <a:off x="940327" y="4834978"/>
                    <a:ext cx="394275" cy="55605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ru-RU" sz="14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ru-RU" sz="1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400" b="0" i="1" smtClean="0">
                                      <a:latin typeface="Cambria Math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US" sz="1400" b="0" i="1" smtClean="0">
                                      <a:latin typeface="Cambria Math"/>
                                    </a:rPr>
                                    <m:t>𝑦</m:t>
                                  </m:r>
                                </m:sub>
                              </m:sSub>
                            </m:den>
                          </m:f>
                        </m:oMath>
                      </m:oMathPara>
                    </a14:m>
                    <a:endParaRPr lang="ru-RU" sz="1400" dirty="0"/>
                  </a:p>
                </p:txBody>
              </p:sp>
            </mc:Choice>
            <mc:Fallback xmlns="">
              <p:sp>
                <p:nvSpPr>
                  <p:cNvPr id="13" name="TextBox 1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40327" y="4834978"/>
                    <a:ext cx="394275" cy="556050"/>
                  </a:xfrm>
                  <a:prstGeom prst="rect">
                    <a:avLst/>
                  </a:prstGeom>
                  <a:blipFill rotWithShape="0"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16" name="Группа 15"/>
          <p:cNvGrpSpPr/>
          <p:nvPr/>
        </p:nvGrpSpPr>
        <p:grpSpPr>
          <a:xfrm>
            <a:off x="4100721" y="4311162"/>
            <a:ext cx="3061295" cy="1408483"/>
            <a:chOff x="4100721" y="4311162"/>
            <a:chExt cx="3061295" cy="140848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TextBox 34"/>
                <p:cNvSpPr txBox="1"/>
                <p:nvPr/>
              </p:nvSpPr>
              <p:spPr>
                <a:xfrm>
                  <a:off x="4101113" y="4311162"/>
                  <a:ext cx="3060903" cy="49084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ru-RU" sz="2400" i="1" smtClean="0">
                                <a:solidFill>
                                  <a:srgbClr val="062678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062678"/>
                                </a:solidFill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062678"/>
                                </a:solidFill>
                                <a:latin typeface="Cambria Math"/>
                              </a:rPr>
                              <m:t>𝑥</m:t>
                            </m:r>
                          </m:sub>
                        </m:sSub>
                        <m:r>
                          <a:rPr lang="ru-RU" sz="2400" i="1" smtClean="0">
                            <a:solidFill>
                              <a:srgbClr val="062678"/>
                            </a:solidFill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en-US" sz="2400" b="0" i="1" smtClean="0">
                            <a:solidFill>
                              <a:srgbClr val="062678"/>
                            </a:solidFill>
                            <a:latin typeface="Cambria Math"/>
                            <a:ea typeface="Cambria Math"/>
                          </a:rPr>
                          <m:t>𝑋</m:t>
                        </m:r>
                        <m:r>
                          <a:rPr lang="en-US" sz="2400" b="0" i="1" smtClean="0">
                            <a:solidFill>
                              <a:srgbClr val="062678"/>
                            </a:solidFill>
                            <a:latin typeface="Cambria Math"/>
                            <a:ea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rgbClr val="062678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062678"/>
                                </a:solidFill>
                                <a:latin typeface="Cambria Math"/>
                                <a:ea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062678"/>
                                </a:solidFill>
                                <a:latin typeface="Cambria Math"/>
                                <a:ea typeface="Cambria Math"/>
                              </a:rPr>
                              <m:t>𝑦</m:t>
                            </m:r>
                          </m:sub>
                        </m:sSub>
                        <m:r>
                          <a:rPr lang="en-US" sz="2400" b="0" i="1" smtClean="0">
                            <a:solidFill>
                              <a:srgbClr val="062678"/>
                            </a:solidFill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en-US" sz="2400" b="0" i="1" smtClean="0">
                            <a:solidFill>
                              <a:srgbClr val="062678"/>
                            </a:solidFill>
                            <a:latin typeface="Cambria Math"/>
                            <a:ea typeface="Cambria Math"/>
                          </a:rPr>
                          <m:t>𝑌</m:t>
                        </m:r>
                        <m:r>
                          <a:rPr lang="en-US" sz="2400" b="0" i="1" smtClean="0">
                            <a:solidFill>
                              <a:srgbClr val="062678"/>
                            </a:solidFill>
                            <a:latin typeface="Cambria Math"/>
                            <a:ea typeface="Cambria Math"/>
                          </a:rPr>
                          <m:t>=</m:t>
                        </m:r>
                        <m:r>
                          <a:rPr lang="en-US" sz="2400" b="0" i="1" smtClean="0">
                            <a:solidFill>
                              <a:srgbClr val="062678"/>
                            </a:solidFill>
                            <a:latin typeface="Cambria Math"/>
                            <a:ea typeface="Cambria Math"/>
                          </a:rPr>
                          <m:t>𝐼</m:t>
                        </m:r>
                        <m:r>
                          <a:rPr lang="en-US" sz="2400" b="0" i="1" smtClean="0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 (1)</m:t>
                        </m:r>
                      </m:oMath>
                    </m:oMathPara>
                  </a14:m>
                  <a:endParaRPr lang="ru-RU" sz="2400" dirty="0">
                    <a:solidFill>
                      <a:srgbClr val="062678"/>
                    </a:solidFill>
                  </a:endParaRPr>
                </a:p>
              </p:txBody>
            </p:sp>
          </mc:Choice>
          <mc:Fallback xmlns="">
            <p:sp>
              <p:nvSpPr>
                <p:cNvPr id="35" name="TextBox 3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01113" y="4311162"/>
                  <a:ext cx="3060903" cy="490840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 r="-199" b="-11111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TextBox 35"/>
                <p:cNvSpPr txBox="1"/>
                <p:nvPr/>
              </p:nvSpPr>
              <p:spPr>
                <a:xfrm>
                  <a:off x="4100721" y="4832223"/>
                  <a:ext cx="2719784" cy="88742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solidFill>
                              <a:srgbClr val="062678"/>
                            </a:solidFill>
                            <a:latin typeface="Cambria Math"/>
                          </a:rPr>
                          <m:t>𝑌</m:t>
                        </m:r>
                        <m:r>
                          <a:rPr lang="en-US" sz="2400" b="0" i="1" smtClean="0">
                            <a:solidFill>
                              <a:srgbClr val="062678"/>
                            </a:solidFill>
                            <a:latin typeface="Cambria Math"/>
                            <a:ea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2400" b="0" i="1" smtClean="0">
                                <a:solidFill>
                                  <a:srgbClr val="062678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solidFill>
                                  <a:srgbClr val="062678"/>
                                </a:solidFill>
                                <a:latin typeface="Cambria Math"/>
                                <a:ea typeface="Cambria Math"/>
                              </a:rPr>
                              <m:t>𝐼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sz="2400" b="0" i="1" smtClean="0">
                                    <a:solidFill>
                                      <a:srgbClr val="062678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400" b="0" i="1" smtClean="0">
                                    <a:solidFill>
                                      <a:srgbClr val="062678"/>
                                    </a:solidFill>
                                    <a:latin typeface="Cambria Math"/>
                                    <a:ea typeface="Cambria Math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n-US" sz="2400" b="0" i="1" smtClean="0">
                                    <a:solidFill>
                                      <a:srgbClr val="062678"/>
                                    </a:solidFill>
                                    <a:latin typeface="Cambria Math"/>
                                    <a:ea typeface="Cambria Math"/>
                                  </a:rPr>
                                  <m:t>𝑦</m:t>
                                </m:r>
                              </m:sub>
                            </m:sSub>
                          </m:den>
                        </m:f>
                        <m:r>
                          <a:rPr lang="en-US" sz="2400" b="0" i="1" smtClean="0">
                            <a:solidFill>
                              <a:srgbClr val="062678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sz="2400" b="0" i="1" smtClean="0">
                                <a:solidFill>
                                  <a:srgbClr val="062678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2400" b="0" i="1" smtClean="0">
                                    <a:solidFill>
                                      <a:srgbClr val="062678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400" b="0" i="1" smtClean="0">
                                    <a:solidFill>
                                      <a:srgbClr val="062678"/>
                                    </a:solidFill>
                                    <a:latin typeface="Cambria Math"/>
                                    <a:ea typeface="Cambria Math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n-US" sz="2400" b="0" i="1" smtClean="0">
                                    <a:solidFill>
                                      <a:srgbClr val="062678"/>
                                    </a:solidFill>
                                    <a:latin typeface="Cambria Math"/>
                                    <a:ea typeface="Cambria Math"/>
                                  </a:rPr>
                                  <m:t>𝑥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sz="2400" b="0" i="1" smtClean="0">
                                    <a:solidFill>
                                      <a:srgbClr val="062678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400" b="0" i="1" smtClean="0">
                                    <a:solidFill>
                                      <a:srgbClr val="062678"/>
                                    </a:solidFill>
                                    <a:latin typeface="Cambria Math"/>
                                    <a:ea typeface="Cambria Math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n-US" sz="2400" b="0" i="1" smtClean="0">
                                    <a:solidFill>
                                      <a:srgbClr val="062678"/>
                                    </a:solidFill>
                                    <a:latin typeface="Cambria Math"/>
                                    <a:ea typeface="Cambria Math"/>
                                  </a:rPr>
                                  <m:t>𝑦</m:t>
                                </m:r>
                              </m:sub>
                            </m:sSub>
                          </m:den>
                        </m:f>
                        <m:r>
                          <a:rPr lang="en-US" sz="2400" b="0" i="1" smtClean="0">
                            <a:solidFill>
                              <a:srgbClr val="062678"/>
                            </a:solidFill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en-US" sz="2400" b="0" i="1" smtClean="0">
                            <a:solidFill>
                              <a:srgbClr val="062678"/>
                            </a:solidFill>
                            <a:latin typeface="Cambria Math"/>
                            <a:ea typeface="Cambria Math"/>
                          </a:rPr>
                          <m:t>𝑋</m:t>
                        </m:r>
                        <m:r>
                          <a:rPr lang="en-US" sz="2400" b="0" i="1" smtClean="0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 (2)</m:t>
                        </m:r>
                      </m:oMath>
                    </m:oMathPara>
                  </a14:m>
                  <a:endParaRPr lang="ru-RU" sz="2400" dirty="0">
                    <a:solidFill>
                      <a:srgbClr val="062678"/>
                    </a:solidFill>
                  </a:endParaRPr>
                </a:p>
              </p:txBody>
            </p:sp>
          </mc:Choice>
          <mc:Fallback xmlns="">
            <p:sp>
              <p:nvSpPr>
                <p:cNvPr id="36" name="TextBox 3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00721" y="4832223"/>
                  <a:ext cx="2719784" cy="887422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" name="Группа 2"/>
          <p:cNvGrpSpPr/>
          <p:nvPr/>
        </p:nvGrpSpPr>
        <p:grpSpPr>
          <a:xfrm>
            <a:off x="888580" y="1054769"/>
            <a:ext cx="7299527" cy="2717778"/>
            <a:chOff x="888580" y="776742"/>
            <a:chExt cx="6131692" cy="299580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Прямоугольник 9"/>
                <p:cNvSpPr/>
                <p:nvPr/>
              </p:nvSpPr>
              <p:spPr>
                <a:xfrm>
                  <a:off x="1035405" y="887289"/>
                  <a:ext cx="904607" cy="49084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ru-RU" sz="2400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>
                              <a:solidFill>
                                <a:srgbClr val="062678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2400" b="0" i="1">
                              <a:solidFill>
                                <a:srgbClr val="062678"/>
                              </a:solidFill>
                              <a:latin typeface="Cambria Math"/>
                            </a:rPr>
                            <m:t>𝑥</m:t>
                          </m:r>
                        </m:sub>
                      </m:sSub>
                    </m:oMath>
                  </a14:m>
                  <a:r>
                    <a:rPr lang="en-US" sz="2400" dirty="0" smtClean="0"/>
                    <a:t>,</a:t>
                  </a:r>
                  <a:r>
                    <a:rPr lang="en-US" sz="2400" dirty="0">
                      <a:solidFill>
                        <a:srgbClr val="062678"/>
                      </a:solidFill>
                      <a:ea typeface="Cambria Math"/>
                    </a:rPr>
                    <a:t>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US" sz="2400" b="0" i="1">
                              <a:solidFill>
                                <a:srgbClr val="062678"/>
                              </a:solidFill>
                              <a:latin typeface="Cambria Math"/>
                              <a:ea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2400" b="0" i="1">
                              <a:solidFill>
                                <a:srgbClr val="062678"/>
                              </a:solidFill>
                              <a:latin typeface="Cambria Math"/>
                              <a:ea typeface="Cambria Math"/>
                            </a:rPr>
                            <m:t>𝑦</m:t>
                          </m:r>
                        </m:sub>
                      </m:sSub>
                    </m:oMath>
                  </a14:m>
                  <a:endParaRPr lang="ru-RU" sz="2400" dirty="0"/>
                </a:p>
              </p:txBody>
            </p:sp>
          </mc:Choice>
          <mc:Fallback xmlns="">
            <p:sp>
              <p:nvSpPr>
                <p:cNvPr id="10" name="Прямоугольник 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35405" y="887289"/>
                  <a:ext cx="904607" cy="490840"/>
                </a:xfrm>
                <a:prstGeom prst="rect">
                  <a:avLst/>
                </a:prstGeom>
                <a:blipFill rotWithShape="0">
                  <a:blip r:embed="rId9"/>
                  <a:stretch>
                    <a:fillRect l="-2027" t="-8750" b="-23750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9" name="TextBox 38"/>
            <p:cNvSpPr txBox="1"/>
            <p:nvPr/>
          </p:nvSpPr>
          <p:spPr>
            <a:xfrm>
              <a:off x="1864711" y="875361"/>
              <a:ext cx="4357626" cy="9160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i="1" dirty="0" smtClean="0">
                  <a:solidFill>
                    <a:srgbClr val="062678"/>
                  </a:solidFill>
                </a:rPr>
                <a:t>X</a:t>
              </a:r>
              <a:r>
                <a:rPr lang="ru-RU" sz="2400" b="1" i="1" dirty="0" smtClean="0">
                  <a:solidFill>
                    <a:srgbClr val="062678"/>
                  </a:solidFill>
                </a:rPr>
                <a:t>,</a:t>
              </a:r>
              <a:r>
                <a:rPr lang="kk-KZ" sz="2400" b="1" i="1" dirty="0" smtClean="0">
                  <a:solidFill>
                    <a:srgbClr val="062678"/>
                  </a:solidFill>
                </a:rPr>
                <a:t> </a:t>
              </a:r>
              <a:r>
                <a:rPr lang="en-US" sz="2400" b="1" i="1" dirty="0" smtClean="0">
                  <a:solidFill>
                    <a:srgbClr val="062678"/>
                  </a:solidFill>
                </a:rPr>
                <a:t>Y</a:t>
              </a:r>
              <a:r>
                <a:rPr lang="ru-RU" sz="2400" b="1" i="1" dirty="0" smtClean="0">
                  <a:solidFill>
                    <a:srgbClr val="062678"/>
                  </a:solidFill>
                </a:rPr>
                <a:t> </a:t>
              </a:r>
              <a:r>
                <a:rPr lang="kk-KZ" sz="2400" b="1" i="1" dirty="0" smtClean="0">
                  <a:solidFill>
                    <a:srgbClr val="062678"/>
                  </a:solidFill>
                </a:rPr>
                <a:t>цены</a:t>
              </a:r>
              <a:r>
                <a:rPr lang="en-US" sz="2400" b="1" i="1" dirty="0" smtClean="0">
                  <a:solidFill>
                    <a:srgbClr val="062678"/>
                  </a:solidFill>
                </a:rPr>
                <a:t> </a:t>
              </a:r>
              <a:r>
                <a:rPr lang="kk-KZ" sz="2400" b="1" i="1" dirty="0">
                  <a:solidFill>
                    <a:srgbClr val="062678"/>
                  </a:solidFill>
                </a:rPr>
                <a:t>соответственно </a:t>
              </a:r>
              <a:r>
                <a:rPr lang="kk-KZ" sz="2400" b="1" i="1" dirty="0" smtClean="0">
                  <a:solidFill>
                    <a:srgbClr val="062678"/>
                  </a:solidFill>
                </a:rPr>
                <a:t>тауаров</a:t>
              </a:r>
            </a:p>
            <a:p>
              <a:endParaRPr lang="ru-RU" sz="2400" b="1" i="1" dirty="0">
                <a:solidFill>
                  <a:srgbClr val="062678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Прямоугольник 13"/>
                <p:cNvSpPr/>
                <p:nvPr/>
              </p:nvSpPr>
              <p:spPr>
                <a:xfrm>
                  <a:off x="1043167" y="1622011"/>
                  <a:ext cx="380361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 smtClean="0">
                            <a:solidFill>
                              <a:srgbClr val="0080CC"/>
                            </a:solidFill>
                            <a:latin typeface="Cambria Math"/>
                            <a:ea typeface="Cambria Math"/>
                          </a:rPr>
                          <m:t>𝐼</m:t>
                        </m:r>
                      </m:oMath>
                    </m:oMathPara>
                  </a14:m>
                  <a:endParaRPr lang="ru-RU" sz="2400" dirty="0">
                    <a:solidFill>
                      <a:srgbClr val="0080CC"/>
                    </a:solidFill>
                  </a:endParaRPr>
                </a:p>
              </p:txBody>
            </p:sp>
          </mc:Choice>
          <mc:Fallback xmlns="">
            <p:sp>
              <p:nvSpPr>
                <p:cNvPr id="14" name="Прямоугольник 1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43167" y="1622011"/>
                  <a:ext cx="380361" cy="461665"/>
                </a:xfrm>
                <a:prstGeom prst="rect">
                  <a:avLst/>
                </a:prstGeom>
                <a:blipFill rotWithShape="0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1" name="TextBox 40"/>
            <p:cNvSpPr txBox="1"/>
            <p:nvPr/>
          </p:nvSpPr>
          <p:spPr>
            <a:xfrm>
              <a:off x="2123728" y="1616844"/>
              <a:ext cx="4342006" cy="50889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400" b="1" i="1" dirty="0" err="1" smtClean="0">
                  <a:solidFill>
                    <a:srgbClr val="0080CC"/>
                  </a:solidFill>
                </a:rPr>
                <a:t>Распологаемый</a:t>
              </a:r>
              <a:r>
                <a:rPr lang="ru-RU" sz="2400" b="1" i="1" dirty="0" smtClean="0">
                  <a:solidFill>
                    <a:srgbClr val="0080CC"/>
                  </a:solidFill>
                </a:rPr>
                <a:t> доход потребителя</a:t>
              </a:r>
              <a:endParaRPr lang="ru-RU" sz="2400" b="1" i="1" dirty="0">
                <a:solidFill>
                  <a:srgbClr val="0080CC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Прямоугольник 14"/>
                <p:cNvSpPr/>
                <p:nvPr/>
              </p:nvSpPr>
              <p:spPr>
                <a:xfrm>
                  <a:off x="984955" y="2013567"/>
                  <a:ext cx="1138773" cy="88742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>
                            <a:solidFill>
                              <a:srgbClr val="062678"/>
                            </a:solidFill>
                            <a:latin typeface="Cambria Math"/>
                          </a:rPr>
                          <m:t>𝑌</m:t>
                        </m:r>
                        <m:r>
                          <a:rPr lang="en-US" sz="2400" i="1">
                            <a:solidFill>
                              <a:srgbClr val="062678"/>
                            </a:solidFill>
                            <a:latin typeface="Cambria Math"/>
                            <a:ea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2400" i="1">
                                <a:solidFill>
                                  <a:srgbClr val="062678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solidFill>
                                  <a:srgbClr val="062678"/>
                                </a:solidFill>
                                <a:latin typeface="Cambria Math"/>
                                <a:ea typeface="Cambria Math"/>
                              </a:rPr>
                              <m:t>𝐼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sz="2400" i="1">
                                    <a:solidFill>
                                      <a:srgbClr val="062678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solidFill>
                                      <a:srgbClr val="062678"/>
                                    </a:solidFill>
                                    <a:latin typeface="Cambria Math"/>
                                    <a:ea typeface="Cambria Math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n-US" sz="2400" i="1">
                                    <a:solidFill>
                                      <a:srgbClr val="062678"/>
                                    </a:solidFill>
                                    <a:latin typeface="Cambria Math"/>
                                    <a:ea typeface="Cambria Math"/>
                                  </a:rPr>
                                  <m:t>𝑦</m:t>
                                </m:r>
                              </m:sub>
                            </m:sSub>
                          </m:den>
                        </m:f>
                      </m:oMath>
                    </m:oMathPara>
                  </a14:m>
                  <a:endParaRPr lang="ru-RU" sz="2400" dirty="0">
                    <a:solidFill>
                      <a:srgbClr val="062678"/>
                    </a:solidFill>
                  </a:endParaRPr>
                </a:p>
              </p:txBody>
            </p:sp>
          </mc:Choice>
          <mc:Fallback xmlns="">
            <p:sp>
              <p:nvSpPr>
                <p:cNvPr id="15" name="Прямоугольник 1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84955" y="2013567"/>
                  <a:ext cx="1138773" cy="887422"/>
                </a:xfrm>
                <a:prstGeom prst="rect">
                  <a:avLst/>
                </a:prstGeom>
                <a:blipFill rotWithShape="0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Прямоугольник 42"/>
                <p:cNvSpPr/>
                <p:nvPr/>
              </p:nvSpPr>
              <p:spPr>
                <a:xfrm>
                  <a:off x="1011116" y="2843951"/>
                  <a:ext cx="1112612" cy="84619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sty m:val="p"/>
                          </m:rPr>
                          <a:rPr lang="en-US" sz="2400" i="1" smtClean="0">
                            <a:solidFill>
                              <a:srgbClr val="0080CC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US" sz="2400" i="1">
                            <a:solidFill>
                              <a:srgbClr val="0080CC"/>
                            </a:solidFill>
                            <a:latin typeface="Cambria Math"/>
                            <a:ea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2400" i="1">
                                <a:solidFill>
                                  <a:srgbClr val="0080CC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solidFill>
                                  <a:srgbClr val="0080CC"/>
                                </a:solidFill>
                                <a:latin typeface="Cambria Math"/>
                                <a:ea typeface="Cambria Math"/>
                              </a:rPr>
                              <m:t>𝐼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sz="2400" i="1">
                                    <a:solidFill>
                                      <a:srgbClr val="0080CC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solidFill>
                                      <a:srgbClr val="0080CC"/>
                                    </a:solidFill>
                                    <a:latin typeface="Cambria Math"/>
                                    <a:ea typeface="Cambria Math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n-US" sz="2400" b="0" i="1" smtClean="0">
                                    <a:solidFill>
                                      <a:srgbClr val="0080CC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  <m:t>𝑥</m:t>
                                </m:r>
                              </m:sub>
                            </m:sSub>
                          </m:den>
                        </m:f>
                      </m:oMath>
                    </m:oMathPara>
                  </a14:m>
                  <a:endParaRPr lang="ru-RU" sz="2400" dirty="0">
                    <a:solidFill>
                      <a:srgbClr val="0080CC"/>
                    </a:solidFill>
                  </a:endParaRPr>
                </a:p>
              </p:txBody>
            </p:sp>
          </mc:Choice>
          <mc:Fallback xmlns="">
            <p:sp>
              <p:nvSpPr>
                <p:cNvPr id="43" name="Прямоугольник 4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11116" y="2843951"/>
                  <a:ext cx="1112612" cy="846194"/>
                </a:xfrm>
                <a:prstGeom prst="rect">
                  <a:avLst/>
                </a:prstGeom>
                <a:blipFill rotWithShape="0"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5" name="TextBox 44"/>
            <p:cNvSpPr txBox="1"/>
            <p:nvPr/>
          </p:nvSpPr>
          <p:spPr>
            <a:xfrm>
              <a:off x="2195406" y="2206880"/>
              <a:ext cx="2724486" cy="50889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i="1" dirty="0" smtClean="0">
                  <a:solidFill>
                    <a:srgbClr val="062678"/>
                  </a:solidFill>
                </a:rPr>
                <a:t>Y</a:t>
              </a:r>
              <a:r>
                <a:rPr lang="ru-RU" sz="2400" b="1" i="1" dirty="0" smtClean="0">
                  <a:solidFill>
                    <a:srgbClr val="062678"/>
                  </a:solidFill>
                </a:rPr>
                <a:t>- количество товара</a:t>
              </a:r>
              <a:endParaRPr lang="kk-KZ" sz="2400" b="1" i="1" dirty="0" smtClean="0">
                <a:solidFill>
                  <a:srgbClr val="062678"/>
                </a:solidFill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2246119" y="3038570"/>
              <a:ext cx="2782387" cy="50889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i="1" dirty="0" smtClean="0">
                  <a:solidFill>
                    <a:srgbClr val="0080CC"/>
                  </a:solidFill>
                </a:rPr>
                <a:t>X</a:t>
              </a:r>
              <a:r>
                <a:rPr lang="kk-KZ" sz="2400" b="1" i="1" dirty="0" smtClean="0">
                  <a:solidFill>
                    <a:srgbClr val="0080CC"/>
                  </a:solidFill>
                </a:rPr>
                <a:t> –количество товара</a:t>
              </a: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888580" y="776742"/>
              <a:ext cx="6131692" cy="299580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1891006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8606" y="2793130"/>
            <a:ext cx="6275040" cy="634082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ru-RU" i="1" dirty="0" smtClean="0">
                <a:solidFill>
                  <a:srgbClr val="062678"/>
                </a:solidFill>
              </a:rPr>
              <a:t>Равновесие потребителя</a:t>
            </a:r>
            <a:endParaRPr lang="ru-RU" i="1" dirty="0">
              <a:solidFill>
                <a:srgbClr val="062678"/>
              </a:solidFill>
            </a:endParaRPr>
          </a:p>
        </p:txBody>
      </p:sp>
      <p:grpSp>
        <p:nvGrpSpPr>
          <p:cNvPr id="65" name="Группа 64"/>
          <p:cNvGrpSpPr/>
          <p:nvPr/>
        </p:nvGrpSpPr>
        <p:grpSpPr>
          <a:xfrm>
            <a:off x="502571" y="3478998"/>
            <a:ext cx="7443393" cy="3054415"/>
            <a:chOff x="502571" y="3478998"/>
            <a:chExt cx="7443393" cy="305441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4885061" y="3927738"/>
                  <a:ext cx="3060903" cy="49084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ru-RU" sz="2400" i="1" smtClean="0">
                                <a:solidFill>
                                  <a:srgbClr val="062678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062678"/>
                                </a:solidFill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062678"/>
                                </a:solidFill>
                                <a:latin typeface="Cambria Math"/>
                              </a:rPr>
                              <m:t>𝑥</m:t>
                            </m:r>
                          </m:sub>
                        </m:sSub>
                        <m:r>
                          <a:rPr lang="ru-RU" sz="2400" i="1" smtClean="0">
                            <a:solidFill>
                              <a:srgbClr val="062678"/>
                            </a:solidFill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en-US" sz="2400" b="0" i="1" smtClean="0">
                            <a:solidFill>
                              <a:srgbClr val="062678"/>
                            </a:solidFill>
                            <a:latin typeface="Cambria Math"/>
                            <a:ea typeface="Cambria Math"/>
                          </a:rPr>
                          <m:t>𝑋</m:t>
                        </m:r>
                        <m:r>
                          <a:rPr lang="en-US" sz="2400" b="0" i="1" smtClean="0">
                            <a:solidFill>
                              <a:srgbClr val="062678"/>
                            </a:solidFill>
                            <a:latin typeface="Cambria Math"/>
                            <a:ea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rgbClr val="062678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062678"/>
                                </a:solidFill>
                                <a:latin typeface="Cambria Math"/>
                                <a:ea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062678"/>
                                </a:solidFill>
                                <a:latin typeface="Cambria Math"/>
                                <a:ea typeface="Cambria Math"/>
                              </a:rPr>
                              <m:t>𝑦</m:t>
                            </m:r>
                          </m:sub>
                        </m:sSub>
                        <m:r>
                          <a:rPr lang="en-US" sz="2400" b="0" i="1" smtClean="0">
                            <a:solidFill>
                              <a:srgbClr val="062678"/>
                            </a:solidFill>
                            <a:latin typeface="Cambria Math"/>
                            <a:ea typeface="Cambria Math"/>
                          </a:rPr>
                          <m:t>∙</m:t>
                        </m:r>
                        <m:r>
                          <a:rPr lang="en-US" sz="2400" b="0" i="1" smtClean="0">
                            <a:solidFill>
                              <a:srgbClr val="062678"/>
                            </a:solidFill>
                            <a:latin typeface="Cambria Math"/>
                            <a:ea typeface="Cambria Math"/>
                          </a:rPr>
                          <m:t>𝑌</m:t>
                        </m:r>
                        <m:r>
                          <a:rPr lang="en-US" sz="2400" b="0" i="1" smtClean="0">
                            <a:solidFill>
                              <a:srgbClr val="062678"/>
                            </a:solidFill>
                            <a:latin typeface="Cambria Math"/>
                            <a:ea typeface="Cambria Math"/>
                          </a:rPr>
                          <m:t>=</m:t>
                        </m:r>
                        <m:r>
                          <a:rPr lang="en-US" sz="2400" b="0" i="1" smtClean="0">
                            <a:solidFill>
                              <a:srgbClr val="062678"/>
                            </a:solidFill>
                            <a:latin typeface="Cambria Math"/>
                            <a:ea typeface="Cambria Math"/>
                          </a:rPr>
                          <m:t>𝐼</m:t>
                        </m:r>
                        <m:r>
                          <a:rPr lang="en-US" sz="2400" b="0" i="1" smtClean="0">
                            <a:solidFill>
                              <a:srgbClr val="062678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 (1)</m:t>
                        </m:r>
                      </m:oMath>
                    </m:oMathPara>
                  </a14:m>
                  <a:endParaRPr lang="ru-RU" sz="2400" dirty="0">
                    <a:solidFill>
                      <a:srgbClr val="062678"/>
                    </a:solidFill>
                  </a:endParaRPr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85061" y="3927738"/>
                  <a:ext cx="3060903" cy="490840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 r="-398" b="-11111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4925410" y="4470961"/>
                  <a:ext cx="2162130" cy="69967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62678"/>
                          </a:solidFill>
                          <a:latin typeface="Cambria Math"/>
                        </a:rPr>
                        <m:t>𝑀𝑅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62678"/>
                              </a:solidFill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62678"/>
                              </a:solidFill>
                              <a:latin typeface="Cambria Math"/>
                            </a:rPr>
                            <m:t>𝑥𝑦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62678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062678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62678"/>
                                  </a:solidFill>
                                  <a:latin typeface="Cambria Math"/>
                                  <a:ea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62678"/>
                                  </a:solidFill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062678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62678"/>
                                  </a:solidFill>
                                  <a:latin typeface="Cambria Math"/>
                                  <a:ea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62678"/>
                                  </a:solidFill>
                                  <a:latin typeface="Cambria Math"/>
                                  <a:ea typeface="Cambria Math"/>
                                </a:rPr>
                                <m:t>𝑦</m:t>
                              </m:r>
                            </m:sub>
                          </m:sSub>
                        </m:den>
                      </m:f>
                    </m:oMath>
                  </a14:m>
                  <a:r>
                    <a:rPr lang="en-US" sz="2400" dirty="0" smtClean="0">
                      <a:solidFill>
                        <a:srgbClr val="062678"/>
                      </a:solidFill>
                    </a:rPr>
                    <a:t> (2)</a:t>
                  </a:r>
                  <a:endParaRPr lang="ru-RU" sz="2400" dirty="0">
                    <a:solidFill>
                      <a:srgbClr val="062678"/>
                    </a:solidFill>
                  </a:endParaRPr>
                </a:p>
              </p:txBody>
            </p:sp>
          </mc:Choice>
          <mc:Fallback xmlns=""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25410" y="4470961"/>
                  <a:ext cx="2162130" cy="699679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 r="-3099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TextBox 28"/>
                <p:cNvSpPr txBox="1"/>
                <p:nvPr/>
              </p:nvSpPr>
              <p:spPr>
                <a:xfrm>
                  <a:off x="4894064" y="5198585"/>
                  <a:ext cx="1963551" cy="72205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14:m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062678"/>
                              </a:solidFill>
                              <a:latin typeface="Cambria Math"/>
                            </a:rPr>
                            <m:t>𝑀</m:t>
                          </m:r>
                          <m:sSub>
                            <m:sSubPr>
                              <m:ctrlPr>
                                <a:rPr lang="en-US" sz="2400" i="1" smtClean="0">
                                  <a:solidFill>
                                    <a:srgbClr val="062678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62678"/>
                                  </a:solidFill>
                                  <a:latin typeface="Cambria Math"/>
                                </a:rPr>
                                <m:t>𝑈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62678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062678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62678"/>
                                  </a:solidFill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62678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sub>
                          </m:sSub>
                        </m:den>
                      </m:f>
                      <m:r>
                        <a:rPr lang="en-US" sz="2400" b="0" i="1" smtClean="0">
                          <a:solidFill>
                            <a:srgbClr val="062678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62678"/>
                              </a:solidFill>
                              <a:latin typeface="Cambria Math"/>
                              <a:ea typeface="Cambria Math"/>
                            </a:rPr>
                            <m:t>𝑀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062678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62678"/>
                                  </a:solidFill>
                                  <a:latin typeface="Cambria Math"/>
                                  <a:ea typeface="Cambria Math"/>
                                </a:rPr>
                                <m:t>𝑈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62678"/>
                                  </a:solidFill>
                                  <a:latin typeface="Cambria Math"/>
                                  <a:ea typeface="Cambria Math"/>
                                </a:rPr>
                                <m:t>𝑦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062678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62678"/>
                                  </a:solidFill>
                                  <a:latin typeface="Cambria Math"/>
                                  <a:ea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62678"/>
                                  </a:solidFill>
                                  <a:latin typeface="Cambria Math"/>
                                  <a:ea typeface="Cambria Math"/>
                                </a:rPr>
                                <m:t>𝑦</m:t>
                              </m:r>
                            </m:sub>
                          </m:sSub>
                        </m:den>
                      </m:f>
                    </m:oMath>
                  </a14:m>
                  <a:r>
                    <a:rPr lang="en-US" sz="2400" dirty="0" smtClean="0">
                      <a:solidFill>
                        <a:srgbClr val="062678"/>
                      </a:solidFill>
                    </a:rPr>
                    <a:t> (3)</a:t>
                  </a:r>
                  <a:endParaRPr lang="ru-RU" sz="2400" dirty="0">
                    <a:solidFill>
                      <a:srgbClr val="062678"/>
                    </a:solidFill>
                  </a:endParaRPr>
                </a:p>
              </p:txBody>
            </p:sp>
          </mc:Choice>
          <mc:Fallback xmlns="">
            <p:sp>
              <p:nvSpPr>
                <p:cNvPr id="29" name="TextBox 2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94064" y="5198585"/>
                  <a:ext cx="1963551" cy="722057"/>
                </a:xfrm>
                <a:prstGeom prst="rect">
                  <a:avLst/>
                </a:prstGeom>
                <a:blipFill rotWithShape="0">
                  <a:blip r:embed="rId9"/>
                  <a:stretch>
                    <a:fillRect r="-3416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64" name="Группа 63"/>
            <p:cNvGrpSpPr/>
            <p:nvPr/>
          </p:nvGrpSpPr>
          <p:grpSpPr>
            <a:xfrm>
              <a:off x="502571" y="3478998"/>
              <a:ext cx="3695676" cy="3054415"/>
              <a:chOff x="502571" y="3478998"/>
              <a:chExt cx="3695676" cy="3054415"/>
            </a:xfrm>
          </p:grpSpPr>
          <p:sp>
            <p:nvSpPr>
              <p:cNvPr id="11" name="Дуга 10"/>
              <p:cNvSpPr/>
              <p:nvPr/>
            </p:nvSpPr>
            <p:spPr>
              <a:xfrm flipH="1" flipV="1">
                <a:off x="1327517" y="3478998"/>
                <a:ext cx="2870730" cy="2240025"/>
              </a:xfrm>
              <a:prstGeom prst="arc">
                <a:avLst>
                  <a:gd name="adj1" fmla="val 16200000"/>
                  <a:gd name="adj2" fmla="val 21507034"/>
                </a:avLst>
              </a:prstGeom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9" name="TextBox 48"/>
                  <p:cNvSpPr txBox="1"/>
                  <p:nvPr/>
                </p:nvSpPr>
                <p:spPr>
                  <a:xfrm>
                    <a:off x="1257626" y="4401949"/>
                    <a:ext cx="487556" cy="41589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ru-RU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𝑈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oMath>
                      </m:oMathPara>
                    </a14:m>
                    <a:endParaRPr lang="ru-RU" dirty="0" smtClean="0"/>
                  </a:p>
                </p:txBody>
              </p:sp>
            </mc:Choice>
            <mc:Fallback xmlns="">
              <p:sp>
                <p:nvSpPr>
                  <p:cNvPr id="49" name="TextBox 4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257626" y="4401949"/>
                    <a:ext cx="487556" cy="415894"/>
                  </a:xfrm>
                  <a:prstGeom prst="rect">
                    <a:avLst/>
                  </a:prstGeom>
                  <a:blipFill rotWithShape="0">
                    <a:blip r:embed="rId1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6" name="Прямая соединительная линия 5"/>
              <p:cNvCxnSpPr/>
              <p:nvPr/>
            </p:nvCxnSpPr>
            <p:spPr>
              <a:xfrm>
                <a:off x="918336" y="4857707"/>
                <a:ext cx="1893967" cy="1249443"/>
              </a:xfrm>
              <a:prstGeom prst="line">
                <a:avLst/>
              </a:prstGeom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8" name="TextBox 57"/>
                  <p:cNvSpPr txBox="1"/>
                  <p:nvPr/>
                </p:nvSpPr>
                <p:spPr>
                  <a:xfrm>
                    <a:off x="600354" y="4664331"/>
                    <a:ext cx="362984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𝐴</m:t>
                          </m:r>
                        </m:oMath>
                      </m:oMathPara>
                    </a14:m>
                    <a:endParaRPr lang="ru-RU" sz="1600" dirty="0"/>
                  </a:p>
                </p:txBody>
              </p:sp>
            </mc:Choice>
            <mc:Fallback xmlns="">
              <p:sp>
                <p:nvSpPr>
                  <p:cNvPr id="58" name="TextBox 5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00354" y="4664331"/>
                    <a:ext cx="362984" cy="338554"/>
                  </a:xfrm>
                  <a:prstGeom prst="rect">
                    <a:avLst/>
                  </a:prstGeom>
                  <a:blipFill rotWithShape="0">
                    <a:blip r:embed="rId1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9" name="TextBox 58"/>
                  <p:cNvSpPr txBox="1"/>
                  <p:nvPr/>
                </p:nvSpPr>
                <p:spPr>
                  <a:xfrm>
                    <a:off x="2658287" y="6068471"/>
                    <a:ext cx="371320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𝐵</m:t>
                          </m:r>
                        </m:oMath>
                      </m:oMathPara>
                    </a14:m>
                    <a:endParaRPr lang="ru-RU" sz="1600" dirty="0"/>
                  </a:p>
                </p:txBody>
              </p:sp>
            </mc:Choice>
            <mc:Fallback xmlns="">
              <p:sp>
                <p:nvSpPr>
                  <p:cNvPr id="59" name="TextBox 5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658287" y="6068471"/>
                    <a:ext cx="371320" cy="338554"/>
                  </a:xfrm>
                  <a:prstGeom prst="rect">
                    <a:avLst/>
                  </a:prstGeom>
                  <a:blipFill rotWithShape="0">
                    <a:blip r:embed="rId1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4" name="Прямая со стрелкой 3"/>
              <p:cNvCxnSpPr/>
              <p:nvPr/>
            </p:nvCxnSpPr>
            <p:spPr>
              <a:xfrm flipV="1">
                <a:off x="918336" y="3685621"/>
                <a:ext cx="0" cy="2623323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" name="Прямая со стрелкой 4"/>
              <p:cNvCxnSpPr/>
              <p:nvPr/>
            </p:nvCxnSpPr>
            <p:spPr>
              <a:xfrm>
                <a:off x="718972" y="6107150"/>
                <a:ext cx="2890792" cy="0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" name="TextBox 8"/>
                  <p:cNvSpPr txBox="1"/>
                  <p:nvPr/>
                </p:nvSpPr>
                <p:spPr>
                  <a:xfrm>
                    <a:off x="567622" y="3521818"/>
                    <a:ext cx="385343" cy="41589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oMath>
                      </m:oMathPara>
                    </a14:m>
                    <a:endParaRPr lang="ru-RU" dirty="0"/>
                  </a:p>
                </p:txBody>
              </p:sp>
            </mc:Choice>
            <mc:Fallback xmlns="">
              <p:sp>
                <p:nvSpPr>
                  <p:cNvPr id="9" name="TextBox 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67622" y="3521818"/>
                    <a:ext cx="385343" cy="415894"/>
                  </a:xfrm>
                  <a:prstGeom prst="rect">
                    <a:avLst/>
                  </a:prstGeom>
                  <a:blipFill rotWithShape="0">
                    <a:blip r:embed="rId1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" name="TextBox 9"/>
                  <p:cNvSpPr txBox="1"/>
                  <p:nvPr/>
                </p:nvSpPr>
                <p:spPr>
                  <a:xfrm>
                    <a:off x="3317751" y="6117519"/>
                    <a:ext cx="395029" cy="41589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oMath>
                      </m:oMathPara>
                    </a14:m>
                    <a:endParaRPr lang="ru-RU" dirty="0"/>
                  </a:p>
                </p:txBody>
              </p:sp>
            </mc:Choice>
            <mc:Fallback xmlns="">
              <p:sp>
                <p:nvSpPr>
                  <p:cNvPr id="10" name="TextBox 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317751" y="6117519"/>
                    <a:ext cx="395029" cy="415894"/>
                  </a:xfrm>
                  <a:prstGeom prst="rect">
                    <a:avLst/>
                  </a:prstGeom>
                  <a:blipFill rotWithShape="0">
                    <a:blip r:embed="rId1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" name="TextBox 12"/>
                  <p:cNvSpPr txBox="1"/>
                  <p:nvPr/>
                </p:nvSpPr>
                <p:spPr>
                  <a:xfrm>
                    <a:off x="1424348" y="5074803"/>
                    <a:ext cx="1259904" cy="43125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400" b="0" i="1" smtClean="0">
                              <a:latin typeface="Cambria Math"/>
                            </a:rPr>
                            <m:t>𝐴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1400" b="0" i="1" smtClean="0">
                              <a:latin typeface="Cambria Math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1400" b="0" i="1" smtClean="0">
                              <a:latin typeface="Cambria Math"/>
                            </a:rPr>
                            <m:t>)</m:t>
                          </m:r>
                        </m:oMath>
                      </m:oMathPara>
                    </a14:m>
                    <a:endParaRPr lang="ru-RU" sz="1400" dirty="0"/>
                  </a:p>
                </p:txBody>
              </p:sp>
            </mc:Choice>
            <mc:Fallback xmlns="">
              <p:sp>
                <p:nvSpPr>
                  <p:cNvPr id="13" name="TextBox 1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424348" y="5074803"/>
                    <a:ext cx="1259904" cy="431255"/>
                  </a:xfrm>
                  <a:prstGeom prst="rect">
                    <a:avLst/>
                  </a:prstGeom>
                  <a:blipFill rotWithShape="0">
                    <a:blip r:embed="rId1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2" name="Овал 11"/>
              <p:cNvSpPr/>
              <p:nvPr/>
            </p:nvSpPr>
            <p:spPr>
              <a:xfrm>
                <a:off x="1781909" y="5415153"/>
                <a:ext cx="63290" cy="64061"/>
              </a:xfrm>
              <a:prstGeom prst="ellipse">
                <a:avLst/>
              </a:prstGeom>
              <a:solidFill>
                <a:srgbClr val="92D050"/>
              </a:solidFill>
              <a:ln>
                <a:solidFill>
                  <a:srgbClr val="00B050"/>
                </a:solidFill>
              </a:ln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17" name="Прямая соединительная линия 16"/>
              <p:cNvCxnSpPr>
                <a:stCxn id="12" idx="2"/>
              </p:cNvCxnSpPr>
              <p:nvPr/>
            </p:nvCxnSpPr>
            <p:spPr>
              <a:xfrm flipH="1">
                <a:off x="918336" y="5447184"/>
                <a:ext cx="863572" cy="0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Прямая соединительная линия 22"/>
              <p:cNvCxnSpPr>
                <a:stCxn id="12" idx="4"/>
              </p:cNvCxnSpPr>
              <p:nvPr/>
            </p:nvCxnSpPr>
            <p:spPr>
              <a:xfrm flipH="1">
                <a:off x="1813553" y="5479214"/>
                <a:ext cx="1" cy="627936"/>
              </a:xfrm>
              <a:prstGeom prst="line">
                <a:avLst/>
              </a:prstGeom>
              <a:ln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4" name="TextBox 23"/>
                  <p:cNvSpPr txBox="1"/>
                  <p:nvPr/>
                </p:nvSpPr>
                <p:spPr>
                  <a:xfrm>
                    <a:off x="1599079" y="6068471"/>
                    <a:ext cx="515448" cy="388128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ru-RU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oMath>
                      </m:oMathPara>
                    </a14:m>
                    <a:endParaRPr lang="ru-RU" sz="1200" dirty="0"/>
                  </a:p>
                </p:txBody>
              </p:sp>
            </mc:Choice>
            <mc:Fallback xmlns="">
              <p:sp>
                <p:nvSpPr>
                  <p:cNvPr id="24" name="TextBox 2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599079" y="6068471"/>
                    <a:ext cx="515448" cy="388128"/>
                  </a:xfrm>
                  <a:prstGeom prst="rect">
                    <a:avLst/>
                  </a:prstGeom>
                  <a:blipFill rotWithShape="0">
                    <a:blip r:embed="rId1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5" name="TextBox 24"/>
                  <p:cNvSpPr txBox="1"/>
                  <p:nvPr/>
                </p:nvSpPr>
                <p:spPr>
                  <a:xfrm>
                    <a:off x="502571" y="5246434"/>
                    <a:ext cx="515448" cy="388128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ru-RU" sz="12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latin typeface="Cambria Math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1200" b="0" i="1" smtClean="0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oMath>
                      </m:oMathPara>
                    </a14:m>
                    <a:endParaRPr lang="ru-RU" sz="1200" dirty="0"/>
                  </a:p>
                </p:txBody>
              </p:sp>
            </mc:Choice>
            <mc:Fallback xmlns="">
              <p:sp>
                <p:nvSpPr>
                  <p:cNvPr id="25" name="TextBox 2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02571" y="5246434"/>
                    <a:ext cx="515448" cy="388128"/>
                  </a:xfrm>
                  <a:prstGeom prst="rect">
                    <a:avLst/>
                  </a:prstGeom>
                  <a:blipFill rotWithShape="0">
                    <a:blip r:embed="rId1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56" name="Группа 55"/>
          <p:cNvGrpSpPr/>
          <p:nvPr/>
        </p:nvGrpSpPr>
        <p:grpSpPr>
          <a:xfrm>
            <a:off x="441173" y="29479"/>
            <a:ext cx="3314261" cy="2862568"/>
            <a:chOff x="441173" y="29479"/>
            <a:chExt cx="3314261" cy="2862568"/>
          </a:xfrm>
        </p:grpSpPr>
        <p:grpSp>
          <p:nvGrpSpPr>
            <p:cNvPr id="3" name="Группа 2"/>
            <p:cNvGrpSpPr/>
            <p:nvPr/>
          </p:nvGrpSpPr>
          <p:grpSpPr>
            <a:xfrm>
              <a:off x="441173" y="29479"/>
              <a:ext cx="3314261" cy="2862568"/>
              <a:chOff x="441173" y="29479"/>
              <a:chExt cx="3314261" cy="2862568"/>
            </a:xfrm>
          </p:grpSpPr>
          <p:cxnSp>
            <p:nvCxnSpPr>
              <p:cNvPr id="20" name="Прямая со стрелкой 19"/>
              <p:cNvCxnSpPr/>
              <p:nvPr/>
            </p:nvCxnSpPr>
            <p:spPr>
              <a:xfrm flipV="1">
                <a:off x="859377" y="154486"/>
                <a:ext cx="0" cy="2440175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Прямая со стрелкой 20"/>
              <p:cNvCxnSpPr/>
              <p:nvPr/>
            </p:nvCxnSpPr>
            <p:spPr>
              <a:xfrm>
                <a:off x="659648" y="2406955"/>
                <a:ext cx="2896057" cy="0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2" name="TextBox 21"/>
                  <p:cNvSpPr txBox="1"/>
                  <p:nvPr/>
                </p:nvSpPr>
                <p:spPr>
                  <a:xfrm>
                    <a:off x="441173" y="29479"/>
                    <a:ext cx="530703" cy="48137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𝑌</m:t>
                          </m:r>
                        </m:oMath>
                      </m:oMathPara>
                    </a14:m>
                    <a:endParaRPr lang="ru-RU" dirty="0"/>
                  </a:p>
                </p:txBody>
              </p:sp>
            </mc:Choice>
            <mc:Fallback xmlns="">
              <p:sp>
                <p:nvSpPr>
                  <p:cNvPr id="22" name="TextBox 2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41173" y="29479"/>
                    <a:ext cx="530703" cy="481375"/>
                  </a:xfrm>
                  <a:prstGeom prst="rect">
                    <a:avLst/>
                  </a:prstGeom>
                  <a:blipFill rotWithShape="0">
                    <a:blip r:embed="rId1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7" name="TextBox 26"/>
                  <p:cNvSpPr txBox="1"/>
                  <p:nvPr/>
                </p:nvSpPr>
                <p:spPr>
                  <a:xfrm>
                    <a:off x="3211392" y="2410672"/>
                    <a:ext cx="544042" cy="48137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𝑋</m:t>
                          </m:r>
                        </m:oMath>
                      </m:oMathPara>
                    </a14:m>
                    <a:endParaRPr lang="ru-RU" dirty="0"/>
                  </a:p>
                </p:txBody>
              </p:sp>
            </mc:Choice>
            <mc:Fallback xmlns="">
              <p:sp>
                <p:nvSpPr>
                  <p:cNvPr id="27" name="TextBox 2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211392" y="2410672"/>
                    <a:ext cx="544042" cy="481375"/>
                  </a:xfrm>
                  <a:prstGeom prst="rect">
                    <a:avLst/>
                  </a:prstGeom>
                  <a:blipFill rotWithShape="0">
                    <a:blip r:embed="rId1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8" name="Группа 7"/>
            <p:cNvGrpSpPr/>
            <p:nvPr/>
          </p:nvGrpSpPr>
          <p:grpSpPr>
            <a:xfrm>
              <a:off x="551581" y="1092586"/>
              <a:ext cx="1768923" cy="1606179"/>
              <a:chOff x="551581" y="1092586"/>
              <a:chExt cx="1768923" cy="1606179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1" name="TextBox 30"/>
                  <p:cNvSpPr txBox="1"/>
                  <p:nvPr/>
                </p:nvSpPr>
                <p:spPr>
                  <a:xfrm>
                    <a:off x="1949184" y="2360211"/>
                    <a:ext cx="371320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𝐵</m:t>
                          </m:r>
                        </m:oMath>
                      </m:oMathPara>
                    </a14:m>
                    <a:endParaRPr lang="ru-RU" sz="1600" dirty="0"/>
                  </a:p>
                </p:txBody>
              </p:sp>
            </mc:Choice>
            <mc:Fallback xmlns="">
              <p:sp>
                <p:nvSpPr>
                  <p:cNvPr id="31" name="TextBox 3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949184" y="2360211"/>
                    <a:ext cx="371320" cy="338554"/>
                  </a:xfrm>
                  <a:prstGeom prst="rect">
                    <a:avLst/>
                  </a:prstGeom>
                  <a:blipFill rotWithShape="0">
                    <a:blip r:embed="rId2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2" name="TextBox 31"/>
                  <p:cNvSpPr txBox="1"/>
                  <p:nvPr/>
                </p:nvSpPr>
                <p:spPr>
                  <a:xfrm>
                    <a:off x="551581" y="1092586"/>
                    <a:ext cx="362984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𝐴</m:t>
                          </m:r>
                        </m:oMath>
                      </m:oMathPara>
                    </a14:m>
                    <a:endParaRPr lang="ru-RU" sz="1600" dirty="0"/>
                  </a:p>
                </p:txBody>
              </p:sp>
            </mc:Choice>
            <mc:Fallback xmlns="">
              <p:sp>
                <p:nvSpPr>
                  <p:cNvPr id="32" name="TextBox 3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1581" y="1092586"/>
                    <a:ext cx="362984" cy="338554"/>
                  </a:xfrm>
                  <a:prstGeom prst="rect">
                    <a:avLst/>
                  </a:prstGeom>
                  <a:blipFill rotWithShape="0">
                    <a:blip r:embed="rId2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45" name="Прямая соединительная линия 44"/>
              <p:cNvCxnSpPr/>
              <p:nvPr/>
            </p:nvCxnSpPr>
            <p:spPr>
              <a:xfrm>
                <a:off x="859377" y="1244742"/>
                <a:ext cx="1248300" cy="1162213"/>
              </a:xfrm>
              <a:prstGeom prst="line">
                <a:avLst/>
              </a:prstGeom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5" name="Группа 14"/>
            <p:cNvGrpSpPr/>
            <p:nvPr/>
          </p:nvGrpSpPr>
          <p:grpSpPr>
            <a:xfrm>
              <a:off x="859377" y="1244742"/>
              <a:ext cx="841199" cy="1439949"/>
              <a:chOff x="859377" y="1244742"/>
              <a:chExt cx="841199" cy="1439949"/>
            </a:xfrm>
          </p:grpSpPr>
          <p:cxnSp>
            <p:nvCxnSpPr>
              <p:cNvPr id="46" name="Прямая соединительная линия 45"/>
              <p:cNvCxnSpPr/>
              <p:nvPr/>
            </p:nvCxnSpPr>
            <p:spPr>
              <a:xfrm>
                <a:off x="859377" y="1244742"/>
                <a:ext cx="624150" cy="1162213"/>
              </a:xfrm>
              <a:prstGeom prst="line">
                <a:avLst/>
              </a:prstGeom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7" name="TextBox 46"/>
                  <p:cNvSpPr txBox="1"/>
                  <p:nvPr/>
                </p:nvSpPr>
                <p:spPr>
                  <a:xfrm>
                    <a:off x="1320728" y="2346137"/>
                    <a:ext cx="379848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𝐷</m:t>
                          </m:r>
                        </m:oMath>
                      </m:oMathPara>
                    </a14:m>
                    <a:endParaRPr lang="ru-RU" sz="1600" dirty="0"/>
                  </a:p>
                </p:txBody>
              </p:sp>
            </mc:Choice>
            <mc:Fallback xmlns="">
              <p:sp>
                <p:nvSpPr>
                  <p:cNvPr id="47" name="TextBox 4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320728" y="2346137"/>
                    <a:ext cx="379848" cy="338554"/>
                  </a:xfrm>
                  <a:prstGeom prst="rect">
                    <a:avLst/>
                  </a:prstGeom>
                  <a:blipFill rotWithShape="0">
                    <a:blip r:embed="rId2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4" name="Группа 13"/>
            <p:cNvGrpSpPr/>
            <p:nvPr/>
          </p:nvGrpSpPr>
          <p:grpSpPr>
            <a:xfrm>
              <a:off x="859377" y="1244742"/>
              <a:ext cx="2087859" cy="1438479"/>
              <a:chOff x="859377" y="1244742"/>
              <a:chExt cx="2087859" cy="1438479"/>
            </a:xfrm>
          </p:grpSpPr>
          <p:cxnSp>
            <p:nvCxnSpPr>
              <p:cNvPr id="30" name="Прямая соединительная линия 29"/>
              <p:cNvCxnSpPr/>
              <p:nvPr/>
            </p:nvCxnSpPr>
            <p:spPr>
              <a:xfrm>
                <a:off x="859377" y="1244742"/>
                <a:ext cx="1897417" cy="1162213"/>
              </a:xfrm>
              <a:prstGeom prst="line">
                <a:avLst/>
              </a:prstGeom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8" name="TextBox 47"/>
                  <p:cNvSpPr txBox="1"/>
                  <p:nvPr/>
                </p:nvSpPr>
                <p:spPr>
                  <a:xfrm>
                    <a:off x="2585214" y="2344667"/>
                    <a:ext cx="362022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𝐶</m:t>
                          </m:r>
                        </m:oMath>
                      </m:oMathPara>
                    </a14:m>
                    <a:endParaRPr lang="ru-RU" sz="1600" dirty="0"/>
                  </a:p>
                </p:txBody>
              </p:sp>
            </mc:Choice>
            <mc:Fallback xmlns="">
              <p:sp>
                <p:nvSpPr>
                  <p:cNvPr id="48" name="TextBox 4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585214" y="2344667"/>
                    <a:ext cx="362022" cy="338554"/>
                  </a:xfrm>
                  <a:prstGeom prst="rect">
                    <a:avLst/>
                  </a:prstGeom>
                  <a:blipFill rotWithShape="0">
                    <a:blip r:embed="rId2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50" name="Прямая со стрелкой 49"/>
            <p:cNvCxnSpPr/>
            <p:nvPr/>
          </p:nvCxnSpPr>
          <p:spPr>
            <a:xfrm>
              <a:off x="1802184" y="2089099"/>
              <a:ext cx="402492" cy="2076"/>
            </a:xfrm>
            <a:prstGeom prst="straightConnector1">
              <a:avLst/>
            </a:prstGeom>
            <a:ln w="28575">
              <a:solidFill>
                <a:srgbClr val="7030A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Прямая со стрелкой 51"/>
            <p:cNvCxnSpPr/>
            <p:nvPr/>
          </p:nvCxnSpPr>
          <p:spPr>
            <a:xfrm flipH="1">
              <a:off x="1387472" y="2012141"/>
              <a:ext cx="259738" cy="199962"/>
            </a:xfrm>
            <a:prstGeom prst="straightConnector1">
              <a:avLst/>
            </a:prstGeom>
            <a:ln w="28575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3" name="Группа 62"/>
          <p:cNvGrpSpPr/>
          <p:nvPr/>
        </p:nvGrpSpPr>
        <p:grpSpPr>
          <a:xfrm>
            <a:off x="4537610" y="128241"/>
            <a:ext cx="3272551" cy="2795102"/>
            <a:chOff x="4537610" y="128241"/>
            <a:chExt cx="3272551" cy="2795102"/>
          </a:xfrm>
        </p:grpSpPr>
        <p:grpSp>
          <p:nvGrpSpPr>
            <p:cNvPr id="16" name="Группа 15"/>
            <p:cNvGrpSpPr/>
            <p:nvPr/>
          </p:nvGrpSpPr>
          <p:grpSpPr>
            <a:xfrm>
              <a:off x="4537610" y="128241"/>
              <a:ext cx="3272551" cy="2795102"/>
              <a:chOff x="4537610" y="128241"/>
              <a:chExt cx="3272551" cy="2795102"/>
            </a:xfrm>
          </p:grpSpPr>
          <p:cxnSp>
            <p:nvCxnSpPr>
              <p:cNvPr id="34" name="Прямая со стрелкой 33"/>
              <p:cNvCxnSpPr/>
              <p:nvPr/>
            </p:nvCxnSpPr>
            <p:spPr>
              <a:xfrm flipV="1">
                <a:off x="4914105" y="253056"/>
                <a:ext cx="0" cy="2361618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Прямая со стрелкой 34"/>
              <p:cNvCxnSpPr/>
              <p:nvPr/>
            </p:nvCxnSpPr>
            <p:spPr>
              <a:xfrm>
                <a:off x="4714802" y="2433011"/>
                <a:ext cx="2889900" cy="0"/>
              </a:xfrm>
              <a:prstGeom prst="straightConnector1">
                <a:avLst/>
              </a:prstGeom>
              <a:ln w="19050"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6" name="TextBox 35"/>
                  <p:cNvSpPr txBox="1"/>
                  <p:nvPr/>
                </p:nvSpPr>
                <p:spPr>
                  <a:xfrm>
                    <a:off x="4537610" y="128241"/>
                    <a:ext cx="529575" cy="465878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𝑌</m:t>
                          </m:r>
                        </m:oMath>
                      </m:oMathPara>
                    </a14:m>
                    <a:endParaRPr lang="ru-RU" dirty="0"/>
                  </a:p>
                </p:txBody>
              </p:sp>
            </mc:Choice>
            <mc:Fallback xmlns="">
              <p:sp>
                <p:nvSpPr>
                  <p:cNvPr id="36" name="TextBox 3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537610" y="128241"/>
                    <a:ext cx="529575" cy="465878"/>
                  </a:xfrm>
                  <a:prstGeom prst="rect">
                    <a:avLst/>
                  </a:prstGeom>
                  <a:blipFill rotWithShape="0">
                    <a:blip r:embed="rId2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7" name="TextBox 36"/>
                  <p:cNvSpPr txBox="1"/>
                  <p:nvPr/>
                </p:nvSpPr>
                <p:spPr>
                  <a:xfrm>
                    <a:off x="7267276" y="2457465"/>
                    <a:ext cx="542885" cy="465878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𝑋</m:t>
                          </m:r>
                        </m:oMath>
                      </m:oMathPara>
                    </a14:m>
                    <a:endParaRPr lang="ru-RU" dirty="0"/>
                  </a:p>
                </p:txBody>
              </p:sp>
            </mc:Choice>
            <mc:Fallback xmlns="">
              <p:sp>
                <p:nvSpPr>
                  <p:cNvPr id="37" name="TextBox 3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267276" y="2457465"/>
                    <a:ext cx="542885" cy="465878"/>
                  </a:xfrm>
                  <a:prstGeom prst="rect">
                    <a:avLst/>
                  </a:prstGeom>
                  <a:blipFill rotWithShape="0">
                    <a:blip r:embed="rId2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8" name="Группа 17"/>
            <p:cNvGrpSpPr/>
            <p:nvPr/>
          </p:nvGrpSpPr>
          <p:grpSpPr>
            <a:xfrm>
              <a:off x="4589576" y="1110259"/>
              <a:ext cx="2412754" cy="1609996"/>
              <a:chOff x="4589576" y="1110259"/>
              <a:chExt cx="2412754" cy="1609996"/>
            </a:xfrm>
          </p:grpSpPr>
          <p:cxnSp>
            <p:nvCxnSpPr>
              <p:cNvPr id="38" name="Прямая соединительная линия 37"/>
              <p:cNvCxnSpPr/>
              <p:nvPr/>
            </p:nvCxnSpPr>
            <p:spPr>
              <a:xfrm>
                <a:off x="4914105" y="1308214"/>
                <a:ext cx="1893383" cy="1124797"/>
              </a:xfrm>
              <a:prstGeom prst="line">
                <a:avLst/>
              </a:prstGeom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9" name="TextBox 38"/>
                  <p:cNvSpPr txBox="1"/>
                  <p:nvPr/>
                </p:nvSpPr>
                <p:spPr>
                  <a:xfrm>
                    <a:off x="6631010" y="2381701"/>
                    <a:ext cx="371320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𝐵</m:t>
                          </m:r>
                        </m:oMath>
                      </m:oMathPara>
                    </a14:m>
                    <a:endParaRPr lang="ru-RU" sz="1600" dirty="0"/>
                  </a:p>
                </p:txBody>
              </p:sp>
            </mc:Choice>
            <mc:Fallback xmlns="">
              <p:sp>
                <p:nvSpPr>
                  <p:cNvPr id="39" name="TextBox 3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631010" y="2381701"/>
                    <a:ext cx="371320" cy="338554"/>
                  </a:xfrm>
                  <a:prstGeom prst="rect">
                    <a:avLst/>
                  </a:prstGeom>
                  <a:blipFill rotWithShape="0">
                    <a:blip r:embed="rId2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0" name="TextBox 39"/>
                  <p:cNvSpPr txBox="1"/>
                  <p:nvPr/>
                </p:nvSpPr>
                <p:spPr>
                  <a:xfrm>
                    <a:off x="4589576" y="1110259"/>
                    <a:ext cx="362984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𝐴</m:t>
                          </m:r>
                        </m:oMath>
                      </m:oMathPara>
                    </a14:m>
                    <a:endParaRPr lang="ru-RU" sz="1600" dirty="0"/>
                  </a:p>
                </p:txBody>
              </p:sp>
            </mc:Choice>
            <mc:Fallback xmlns="">
              <p:sp>
                <p:nvSpPr>
                  <p:cNvPr id="40" name="TextBox 3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589576" y="1110259"/>
                    <a:ext cx="362984" cy="338554"/>
                  </a:xfrm>
                  <a:prstGeom prst="rect">
                    <a:avLst/>
                  </a:prstGeom>
                  <a:blipFill rotWithShape="0">
                    <a:blip r:embed="rId2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43" name="Прямая со стрелкой 42"/>
            <p:cNvCxnSpPr/>
            <p:nvPr/>
          </p:nvCxnSpPr>
          <p:spPr>
            <a:xfrm flipV="1">
              <a:off x="5538254" y="1480936"/>
              <a:ext cx="123240" cy="196186"/>
            </a:xfrm>
            <a:prstGeom prst="straightConnector1">
              <a:avLst/>
            </a:prstGeom>
            <a:ln w="28575">
              <a:solidFill>
                <a:srgbClr val="00B05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Прямая со стрелкой 43"/>
            <p:cNvCxnSpPr/>
            <p:nvPr/>
          </p:nvCxnSpPr>
          <p:spPr>
            <a:xfrm flipH="1">
              <a:off x="5657012" y="1833609"/>
              <a:ext cx="148159" cy="180608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8" name="Группа 27"/>
            <p:cNvGrpSpPr/>
            <p:nvPr/>
          </p:nvGrpSpPr>
          <p:grpSpPr>
            <a:xfrm>
              <a:off x="4632119" y="820541"/>
              <a:ext cx="2764826" cy="1899714"/>
              <a:chOff x="4632119" y="820541"/>
              <a:chExt cx="2764826" cy="1899714"/>
            </a:xfrm>
          </p:grpSpPr>
          <p:cxnSp>
            <p:nvCxnSpPr>
              <p:cNvPr id="42" name="Прямая соединительная линия 41"/>
              <p:cNvCxnSpPr/>
              <p:nvPr/>
            </p:nvCxnSpPr>
            <p:spPr>
              <a:xfrm>
                <a:off x="4914105" y="1035720"/>
                <a:ext cx="2291989" cy="1397292"/>
              </a:xfrm>
              <a:prstGeom prst="line">
                <a:avLst/>
              </a:prstGeom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1" name="TextBox 50"/>
                  <p:cNvSpPr txBox="1"/>
                  <p:nvPr/>
                </p:nvSpPr>
                <p:spPr>
                  <a:xfrm>
                    <a:off x="7034923" y="2381701"/>
                    <a:ext cx="362022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oMath>
                      </m:oMathPara>
                    </a14:m>
                    <a:endParaRPr lang="ru-RU" sz="1600" dirty="0"/>
                  </a:p>
                </p:txBody>
              </p:sp>
            </mc:Choice>
            <mc:Fallback xmlns="">
              <p:sp>
                <p:nvSpPr>
                  <p:cNvPr id="51" name="TextBox 5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034923" y="2381701"/>
                    <a:ext cx="362022" cy="338554"/>
                  </a:xfrm>
                  <a:prstGeom prst="rect">
                    <a:avLst/>
                  </a:prstGeom>
                  <a:blipFill rotWithShape="0">
                    <a:blip r:embed="rId2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4" name="TextBox 53"/>
                  <p:cNvSpPr txBox="1"/>
                  <p:nvPr/>
                </p:nvSpPr>
                <p:spPr>
                  <a:xfrm>
                    <a:off x="4632119" y="820541"/>
                    <a:ext cx="344390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oMath>
                      </m:oMathPara>
                    </a14:m>
                    <a:endParaRPr lang="ru-RU" sz="1600" dirty="0"/>
                  </a:p>
                </p:txBody>
              </p:sp>
            </mc:Choice>
            <mc:Fallback xmlns="">
              <p:sp>
                <p:nvSpPr>
                  <p:cNvPr id="54" name="TextBox 5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32119" y="820541"/>
                    <a:ext cx="344390" cy="338554"/>
                  </a:xfrm>
                  <a:prstGeom prst="rect">
                    <a:avLst/>
                  </a:prstGeom>
                  <a:blipFill rotWithShape="0">
                    <a:blip r:embed="rId2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33" name="Группа 32"/>
            <p:cNvGrpSpPr/>
            <p:nvPr/>
          </p:nvGrpSpPr>
          <p:grpSpPr>
            <a:xfrm>
              <a:off x="4565627" y="1406925"/>
              <a:ext cx="2051938" cy="1328827"/>
              <a:chOff x="4565627" y="1406925"/>
              <a:chExt cx="2051938" cy="1328827"/>
            </a:xfrm>
          </p:grpSpPr>
          <p:cxnSp>
            <p:nvCxnSpPr>
              <p:cNvPr id="41" name="Прямая соединительная линия 40"/>
              <p:cNvCxnSpPr/>
              <p:nvPr/>
            </p:nvCxnSpPr>
            <p:spPr>
              <a:xfrm>
                <a:off x="4914105" y="1595424"/>
                <a:ext cx="1494776" cy="837587"/>
              </a:xfrm>
              <a:prstGeom prst="line">
                <a:avLst/>
              </a:prstGeom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3" name="TextBox 52"/>
                  <p:cNvSpPr txBox="1"/>
                  <p:nvPr/>
                </p:nvSpPr>
                <p:spPr>
                  <a:xfrm>
                    <a:off x="6237717" y="2397198"/>
                    <a:ext cx="379848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𝐷</m:t>
                          </m:r>
                        </m:oMath>
                      </m:oMathPara>
                    </a14:m>
                    <a:endParaRPr lang="ru-RU" sz="1600" dirty="0"/>
                  </a:p>
                </p:txBody>
              </p:sp>
            </mc:Choice>
            <mc:Fallback xmlns="">
              <p:sp>
                <p:nvSpPr>
                  <p:cNvPr id="53" name="TextBox 5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237717" y="2397198"/>
                    <a:ext cx="379848" cy="338554"/>
                  </a:xfrm>
                  <a:prstGeom prst="rect">
                    <a:avLst/>
                  </a:prstGeom>
                  <a:blipFill rotWithShape="0">
                    <a:blip r:embed="rId3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5" name="TextBox 54"/>
                  <p:cNvSpPr txBox="1"/>
                  <p:nvPr/>
                </p:nvSpPr>
                <p:spPr>
                  <a:xfrm>
                    <a:off x="4565627" y="1406925"/>
                    <a:ext cx="410882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oMath>
                      </m:oMathPara>
                    </a14:m>
                    <a:endParaRPr lang="ru-RU" sz="1600" dirty="0"/>
                  </a:p>
                </p:txBody>
              </p:sp>
            </mc:Choice>
            <mc:Fallback xmlns="">
              <p:sp>
                <p:nvSpPr>
                  <p:cNvPr id="55" name="TextBox 5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565627" y="1406925"/>
                    <a:ext cx="410882" cy="338554"/>
                  </a:xfrm>
                  <a:prstGeom prst="rect">
                    <a:avLst/>
                  </a:prstGeom>
                  <a:blipFill rotWithShape="0">
                    <a:blip r:embed="rId3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</p:spTree>
    <p:extLst>
      <p:ext uri="{BB962C8B-B14F-4D97-AF65-F5344CB8AC3E}">
        <p14:creationId xmlns:p14="http://schemas.microsoft.com/office/powerpoint/2010/main" val="2517804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1980</TotalTime>
  <Words>139</Words>
  <Application>Microsoft Office PowerPoint</Application>
  <PresentationFormat>Экран (4:3)</PresentationFormat>
  <Paragraphs>92</Paragraphs>
  <Slides>6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Cambria Math</vt:lpstr>
      <vt:lpstr>Тема Office</vt:lpstr>
      <vt:lpstr>Микроэкономика ТЛЕУЖАНОВА.М.А асс.проф.к.э.н</vt:lpstr>
      <vt:lpstr>Презентация PowerPoint</vt:lpstr>
      <vt:lpstr>Презентация PowerPoint</vt:lpstr>
      <vt:lpstr>Презентация PowerPoint</vt:lpstr>
      <vt:lpstr>Бюджетное ограничение</vt:lpstr>
      <vt:lpstr>Равновесие потребителя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Манатжан</cp:lastModifiedBy>
  <cp:revision>69</cp:revision>
  <dcterms:created xsi:type="dcterms:W3CDTF">2018-02-17T04:53:53Z</dcterms:created>
  <dcterms:modified xsi:type="dcterms:W3CDTF">2022-09-19T12:24:40Z</dcterms:modified>
</cp:coreProperties>
</file>