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5" r:id="rId3"/>
    <p:sldId id="260" r:id="rId4"/>
    <p:sldId id="268" r:id="rId5"/>
    <p:sldId id="269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48" d="100"/>
          <a:sy n="48" d="100"/>
        </p:scale>
        <p:origin x="1282" y="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5E7FC-7788-4FEE-9BB8-B1959E33B7E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39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52.png"/><Relationship Id="rId18" Type="http://schemas.openxmlformats.org/officeDocument/2006/relationships/image" Target="../media/image62.png"/><Relationship Id="rId26" Type="http://schemas.openxmlformats.org/officeDocument/2006/relationships/image" Target="../media/image530.png"/><Relationship Id="rId21" Type="http://schemas.openxmlformats.org/officeDocument/2006/relationships/image" Target="../media/image60.png"/><Relationship Id="rId12" Type="http://schemas.openxmlformats.org/officeDocument/2006/relationships/image" Target="../media/image51.png"/><Relationship Id="rId17" Type="http://schemas.openxmlformats.org/officeDocument/2006/relationships/image" Target="../media/image58.png"/><Relationship Id="rId25" Type="http://schemas.openxmlformats.org/officeDocument/2006/relationships/image" Target="../media/image5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5.png"/><Relationship Id="rId20" Type="http://schemas.openxmlformats.org/officeDocument/2006/relationships/image" Target="../media/image550.png"/><Relationship Id="rId29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0.png"/><Relationship Id="rId24" Type="http://schemas.openxmlformats.org/officeDocument/2006/relationships/image" Target="../media/image580.png"/><Relationship Id="rId5" Type="http://schemas.openxmlformats.org/officeDocument/2006/relationships/image" Target="../media/image510.png"/><Relationship Id="rId15" Type="http://schemas.openxmlformats.org/officeDocument/2006/relationships/image" Target="../media/image54.png"/><Relationship Id="rId23" Type="http://schemas.openxmlformats.org/officeDocument/2006/relationships/image" Target="../media/image64.png"/><Relationship Id="rId28" Type="http://schemas.openxmlformats.org/officeDocument/2006/relationships/image" Target="../media/image70.png"/><Relationship Id="rId10" Type="http://schemas.openxmlformats.org/officeDocument/2006/relationships/image" Target="../media/image39.png"/><Relationship Id="rId19" Type="http://schemas.openxmlformats.org/officeDocument/2006/relationships/image" Target="../media/image63.png"/><Relationship Id="rId31" Type="http://schemas.openxmlformats.org/officeDocument/2006/relationships/image" Target="../media/image73.png"/><Relationship Id="rId9" Type="http://schemas.openxmlformats.org/officeDocument/2006/relationships/image" Target="../media/image57.png"/><Relationship Id="rId14" Type="http://schemas.openxmlformats.org/officeDocument/2006/relationships/image" Target="../media/image53.png"/><Relationship Id="rId22" Type="http://schemas.openxmlformats.org/officeDocument/2006/relationships/image" Target="../media/image61.png"/><Relationship Id="rId27" Type="http://schemas.openxmlformats.org/officeDocument/2006/relationships/image" Target="../media/image540.png"/><Relationship Id="rId30" Type="http://schemas.openxmlformats.org/officeDocument/2006/relationships/image" Target="../media/image72.png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3.png"/><Relationship Id="rId21" Type="http://schemas.openxmlformats.org/officeDocument/2006/relationships/image" Target="../media/image88.png"/><Relationship Id="rId34" Type="http://schemas.openxmlformats.org/officeDocument/2006/relationships/image" Target="../media/image93.png"/><Relationship Id="rId12" Type="http://schemas.openxmlformats.org/officeDocument/2006/relationships/image" Target="../media/image79.png"/><Relationship Id="rId33" Type="http://schemas.openxmlformats.org/officeDocument/2006/relationships/image" Target="../media/image92.png"/><Relationship Id="rId16" Type="http://schemas.openxmlformats.org/officeDocument/2006/relationships/image" Target="../media/image82.png"/><Relationship Id="rId20" Type="http://schemas.openxmlformats.org/officeDocument/2006/relationships/image" Target="../media/image87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91.png"/><Relationship Id="rId15" Type="http://schemas.openxmlformats.org/officeDocument/2006/relationships/image" Target="../media/image81.png"/><Relationship Id="rId28" Type="http://schemas.openxmlformats.org/officeDocument/2006/relationships/image" Target="../media/image85.png"/><Relationship Id="rId23" Type="http://schemas.openxmlformats.org/officeDocument/2006/relationships/image" Target="../media/image90.png"/><Relationship Id="rId27" Type="http://schemas.openxmlformats.org/officeDocument/2006/relationships/image" Target="../media/image84.png"/><Relationship Id="rId22" Type="http://schemas.openxmlformats.org/officeDocument/2006/relationships/image" Target="../media/image89.png"/><Relationship Id="rId35" Type="http://schemas.openxmlformats.org/officeDocument/2006/relationships/image" Target="../media/image9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700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2" Type="http://schemas.openxmlformats.org/officeDocument/2006/relationships/image" Target="../media/image1.jpeg"/><Relationship Id="rId29" Type="http://schemas.openxmlformats.org/officeDocument/2006/relationships/image" Target="../media/image6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0.png"/><Relationship Id="rId11" Type="http://schemas.openxmlformats.org/officeDocument/2006/relationships/image" Target="../media/image78.png"/><Relationship Id="rId32" Type="http://schemas.openxmlformats.org/officeDocument/2006/relationships/image" Target="../media/image87.png"/><Relationship Id="rId5" Type="http://schemas.openxmlformats.org/officeDocument/2006/relationships/image" Target="../media/image720.png"/><Relationship Id="rId10" Type="http://schemas.openxmlformats.org/officeDocument/2006/relationships/image" Target="../media/image77.png"/><Relationship Id="rId31" Type="http://schemas.openxmlformats.org/officeDocument/2006/relationships/image" Target="../media/image86.png"/><Relationship Id="rId4" Type="http://schemas.openxmlformats.org/officeDocument/2006/relationships/image" Target="../media/image710.png"/><Relationship Id="rId9" Type="http://schemas.openxmlformats.org/officeDocument/2006/relationships/image" Target="../media/image76.png"/><Relationship Id="rId14" Type="http://schemas.openxmlformats.org/officeDocument/2006/relationships/image" Target="../media/image800.png"/><Relationship Id="rId30" Type="http://schemas.openxmlformats.org/officeDocument/2006/relationships/image" Target="../media/image790.png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3.png"/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700.png"/><Relationship Id="rId21" Type="http://schemas.openxmlformats.org/officeDocument/2006/relationships/image" Target="../media/image88.png"/><Relationship Id="rId34" Type="http://schemas.openxmlformats.org/officeDocument/2006/relationships/image" Target="../media/image93.png"/><Relationship Id="rId12" Type="http://schemas.openxmlformats.org/officeDocument/2006/relationships/image" Target="../media/image79.png"/><Relationship Id="rId7" Type="http://schemas.openxmlformats.org/officeDocument/2006/relationships/image" Target="../media/image74.png"/><Relationship Id="rId33" Type="http://schemas.openxmlformats.org/officeDocument/2006/relationships/image" Target="../media/image92.png"/><Relationship Id="rId2" Type="http://schemas.openxmlformats.org/officeDocument/2006/relationships/image" Target="../media/image1.jpeg"/><Relationship Id="rId16" Type="http://schemas.openxmlformats.org/officeDocument/2006/relationships/image" Target="../media/image82.png"/><Relationship Id="rId29" Type="http://schemas.openxmlformats.org/officeDocument/2006/relationships/image" Target="../media/image690.png"/><Relationship Id="rId20" Type="http://schemas.openxmlformats.org/officeDocument/2006/relationships/image" Target="../media/image8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0.png"/><Relationship Id="rId11" Type="http://schemas.openxmlformats.org/officeDocument/2006/relationships/image" Target="../media/image78.png"/><Relationship Id="rId32" Type="http://schemas.openxmlformats.org/officeDocument/2006/relationships/image" Target="../media/image87.png"/><Relationship Id="rId24" Type="http://schemas.openxmlformats.org/officeDocument/2006/relationships/image" Target="../media/image91.png"/><Relationship Id="rId15" Type="http://schemas.openxmlformats.org/officeDocument/2006/relationships/image" Target="../media/image81.png"/><Relationship Id="rId28" Type="http://schemas.openxmlformats.org/officeDocument/2006/relationships/image" Target="../media/image85.png"/><Relationship Id="rId5" Type="http://schemas.openxmlformats.org/officeDocument/2006/relationships/image" Target="../media/image720.png"/><Relationship Id="rId23" Type="http://schemas.openxmlformats.org/officeDocument/2006/relationships/image" Target="../media/image90.png"/><Relationship Id="rId10" Type="http://schemas.openxmlformats.org/officeDocument/2006/relationships/image" Target="../media/image77.png"/><Relationship Id="rId31" Type="http://schemas.openxmlformats.org/officeDocument/2006/relationships/image" Target="../media/image86.png"/><Relationship Id="rId27" Type="http://schemas.openxmlformats.org/officeDocument/2006/relationships/image" Target="../media/image84.png"/><Relationship Id="rId4" Type="http://schemas.openxmlformats.org/officeDocument/2006/relationships/image" Target="../media/image710.png"/><Relationship Id="rId9" Type="http://schemas.openxmlformats.org/officeDocument/2006/relationships/image" Target="../media/image76.png"/><Relationship Id="rId14" Type="http://schemas.openxmlformats.org/officeDocument/2006/relationships/image" Target="../media/image800.png"/><Relationship Id="rId30" Type="http://schemas.openxmlformats.org/officeDocument/2006/relationships/image" Target="../media/image790.png"/><Relationship Id="rId22" Type="http://schemas.openxmlformats.org/officeDocument/2006/relationships/image" Target="../media/image89.png"/><Relationship Id="rId35" Type="http://schemas.openxmlformats.org/officeDocument/2006/relationships/image" Target="../media/image9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Микроэкономика</a:t>
            </a:r>
            <a:br>
              <a:rPr lang="ru-RU" dirty="0" smtClean="0"/>
            </a:br>
            <a:r>
              <a:rPr lang="ru-RU" dirty="0" err="1" smtClean="0"/>
              <a:t>Тлеужанова</a:t>
            </a:r>
            <a:r>
              <a:rPr lang="ru-RU" dirty="0" smtClean="0"/>
              <a:t> М.А </a:t>
            </a:r>
            <a:r>
              <a:rPr lang="ru-RU" dirty="0" err="1" smtClean="0"/>
              <a:t>асс.проф.к.э.н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5 ТЕМА</a:t>
            </a:r>
          </a:p>
          <a:p>
            <a:pPr marL="0" indent="0">
              <a:buNone/>
            </a:pPr>
            <a:r>
              <a:rPr lang="ru-RU" dirty="0" smtClean="0"/>
              <a:t>Сравнительная </a:t>
            </a:r>
            <a:r>
              <a:rPr lang="ru-RU" dirty="0" smtClean="0"/>
              <a:t>статистика и анализ спроса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070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Кривая </a:t>
            </a:r>
            <a:r>
              <a:rPr lang="ru-RU" sz="3600" dirty="0" err="1"/>
              <a:t>Энгеля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ru-RU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Hа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линии «доход - потребление» можно построить кривую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Энгеля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напрямую выражающую зависимость между денежным доходом потребителя и количеством приобретаемого товара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супериорных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товаров кривая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Энгеля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положительный наклон, но здесь возможны два варианта: 1) С увеличением дохода возрастает угол наклона кривой, что свидетельствует о сокращении дополнительных приобретений товара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кривой типичен для продуктов питания. 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 увеличением дохода уменьшается угол наклона кривой, так как возрастают дополнительные приобретения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товара.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такого товара могут выступать предметы роскоши, медицинские услуги, образование, отдых, туризм.</a:t>
            </a:r>
          </a:p>
          <a:p>
            <a:endParaRPr lang="ru-RU" sz="8000" dirty="0"/>
          </a:p>
          <a:p>
            <a:endParaRPr lang="ru-RU" sz="8000" dirty="0"/>
          </a:p>
          <a:p>
            <a:endParaRPr lang="ru-RU" dirty="0"/>
          </a:p>
          <a:p>
            <a:r>
              <a:rPr lang="ru-RU" dirty="0"/>
              <a:t>Рис.59.а)</a:t>
            </a:r>
            <a:r>
              <a:rPr lang="ru-RU" dirty="0" err="1"/>
              <a:t>КриваяЭнгелядлятовараX,б</a:t>
            </a:r>
            <a:r>
              <a:rPr lang="ru-RU" dirty="0"/>
              <a:t>)</a:t>
            </a:r>
            <a:r>
              <a:rPr lang="ru-RU" dirty="0" err="1"/>
              <a:t>КриваяЭнгелядлятовараZ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Возможна ситуация, когда товар при достижении определенного уровня дохода превращается из </a:t>
            </a:r>
            <a:r>
              <a:rPr lang="ru-RU" dirty="0" err="1"/>
              <a:t>супериорного</a:t>
            </a:r>
            <a:r>
              <a:rPr lang="ru-RU" dirty="0"/>
              <a:t> в </a:t>
            </a:r>
            <a:r>
              <a:rPr lang="ru-RU" dirty="0" err="1"/>
              <a:t>инфериорный</a:t>
            </a:r>
            <a:r>
              <a:rPr lang="ru-RU" dirty="0"/>
              <a:t>. Обычно с ростом дохода потребитель начинает отказываться от изделий из </a:t>
            </a:r>
            <a:r>
              <a:rPr lang="ru-RU" dirty="0" err="1"/>
              <a:t>кожезаменителей</a:t>
            </a:r>
            <a:r>
              <a:rPr lang="ru-RU" dirty="0"/>
              <a:t>, предпочитая натуральную кожу (рис.60). Товар X (сумка из </a:t>
            </a:r>
            <a:r>
              <a:rPr lang="ru-RU" dirty="0" err="1"/>
              <a:t>кожезаменителя</a:t>
            </a:r>
            <a:r>
              <a:rPr lang="ru-RU" dirty="0"/>
              <a:t>) - </a:t>
            </a:r>
            <a:r>
              <a:rPr lang="ru-RU" dirty="0" err="1"/>
              <a:t>супериорный</a:t>
            </a:r>
            <a:r>
              <a:rPr lang="ru-RU" dirty="0"/>
              <a:t> при доходе меньше, чем I1, и </a:t>
            </a:r>
            <a:r>
              <a:rPr lang="ru-RU" dirty="0" err="1"/>
              <a:t>инфериорный</a:t>
            </a:r>
            <a:r>
              <a:rPr lang="ru-RU" dirty="0"/>
              <a:t> - при доходе больше I1.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Hа</a:t>
            </a:r>
            <a:r>
              <a:rPr lang="ru-RU" dirty="0"/>
              <a:t> практике нас чаще интересуют расходы на агрегированные группы товаров - продовольственные, непродовольственные, услуги и т. д. В этом случае кривая </a:t>
            </a:r>
            <a:r>
              <a:rPr lang="ru-RU" dirty="0" err="1"/>
              <a:t>Энгеля</a:t>
            </a:r>
            <a:r>
              <a:rPr lang="ru-RU" dirty="0"/>
              <a:t> модифицируется в кривую расходов </a:t>
            </a:r>
            <a:r>
              <a:rPr lang="ru-RU" dirty="0" err="1"/>
              <a:t>Энгеля</a:t>
            </a:r>
            <a:r>
              <a:rPr lang="ru-RU" dirty="0"/>
              <a:t>, характеризующую расходы на ту или иную группу товаров в зависимости от уровня дохода покупателя. </a:t>
            </a:r>
            <a:r>
              <a:rPr lang="ru-RU" dirty="0" err="1"/>
              <a:t>Энгель</a:t>
            </a:r>
            <a:r>
              <a:rPr lang="ru-RU" dirty="0"/>
              <a:t> установил, что с ростом дохода доля его, направляемая на жилье и связанные с ним расходы, а также на одежду, остается примерно неизменной, а доля других расходов возрастает.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Рис.60.ПревращениетовараXизсупериорноговинфериорный</a:t>
            </a:r>
          </a:p>
        </p:txBody>
      </p:sp>
    </p:spTree>
    <p:extLst>
      <p:ext uri="{BB962C8B-B14F-4D97-AF65-F5344CB8AC3E}">
        <p14:creationId xmlns:p14="http://schemas.microsoft.com/office/powerpoint/2010/main" val="152597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846" y="2726162"/>
            <a:ext cx="6275040" cy="63408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i="1" dirty="0" smtClean="0">
                <a:solidFill>
                  <a:srgbClr val="062678"/>
                </a:solidFill>
              </a:rPr>
              <a:t>Равновесия потребителя</a:t>
            </a:r>
            <a:endParaRPr lang="ru-RU" i="1" dirty="0">
              <a:solidFill>
                <a:srgbClr val="062678"/>
              </a:solidFill>
            </a:endParaRPr>
          </a:p>
        </p:txBody>
      </p:sp>
      <p:grpSp>
        <p:nvGrpSpPr>
          <p:cNvPr id="65" name="Группа 64"/>
          <p:cNvGrpSpPr/>
          <p:nvPr/>
        </p:nvGrpSpPr>
        <p:grpSpPr>
          <a:xfrm>
            <a:off x="502571" y="3478998"/>
            <a:ext cx="7443393" cy="3054415"/>
            <a:chOff x="502571" y="3478998"/>
            <a:chExt cx="7443393" cy="30544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885061" y="3927738"/>
                  <a:ext cx="3060903" cy="4908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𝐼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(1)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5061" y="3927738"/>
                  <a:ext cx="3060903" cy="49084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98" b="-111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4925410" y="4470961"/>
                  <a:ext cx="2162130" cy="6996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𝑀𝑅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𝑥𝑦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sz="2400" dirty="0" smtClean="0">
                      <a:solidFill>
                        <a:srgbClr val="062678"/>
                      </a:solidFill>
                    </a:rPr>
                    <a:t> (2)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5410" y="4470961"/>
                  <a:ext cx="2162130" cy="69967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r="-309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4894064" y="5198585"/>
                  <a:ext cx="1963551" cy="7220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sz="2400" dirty="0" smtClean="0">
                      <a:solidFill>
                        <a:srgbClr val="062678"/>
                      </a:solidFill>
                    </a:rPr>
                    <a:t> (3)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4064" y="5198585"/>
                  <a:ext cx="1963551" cy="72205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r="-341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4" name="Группа 63"/>
            <p:cNvGrpSpPr/>
            <p:nvPr/>
          </p:nvGrpSpPr>
          <p:grpSpPr>
            <a:xfrm>
              <a:off x="502571" y="3478998"/>
              <a:ext cx="3695676" cy="3054415"/>
              <a:chOff x="502571" y="3478998"/>
              <a:chExt cx="3695676" cy="3054415"/>
            </a:xfrm>
          </p:grpSpPr>
          <p:sp>
            <p:nvSpPr>
              <p:cNvPr id="11" name="Дуга 10"/>
              <p:cNvSpPr/>
              <p:nvPr/>
            </p:nvSpPr>
            <p:spPr>
              <a:xfrm flipH="1" flipV="1">
                <a:off x="1327517" y="3478998"/>
                <a:ext cx="2870730" cy="2240025"/>
              </a:xfrm>
              <a:prstGeom prst="arc">
                <a:avLst>
                  <a:gd name="adj1" fmla="val 16200000"/>
                  <a:gd name="adj2" fmla="val 21507034"/>
                </a:avLst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1257626" y="4401949"/>
                    <a:ext cx="487556" cy="41589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dirty="0" smtClean="0"/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57626" y="4401949"/>
                    <a:ext cx="487556" cy="415894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918336" y="4857707"/>
                <a:ext cx="1893967" cy="124944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600354" y="4664331"/>
                    <a:ext cx="36298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0354" y="4664331"/>
                    <a:ext cx="362984" cy="338554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2658287" y="6068471"/>
                    <a:ext cx="37132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58287" y="6068471"/>
                    <a:ext cx="371320" cy="338554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" name="Прямая со стрелкой 3"/>
              <p:cNvCxnSpPr/>
              <p:nvPr/>
            </p:nvCxnSpPr>
            <p:spPr>
              <a:xfrm flipV="1">
                <a:off x="918336" y="3685621"/>
                <a:ext cx="0" cy="2623323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 стрелкой 4"/>
              <p:cNvCxnSpPr/>
              <p:nvPr/>
            </p:nvCxnSpPr>
            <p:spPr>
              <a:xfrm>
                <a:off x="718972" y="6107150"/>
                <a:ext cx="289079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67622" y="3521818"/>
                    <a:ext cx="385343" cy="41589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9" name="TextBox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7622" y="3521818"/>
                    <a:ext cx="385343" cy="415894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317751" y="6117519"/>
                    <a:ext cx="395029" cy="41589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17751" y="6117519"/>
                    <a:ext cx="395029" cy="415894"/>
                  </a:xfrm>
                  <a:prstGeom prst="rect">
                    <a:avLst/>
                  </a:prstGeom>
                  <a:blipFill rotWithShape="0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1424348" y="5074803"/>
                    <a:ext cx="1259904" cy="4312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24348" y="5074803"/>
                    <a:ext cx="1259904" cy="431255"/>
                  </a:xfrm>
                  <a:prstGeom prst="rect">
                    <a:avLst/>
                  </a:prstGeom>
                  <a:blipFill rotWithShape="0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" name="Овал 11"/>
              <p:cNvSpPr/>
              <p:nvPr/>
            </p:nvSpPr>
            <p:spPr>
              <a:xfrm>
                <a:off x="1781909" y="5415153"/>
                <a:ext cx="63290" cy="6406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7" name="Прямая соединительная линия 16"/>
              <p:cNvCxnSpPr>
                <a:stCxn id="12" idx="2"/>
              </p:cNvCxnSpPr>
              <p:nvPr/>
            </p:nvCxnSpPr>
            <p:spPr>
              <a:xfrm flipH="1">
                <a:off x="918336" y="5447184"/>
                <a:ext cx="863572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stCxn id="12" idx="4"/>
              </p:cNvCxnSpPr>
              <p:nvPr/>
            </p:nvCxnSpPr>
            <p:spPr>
              <a:xfrm flipH="1">
                <a:off x="1813553" y="5479214"/>
                <a:ext cx="1" cy="627936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1599079" y="6068471"/>
                    <a:ext cx="515448" cy="38812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99079" y="6068471"/>
                    <a:ext cx="515448" cy="388128"/>
                  </a:xfrm>
                  <a:prstGeom prst="rect">
                    <a:avLst/>
                  </a:prstGeom>
                  <a:blipFill rotWithShape="0"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502571" y="5246434"/>
                    <a:ext cx="515448" cy="38812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571" y="5246434"/>
                    <a:ext cx="515448" cy="388128"/>
                  </a:xfrm>
                  <a:prstGeom prst="rect">
                    <a:avLst/>
                  </a:prstGeom>
                  <a:blipFill rotWithShape="0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56" name="Группа 55"/>
          <p:cNvGrpSpPr/>
          <p:nvPr/>
        </p:nvGrpSpPr>
        <p:grpSpPr>
          <a:xfrm>
            <a:off x="441173" y="29479"/>
            <a:ext cx="3314261" cy="2862568"/>
            <a:chOff x="441173" y="29479"/>
            <a:chExt cx="3314261" cy="2862568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441173" y="29479"/>
              <a:ext cx="3314261" cy="2862568"/>
              <a:chOff x="441173" y="29479"/>
              <a:chExt cx="3314261" cy="2862568"/>
            </a:xfrm>
          </p:grpSpPr>
          <p:cxnSp>
            <p:nvCxnSpPr>
              <p:cNvPr id="20" name="Прямая со стрелкой 19"/>
              <p:cNvCxnSpPr/>
              <p:nvPr/>
            </p:nvCxnSpPr>
            <p:spPr>
              <a:xfrm flipV="1">
                <a:off x="859377" y="154486"/>
                <a:ext cx="0" cy="2440175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 стрелкой 20"/>
              <p:cNvCxnSpPr/>
              <p:nvPr/>
            </p:nvCxnSpPr>
            <p:spPr>
              <a:xfrm>
                <a:off x="659648" y="2406955"/>
                <a:ext cx="2896057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441173" y="29479"/>
                    <a:ext cx="530703" cy="4813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1173" y="29479"/>
                    <a:ext cx="530703" cy="481375"/>
                  </a:xfrm>
                  <a:prstGeom prst="rect">
                    <a:avLst/>
                  </a:prstGeom>
                  <a:blipFill rotWithShape="0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3211392" y="2410672"/>
                    <a:ext cx="544042" cy="4813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11392" y="2410672"/>
                    <a:ext cx="544042" cy="481375"/>
                  </a:xfrm>
                  <a:prstGeom prst="rect">
                    <a:avLst/>
                  </a:prstGeom>
                  <a:blipFill rotWithShape="0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Группа 7"/>
            <p:cNvGrpSpPr/>
            <p:nvPr/>
          </p:nvGrpSpPr>
          <p:grpSpPr>
            <a:xfrm>
              <a:off x="551581" y="1092586"/>
              <a:ext cx="1768923" cy="1606179"/>
              <a:chOff x="551581" y="1092586"/>
              <a:chExt cx="1768923" cy="160617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1949184" y="2360211"/>
                    <a:ext cx="37132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49184" y="2360211"/>
                    <a:ext cx="371320" cy="338554"/>
                  </a:xfrm>
                  <a:prstGeom prst="rect">
                    <a:avLst/>
                  </a:prstGeom>
                  <a:blipFill rotWithShape="0"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551581" y="1092586"/>
                    <a:ext cx="36298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581" y="1092586"/>
                    <a:ext cx="362984" cy="338554"/>
                  </a:xfrm>
                  <a:prstGeom prst="rect">
                    <a:avLst/>
                  </a:prstGeom>
                  <a:blipFill rotWithShape="0"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859377" y="1244742"/>
                <a:ext cx="1248300" cy="116221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Группа 14"/>
            <p:cNvGrpSpPr/>
            <p:nvPr/>
          </p:nvGrpSpPr>
          <p:grpSpPr>
            <a:xfrm>
              <a:off x="859377" y="1244742"/>
              <a:ext cx="841199" cy="1439949"/>
              <a:chOff x="859377" y="1244742"/>
              <a:chExt cx="841199" cy="1439949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859377" y="1244742"/>
                <a:ext cx="624150" cy="116221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1320728" y="2346137"/>
                    <a:ext cx="37984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𝐷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20728" y="2346137"/>
                    <a:ext cx="379848" cy="338554"/>
                  </a:xfrm>
                  <a:prstGeom prst="rect">
                    <a:avLst/>
                  </a:prstGeom>
                  <a:blipFill rotWithShape="0"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Группа 13"/>
            <p:cNvGrpSpPr/>
            <p:nvPr/>
          </p:nvGrpSpPr>
          <p:grpSpPr>
            <a:xfrm>
              <a:off x="859377" y="1244742"/>
              <a:ext cx="2087859" cy="1438479"/>
              <a:chOff x="859377" y="1244742"/>
              <a:chExt cx="2087859" cy="1438479"/>
            </a:xfrm>
          </p:grpSpPr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859377" y="1244742"/>
                <a:ext cx="1897417" cy="116221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2585214" y="2344667"/>
                    <a:ext cx="36202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85214" y="2344667"/>
                    <a:ext cx="362022" cy="338554"/>
                  </a:xfrm>
                  <a:prstGeom prst="rect">
                    <a:avLst/>
                  </a:prstGeom>
                  <a:blipFill rotWithShape="0"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0" name="Прямая со стрелкой 49"/>
            <p:cNvCxnSpPr/>
            <p:nvPr/>
          </p:nvCxnSpPr>
          <p:spPr>
            <a:xfrm>
              <a:off x="1802184" y="2089099"/>
              <a:ext cx="402492" cy="2076"/>
            </a:xfrm>
            <a:prstGeom prst="straightConnector1">
              <a:avLst/>
            </a:prstGeom>
            <a:ln w="28575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 стрелкой 51"/>
            <p:cNvCxnSpPr/>
            <p:nvPr/>
          </p:nvCxnSpPr>
          <p:spPr>
            <a:xfrm flipH="1">
              <a:off x="1387472" y="2012141"/>
              <a:ext cx="259738" cy="199962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4537610" y="128241"/>
            <a:ext cx="3272551" cy="2795102"/>
            <a:chOff x="4537610" y="128241"/>
            <a:chExt cx="3272551" cy="2795102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4537610" y="128241"/>
              <a:ext cx="3272551" cy="2795102"/>
              <a:chOff x="4537610" y="128241"/>
              <a:chExt cx="3272551" cy="2795102"/>
            </a:xfrm>
          </p:grpSpPr>
          <p:cxnSp>
            <p:nvCxnSpPr>
              <p:cNvPr id="34" name="Прямая со стрелкой 33"/>
              <p:cNvCxnSpPr/>
              <p:nvPr/>
            </p:nvCxnSpPr>
            <p:spPr>
              <a:xfrm flipV="1">
                <a:off x="4914105" y="253056"/>
                <a:ext cx="0" cy="236161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 стрелкой 34"/>
              <p:cNvCxnSpPr/>
              <p:nvPr/>
            </p:nvCxnSpPr>
            <p:spPr>
              <a:xfrm>
                <a:off x="4714802" y="2433011"/>
                <a:ext cx="288990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4537610" y="128241"/>
                    <a:ext cx="529575" cy="46587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37610" y="128241"/>
                    <a:ext cx="529575" cy="465878"/>
                  </a:xfrm>
                  <a:prstGeom prst="rect">
                    <a:avLst/>
                  </a:prstGeom>
                  <a:blipFill rotWithShape="0"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7267276" y="2457465"/>
                    <a:ext cx="542885" cy="46587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67276" y="2457465"/>
                    <a:ext cx="542885" cy="465878"/>
                  </a:xfrm>
                  <a:prstGeom prst="rect">
                    <a:avLst/>
                  </a:prstGeom>
                  <a:blipFill rotWithShape="0"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8" name="Группа 17"/>
            <p:cNvGrpSpPr/>
            <p:nvPr/>
          </p:nvGrpSpPr>
          <p:grpSpPr>
            <a:xfrm>
              <a:off x="4589576" y="1110259"/>
              <a:ext cx="2412754" cy="1609996"/>
              <a:chOff x="4589576" y="1110259"/>
              <a:chExt cx="2412754" cy="1609996"/>
            </a:xfrm>
          </p:grpSpPr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4914105" y="1308214"/>
                <a:ext cx="1893383" cy="1124797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6631010" y="2381701"/>
                    <a:ext cx="37132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39" name="TextBox 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31010" y="2381701"/>
                    <a:ext cx="371320" cy="338554"/>
                  </a:xfrm>
                  <a:prstGeom prst="rect">
                    <a:avLst/>
                  </a:prstGeom>
                  <a:blipFill rotWithShape="0"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4589576" y="1110259"/>
                    <a:ext cx="36298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40" name="TextBox 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89576" y="1110259"/>
                    <a:ext cx="362984" cy="338554"/>
                  </a:xfrm>
                  <a:prstGeom prst="rect">
                    <a:avLst/>
                  </a:prstGeom>
                  <a:blipFill rotWithShape="0"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3" name="Прямая со стрелкой 42"/>
            <p:cNvCxnSpPr/>
            <p:nvPr/>
          </p:nvCxnSpPr>
          <p:spPr>
            <a:xfrm flipV="1">
              <a:off x="5538254" y="1480936"/>
              <a:ext cx="123240" cy="196186"/>
            </a:xfrm>
            <a:prstGeom prst="straightConnector1">
              <a:avLst/>
            </a:prstGeom>
            <a:ln w="28575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 flipH="1">
              <a:off x="5657012" y="1833609"/>
              <a:ext cx="148159" cy="18060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Группа 27"/>
            <p:cNvGrpSpPr/>
            <p:nvPr/>
          </p:nvGrpSpPr>
          <p:grpSpPr>
            <a:xfrm>
              <a:off x="4632119" y="820541"/>
              <a:ext cx="2764826" cy="1899714"/>
              <a:chOff x="4632119" y="820541"/>
              <a:chExt cx="2764826" cy="1899714"/>
            </a:xfrm>
          </p:grpSpPr>
          <p:cxnSp>
            <p:nvCxnSpPr>
              <p:cNvPr id="42" name="Прямая соединительная линия 41"/>
              <p:cNvCxnSpPr/>
              <p:nvPr/>
            </p:nvCxnSpPr>
            <p:spPr>
              <a:xfrm>
                <a:off x="4914105" y="1035720"/>
                <a:ext cx="2291989" cy="1397292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7034923" y="2381701"/>
                    <a:ext cx="36202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34923" y="2381701"/>
                    <a:ext cx="362022" cy="338554"/>
                  </a:xfrm>
                  <a:prstGeom prst="rect">
                    <a:avLst/>
                  </a:prstGeom>
                  <a:blipFill rotWithShape="0"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4632119" y="820541"/>
                    <a:ext cx="34439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32119" y="820541"/>
                    <a:ext cx="344390" cy="338554"/>
                  </a:xfrm>
                  <a:prstGeom prst="rect">
                    <a:avLst/>
                  </a:prstGeom>
                  <a:blipFill rotWithShape="0"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Группа 32"/>
            <p:cNvGrpSpPr/>
            <p:nvPr/>
          </p:nvGrpSpPr>
          <p:grpSpPr>
            <a:xfrm>
              <a:off x="4565627" y="1406925"/>
              <a:ext cx="2051938" cy="1328827"/>
              <a:chOff x="4565627" y="1406925"/>
              <a:chExt cx="2051938" cy="1328827"/>
            </a:xfrm>
          </p:grpSpPr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4914105" y="1595424"/>
                <a:ext cx="1494776" cy="837587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6237717" y="2397198"/>
                    <a:ext cx="37984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𝐷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7717" y="2397198"/>
                    <a:ext cx="379848" cy="338554"/>
                  </a:xfrm>
                  <a:prstGeom prst="rect">
                    <a:avLst/>
                  </a:prstGeom>
                  <a:blipFill rotWithShape="0">
                    <a:blip r:embed="rId3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4565627" y="1406925"/>
                    <a:ext cx="41088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65627" y="1406925"/>
                    <a:ext cx="410882" cy="338554"/>
                  </a:xfrm>
                  <a:prstGeom prst="rect">
                    <a:avLst/>
                  </a:prstGeom>
                  <a:blipFill rotWithShape="0"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251780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098" y="-37625"/>
            <a:ext cx="3438011" cy="61094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i="1" dirty="0" smtClean="0">
                <a:solidFill>
                  <a:srgbClr val="062678"/>
                </a:solidFill>
              </a:rPr>
              <a:t>“</a:t>
            </a:r>
            <a:r>
              <a:rPr lang="ru-RU" sz="2400" i="1" dirty="0" smtClean="0">
                <a:solidFill>
                  <a:srgbClr val="062678"/>
                </a:solidFill>
              </a:rPr>
              <a:t>Доход потребление</a:t>
            </a:r>
            <a:r>
              <a:rPr lang="en-US" sz="2400" i="1" dirty="0" smtClean="0">
                <a:solidFill>
                  <a:srgbClr val="062678"/>
                </a:solidFill>
              </a:rPr>
              <a:t>”</a:t>
            </a:r>
            <a:r>
              <a:rPr lang="ru-RU" sz="2400" i="1" dirty="0" smtClean="0">
                <a:solidFill>
                  <a:srgbClr val="062678"/>
                </a:solidFill>
              </a:rPr>
              <a:t>кривая</a:t>
            </a:r>
            <a:endParaRPr lang="kk-KZ" sz="2400" i="1" dirty="0">
              <a:solidFill>
                <a:srgbClr val="062678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40499" y="3353211"/>
            <a:ext cx="3666451" cy="659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algn="ctr">
              <a:spcBef>
                <a:spcPct val="0"/>
              </a:spcBef>
            </a:pPr>
            <a:r>
              <a:rPr lang="en-US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ru-RU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доход потребление</a:t>
            </a:r>
            <a:r>
              <a:rPr lang="en-US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”</a:t>
            </a:r>
            <a:r>
              <a:rPr lang="kk-KZ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кривая</a:t>
            </a:r>
            <a:endParaRPr lang="ru-RU" sz="2400" i="1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257180" y="3827495"/>
            <a:ext cx="3438805" cy="2910162"/>
            <a:chOff x="257180" y="3827495"/>
            <a:chExt cx="3438805" cy="2910162"/>
          </a:xfrm>
        </p:grpSpPr>
        <p:sp>
          <p:nvSpPr>
            <p:cNvPr id="66" name="Полилиния 65"/>
            <p:cNvSpPr/>
            <p:nvPr/>
          </p:nvSpPr>
          <p:spPr>
            <a:xfrm rot="250727">
              <a:off x="1005690" y="5410211"/>
              <a:ext cx="1391307" cy="470535"/>
            </a:xfrm>
            <a:custGeom>
              <a:avLst/>
              <a:gdLst>
                <a:gd name="connsiteX0" fmla="*/ 0 w 767751"/>
                <a:gd name="connsiteY0" fmla="*/ 396815 h 396815"/>
                <a:gd name="connsiteX1" fmla="*/ 526211 w 767751"/>
                <a:gd name="connsiteY1" fmla="*/ 258792 h 396815"/>
                <a:gd name="connsiteX2" fmla="*/ 767751 w 767751"/>
                <a:gd name="connsiteY2" fmla="*/ 0 h 396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7751" h="396815">
                  <a:moveTo>
                    <a:pt x="0" y="396815"/>
                  </a:moveTo>
                  <a:cubicBezTo>
                    <a:pt x="199126" y="360871"/>
                    <a:pt x="398253" y="324928"/>
                    <a:pt x="526211" y="258792"/>
                  </a:cubicBezTo>
                  <a:cubicBezTo>
                    <a:pt x="654169" y="192656"/>
                    <a:pt x="710960" y="96328"/>
                    <a:pt x="767751" y="0"/>
                  </a:cubicBezTo>
                </a:path>
              </a:pathLst>
            </a:cu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257180" y="3827495"/>
              <a:ext cx="3438805" cy="2910162"/>
              <a:chOff x="257180" y="3827495"/>
              <a:chExt cx="3438805" cy="2910162"/>
            </a:xfrm>
          </p:grpSpPr>
          <p:grpSp>
            <p:nvGrpSpPr>
              <p:cNvPr id="7" name="Группа 6"/>
              <p:cNvGrpSpPr/>
              <p:nvPr/>
            </p:nvGrpSpPr>
            <p:grpSpPr>
              <a:xfrm>
                <a:off x="257180" y="3827495"/>
                <a:ext cx="3438805" cy="2910162"/>
                <a:chOff x="257180" y="3827495"/>
                <a:chExt cx="3438805" cy="2910162"/>
              </a:xfrm>
            </p:grpSpPr>
            <p:cxnSp>
              <p:nvCxnSpPr>
                <p:cNvPr id="52" name="Прямая со стрелкой 51"/>
                <p:cNvCxnSpPr/>
                <p:nvPr/>
              </p:nvCxnSpPr>
              <p:spPr>
                <a:xfrm flipV="1">
                  <a:off x="748224" y="4010610"/>
                  <a:ext cx="0" cy="2394695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 стрелкой 52"/>
                <p:cNvCxnSpPr/>
                <p:nvPr/>
              </p:nvCxnSpPr>
              <p:spPr>
                <a:xfrm>
                  <a:off x="541548" y="6221097"/>
                  <a:ext cx="299680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TextBox 53"/>
                    <p:cNvSpPr txBox="1"/>
                    <p:nvPr/>
                  </p:nvSpPr>
                  <p:spPr>
                    <a:xfrm>
                      <a:off x="257180" y="3827495"/>
                      <a:ext cx="549164" cy="47240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4" name="TextBox 5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57180" y="3827495"/>
                      <a:ext cx="549164" cy="472403"/>
                    </a:xfrm>
                    <a:prstGeom prst="rect">
                      <a:avLst/>
                    </a:prstGeom>
                    <a:blipFill rotWithShape="0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TextBox 54"/>
                    <p:cNvSpPr txBox="1"/>
                    <p:nvPr/>
                  </p:nvSpPr>
                  <p:spPr>
                    <a:xfrm>
                      <a:off x="3133018" y="6265254"/>
                      <a:ext cx="562967" cy="47240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5" name="TextBox 5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33018" y="6265254"/>
                      <a:ext cx="562967" cy="472403"/>
                    </a:xfrm>
                    <a:prstGeom prst="rect">
                      <a:avLst/>
                    </a:prstGeom>
                    <a:blipFill rotWithShape="0">
                      <a:blip r:embed="rId1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3" name="Группа 32"/>
              <p:cNvGrpSpPr/>
              <p:nvPr/>
            </p:nvGrpSpPr>
            <p:grpSpPr>
              <a:xfrm>
                <a:off x="748224" y="4433903"/>
                <a:ext cx="1800647" cy="2133030"/>
                <a:chOff x="748224" y="4433903"/>
                <a:chExt cx="1800647" cy="2133030"/>
              </a:xfrm>
            </p:grpSpPr>
            <p:cxnSp>
              <p:nvCxnSpPr>
                <p:cNvPr id="60" name="Прямая соединительная линия 59"/>
                <p:cNvCxnSpPr/>
                <p:nvPr/>
              </p:nvCxnSpPr>
              <p:spPr>
                <a:xfrm>
                  <a:off x="748224" y="5080546"/>
                  <a:ext cx="645862" cy="1140551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TextBox 60"/>
                    <p:cNvSpPr txBox="1"/>
                    <p:nvPr/>
                  </p:nvSpPr>
                  <p:spPr>
                    <a:xfrm>
                      <a:off x="1176435" y="6173263"/>
                      <a:ext cx="509506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𝐷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61" name="TextBox 6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76435" y="6173263"/>
                      <a:ext cx="509506" cy="393670"/>
                    </a:xfrm>
                    <a:prstGeom prst="rect">
                      <a:avLst/>
                    </a:prstGeom>
                    <a:blipFill rotWithShape="0">
                      <a:blip r:embed="rId2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3" name="Дуга 62"/>
                <p:cNvSpPr/>
                <p:nvPr/>
              </p:nvSpPr>
              <p:spPr>
                <a:xfrm rot="443677" flipH="1" flipV="1">
                  <a:off x="1024839" y="4433903"/>
                  <a:ext cx="1524032" cy="1720721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4" name="Овал 83"/>
                <p:cNvSpPr/>
                <p:nvPr/>
              </p:nvSpPr>
              <p:spPr>
                <a:xfrm>
                  <a:off x="1151600" y="5803283"/>
                  <a:ext cx="54235" cy="55802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2" name="Группа 31"/>
              <p:cNvGrpSpPr/>
              <p:nvPr/>
            </p:nvGrpSpPr>
            <p:grpSpPr>
              <a:xfrm>
                <a:off x="372402" y="4227055"/>
                <a:ext cx="2395994" cy="2349076"/>
                <a:chOff x="372402" y="4227055"/>
                <a:chExt cx="2395994" cy="234907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7" name="TextBox 56"/>
                    <p:cNvSpPr txBox="1"/>
                    <p:nvPr/>
                  </p:nvSpPr>
                  <p:spPr>
                    <a:xfrm>
                      <a:off x="1808461" y="6182461"/>
                      <a:ext cx="499658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57" name="TextBox 5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08461" y="6182461"/>
                      <a:ext cx="499658" cy="393670"/>
                    </a:xfrm>
                    <a:prstGeom prst="rect">
                      <a:avLst/>
                    </a:prstGeom>
                    <a:blipFill rotWithShape="0">
                      <a:blip r:embed="rId2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8" name="TextBox 57"/>
                    <p:cNvSpPr txBox="1"/>
                    <p:nvPr/>
                  </p:nvSpPr>
                  <p:spPr>
                    <a:xfrm>
                      <a:off x="372402" y="4916193"/>
                      <a:ext cx="488339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58" name="TextBox 5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72402" y="4916193"/>
                      <a:ext cx="488339" cy="393670"/>
                    </a:xfrm>
                    <a:prstGeom prst="rect">
                      <a:avLst/>
                    </a:prstGeom>
                    <a:blipFill rotWithShape="0"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9" name="Прямая соединительная линия 58"/>
                <p:cNvCxnSpPr/>
                <p:nvPr/>
              </p:nvCxnSpPr>
              <p:spPr>
                <a:xfrm>
                  <a:off x="748224" y="5080546"/>
                  <a:ext cx="1291724" cy="1140551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Дуга 63"/>
                <p:cNvSpPr/>
                <p:nvPr/>
              </p:nvSpPr>
              <p:spPr>
                <a:xfrm flipH="1" flipV="1">
                  <a:off x="1244364" y="4227055"/>
                  <a:ext cx="1524032" cy="1720721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5" name="Овал 84"/>
                <p:cNvSpPr/>
                <p:nvPr/>
              </p:nvSpPr>
              <p:spPr>
                <a:xfrm>
                  <a:off x="1534015" y="5766451"/>
                  <a:ext cx="54235" cy="55802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4" name="Группа 33"/>
              <p:cNvGrpSpPr/>
              <p:nvPr/>
            </p:nvGrpSpPr>
            <p:grpSpPr>
              <a:xfrm>
                <a:off x="748224" y="4144286"/>
                <a:ext cx="2321911" cy="2444980"/>
                <a:chOff x="748224" y="4144286"/>
                <a:chExt cx="2321911" cy="2444980"/>
              </a:xfrm>
            </p:grpSpPr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748224" y="5080546"/>
                  <a:ext cx="1963421" cy="1140551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TextBox 61"/>
                    <p:cNvSpPr txBox="1"/>
                    <p:nvPr/>
                  </p:nvSpPr>
                  <p:spPr>
                    <a:xfrm>
                      <a:off x="2467659" y="6195596"/>
                      <a:ext cx="487971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62" name="TextBox 6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67659" y="6195596"/>
                      <a:ext cx="487971" cy="393670"/>
                    </a:xfrm>
                    <a:prstGeom prst="rect">
                      <a:avLst/>
                    </a:prstGeom>
                    <a:blipFill rotWithShape="0">
                      <a:blip r:embed="rId2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5" name="Дуга 64"/>
                <p:cNvSpPr/>
                <p:nvPr/>
              </p:nvSpPr>
              <p:spPr>
                <a:xfrm flipH="1" flipV="1">
                  <a:off x="1546103" y="4144286"/>
                  <a:ext cx="1524032" cy="1720721"/>
                </a:xfrm>
                <a:prstGeom prst="arc">
                  <a:avLst>
                    <a:gd name="adj1" fmla="val 15395809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6" name="Овал 85"/>
                <p:cNvSpPr/>
                <p:nvPr/>
              </p:nvSpPr>
              <p:spPr>
                <a:xfrm>
                  <a:off x="1890084" y="5722313"/>
                  <a:ext cx="54235" cy="55802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91" name="Прямоугольник 90"/>
          <p:cNvSpPr/>
          <p:nvPr/>
        </p:nvSpPr>
        <p:spPr>
          <a:xfrm>
            <a:off x="4636676" y="3433509"/>
            <a:ext cx="439982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endParaRPr lang="ru-RU" sz="2400" i="1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342228" y="265977"/>
            <a:ext cx="3923313" cy="3472406"/>
            <a:chOff x="342228" y="265977"/>
            <a:chExt cx="3923313" cy="3472406"/>
          </a:xfrm>
        </p:grpSpPr>
        <p:sp>
          <p:nvSpPr>
            <p:cNvPr id="42" name="Полилиния 41"/>
            <p:cNvSpPr/>
            <p:nvPr/>
          </p:nvSpPr>
          <p:spPr>
            <a:xfrm>
              <a:off x="1339591" y="1903366"/>
              <a:ext cx="1074483" cy="884435"/>
            </a:xfrm>
            <a:custGeom>
              <a:avLst/>
              <a:gdLst>
                <a:gd name="connsiteX0" fmla="*/ 0 w 905773"/>
                <a:gd name="connsiteY0" fmla="*/ 724619 h 724619"/>
                <a:gd name="connsiteX1" fmla="*/ 353683 w 905773"/>
                <a:gd name="connsiteY1" fmla="*/ 543464 h 724619"/>
                <a:gd name="connsiteX2" fmla="*/ 707366 w 905773"/>
                <a:gd name="connsiteY2" fmla="*/ 232913 h 724619"/>
                <a:gd name="connsiteX3" fmla="*/ 905773 w 905773"/>
                <a:gd name="connsiteY3" fmla="*/ 0 h 72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773" h="724619">
                  <a:moveTo>
                    <a:pt x="0" y="724619"/>
                  </a:moveTo>
                  <a:cubicBezTo>
                    <a:pt x="117894" y="675017"/>
                    <a:pt x="235789" y="625415"/>
                    <a:pt x="353683" y="543464"/>
                  </a:cubicBezTo>
                  <a:cubicBezTo>
                    <a:pt x="471577" y="461513"/>
                    <a:pt x="615351" y="323490"/>
                    <a:pt x="707366" y="232913"/>
                  </a:cubicBezTo>
                  <a:cubicBezTo>
                    <a:pt x="799381" y="142336"/>
                    <a:pt x="852577" y="71168"/>
                    <a:pt x="905773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342228" y="265977"/>
              <a:ext cx="3923313" cy="3472406"/>
              <a:chOff x="342228" y="265977"/>
              <a:chExt cx="3923313" cy="3472406"/>
            </a:xfrm>
          </p:grpSpPr>
          <p:grpSp>
            <p:nvGrpSpPr>
              <p:cNvPr id="22" name="Группа 21"/>
              <p:cNvGrpSpPr/>
              <p:nvPr/>
            </p:nvGrpSpPr>
            <p:grpSpPr>
              <a:xfrm>
                <a:off x="756939" y="265977"/>
                <a:ext cx="3436929" cy="2954232"/>
                <a:chOff x="756939" y="265977"/>
                <a:chExt cx="3436929" cy="2954232"/>
              </a:xfrm>
            </p:grpSpPr>
            <p:sp>
              <p:nvSpPr>
                <p:cNvPr id="26" name="Дуга 25"/>
                <p:cNvSpPr/>
                <p:nvPr/>
              </p:nvSpPr>
              <p:spPr>
                <a:xfrm flipH="1" flipV="1">
                  <a:off x="1716679" y="265977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756939" y="1286639"/>
                  <a:ext cx="2904290" cy="1933570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Овал 28"/>
                <p:cNvSpPr/>
                <p:nvPr/>
              </p:nvSpPr>
              <p:spPr>
                <a:xfrm>
                  <a:off x="2137150" y="2187232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1" name="Группа 20"/>
              <p:cNvGrpSpPr/>
              <p:nvPr/>
            </p:nvGrpSpPr>
            <p:grpSpPr>
              <a:xfrm>
                <a:off x="756939" y="404584"/>
                <a:ext cx="3261180" cy="2849317"/>
                <a:chOff x="756939" y="404584"/>
                <a:chExt cx="3261180" cy="2849317"/>
              </a:xfrm>
            </p:grpSpPr>
            <p:sp>
              <p:nvSpPr>
                <p:cNvPr id="25" name="Дуга 24"/>
                <p:cNvSpPr/>
                <p:nvPr/>
              </p:nvSpPr>
              <p:spPr>
                <a:xfrm flipH="1" flipV="1">
                  <a:off x="1540930" y="404584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>
                  <a:off x="756939" y="1550308"/>
                  <a:ext cx="2565870" cy="1703593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Овал 29"/>
                <p:cNvSpPr/>
                <p:nvPr/>
              </p:nvSpPr>
              <p:spPr>
                <a:xfrm>
                  <a:off x="1972034" y="2335247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9" name="Группа 18"/>
              <p:cNvGrpSpPr/>
              <p:nvPr/>
            </p:nvGrpSpPr>
            <p:grpSpPr>
              <a:xfrm>
                <a:off x="756939" y="607440"/>
                <a:ext cx="3050011" cy="2612769"/>
                <a:chOff x="756939" y="607440"/>
                <a:chExt cx="3050011" cy="2612769"/>
              </a:xfrm>
            </p:grpSpPr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>
                  <a:off x="756939" y="1857921"/>
                  <a:ext cx="1973717" cy="1362288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Дуга 23"/>
                <p:cNvSpPr/>
                <p:nvPr/>
              </p:nvSpPr>
              <p:spPr>
                <a:xfrm flipH="1" flipV="1">
                  <a:off x="1329761" y="607440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Овал 30"/>
                <p:cNvSpPr/>
                <p:nvPr/>
              </p:nvSpPr>
              <p:spPr>
                <a:xfrm>
                  <a:off x="1741343" y="2527417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" name="Группа 2"/>
              <p:cNvGrpSpPr/>
              <p:nvPr/>
            </p:nvGrpSpPr>
            <p:grpSpPr>
              <a:xfrm>
                <a:off x="342228" y="583358"/>
                <a:ext cx="3923313" cy="3155025"/>
                <a:chOff x="342228" y="583358"/>
                <a:chExt cx="3923313" cy="3155025"/>
              </a:xfrm>
            </p:grpSpPr>
            <p:cxnSp>
              <p:nvCxnSpPr>
                <p:cNvPr id="4" name="Прямая со стрелкой 3"/>
                <p:cNvCxnSpPr/>
                <p:nvPr/>
              </p:nvCxnSpPr>
              <p:spPr>
                <a:xfrm flipV="1">
                  <a:off x="756939" y="759302"/>
                  <a:ext cx="0" cy="2670378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" name="Прямая со стрелкой 4"/>
                <p:cNvCxnSpPr/>
                <p:nvPr/>
              </p:nvCxnSpPr>
              <p:spPr>
                <a:xfrm>
                  <a:off x="586098" y="3253901"/>
                  <a:ext cx="3502232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TextBox 66"/>
                    <p:cNvSpPr txBox="1"/>
                    <p:nvPr/>
                  </p:nvSpPr>
                  <p:spPr>
                    <a:xfrm>
                      <a:off x="342228" y="583358"/>
                      <a:ext cx="453945" cy="45078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67" name="Text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2228" y="583358"/>
                      <a:ext cx="453945" cy="450789"/>
                    </a:xfrm>
                    <a:prstGeom prst="rect">
                      <a:avLst/>
                    </a:prstGeom>
                    <a:blipFill rotWithShape="0">
                      <a:blip r:embed="rId2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3800186" y="3287594"/>
                      <a:ext cx="465355" cy="45078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68" name="TextBox 6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00186" y="3287594"/>
                      <a:ext cx="465355" cy="450789"/>
                    </a:xfrm>
                    <a:prstGeom prst="rect">
                      <a:avLst/>
                    </a:prstGeom>
                    <a:blipFill rotWithShape="0"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" name="Группа 16"/>
              <p:cNvGrpSpPr/>
              <p:nvPr/>
            </p:nvGrpSpPr>
            <p:grpSpPr>
              <a:xfrm>
                <a:off x="400660" y="759302"/>
                <a:ext cx="3175149" cy="2806302"/>
                <a:chOff x="400660" y="759302"/>
                <a:chExt cx="3175149" cy="2806302"/>
              </a:xfrm>
            </p:grpSpPr>
            <p:cxnSp>
              <p:nvCxnSpPr>
                <p:cNvPr id="11" name="Прямая соединительная линия 10"/>
                <p:cNvCxnSpPr>
                  <a:stCxn id="8" idx="4"/>
                </p:cNvCxnSpPr>
                <p:nvPr/>
              </p:nvCxnSpPr>
              <p:spPr>
                <a:xfrm flipH="1">
                  <a:off x="1541314" y="2710789"/>
                  <a:ext cx="1" cy="546983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Прямая соединительная линия 9"/>
                <p:cNvCxnSpPr>
                  <a:stCxn id="8" idx="2"/>
                </p:cNvCxnSpPr>
                <p:nvPr/>
              </p:nvCxnSpPr>
              <p:spPr>
                <a:xfrm flipH="1">
                  <a:off x="774181" y="2682888"/>
                  <a:ext cx="740016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Дуга 13"/>
                <p:cNvSpPr/>
                <p:nvPr/>
              </p:nvSpPr>
              <p:spPr>
                <a:xfrm flipH="1" flipV="1">
                  <a:off x="1098620" y="759302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6" name="Прямая соединительная линия 5"/>
                <p:cNvCxnSpPr/>
                <p:nvPr/>
              </p:nvCxnSpPr>
              <p:spPr>
                <a:xfrm>
                  <a:off x="756939" y="2165534"/>
                  <a:ext cx="1622986" cy="1088366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Овал 7"/>
                <p:cNvSpPr/>
                <p:nvPr/>
              </p:nvSpPr>
              <p:spPr>
                <a:xfrm>
                  <a:off x="1514197" y="2654987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861643" y="2736932"/>
                      <a:ext cx="1079641" cy="37565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US" sz="14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1643" y="2736932"/>
                      <a:ext cx="1079641" cy="375658"/>
                    </a:xfrm>
                    <a:prstGeom prst="rect">
                      <a:avLst/>
                    </a:prstGeom>
                    <a:blipFill rotWithShape="0"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1340283" y="3220208"/>
                      <a:ext cx="441700" cy="3380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2" name="TextBox 1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40283" y="3220208"/>
                      <a:ext cx="441700" cy="338092"/>
                    </a:xfrm>
                    <a:prstGeom prst="rect">
                      <a:avLst/>
                    </a:prstGeom>
                    <a:blipFill rotWithShape="0">
                      <a:blip r:embed="rId2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400660" y="2504147"/>
                      <a:ext cx="441700" cy="3380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3" name="TextBox 1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0660" y="2504147"/>
                      <a:ext cx="441700" cy="338092"/>
                    </a:xfrm>
                    <a:prstGeom prst="rect">
                      <a:avLst/>
                    </a:prstGeom>
                    <a:blipFill rotWithShape="0">
                      <a:blip r:embed="rId2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1166915" y="2235738"/>
                      <a:ext cx="48417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ru-RU" dirty="0" smtClean="0"/>
                    </a:p>
                  </p:txBody>
                </p:sp>
              </mc:Choice>
              <mc:Fallback xmlns="">
                <p:sp>
                  <p:nvSpPr>
                    <p:cNvPr id="80" name="TextBox 7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66915" y="2235738"/>
                      <a:ext cx="484172" cy="369332"/>
                    </a:xfrm>
                    <a:prstGeom prst="rect">
                      <a:avLst/>
                    </a:prstGeom>
                    <a:blipFill rotWithShape="0">
                      <a:blip r:embed="rId3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2" name="TextBox 101"/>
                    <p:cNvSpPr txBox="1"/>
                    <p:nvPr/>
                  </p:nvSpPr>
                  <p:spPr>
                    <a:xfrm>
                      <a:off x="428041" y="1980867"/>
                      <a:ext cx="3629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oMath>
                        </m:oMathPara>
                      </a14:m>
                      <a:endParaRPr lang="ru-RU" sz="1600" dirty="0"/>
                    </a:p>
                  </p:txBody>
                </p:sp>
              </mc:Choice>
              <mc:Fallback xmlns="">
                <p:sp>
                  <p:nvSpPr>
                    <p:cNvPr id="102" name="TextBox 10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8041" y="1980867"/>
                      <a:ext cx="362983" cy="338554"/>
                    </a:xfrm>
                    <a:prstGeom prst="rect">
                      <a:avLst/>
                    </a:prstGeom>
                    <a:blipFill rotWithShape="0">
                      <a:blip r:embed="rId3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TextBox 102"/>
                    <p:cNvSpPr txBox="1"/>
                    <p:nvPr/>
                  </p:nvSpPr>
                  <p:spPr>
                    <a:xfrm>
                      <a:off x="2195409" y="3227050"/>
                      <a:ext cx="371320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i="1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03" name="TextBox 10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95409" y="3227050"/>
                      <a:ext cx="371320" cy="338554"/>
                    </a:xfrm>
                    <a:prstGeom prst="rect">
                      <a:avLst/>
                    </a:prstGeom>
                    <a:blipFill rotWithShape="0">
                      <a:blip r:embed="rId3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  <p:extLst>
      <p:ext uri="{BB962C8B-B14F-4D97-AF65-F5344CB8AC3E}">
        <p14:creationId xmlns:p14="http://schemas.microsoft.com/office/powerpoint/2010/main" val="114414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" grpId="0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098" y="-37625"/>
            <a:ext cx="3438011" cy="61094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i="1" dirty="0" smtClean="0">
                <a:solidFill>
                  <a:srgbClr val="062678"/>
                </a:solidFill>
              </a:rPr>
              <a:t>Эффект замещение и эффект дохода</a:t>
            </a:r>
            <a:endParaRPr lang="kk-KZ" sz="2400" i="1" dirty="0">
              <a:solidFill>
                <a:srgbClr val="062678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40499" y="3353211"/>
            <a:ext cx="3666451" cy="659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</a:pPr>
            <a:r>
              <a:rPr lang="en-US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“</a:t>
            </a:r>
            <a:endParaRPr lang="ru-RU" sz="2400" i="1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9" name="Рисунок 7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867" y="228941"/>
            <a:ext cx="1721652" cy="352707"/>
          </a:xfrm>
          <a:prstGeom prst="rect">
            <a:avLst/>
          </a:prstGeom>
        </p:spPr>
      </p:pic>
      <p:grpSp>
        <p:nvGrpSpPr>
          <p:cNvPr id="48" name="Группа 47"/>
          <p:cNvGrpSpPr/>
          <p:nvPr/>
        </p:nvGrpSpPr>
        <p:grpSpPr>
          <a:xfrm>
            <a:off x="883882" y="1136802"/>
            <a:ext cx="3350883" cy="3172381"/>
            <a:chOff x="4902212" y="3502622"/>
            <a:chExt cx="3350883" cy="3172381"/>
          </a:xfrm>
        </p:grpSpPr>
        <p:grpSp>
          <p:nvGrpSpPr>
            <p:cNvPr id="45" name="Группа 44"/>
            <p:cNvGrpSpPr/>
            <p:nvPr/>
          </p:nvGrpSpPr>
          <p:grpSpPr>
            <a:xfrm>
              <a:off x="4961203" y="5000123"/>
              <a:ext cx="1806388" cy="1300940"/>
              <a:chOff x="4961203" y="5000123"/>
              <a:chExt cx="1806388" cy="1300940"/>
            </a:xfrm>
          </p:grpSpPr>
          <p:cxnSp>
            <p:nvCxnSpPr>
              <p:cNvPr id="109" name="Прямая соединительная линия 108"/>
              <p:cNvCxnSpPr>
                <a:stCxn id="105" idx="4"/>
              </p:cNvCxnSpPr>
              <p:nvPr/>
            </p:nvCxnSpPr>
            <p:spPr>
              <a:xfrm flipH="1">
                <a:off x="5751891" y="5200771"/>
                <a:ext cx="1" cy="83901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Прямая соединительная линия 89"/>
              <p:cNvCxnSpPr>
                <a:stCxn id="89" idx="6"/>
              </p:cNvCxnSpPr>
              <p:nvPr/>
            </p:nvCxnSpPr>
            <p:spPr>
              <a:xfrm flipH="1">
                <a:off x="5310887" y="5166939"/>
                <a:ext cx="1136548" cy="15919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>
                <a:stCxn id="72" idx="2"/>
              </p:cNvCxnSpPr>
              <p:nvPr/>
            </p:nvCxnSpPr>
            <p:spPr>
              <a:xfrm flipH="1">
                <a:off x="5302084" y="5550740"/>
                <a:ext cx="623822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>
                <a:stCxn id="72" idx="4"/>
              </p:cNvCxnSpPr>
              <p:nvPr/>
            </p:nvCxnSpPr>
            <p:spPr>
              <a:xfrm flipH="1">
                <a:off x="5948765" y="5573599"/>
                <a:ext cx="1" cy="44814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5793834" y="6024064"/>
                    <a:ext cx="37234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93834" y="6024064"/>
                    <a:ext cx="372346" cy="276999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5001746" y="5407469"/>
                    <a:ext cx="37234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77" name="TextBox 7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01746" y="5407469"/>
                    <a:ext cx="372346" cy="276999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2" name="Прямая соединительная линия 91"/>
              <p:cNvCxnSpPr/>
              <p:nvPr/>
            </p:nvCxnSpPr>
            <p:spPr>
              <a:xfrm>
                <a:off x="6420317" y="5159999"/>
                <a:ext cx="28649" cy="859239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4961203" y="5000123"/>
                    <a:ext cx="370358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97" name="TextBox 9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61203" y="5000123"/>
                    <a:ext cx="370358" cy="276999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6395245" y="6014182"/>
                    <a:ext cx="37234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98" name="TextBox 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5245" y="6014182"/>
                    <a:ext cx="372346" cy="276999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5576421" y="6024064"/>
                    <a:ext cx="372345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6421" y="6024064"/>
                    <a:ext cx="372345" cy="276999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7" name="Группа 36"/>
            <p:cNvGrpSpPr/>
            <p:nvPr/>
          </p:nvGrpSpPr>
          <p:grpSpPr>
            <a:xfrm>
              <a:off x="4902212" y="3502622"/>
              <a:ext cx="3350883" cy="3172381"/>
              <a:chOff x="4902212" y="3502622"/>
              <a:chExt cx="3350883" cy="3172381"/>
            </a:xfrm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5302084" y="3977915"/>
                <a:ext cx="2376264" cy="2043828"/>
                <a:chOff x="5302084" y="3977915"/>
                <a:chExt cx="2376264" cy="2043828"/>
              </a:xfrm>
            </p:grpSpPr>
            <p:grpSp>
              <p:nvGrpSpPr>
                <p:cNvPr id="39" name="Группа 38"/>
                <p:cNvGrpSpPr/>
                <p:nvPr/>
              </p:nvGrpSpPr>
              <p:grpSpPr>
                <a:xfrm>
                  <a:off x="5302084" y="3977915"/>
                  <a:ext cx="2376264" cy="2043828"/>
                  <a:chOff x="5302084" y="3977915"/>
                  <a:chExt cx="2376264" cy="2043828"/>
                </a:xfrm>
              </p:grpSpPr>
              <p:sp>
                <p:nvSpPr>
                  <p:cNvPr id="78" name="Дуга 77"/>
                  <p:cNvSpPr/>
                  <p:nvPr/>
                </p:nvSpPr>
                <p:spPr>
                  <a:xfrm flipH="1" flipV="1">
                    <a:off x="5590116" y="3977915"/>
                    <a:ext cx="2088232" cy="1800200"/>
                  </a:xfrm>
                  <a:prstGeom prst="arc">
                    <a:avLst>
                      <a:gd name="adj1" fmla="val 16200000"/>
                      <a:gd name="adj2" fmla="val 21507034"/>
                    </a:avLst>
                  </a:prstGeom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cxnSp>
                <p:nvCxnSpPr>
                  <p:cNvPr id="71" name="Прямая соединительная линия 70"/>
                  <p:cNvCxnSpPr/>
                  <p:nvPr/>
                </p:nvCxnSpPr>
                <p:spPr>
                  <a:xfrm>
                    <a:off x="5302084" y="5130043"/>
                    <a:ext cx="1368152" cy="891700"/>
                  </a:xfrm>
                  <a:prstGeom prst="line">
                    <a:avLst/>
                  </a:prstGeom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" name="Овал 71"/>
                  <p:cNvSpPr/>
                  <p:nvPr/>
                </p:nvSpPr>
                <p:spPr>
                  <a:xfrm>
                    <a:off x="5925906" y="5527880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C00000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114300" prst="artDeco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5928614" y="5232941"/>
                      <a:ext cx="910121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US" sz="14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73" name="TextBox 7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28614" y="5232941"/>
                      <a:ext cx="910121" cy="307777"/>
                    </a:xfrm>
                    <a:prstGeom prst="rect">
                      <a:avLst/>
                    </a:prstGeom>
                    <a:blipFill rotWithShape="0">
                      <a:blip r:embed="rId29"/>
                      <a:stretch>
                        <a:fillRect b="-588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5" name="Группа 14"/>
              <p:cNvGrpSpPr/>
              <p:nvPr/>
            </p:nvGrpSpPr>
            <p:grpSpPr>
              <a:xfrm>
                <a:off x="4971957" y="3871054"/>
                <a:ext cx="3281138" cy="2512460"/>
                <a:chOff x="4971957" y="3871054"/>
                <a:chExt cx="3281138" cy="2512460"/>
              </a:xfrm>
            </p:grpSpPr>
            <p:cxnSp>
              <p:nvCxnSpPr>
                <p:cNvPr id="69" name="Прямая со стрелкой 68"/>
                <p:cNvCxnSpPr/>
                <p:nvPr/>
              </p:nvCxnSpPr>
              <p:spPr>
                <a:xfrm flipV="1">
                  <a:off x="5302084" y="3977915"/>
                  <a:ext cx="0" cy="2187844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 стрелкой 69"/>
                <p:cNvCxnSpPr/>
                <p:nvPr/>
              </p:nvCxnSpPr>
              <p:spPr>
                <a:xfrm>
                  <a:off x="5158068" y="6021743"/>
                  <a:ext cx="2952328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TextBox 86"/>
                    <p:cNvSpPr txBox="1"/>
                    <p:nvPr/>
                  </p:nvSpPr>
                  <p:spPr>
                    <a:xfrm>
                      <a:off x="4971957" y="3871054"/>
                      <a:ext cx="38266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87" name="TextBox 8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971957" y="3871054"/>
                      <a:ext cx="382669" cy="369332"/>
                    </a:xfrm>
                    <a:prstGeom prst="rect">
                      <a:avLst/>
                    </a:prstGeom>
                    <a:blipFill rotWithShape="0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8" name="TextBox 87"/>
                    <p:cNvSpPr txBox="1"/>
                    <p:nvPr/>
                  </p:nvSpPr>
                  <p:spPr>
                    <a:xfrm>
                      <a:off x="7860808" y="6014182"/>
                      <a:ext cx="39228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88" name="TextBox 8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60808" y="6014182"/>
                      <a:ext cx="392287" cy="369332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7" name="Группа 46"/>
              <p:cNvGrpSpPr/>
              <p:nvPr/>
            </p:nvGrpSpPr>
            <p:grpSpPr>
              <a:xfrm>
                <a:off x="5984769" y="6268632"/>
                <a:ext cx="577455" cy="392471"/>
                <a:chOff x="5984769" y="6268632"/>
                <a:chExt cx="577455" cy="392471"/>
              </a:xfrm>
            </p:grpSpPr>
            <p:sp>
              <p:nvSpPr>
                <p:cNvPr id="100" name="Правая фигурная скобка 99"/>
                <p:cNvSpPr/>
                <p:nvPr/>
              </p:nvSpPr>
              <p:spPr>
                <a:xfrm rot="5400000" flipV="1">
                  <a:off x="6217013" y="6036388"/>
                  <a:ext cx="112967" cy="577455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1" name="TextBox 100"/>
                    <p:cNvSpPr txBox="1"/>
                    <p:nvPr/>
                  </p:nvSpPr>
                  <p:spPr>
                    <a:xfrm>
                      <a:off x="6104147" y="6384104"/>
                      <a:ext cx="45724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ru-RU" sz="1200" i="1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𝐼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01" name="TextBox 10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104147" y="6384104"/>
                      <a:ext cx="457241" cy="276999"/>
                    </a:xfrm>
                    <a:prstGeom prst="rect">
                      <a:avLst/>
                    </a:prstGeom>
                    <a:blipFill rotWithShape="0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6" name="Группа 45"/>
              <p:cNvGrpSpPr/>
              <p:nvPr/>
            </p:nvGrpSpPr>
            <p:grpSpPr>
              <a:xfrm>
                <a:off x="5662997" y="6268632"/>
                <a:ext cx="467179" cy="406371"/>
                <a:chOff x="5662997" y="6268632"/>
                <a:chExt cx="467179" cy="406371"/>
              </a:xfrm>
            </p:grpSpPr>
            <p:sp>
              <p:nvSpPr>
                <p:cNvPr id="112" name="Правая фигурная скобка 111"/>
                <p:cNvSpPr/>
                <p:nvPr/>
              </p:nvSpPr>
              <p:spPr>
                <a:xfrm rot="5400000" flipV="1">
                  <a:off x="5801558" y="6214350"/>
                  <a:ext cx="92925" cy="201490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3" name="TextBox 112"/>
                    <p:cNvSpPr txBox="1"/>
                    <p:nvPr/>
                  </p:nvSpPr>
                  <p:spPr>
                    <a:xfrm>
                      <a:off x="5662997" y="6398004"/>
                      <a:ext cx="467179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ru-RU" sz="1200" i="1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𝑠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13" name="TextBox 11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62997" y="6398004"/>
                      <a:ext cx="467179" cy="276999"/>
                    </a:xfrm>
                    <a:prstGeom prst="rect">
                      <a:avLst/>
                    </a:prstGeom>
                    <a:blipFill rotWithShape="0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0" name="Группа 39"/>
              <p:cNvGrpSpPr/>
              <p:nvPr/>
            </p:nvGrpSpPr>
            <p:grpSpPr>
              <a:xfrm>
                <a:off x="4902212" y="3596114"/>
                <a:ext cx="2648996" cy="2782286"/>
                <a:chOff x="4902212" y="3596114"/>
                <a:chExt cx="2648996" cy="2782286"/>
              </a:xfrm>
            </p:grpSpPr>
            <p:grpSp>
              <p:nvGrpSpPr>
                <p:cNvPr id="36" name="Группа 35"/>
                <p:cNvGrpSpPr/>
                <p:nvPr/>
              </p:nvGrpSpPr>
              <p:grpSpPr>
                <a:xfrm>
                  <a:off x="4902212" y="3596114"/>
                  <a:ext cx="2648996" cy="2782286"/>
                  <a:chOff x="4902212" y="3596114"/>
                  <a:chExt cx="2648996" cy="2782286"/>
                </a:xfrm>
              </p:grpSpPr>
              <p:grpSp>
                <p:nvGrpSpPr>
                  <p:cNvPr id="35" name="Группа 34"/>
                  <p:cNvGrpSpPr/>
                  <p:nvPr/>
                </p:nvGrpSpPr>
                <p:grpSpPr>
                  <a:xfrm>
                    <a:off x="4902212" y="3596114"/>
                    <a:ext cx="2648996" cy="2782286"/>
                    <a:chOff x="4902212" y="3596114"/>
                    <a:chExt cx="2648996" cy="2782286"/>
                  </a:xfrm>
                </p:grpSpPr>
                <p:cxnSp>
                  <p:nvCxnSpPr>
                    <p:cNvPr id="104" name="Прямая соединительная линия 103"/>
                    <p:cNvCxnSpPr/>
                    <p:nvPr/>
                  </p:nvCxnSpPr>
                  <p:spPr>
                    <a:xfrm>
                      <a:off x="5302084" y="4447098"/>
                      <a:ext cx="971412" cy="1574645"/>
                    </a:xfrm>
                    <a:prstGeom prst="line">
                      <a:avLst/>
                    </a:prstGeom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0" name="Дуга 109"/>
                    <p:cNvSpPr/>
                    <p:nvPr/>
                  </p:nvSpPr>
                  <p:spPr>
                    <a:xfrm flipH="1" flipV="1">
                      <a:off x="5559699" y="3596114"/>
                      <a:ext cx="1991509" cy="1967464"/>
                    </a:xfrm>
                    <a:prstGeom prst="arc">
                      <a:avLst>
                        <a:gd name="adj1" fmla="val 16200000"/>
                        <a:gd name="adj2" fmla="val 21507034"/>
                      </a:avLst>
                    </a:prstGeom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6" name="TextBox 105"/>
                        <p:cNvSpPr txBox="1"/>
                        <p:nvPr/>
                      </p:nvSpPr>
                      <p:spPr>
                        <a:xfrm>
                          <a:off x="4902212" y="4226298"/>
                          <a:ext cx="488339" cy="39367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ru-RU" sz="1400" dirty="0"/>
                        </a:p>
                      </p:txBody>
                    </p:sp>
                  </mc:Choice>
                  <mc:Fallback xmlns="">
                    <p:sp>
                      <p:nvSpPr>
                        <p:cNvPr id="106" name="TextBox 105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902212" y="4226298"/>
                          <a:ext cx="488339" cy="393670"/>
                        </a:xfrm>
                        <a:prstGeom prst="rect">
                          <a:avLst/>
                        </a:prstGeom>
                        <a:blipFill rotWithShape="0">
                          <a:blip r:embed="rId1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ru-RU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7" name="TextBox 106"/>
                        <p:cNvSpPr txBox="1"/>
                        <p:nvPr/>
                      </p:nvSpPr>
                      <p:spPr>
                        <a:xfrm>
                          <a:off x="6055794" y="5984730"/>
                          <a:ext cx="499658" cy="39367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ru-RU" sz="1400" dirty="0"/>
                        </a:p>
                      </p:txBody>
                    </p:sp>
                  </mc:Choice>
                  <mc:Fallback xmlns="">
                    <p:sp>
                      <p:nvSpPr>
                        <p:cNvPr id="107" name="TextBox 10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055794" y="5984730"/>
                          <a:ext cx="499658" cy="393670"/>
                        </a:xfrm>
                        <a:prstGeom prst="rect">
                          <a:avLst/>
                        </a:prstGeom>
                        <a:blipFill rotWithShape="0">
                          <a:blip r:embed="rId1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ru-RU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105" name="Овал 104"/>
                  <p:cNvSpPr/>
                  <p:nvPr/>
                </p:nvSpPr>
                <p:spPr>
                  <a:xfrm>
                    <a:off x="5729032" y="5155052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C00000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114300" prst="artDeco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9" name="TextBox 98"/>
                    <p:cNvSpPr txBox="1"/>
                    <p:nvPr/>
                  </p:nvSpPr>
                  <p:spPr>
                    <a:xfrm>
                      <a:off x="5542960" y="4788645"/>
                      <a:ext cx="84651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/>
                        <a:t>C</a:t>
                      </a:r>
                      <a14:m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99" name="TextBox 9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42960" y="4788645"/>
                      <a:ext cx="846514" cy="307777"/>
                    </a:xfrm>
                    <a:prstGeom prst="rect">
                      <a:avLst/>
                    </a:prstGeom>
                    <a:blipFill rotWithShape="0">
                      <a:blip r:embed="rId14"/>
                      <a:stretch>
                        <a:fillRect l="-2158" t="-4000" b="-20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3" name="Группа 42"/>
              <p:cNvGrpSpPr/>
              <p:nvPr/>
            </p:nvGrpSpPr>
            <p:grpSpPr>
              <a:xfrm>
                <a:off x="5310886" y="3502622"/>
                <a:ext cx="2719059" cy="2528555"/>
                <a:chOff x="5310886" y="3502622"/>
                <a:chExt cx="2719059" cy="2528555"/>
              </a:xfrm>
            </p:grpSpPr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5310886" y="4447001"/>
                  <a:ext cx="2448272" cy="1584176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TextBox 113"/>
                    <p:cNvSpPr txBox="1"/>
                    <p:nvPr/>
                  </p:nvSpPr>
                  <p:spPr>
                    <a:xfrm>
                      <a:off x="6521126" y="4932583"/>
                      <a:ext cx="852285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/>
                        <a:t>B</a:t>
                      </a:r>
                      <a14:m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114" name="TextBox 11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1126" y="4932583"/>
                      <a:ext cx="852285" cy="307777"/>
                    </a:xfrm>
                    <a:prstGeom prst="rect">
                      <a:avLst/>
                    </a:prstGeom>
                    <a:blipFill rotWithShape="0">
                      <a:blip r:embed="rId30"/>
                      <a:stretch>
                        <a:fillRect l="-2143" t="-3922" b="-196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2" name="Дуга 81"/>
                <p:cNvSpPr/>
                <p:nvPr/>
              </p:nvSpPr>
              <p:spPr>
                <a:xfrm flipH="1" flipV="1">
                  <a:off x="5941713" y="3502622"/>
                  <a:ext cx="2088232" cy="1800200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9" name="Овал 88"/>
                <p:cNvSpPr/>
                <p:nvPr/>
              </p:nvSpPr>
              <p:spPr>
                <a:xfrm>
                  <a:off x="6393200" y="5139038"/>
                  <a:ext cx="54235" cy="5580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91" name="Прямоугольник 90"/>
          <p:cNvSpPr/>
          <p:nvPr/>
        </p:nvSpPr>
        <p:spPr>
          <a:xfrm>
            <a:off x="4636676" y="3433509"/>
            <a:ext cx="439982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endParaRPr lang="ru-RU" sz="2400" i="1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4449223" y="1136802"/>
            <a:ext cx="4178363" cy="1278512"/>
            <a:chOff x="4449223" y="1136802"/>
            <a:chExt cx="4178363" cy="12785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Прямоугольник 92"/>
                <p:cNvSpPr/>
                <p:nvPr/>
              </p:nvSpPr>
              <p:spPr>
                <a:xfrm>
                  <a:off x="4671296" y="1232169"/>
                  <a:ext cx="74796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93" name="Прямоугольник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1296" y="1232169"/>
                  <a:ext cx="747962" cy="461665"/>
                </a:xfrm>
                <a:prstGeom prst="rect">
                  <a:avLst/>
                </a:prstGeom>
                <a:blipFill rotWithShape="0"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4" name="TextBox 93"/>
            <p:cNvSpPr txBox="1"/>
            <p:nvPr/>
          </p:nvSpPr>
          <p:spPr>
            <a:xfrm>
              <a:off x="5661774" y="1202994"/>
              <a:ext cx="29658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062678"/>
                  </a:solidFill>
                </a:rPr>
                <a:t>Эффект замещение</a:t>
              </a:r>
              <a:endParaRPr lang="ru-RU" sz="2400" b="1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Прямоугольник 94"/>
                <p:cNvSpPr/>
                <p:nvPr/>
              </p:nvSpPr>
              <p:spPr>
                <a:xfrm>
                  <a:off x="4732220" y="1842870"/>
                  <a:ext cx="74796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𝐼</m:t>
                            </m:r>
                          </m:sub>
                        </m:sSub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95" name="Прямоугольник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2220" y="1842870"/>
                  <a:ext cx="747962" cy="461665"/>
                </a:xfrm>
                <a:prstGeom prst="rect">
                  <a:avLst/>
                </a:prstGeom>
                <a:blipFill rotWithShape="0">
                  <a:blip r:embed="rId32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6" name="TextBox 95"/>
            <p:cNvSpPr txBox="1"/>
            <p:nvPr/>
          </p:nvSpPr>
          <p:spPr>
            <a:xfrm>
              <a:off x="5694640" y="1832544"/>
              <a:ext cx="23675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062678"/>
                  </a:solidFill>
                </a:rPr>
                <a:t>Эффект дохода</a:t>
              </a:r>
              <a:endParaRPr lang="ru-RU" sz="2400" b="1" i="1" dirty="0">
                <a:solidFill>
                  <a:srgbClr val="062678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449223" y="1136802"/>
              <a:ext cx="4104456" cy="12785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13479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" grpId="0"/>
      <p:bldP spid="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098" y="-37625"/>
            <a:ext cx="3438011" cy="61094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i="1" dirty="0" smtClean="0">
                <a:solidFill>
                  <a:srgbClr val="062678"/>
                </a:solidFill>
              </a:rPr>
              <a:t>“</a:t>
            </a:r>
            <a:r>
              <a:rPr lang="ru-RU" sz="2400" i="1" dirty="0" smtClean="0">
                <a:solidFill>
                  <a:srgbClr val="062678"/>
                </a:solidFill>
              </a:rPr>
              <a:t>Доход потребление</a:t>
            </a:r>
            <a:r>
              <a:rPr lang="en-US" sz="2400" i="1" dirty="0" smtClean="0">
                <a:solidFill>
                  <a:srgbClr val="062678"/>
                </a:solidFill>
              </a:rPr>
              <a:t>”</a:t>
            </a:r>
            <a:r>
              <a:rPr lang="ru-RU" sz="2400" i="1" dirty="0" smtClean="0">
                <a:solidFill>
                  <a:srgbClr val="062678"/>
                </a:solidFill>
              </a:rPr>
              <a:t>кривая</a:t>
            </a:r>
            <a:endParaRPr lang="kk-KZ" sz="2400" i="1" dirty="0">
              <a:solidFill>
                <a:srgbClr val="062678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40499" y="3353211"/>
            <a:ext cx="3666451" cy="659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algn="ctr">
              <a:spcBef>
                <a:spcPct val="0"/>
              </a:spcBef>
            </a:pPr>
            <a:r>
              <a:rPr lang="en-US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ru-RU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доход потребление</a:t>
            </a:r>
            <a:r>
              <a:rPr lang="en-US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”</a:t>
            </a:r>
            <a:r>
              <a:rPr lang="kk-KZ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кривая</a:t>
            </a:r>
            <a:endParaRPr lang="ru-RU" sz="2400" i="1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9" name="Рисунок 7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867" y="228941"/>
            <a:ext cx="1721652" cy="352707"/>
          </a:xfrm>
          <a:prstGeom prst="rect">
            <a:avLst/>
          </a:prstGeom>
        </p:spPr>
      </p:pic>
      <p:grpSp>
        <p:nvGrpSpPr>
          <p:cNvPr id="44" name="Группа 43"/>
          <p:cNvGrpSpPr/>
          <p:nvPr/>
        </p:nvGrpSpPr>
        <p:grpSpPr>
          <a:xfrm>
            <a:off x="257180" y="3827495"/>
            <a:ext cx="3438805" cy="2910162"/>
            <a:chOff x="257180" y="3827495"/>
            <a:chExt cx="3438805" cy="2910162"/>
          </a:xfrm>
        </p:grpSpPr>
        <p:sp>
          <p:nvSpPr>
            <p:cNvPr id="66" name="Полилиния 65"/>
            <p:cNvSpPr/>
            <p:nvPr/>
          </p:nvSpPr>
          <p:spPr>
            <a:xfrm rot="250727">
              <a:off x="1005690" y="5410211"/>
              <a:ext cx="1391307" cy="470535"/>
            </a:xfrm>
            <a:custGeom>
              <a:avLst/>
              <a:gdLst>
                <a:gd name="connsiteX0" fmla="*/ 0 w 767751"/>
                <a:gd name="connsiteY0" fmla="*/ 396815 h 396815"/>
                <a:gd name="connsiteX1" fmla="*/ 526211 w 767751"/>
                <a:gd name="connsiteY1" fmla="*/ 258792 h 396815"/>
                <a:gd name="connsiteX2" fmla="*/ 767751 w 767751"/>
                <a:gd name="connsiteY2" fmla="*/ 0 h 396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7751" h="396815">
                  <a:moveTo>
                    <a:pt x="0" y="396815"/>
                  </a:moveTo>
                  <a:cubicBezTo>
                    <a:pt x="199126" y="360871"/>
                    <a:pt x="398253" y="324928"/>
                    <a:pt x="526211" y="258792"/>
                  </a:cubicBezTo>
                  <a:cubicBezTo>
                    <a:pt x="654169" y="192656"/>
                    <a:pt x="710960" y="96328"/>
                    <a:pt x="767751" y="0"/>
                  </a:cubicBezTo>
                </a:path>
              </a:pathLst>
            </a:cu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257180" y="3827495"/>
              <a:ext cx="3438805" cy="2910162"/>
              <a:chOff x="257180" y="3827495"/>
              <a:chExt cx="3438805" cy="2910162"/>
            </a:xfrm>
          </p:grpSpPr>
          <p:grpSp>
            <p:nvGrpSpPr>
              <p:cNvPr id="7" name="Группа 6"/>
              <p:cNvGrpSpPr/>
              <p:nvPr/>
            </p:nvGrpSpPr>
            <p:grpSpPr>
              <a:xfrm>
                <a:off x="257180" y="3827495"/>
                <a:ext cx="3438805" cy="2910162"/>
                <a:chOff x="257180" y="3827495"/>
                <a:chExt cx="3438805" cy="2910162"/>
              </a:xfrm>
            </p:grpSpPr>
            <p:cxnSp>
              <p:nvCxnSpPr>
                <p:cNvPr id="52" name="Прямая со стрелкой 51"/>
                <p:cNvCxnSpPr/>
                <p:nvPr/>
              </p:nvCxnSpPr>
              <p:spPr>
                <a:xfrm flipV="1">
                  <a:off x="748224" y="4010610"/>
                  <a:ext cx="0" cy="2394695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 стрелкой 52"/>
                <p:cNvCxnSpPr/>
                <p:nvPr/>
              </p:nvCxnSpPr>
              <p:spPr>
                <a:xfrm>
                  <a:off x="541548" y="6221097"/>
                  <a:ext cx="2996800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4" name="TextBox 53"/>
                    <p:cNvSpPr txBox="1"/>
                    <p:nvPr/>
                  </p:nvSpPr>
                  <p:spPr>
                    <a:xfrm>
                      <a:off x="257180" y="3827495"/>
                      <a:ext cx="549164" cy="47240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4" name="TextBox 5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57180" y="3827495"/>
                      <a:ext cx="549164" cy="472403"/>
                    </a:xfrm>
                    <a:prstGeom prst="rect">
                      <a:avLst/>
                    </a:prstGeom>
                    <a:blipFill rotWithShape="0"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5" name="TextBox 54"/>
                    <p:cNvSpPr txBox="1"/>
                    <p:nvPr/>
                  </p:nvSpPr>
                  <p:spPr>
                    <a:xfrm>
                      <a:off x="3133018" y="6265254"/>
                      <a:ext cx="562967" cy="47240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55" name="TextBox 5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33018" y="6265254"/>
                      <a:ext cx="562967" cy="472403"/>
                    </a:xfrm>
                    <a:prstGeom prst="rect">
                      <a:avLst/>
                    </a:prstGeom>
                    <a:blipFill rotWithShape="0">
                      <a:blip r:embed="rId1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3" name="Группа 32"/>
              <p:cNvGrpSpPr/>
              <p:nvPr/>
            </p:nvGrpSpPr>
            <p:grpSpPr>
              <a:xfrm>
                <a:off x="748224" y="4433903"/>
                <a:ext cx="1800647" cy="2133030"/>
                <a:chOff x="748224" y="4433903"/>
                <a:chExt cx="1800647" cy="2133030"/>
              </a:xfrm>
            </p:grpSpPr>
            <p:cxnSp>
              <p:nvCxnSpPr>
                <p:cNvPr id="60" name="Прямая соединительная линия 59"/>
                <p:cNvCxnSpPr/>
                <p:nvPr/>
              </p:nvCxnSpPr>
              <p:spPr>
                <a:xfrm>
                  <a:off x="748224" y="5080546"/>
                  <a:ext cx="645862" cy="1140551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1" name="TextBox 60"/>
                    <p:cNvSpPr txBox="1"/>
                    <p:nvPr/>
                  </p:nvSpPr>
                  <p:spPr>
                    <a:xfrm>
                      <a:off x="1176435" y="6173263"/>
                      <a:ext cx="509506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𝐷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61" name="TextBox 6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76435" y="6173263"/>
                      <a:ext cx="509506" cy="393670"/>
                    </a:xfrm>
                    <a:prstGeom prst="rect">
                      <a:avLst/>
                    </a:prstGeom>
                    <a:blipFill rotWithShape="0">
                      <a:blip r:embed="rId2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3" name="Дуга 62"/>
                <p:cNvSpPr/>
                <p:nvPr/>
              </p:nvSpPr>
              <p:spPr>
                <a:xfrm rot="443677" flipH="1" flipV="1">
                  <a:off x="1024839" y="4433903"/>
                  <a:ext cx="1524032" cy="1720721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4" name="Овал 83"/>
                <p:cNvSpPr/>
                <p:nvPr/>
              </p:nvSpPr>
              <p:spPr>
                <a:xfrm>
                  <a:off x="1151600" y="5803283"/>
                  <a:ext cx="54235" cy="55802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2" name="Группа 31"/>
              <p:cNvGrpSpPr/>
              <p:nvPr/>
            </p:nvGrpSpPr>
            <p:grpSpPr>
              <a:xfrm>
                <a:off x="372402" y="4227055"/>
                <a:ext cx="2395994" cy="2349076"/>
                <a:chOff x="372402" y="4227055"/>
                <a:chExt cx="2395994" cy="2349076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7" name="TextBox 56"/>
                    <p:cNvSpPr txBox="1"/>
                    <p:nvPr/>
                  </p:nvSpPr>
                  <p:spPr>
                    <a:xfrm>
                      <a:off x="1808461" y="6182461"/>
                      <a:ext cx="499658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57" name="TextBox 5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08461" y="6182461"/>
                      <a:ext cx="499658" cy="393670"/>
                    </a:xfrm>
                    <a:prstGeom prst="rect">
                      <a:avLst/>
                    </a:prstGeom>
                    <a:blipFill rotWithShape="0">
                      <a:blip r:embed="rId2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8" name="TextBox 57"/>
                    <p:cNvSpPr txBox="1"/>
                    <p:nvPr/>
                  </p:nvSpPr>
                  <p:spPr>
                    <a:xfrm>
                      <a:off x="372402" y="4916193"/>
                      <a:ext cx="488339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 smtClean="0">
                                <a:latin typeface="Cambria Math"/>
                              </a:rPr>
                              <m:t>𝐴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58" name="TextBox 5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72402" y="4916193"/>
                      <a:ext cx="488339" cy="393670"/>
                    </a:xfrm>
                    <a:prstGeom prst="rect">
                      <a:avLst/>
                    </a:prstGeom>
                    <a:blipFill rotWithShape="0"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9" name="Прямая соединительная линия 58"/>
                <p:cNvCxnSpPr/>
                <p:nvPr/>
              </p:nvCxnSpPr>
              <p:spPr>
                <a:xfrm>
                  <a:off x="748224" y="5080546"/>
                  <a:ext cx="1291724" cy="1140551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Дуга 63"/>
                <p:cNvSpPr/>
                <p:nvPr/>
              </p:nvSpPr>
              <p:spPr>
                <a:xfrm flipH="1" flipV="1">
                  <a:off x="1244364" y="4227055"/>
                  <a:ext cx="1524032" cy="1720721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5" name="Овал 84"/>
                <p:cNvSpPr/>
                <p:nvPr/>
              </p:nvSpPr>
              <p:spPr>
                <a:xfrm>
                  <a:off x="1534015" y="5766451"/>
                  <a:ext cx="54235" cy="55802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4" name="Группа 33"/>
              <p:cNvGrpSpPr/>
              <p:nvPr/>
            </p:nvGrpSpPr>
            <p:grpSpPr>
              <a:xfrm>
                <a:off x="748224" y="4144286"/>
                <a:ext cx="2321911" cy="2444980"/>
                <a:chOff x="748224" y="4144286"/>
                <a:chExt cx="2321911" cy="2444980"/>
              </a:xfrm>
            </p:grpSpPr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748224" y="5080546"/>
                  <a:ext cx="1963421" cy="1140551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TextBox 61"/>
                    <p:cNvSpPr txBox="1"/>
                    <p:nvPr/>
                  </p:nvSpPr>
                  <p:spPr>
                    <a:xfrm>
                      <a:off x="2467659" y="6195596"/>
                      <a:ext cx="487971" cy="39367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𝐶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62" name="TextBox 6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67659" y="6195596"/>
                      <a:ext cx="487971" cy="393670"/>
                    </a:xfrm>
                    <a:prstGeom prst="rect">
                      <a:avLst/>
                    </a:prstGeom>
                    <a:blipFill rotWithShape="0">
                      <a:blip r:embed="rId2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5" name="Дуга 64"/>
                <p:cNvSpPr/>
                <p:nvPr/>
              </p:nvSpPr>
              <p:spPr>
                <a:xfrm flipH="1" flipV="1">
                  <a:off x="1546103" y="4144286"/>
                  <a:ext cx="1524032" cy="1720721"/>
                </a:xfrm>
                <a:prstGeom prst="arc">
                  <a:avLst>
                    <a:gd name="adj1" fmla="val 15395809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6" name="Овал 85"/>
                <p:cNvSpPr/>
                <p:nvPr/>
              </p:nvSpPr>
              <p:spPr>
                <a:xfrm>
                  <a:off x="1890084" y="5722313"/>
                  <a:ext cx="54235" cy="55802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grpSp>
        <p:nvGrpSpPr>
          <p:cNvPr id="48" name="Группа 47"/>
          <p:cNvGrpSpPr/>
          <p:nvPr/>
        </p:nvGrpSpPr>
        <p:grpSpPr>
          <a:xfrm>
            <a:off x="4902212" y="3502622"/>
            <a:ext cx="3350883" cy="3172381"/>
            <a:chOff x="4902212" y="3502622"/>
            <a:chExt cx="3350883" cy="3172381"/>
          </a:xfrm>
        </p:grpSpPr>
        <p:grpSp>
          <p:nvGrpSpPr>
            <p:cNvPr id="45" name="Группа 44"/>
            <p:cNvGrpSpPr/>
            <p:nvPr/>
          </p:nvGrpSpPr>
          <p:grpSpPr>
            <a:xfrm>
              <a:off x="4961203" y="5000123"/>
              <a:ext cx="1806388" cy="1300940"/>
              <a:chOff x="4961203" y="5000123"/>
              <a:chExt cx="1806388" cy="1300940"/>
            </a:xfrm>
          </p:grpSpPr>
          <p:cxnSp>
            <p:nvCxnSpPr>
              <p:cNvPr id="109" name="Прямая соединительная линия 108"/>
              <p:cNvCxnSpPr>
                <a:stCxn id="105" idx="4"/>
              </p:cNvCxnSpPr>
              <p:nvPr/>
            </p:nvCxnSpPr>
            <p:spPr>
              <a:xfrm flipH="1">
                <a:off x="5751891" y="5200771"/>
                <a:ext cx="1" cy="83901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Прямая соединительная линия 89"/>
              <p:cNvCxnSpPr>
                <a:stCxn id="89" idx="6"/>
              </p:cNvCxnSpPr>
              <p:nvPr/>
            </p:nvCxnSpPr>
            <p:spPr>
              <a:xfrm flipH="1">
                <a:off x="5310887" y="5166939"/>
                <a:ext cx="1136548" cy="15919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>
                <a:stCxn id="72" idx="2"/>
              </p:cNvCxnSpPr>
              <p:nvPr/>
            </p:nvCxnSpPr>
            <p:spPr>
              <a:xfrm flipH="1">
                <a:off x="5302084" y="5550740"/>
                <a:ext cx="623822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>
                <a:stCxn id="72" idx="4"/>
              </p:cNvCxnSpPr>
              <p:nvPr/>
            </p:nvCxnSpPr>
            <p:spPr>
              <a:xfrm flipH="1">
                <a:off x="5948765" y="5573599"/>
                <a:ext cx="1" cy="44814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5793834" y="6024064"/>
                    <a:ext cx="37234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93834" y="6024064"/>
                    <a:ext cx="372346" cy="276999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5001746" y="5407469"/>
                    <a:ext cx="37234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77" name="TextBox 7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01746" y="5407469"/>
                    <a:ext cx="372346" cy="276999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2" name="Прямая соединительная линия 91"/>
              <p:cNvCxnSpPr/>
              <p:nvPr/>
            </p:nvCxnSpPr>
            <p:spPr>
              <a:xfrm>
                <a:off x="6420317" y="5159999"/>
                <a:ext cx="28649" cy="859239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4961203" y="5000123"/>
                    <a:ext cx="370358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97" name="TextBox 9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61203" y="5000123"/>
                    <a:ext cx="370358" cy="276999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6395245" y="6014182"/>
                    <a:ext cx="37234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98" name="TextBox 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5245" y="6014182"/>
                    <a:ext cx="372346" cy="276999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5576421" y="6024064"/>
                    <a:ext cx="372345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6421" y="6024064"/>
                    <a:ext cx="372345" cy="276999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7" name="Группа 36"/>
            <p:cNvGrpSpPr/>
            <p:nvPr/>
          </p:nvGrpSpPr>
          <p:grpSpPr>
            <a:xfrm>
              <a:off x="4902212" y="3502622"/>
              <a:ext cx="3350883" cy="3172381"/>
              <a:chOff x="4902212" y="3502622"/>
              <a:chExt cx="3350883" cy="3172381"/>
            </a:xfrm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5302084" y="3977915"/>
                <a:ext cx="2376264" cy="2043828"/>
                <a:chOff x="5302084" y="3977915"/>
                <a:chExt cx="2376264" cy="2043828"/>
              </a:xfrm>
            </p:grpSpPr>
            <p:grpSp>
              <p:nvGrpSpPr>
                <p:cNvPr id="39" name="Группа 38"/>
                <p:cNvGrpSpPr/>
                <p:nvPr/>
              </p:nvGrpSpPr>
              <p:grpSpPr>
                <a:xfrm>
                  <a:off x="5302084" y="3977915"/>
                  <a:ext cx="2376264" cy="2043828"/>
                  <a:chOff x="5302084" y="3977915"/>
                  <a:chExt cx="2376264" cy="2043828"/>
                </a:xfrm>
              </p:grpSpPr>
              <p:sp>
                <p:nvSpPr>
                  <p:cNvPr id="78" name="Дуга 77"/>
                  <p:cNvSpPr/>
                  <p:nvPr/>
                </p:nvSpPr>
                <p:spPr>
                  <a:xfrm flipH="1" flipV="1">
                    <a:off x="5590116" y="3977915"/>
                    <a:ext cx="2088232" cy="1800200"/>
                  </a:xfrm>
                  <a:prstGeom prst="arc">
                    <a:avLst>
                      <a:gd name="adj1" fmla="val 16200000"/>
                      <a:gd name="adj2" fmla="val 21507034"/>
                    </a:avLst>
                  </a:prstGeom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cxnSp>
                <p:nvCxnSpPr>
                  <p:cNvPr id="71" name="Прямая соединительная линия 70"/>
                  <p:cNvCxnSpPr/>
                  <p:nvPr/>
                </p:nvCxnSpPr>
                <p:spPr>
                  <a:xfrm>
                    <a:off x="5302084" y="5130043"/>
                    <a:ext cx="1368152" cy="891700"/>
                  </a:xfrm>
                  <a:prstGeom prst="line">
                    <a:avLst/>
                  </a:prstGeom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" name="Овал 71"/>
                  <p:cNvSpPr/>
                  <p:nvPr/>
                </p:nvSpPr>
                <p:spPr>
                  <a:xfrm>
                    <a:off x="5925906" y="5527880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C00000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114300" prst="artDeco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5928614" y="5232941"/>
                      <a:ext cx="910121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US" sz="14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73" name="TextBox 7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28614" y="5232941"/>
                      <a:ext cx="910121" cy="307777"/>
                    </a:xfrm>
                    <a:prstGeom prst="rect">
                      <a:avLst/>
                    </a:prstGeom>
                    <a:blipFill rotWithShape="0">
                      <a:blip r:embed="rId29"/>
                      <a:stretch>
                        <a:fillRect b="-588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5" name="Группа 14"/>
              <p:cNvGrpSpPr/>
              <p:nvPr/>
            </p:nvGrpSpPr>
            <p:grpSpPr>
              <a:xfrm>
                <a:off x="4971957" y="3871054"/>
                <a:ext cx="3281138" cy="2512460"/>
                <a:chOff x="4971957" y="3871054"/>
                <a:chExt cx="3281138" cy="2512460"/>
              </a:xfrm>
            </p:grpSpPr>
            <p:cxnSp>
              <p:nvCxnSpPr>
                <p:cNvPr id="69" name="Прямая со стрелкой 68"/>
                <p:cNvCxnSpPr/>
                <p:nvPr/>
              </p:nvCxnSpPr>
              <p:spPr>
                <a:xfrm flipV="1">
                  <a:off x="5302084" y="3977915"/>
                  <a:ext cx="0" cy="2187844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 стрелкой 69"/>
                <p:cNvCxnSpPr/>
                <p:nvPr/>
              </p:nvCxnSpPr>
              <p:spPr>
                <a:xfrm>
                  <a:off x="5158068" y="6021743"/>
                  <a:ext cx="2952328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TextBox 86"/>
                    <p:cNvSpPr txBox="1"/>
                    <p:nvPr/>
                  </p:nvSpPr>
                  <p:spPr>
                    <a:xfrm>
                      <a:off x="4971957" y="3871054"/>
                      <a:ext cx="38266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87" name="TextBox 8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971957" y="3871054"/>
                      <a:ext cx="382669" cy="369332"/>
                    </a:xfrm>
                    <a:prstGeom prst="rect">
                      <a:avLst/>
                    </a:prstGeom>
                    <a:blipFill rotWithShape="0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8" name="TextBox 87"/>
                    <p:cNvSpPr txBox="1"/>
                    <p:nvPr/>
                  </p:nvSpPr>
                  <p:spPr>
                    <a:xfrm>
                      <a:off x="7860808" y="6014182"/>
                      <a:ext cx="39228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88" name="TextBox 8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60808" y="6014182"/>
                      <a:ext cx="392287" cy="369332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7" name="Группа 46"/>
              <p:cNvGrpSpPr/>
              <p:nvPr/>
            </p:nvGrpSpPr>
            <p:grpSpPr>
              <a:xfrm>
                <a:off x="5984769" y="6268632"/>
                <a:ext cx="577455" cy="392471"/>
                <a:chOff x="5984769" y="6268632"/>
                <a:chExt cx="577455" cy="392471"/>
              </a:xfrm>
            </p:grpSpPr>
            <p:sp>
              <p:nvSpPr>
                <p:cNvPr id="100" name="Правая фигурная скобка 99"/>
                <p:cNvSpPr/>
                <p:nvPr/>
              </p:nvSpPr>
              <p:spPr>
                <a:xfrm rot="5400000" flipV="1">
                  <a:off x="6217013" y="6036388"/>
                  <a:ext cx="112967" cy="577455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1" name="TextBox 100"/>
                    <p:cNvSpPr txBox="1"/>
                    <p:nvPr/>
                  </p:nvSpPr>
                  <p:spPr>
                    <a:xfrm>
                      <a:off x="6104147" y="6384104"/>
                      <a:ext cx="45724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ru-RU" sz="1200" i="1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𝐼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01" name="TextBox 10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104147" y="6384104"/>
                      <a:ext cx="457241" cy="276999"/>
                    </a:xfrm>
                    <a:prstGeom prst="rect">
                      <a:avLst/>
                    </a:prstGeom>
                    <a:blipFill rotWithShape="0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6" name="Группа 45"/>
              <p:cNvGrpSpPr/>
              <p:nvPr/>
            </p:nvGrpSpPr>
            <p:grpSpPr>
              <a:xfrm>
                <a:off x="5662997" y="6268632"/>
                <a:ext cx="467179" cy="406371"/>
                <a:chOff x="5662997" y="6268632"/>
                <a:chExt cx="467179" cy="406371"/>
              </a:xfrm>
            </p:grpSpPr>
            <p:sp>
              <p:nvSpPr>
                <p:cNvPr id="112" name="Правая фигурная скобка 111"/>
                <p:cNvSpPr/>
                <p:nvPr/>
              </p:nvSpPr>
              <p:spPr>
                <a:xfrm rot="5400000" flipV="1">
                  <a:off x="5801558" y="6214350"/>
                  <a:ext cx="92925" cy="201490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3" name="TextBox 112"/>
                    <p:cNvSpPr txBox="1"/>
                    <p:nvPr/>
                  </p:nvSpPr>
                  <p:spPr>
                    <a:xfrm>
                      <a:off x="5662997" y="6398004"/>
                      <a:ext cx="467179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ru-RU" sz="1200" i="1" smtClean="0"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  <a:ea typeface="Cambria Math"/>
                                  </a:rPr>
                                  <m:t>𝑠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13" name="TextBox 11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62997" y="6398004"/>
                      <a:ext cx="467179" cy="276999"/>
                    </a:xfrm>
                    <a:prstGeom prst="rect">
                      <a:avLst/>
                    </a:prstGeom>
                    <a:blipFill rotWithShape="0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0" name="Группа 39"/>
              <p:cNvGrpSpPr/>
              <p:nvPr/>
            </p:nvGrpSpPr>
            <p:grpSpPr>
              <a:xfrm>
                <a:off x="4902212" y="3596114"/>
                <a:ext cx="2648996" cy="2782286"/>
                <a:chOff x="4902212" y="3596114"/>
                <a:chExt cx="2648996" cy="2782286"/>
              </a:xfrm>
            </p:grpSpPr>
            <p:grpSp>
              <p:nvGrpSpPr>
                <p:cNvPr id="36" name="Группа 35"/>
                <p:cNvGrpSpPr/>
                <p:nvPr/>
              </p:nvGrpSpPr>
              <p:grpSpPr>
                <a:xfrm>
                  <a:off x="4902212" y="3596114"/>
                  <a:ext cx="2648996" cy="2782286"/>
                  <a:chOff x="4902212" y="3596114"/>
                  <a:chExt cx="2648996" cy="2782286"/>
                </a:xfrm>
              </p:grpSpPr>
              <p:grpSp>
                <p:nvGrpSpPr>
                  <p:cNvPr id="35" name="Группа 34"/>
                  <p:cNvGrpSpPr/>
                  <p:nvPr/>
                </p:nvGrpSpPr>
                <p:grpSpPr>
                  <a:xfrm>
                    <a:off x="4902212" y="3596114"/>
                    <a:ext cx="2648996" cy="2782286"/>
                    <a:chOff x="4902212" y="3596114"/>
                    <a:chExt cx="2648996" cy="2782286"/>
                  </a:xfrm>
                </p:grpSpPr>
                <p:cxnSp>
                  <p:nvCxnSpPr>
                    <p:cNvPr id="104" name="Прямая соединительная линия 103"/>
                    <p:cNvCxnSpPr/>
                    <p:nvPr/>
                  </p:nvCxnSpPr>
                  <p:spPr>
                    <a:xfrm>
                      <a:off x="5302084" y="4447098"/>
                      <a:ext cx="971412" cy="1574645"/>
                    </a:xfrm>
                    <a:prstGeom prst="line">
                      <a:avLst/>
                    </a:prstGeom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0" name="Дуга 109"/>
                    <p:cNvSpPr/>
                    <p:nvPr/>
                  </p:nvSpPr>
                  <p:spPr>
                    <a:xfrm flipH="1" flipV="1">
                      <a:off x="5559699" y="3596114"/>
                      <a:ext cx="1991509" cy="1967464"/>
                    </a:xfrm>
                    <a:prstGeom prst="arc">
                      <a:avLst>
                        <a:gd name="adj1" fmla="val 16200000"/>
                        <a:gd name="adj2" fmla="val 21507034"/>
                      </a:avLst>
                    </a:prstGeom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6" name="TextBox 105"/>
                        <p:cNvSpPr txBox="1"/>
                        <p:nvPr/>
                      </p:nvSpPr>
                      <p:spPr>
                        <a:xfrm>
                          <a:off x="4902212" y="4226298"/>
                          <a:ext cx="488339" cy="39367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/>
                                  </a:rPr>
                                  <m:t>𝐴</m:t>
                                </m:r>
                              </m:oMath>
                            </m:oMathPara>
                          </a14:m>
                          <a:endParaRPr lang="ru-RU" sz="1400" dirty="0"/>
                        </a:p>
                      </p:txBody>
                    </p:sp>
                  </mc:Choice>
                  <mc:Fallback xmlns="">
                    <p:sp>
                      <p:nvSpPr>
                        <p:cNvPr id="106" name="TextBox 105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902212" y="4226298"/>
                          <a:ext cx="488339" cy="393670"/>
                        </a:xfrm>
                        <a:prstGeom prst="rect">
                          <a:avLst/>
                        </a:prstGeom>
                        <a:blipFill rotWithShape="0">
                          <a:blip r:embed="rId1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ru-RU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7" name="TextBox 106"/>
                        <p:cNvSpPr txBox="1"/>
                        <p:nvPr/>
                      </p:nvSpPr>
                      <p:spPr>
                        <a:xfrm>
                          <a:off x="6055794" y="5984730"/>
                          <a:ext cx="499658" cy="39367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smtClean="0">
                                    <a:latin typeface="Cambria Math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ru-RU" sz="1400" dirty="0"/>
                        </a:p>
                      </p:txBody>
                    </p:sp>
                  </mc:Choice>
                  <mc:Fallback xmlns="">
                    <p:sp>
                      <p:nvSpPr>
                        <p:cNvPr id="107" name="TextBox 10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055794" y="5984730"/>
                          <a:ext cx="499658" cy="393670"/>
                        </a:xfrm>
                        <a:prstGeom prst="rect">
                          <a:avLst/>
                        </a:prstGeom>
                        <a:blipFill rotWithShape="0">
                          <a:blip r:embed="rId1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ru-RU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105" name="Овал 104"/>
                  <p:cNvSpPr/>
                  <p:nvPr/>
                </p:nvSpPr>
                <p:spPr>
                  <a:xfrm>
                    <a:off x="5729032" y="5155052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C00000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114300" prst="artDeco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9" name="TextBox 98"/>
                    <p:cNvSpPr txBox="1"/>
                    <p:nvPr/>
                  </p:nvSpPr>
                  <p:spPr>
                    <a:xfrm>
                      <a:off x="5542960" y="4788645"/>
                      <a:ext cx="846514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/>
                        <a:t>C</a:t>
                      </a:r>
                      <a14:m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99" name="TextBox 9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42960" y="4788645"/>
                      <a:ext cx="846514" cy="307777"/>
                    </a:xfrm>
                    <a:prstGeom prst="rect">
                      <a:avLst/>
                    </a:prstGeom>
                    <a:blipFill rotWithShape="0">
                      <a:blip r:embed="rId14"/>
                      <a:stretch>
                        <a:fillRect l="-2158" t="-4000" b="-20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3" name="Группа 42"/>
              <p:cNvGrpSpPr/>
              <p:nvPr/>
            </p:nvGrpSpPr>
            <p:grpSpPr>
              <a:xfrm>
                <a:off x="5310886" y="3502622"/>
                <a:ext cx="2719059" cy="2528555"/>
                <a:chOff x="5310886" y="3502622"/>
                <a:chExt cx="2719059" cy="2528555"/>
              </a:xfrm>
            </p:grpSpPr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5310886" y="4447001"/>
                  <a:ext cx="2448272" cy="1584176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TextBox 113"/>
                    <p:cNvSpPr txBox="1"/>
                    <p:nvPr/>
                  </p:nvSpPr>
                  <p:spPr>
                    <a:xfrm>
                      <a:off x="6521126" y="4932583"/>
                      <a:ext cx="852285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/>
                        <a:t>B</a:t>
                      </a:r>
                      <a14:m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114" name="TextBox 11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21126" y="4932583"/>
                      <a:ext cx="852285" cy="307777"/>
                    </a:xfrm>
                    <a:prstGeom prst="rect">
                      <a:avLst/>
                    </a:prstGeom>
                    <a:blipFill rotWithShape="0">
                      <a:blip r:embed="rId30"/>
                      <a:stretch>
                        <a:fillRect l="-2143" t="-3922" b="-1960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2" name="Дуга 81"/>
                <p:cNvSpPr/>
                <p:nvPr/>
              </p:nvSpPr>
              <p:spPr>
                <a:xfrm flipH="1" flipV="1">
                  <a:off x="5941713" y="3502622"/>
                  <a:ext cx="2088232" cy="1800200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9" name="Овал 88"/>
                <p:cNvSpPr/>
                <p:nvPr/>
              </p:nvSpPr>
              <p:spPr>
                <a:xfrm>
                  <a:off x="6393200" y="5139038"/>
                  <a:ext cx="54235" cy="5580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</p:grpSp>
      <p:sp>
        <p:nvSpPr>
          <p:cNvPr id="91" name="Прямоугольник 90"/>
          <p:cNvSpPr/>
          <p:nvPr/>
        </p:nvSpPr>
        <p:spPr>
          <a:xfrm>
            <a:off x="4636676" y="3433509"/>
            <a:ext cx="439982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k-KZ" sz="2400" i="1" dirty="0" smtClean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Алмастыру және табыс әсері</a:t>
            </a:r>
            <a:endParaRPr lang="ru-RU" sz="2400" i="1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4449223" y="1136802"/>
            <a:ext cx="4178363" cy="1278512"/>
            <a:chOff x="4449223" y="1136802"/>
            <a:chExt cx="4178363" cy="12785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Прямоугольник 92"/>
                <p:cNvSpPr/>
                <p:nvPr/>
              </p:nvSpPr>
              <p:spPr>
                <a:xfrm>
                  <a:off x="4671296" y="1232169"/>
                  <a:ext cx="74796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93" name="Прямоугольник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1296" y="1232169"/>
                  <a:ext cx="747962" cy="461665"/>
                </a:xfrm>
                <a:prstGeom prst="rect">
                  <a:avLst/>
                </a:prstGeom>
                <a:blipFill rotWithShape="0"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4" name="TextBox 93"/>
            <p:cNvSpPr txBox="1"/>
            <p:nvPr/>
          </p:nvSpPr>
          <p:spPr>
            <a:xfrm>
              <a:off x="5661774" y="1202994"/>
              <a:ext cx="29658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062678"/>
                  </a:solidFill>
                </a:rPr>
                <a:t>Эффект замещение</a:t>
              </a:r>
              <a:endParaRPr lang="ru-RU" sz="2400" b="1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Прямоугольник 94"/>
                <p:cNvSpPr/>
                <p:nvPr/>
              </p:nvSpPr>
              <p:spPr>
                <a:xfrm>
                  <a:off x="4732220" y="1842870"/>
                  <a:ext cx="74796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𝐼</m:t>
                            </m:r>
                          </m:sub>
                        </m:sSub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95" name="Прямоугольник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2220" y="1842870"/>
                  <a:ext cx="747962" cy="461665"/>
                </a:xfrm>
                <a:prstGeom prst="rect">
                  <a:avLst/>
                </a:prstGeom>
                <a:blipFill rotWithShape="0">
                  <a:blip r:embed="rId32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6" name="TextBox 95"/>
            <p:cNvSpPr txBox="1"/>
            <p:nvPr/>
          </p:nvSpPr>
          <p:spPr>
            <a:xfrm>
              <a:off x="5694640" y="1832544"/>
              <a:ext cx="23675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062678"/>
                  </a:solidFill>
                </a:rPr>
                <a:t>Эффект дохода</a:t>
              </a:r>
              <a:endParaRPr lang="ru-RU" sz="2400" b="1" i="1" dirty="0">
                <a:solidFill>
                  <a:srgbClr val="062678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449223" y="1136802"/>
              <a:ext cx="4104456" cy="12785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342228" y="265977"/>
            <a:ext cx="3923313" cy="3472406"/>
            <a:chOff x="342228" y="265977"/>
            <a:chExt cx="3923313" cy="3472406"/>
          </a:xfrm>
        </p:grpSpPr>
        <p:sp>
          <p:nvSpPr>
            <p:cNvPr id="42" name="Полилиния 41"/>
            <p:cNvSpPr/>
            <p:nvPr/>
          </p:nvSpPr>
          <p:spPr>
            <a:xfrm>
              <a:off x="1339591" y="1903366"/>
              <a:ext cx="1074483" cy="884435"/>
            </a:xfrm>
            <a:custGeom>
              <a:avLst/>
              <a:gdLst>
                <a:gd name="connsiteX0" fmla="*/ 0 w 905773"/>
                <a:gd name="connsiteY0" fmla="*/ 724619 h 724619"/>
                <a:gd name="connsiteX1" fmla="*/ 353683 w 905773"/>
                <a:gd name="connsiteY1" fmla="*/ 543464 h 724619"/>
                <a:gd name="connsiteX2" fmla="*/ 707366 w 905773"/>
                <a:gd name="connsiteY2" fmla="*/ 232913 h 724619"/>
                <a:gd name="connsiteX3" fmla="*/ 905773 w 905773"/>
                <a:gd name="connsiteY3" fmla="*/ 0 h 72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773" h="724619">
                  <a:moveTo>
                    <a:pt x="0" y="724619"/>
                  </a:moveTo>
                  <a:cubicBezTo>
                    <a:pt x="117894" y="675017"/>
                    <a:pt x="235789" y="625415"/>
                    <a:pt x="353683" y="543464"/>
                  </a:cubicBezTo>
                  <a:cubicBezTo>
                    <a:pt x="471577" y="461513"/>
                    <a:pt x="615351" y="323490"/>
                    <a:pt x="707366" y="232913"/>
                  </a:cubicBezTo>
                  <a:cubicBezTo>
                    <a:pt x="799381" y="142336"/>
                    <a:pt x="852577" y="71168"/>
                    <a:pt x="905773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342228" y="265977"/>
              <a:ext cx="3923313" cy="3472406"/>
              <a:chOff x="342228" y="265977"/>
              <a:chExt cx="3923313" cy="3472406"/>
            </a:xfrm>
          </p:grpSpPr>
          <p:grpSp>
            <p:nvGrpSpPr>
              <p:cNvPr id="22" name="Группа 21"/>
              <p:cNvGrpSpPr/>
              <p:nvPr/>
            </p:nvGrpSpPr>
            <p:grpSpPr>
              <a:xfrm>
                <a:off x="756939" y="265977"/>
                <a:ext cx="3436929" cy="2954232"/>
                <a:chOff x="756939" y="265977"/>
                <a:chExt cx="3436929" cy="2954232"/>
              </a:xfrm>
            </p:grpSpPr>
            <p:sp>
              <p:nvSpPr>
                <p:cNvPr id="26" name="Дуга 25"/>
                <p:cNvSpPr/>
                <p:nvPr/>
              </p:nvSpPr>
              <p:spPr>
                <a:xfrm flipH="1" flipV="1">
                  <a:off x="1716679" y="265977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>
                  <a:off x="756939" y="1286639"/>
                  <a:ext cx="2904290" cy="1933570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Овал 28"/>
                <p:cNvSpPr/>
                <p:nvPr/>
              </p:nvSpPr>
              <p:spPr>
                <a:xfrm>
                  <a:off x="2137150" y="2187232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21" name="Группа 20"/>
              <p:cNvGrpSpPr/>
              <p:nvPr/>
            </p:nvGrpSpPr>
            <p:grpSpPr>
              <a:xfrm>
                <a:off x="756939" y="404584"/>
                <a:ext cx="3261180" cy="2849317"/>
                <a:chOff x="756939" y="404584"/>
                <a:chExt cx="3261180" cy="2849317"/>
              </a:xfrm>
            </p:grpSpPr>
            <p:sp>
              <p:nvSpPr>
                <p:cNvPr id="25" name="Дуга 24"/>
                <p:cNvSpPr/>
                <p:nvPr/>
              </p:nvSpPr>
              <p:spPr>
                <a:xfrm flipH="1" flipV="1">
                  <a:off x="1540930" y="404584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>
                  <a:off x="756939" y="1550308"/>
                  <a:ext cx="2565870" cy="1703593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Овал 29"/>
                <p:cNvSpPr/>
                <p:nvPr/>
              </p:nvSpPr>
              <p:spPr>
                <a:xfrm>
                  <a:off x="1972034" y="2335247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9" name="Группа 18"/>
              <p:cNvGrpSpPr/>
              <p:nvPr/>
            </p:nvGrpSpPr>
            <p:grpSpPr>
              <a:xfrm>
                <a:off x="756939" y="607440"/>
                <a:ext cx="3050011" cy="2612769"/>
                <a:chOff x="756939" y="607440"/>
                <a:chExt cx="3050011" cy="2612769"/>
              </a:xfrm>
            </p:grpSpPr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>
                  <a:off x="756939" y="1857921"/>
                  <a:ext cx="1973717" cy="1362288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Дуга 23"/>
                <p:cNvSpPr/>
                <p:nvPr/>
              </p:nvSpPr>
              <p:spPr>
                <a:xfrm flipH="1" flipV="1">
                  <a:off x="1329761" y="607440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Овал 30"/>
                <p:cNvSpPr/>
                <p:nvPr/>
              </p:nvSpPr>
              <p:spPr>
                <a:xfrm>
                  <a:off x="1741343" y="2527417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" name="Группа 2"/>
              <p:cNvGrpSpPr/>
              <p:nvPr/>
            </p:nvGrpSpPr>
            <p:grpSpPr>
              <a:xfrm>
                <a:off x="342228" y="583358"/>
                <a:ext cx="3923313" cy="3155025"/>
                <a:chOff x="342228" y="583358"/>
                <a:chExt cx="3923313" cy="3155025"/>
              </a:xfrm>
            </p:grpSpPr>
            <p:cxnSp>
              <p:nvCxnSpPr>
                <p:cNvPr id="4" name="Прямая со стрелкой 3"/>
                <p:cNvCxnSpPr/>
                <p:nvPr/>
              </p:nvCxnSpPr>
              <p:spPr>
                <a:xfrm flipV="1">
                  <a:off x="756939" y="759302"/>
                  <a:ext cx="0" cy="2670378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" name="Прямая со стрелкой 4"/>
                <p:cNvCxnSpPr/>
                <p:nvPr/>
              </p:nvCxnSpPr>
              <p:spPr>
                <a:xfrm>
                  <a:off x="586098" y="3253901"/>
                  <a:ext cx="3502232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TextBox 66"/>
                    <p:cNvSpPr txBox="1"/>
                    <p:nvPr/>
                  </p:nvSpPr>
                  <p:spPr>
                    <a:xfrm>
                      <a:off x="342228" y="583358"/>
                      <a:ext cx="453945" cy="45078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67" name="Text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2228" y="583358"/>
                      <a:ext cx="453945" cy="450789"/>
                    </a:xfrm>
                    <a:prstGeom prst="rect">
                      <a:avLst/>
                    </a:prstGeom>
                    <a:blipFill rotWithShape="0">
                      <a:blip r:embed="rId2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8" name="TextBox 67"/>
                    <p:cNvSpPr txBox="1"/>
                    <p:nvPr/>
                  </p:nvSpPr>
                  <p:spPr>
                    <a:xfrm>
                      <a:off x="3800186" y="3287594"/>
                      <a:ext cx="465355" cy="45078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oMath>
                        </m:oMathPara>
                      </a14:m>
                      <a:endParaRPr lang="ru-RU" dirty="0"/>
                    </a:p>
                  </p:txBody>
                </p:sp>
              </mc:Choice>
              <mc:Fallback xmlns="">
                <p:sp>
                  <p:nvSpPr>
                    <p:cNvPr id="68" name="TextBox 6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00186" y="3287594"/>
                      <a:ext cx="465355" cy="450789"/>
                    </a:xfrm>
                    <a:prstGeom prst="rect">
                      <a:avLst/>
                    </a:prstGeom>
                    <a:blipFill rotWithShape="0"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" name="Группа 16"/>
              <p:cNvGrpSpPr/>
              <p:nvPr/>
            </p:nvGrpSpPr>
            <p:grpSpPr>
              <a:xfrm>
                <a:off x="400660" y="759302"/>
                <a:ext cx="3175149" cy="2806302"/>
                <a:chOff x="400660" y="759302"/>
                <a:chExt cx="3175149" cy="2806302"/>
              </a:xfrm>
            </p:grpSpPr>
            <p:cxnSp>
              <p:nvCxnSpPr>
                <p:cNvPr id="11" name="Прямая соединительная линия 10"/>
                <p:cNvCxnSpPr>
                  <a:stCxn id="8" idx="4"/>
                </p:cNvCxnSpPr>
                <p:nvPr/>
              </p:nvCxnSpPr>
              <p:spPr>
                <a:xfrm flipH="1">
                  <a:off x="1541314" y="2710789"/>
                  <a:ext cx="1" cy="546983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Прямая соединительная линия 9"/>
                <p:cNvCxnSpPr>
                  <a:stCxn id="8" idx="2"/>
                </p:cNvCxnSpPr>
                <p:nvPr/>
              </p:nvCxnSpPr>
              <p:spPr>
                <a:xfrm flipH="1">
                  <a:off x="774181" y="2682888"/>
                  <a:ext cx="740016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Дуга 13"/>
                <p:cNvSpPr/>
                <p:nvPr/>
              </p:nvSpPr>
              <p:spPr>
                <a:xfrm flipH="1" flipV="1">
                  <a:off x="1098620" y="759302"/>
                  <a:ext cx="2477189" cy="2197238"/>
                </a:xfrm>
                <a:prstGeom prst="arc">
                  <a:avLst>
                    <a:gd name="adj1" fmla="val 16200000"/>
                    <a:gd name="adj2" fmla="val 21507034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6" name="Прямая соединительная линия 5"/>
                <p:cNvCxnSpPr/>
                <p:nvPr/>
              </p:nvCxnSpPr>
              <p:spPr>
                <a:xfrm>
                  <a:off x="756939" y="2165534"/>
                  <a:ext cx="1622986" cy="1088366"/>
                </a:xfrm>
                <a:prstGeom prst="line">
                  <a:avLst/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Овал 7"/>
                <p:cNvSpPr/>
                <p:nvPr/>
              </p:nvSpPr>
              <p:spPr>
                <a:xfrm>
                  <a:off x="1514197" y="2654987"/>
                  <a:ext cx="54235" cy="55802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/>
                    <p:cNvSpPr txBox="1"/>
                    <p:nvPr/>
                  </p:nvSpPr>
                  <p:spPr>
                    <a:xfrm>
                      <a:off x="861643" y="2736932"/>
                      <a:ext cx="1079641" cy="375658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US" sz="14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4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9" name="TextBox 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1643" y="2736932"/>
                      <a:ext cx="1079641" cy="375658"/>
                    </a:xfrm>
                    <a:prstGeom prst="rect">
                      <a:avLst/>
                    </a:prstGeom>
                    <a:blipFill rotWithShape="0"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1340283" y="3220208"/>
                      <a:ext cx="441700" cy="3380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2" name="TextBox 1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40283" y="3220208"/>
                      <a:ext cx="441700" cy="338092"/>
                    </a:xfrm>
                    <a:prstGeom prst="rect">
                      <a:avLst/>
                    </a:prstGeom>
                    <a:blipFill rotWithShape="0">
                      <a:blip r:embed="rId2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400660" y="2504147"/>
                      <a:ext cx="441700" cy="33809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3" name="TextBox 1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0660" y="2504147"/>
                      <a:ext cx="441700" cy="338092"/>
                    </a:xfrm>
                    <a:prstGeom prst="rect">
                      <a:avLst/>
                    </a:prstGeom>
                    <a:blipFill rotWithShape="0">
                      <a:blip r:embed="rId2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1166915" y="2235738"/>
                      <a:ext cx="48417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ru-RU" dirty="0" smtClean="0"/>
                    </a:p>
                  </p:txBody>
                </p:sp>
              </mc:Choice>
              <mc:Fallback xmlns="">
                <p:sp>
                  <p:nvSpPr>
                    <p:cNvPr id="80" name="TextBox 7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66915" y="2235738"/>
                      <a:ext cx="484172" cy="369332"/>
                    </a:xfrm>
                    <a:prstGeom prst="rect">
                      <a:avLst/>
                    </a:prstGeom>
                    <a:blipFill rotWithShape="0">
                      <a:blip r:embed="rId3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2" name="TextBox 101"/>
                    <p:cNvSpPr txBox="1"/>
                    <p:nvPr/>
                  </p:nvSpPr>
                  <p:spPr>
                    <a:xfrm>
                      <a:off x="428041" y="1980867"/>
                      <a:ext cx="3629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oMath>
                        </m:oMathPara>
                      </a14:m>
                      <a:endParaRPr lang="ru-RU" sz="1600" dirty="0"/>
                    </a:p>
                  </p:txBody>
                </p:sp>
              </mc:Choice>
              <mc:Fallback xmlns="">
                <p:sp>
                  <p:nvSpPr>
                    <p:cNvPr id="102" name="TextBox 10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8041" y="1980867"/>
                      <a:ext cx="362983" cy="338554"/>
                    </a:xfrm>
                    <a:prstGeom prst="rect">
                      <a:avLst/>
                    </a:prstGeom>
                    <a:blipFill rotWithShape="0">
                      <a:blip r:embed="rId3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TextBox 102"/>
                    <p:cNvSpPr txBox="1"/>
                    <p:nvPr/>
                  </p:nvSpPr>
                  <p:spPr>
                    <a:xfrm>
                      <a:off x="2195409" y="3227050"/>
                      <a:ext cx="371320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i="1" smtClean="0">
                                <a:latin typeface="Cambria Math"/>
                              </a:rPr>
                              <m:t>𝐵</m:t>
                            </m:r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103" name="TextBox 10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195409" y="3227050"/>
                      <a:ext cx="371320" cy="338554"/>
                    </a:xfrm>
                    <a:prstGeom prst="rect">
                      <a:avLst/>
                    </a:prstGeom>
                    <a:blipFill rotWithShape="0">
                      <a:blip r:embed="rId3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  <p:extLst>
      <p:ext uri="{BB962C8B-B14F-4D97-AF65-F5344CB8AC3E}">
        <p14:creationId xmlns:p14="http://schemas.microsoft.com/office/powerpoint/2010/main" val="35838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" grpId="0"/>
      <p:bldP spid="9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386</Words>
  <Application>Microsoft Office PowerPoint</Application>
  <PresentationFormat>Экран (4:3)</PresentationFormat>
  <Paragraphs>121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 Math</vt:lpstr>
      <vt:lpstr>Times New Roman</vt:lpstr>
      <vt:lpstr>Тема Office</vt:lpstr>
      <vt:lpstr>Микроэкономика Тлеужанова М.А асс.проф.к.э.н</vt:lpstr>
      <vt:lpstr>Кривая Энгеля </vt:lpstr>
      <vt:lpstr>Равновесия потребителя</vt:lpstr>
      <vt:lpstr>“Доход потребление”кривая</vt:lpstr>
      <vt:lpstr>Эффект замещение и эффект дохода</vt:lpstr>
      <vt:lpstr>“Доход потребление”кривая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Манатжан</cp:lastModifiedBy>
  <cp:revision>69</cp:revision>
  <dcterms:created xsi:type="dcterms:W3CDTF">2018-02-17T04:53:53Z</dcterms:created>
  <dcterms:modified xsi:type="dcterms:W3CDTF">2022-09-19T12:23:30Z</dcterms:modified>
</cp:coreProperties>
</file>