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7" r:id="rId3"/>
    <p:sldId id="262" r:id="rId4"/>
    <p:sldId id="258" r:id="rId5"/>
    <p:sldId id="259" r:id="rId6"/>
    <p:sldId id="268" r:id="rId7"/>
    <p:sldId id="270" r:id="rId8"/>
    <p:sldId id="269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97" userDrawn="1">
          <p15:clr>
            <a:srgbClr val="A4A3A4"/>
          </p15:clr>
        </p15:guide>
        <p15:guide id="2" pos="26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94671" autoAdjust="0"/>
  </p:normalViewPr>
  <p:slideViewPr>
    <p:cSldViewPr>
      <p:cViewPr varScale="1">
        <p:scale>
          <a:sx n="48" d="100"/>
          <a:sy n="48" d="100"/>
        </p:scale>
        <p:origin x="1262" y="48"/>
      </p:cViewPr>
      <p:guideLst>
        <p:guide orient="horz" pos="1797"/>
        <p:guide pos="26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837CF-79B1-443C-8D80-058AB4E7A707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82239-303E-4D46-B47B-37B27141F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54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82239-303E-4D46-B47B-37B27141F03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980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.png"/><Relationship Id="rId15" Type="http://schemas.openxmlformats.org/officeDocument/2006/relationships/image" Target="../media/image11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12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13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9.png"/><Relationship Id="rId10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40.png"/><Relationship Id="rId1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1.png"/><Relationship Id="rId18" Type="http://schemas.openxmlformats.org/officeDocument/2006/relationships/image" Target="../media/image36.png"/><Relationship Id="rId8" Type="http://schemas.openxmlformats.org/officeDocument/2006/relationships/image" Target="../media/image27.png"/><Relationship Id="rId3" Type="http://schemas.openxmlformats.org/officeDocument/2006/relationships/image" Target="../media/image210.png"/><Relationship Id="rId21" Type="http://schemas.openxmlformats.org/officeDocument/2006/relationships/image" Target="../media/image26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16" Type="http://schemas.openxmlformats.org/officeDocument/2006/relationships/image" Target="../media/image34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10" Type="http://schemas.openxmlformats.org/officeDocument/2006/relationships/image" Target="../media/image29.png"/><Relationship Id="rId19" Type="http://schemas.openxmlformats.org/officeDocument/2006/relationships/image" Target="../media/image37.png"/><Relationship Id="rId4" Type="http://schemas.openxmlformats.org/officeDocument/2006/relationships/image" Target="../media/image220.png"/><Relationship Id="rId9" Type="http://schemas.openxmlformats.org/officeDocument/2006/relationships/image" Target="../media/image28.png"/><Relationship Id="rId14" Type="http://schemas.openxmlformats.org/officeDocument/2006/relationships/image" Target="../media/image3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18" Type="http://schemas.openxmlformats.org/officeDocument/2006/relationships/image" Target="../media/image55.png"/><Relationship Id="rId26" Type="http://schemas.openxmlformats.org/officeDocument/2006/relationships/image" Target="../media/image62.png"/><Relationship Id="rId3" Type="http://schemas.openxmlformats.org/officeDocument/2006/relationships/image" Target="../media/image40.png"/><Relationship Id="rId21" Type="http://schemas.openxmlformats.org/officeDocument/2006/relationships/image" Target="../media/image58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17" Type="http://schemas.openxmlformats.org/officeDocument/2006/relationships/image" Target="../media/image54.png"/><Relationship Id="rId25" Type="http://schemas.openxmlformats.org/officeDocument/2006/relationships/image" Target="../media/image61.png"/><Relationship Id="rId2" Type="http://schemas.openxmlformats.org/officeDocument/2006/relationships/image" Target="../media/image39.png"/><Relationship Id="rId16" Type="http://schemas.openxmlformats.org/officeDocument/2006/relationships/image" Target="../media/image53.png"/><Relationship Id="rId20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24" Type="http://schemas.openxmlformats.org/officeDocument/2006/relationships/image" Target="../media/image60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19" Type="http://schemas.openxmlformats.org/officeDocument/2006/relationships/image" Target="../media/image56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Relationship Id="rId22" Type="http://schemas.openxmlformats.org/officeDocument/2006/relationships/image" Target="../media/image59.png"/></Relationships>
</file>

<file path=ppt/slides/_rels/slide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700.png"/><Relationship Id="rId13" Type="http://schemas.openxmlformats.org/officeDocument/2006/relationships/image" Target="../media/image69.png"/><Relationship Id="rId3" Type="http://schemas.openxmlformats.org/officeDocument/2006/relationships/image" Target="../media/image550.png"/><Relationship Id="rId21" Type="http://schemas.openxmlformats.org/officeDocument/2006/relationships/image" Target="../media/image63.png"/><Relationship Id="rId7" Type="http://schemas.openxmlformats.org/officeDocument/2006/relationships/image" Target="../media/image590.png"/><Relationship Id="rId12" Type="http://schemas.openxmlformats.org/officeDocument/2006/relationships/image" Target="../media/image68.png"/><Relationship Id="rId17" Type="http://schemas.openxmlformats.org/officeDocument/2006/relationships/image" Target="../media/image690.png"/><Relationship Id="rId25" Type="http://schemas.openxmlformats.org/officeDocument/2006/relationships/image" Target="../media/image73.png"/><Relationship Id="rId16" Type="http://schemas.openxmlformats.org/officeDocument/2006/relationships/image" Target="../media/image72.png"/><Relationship Id="rId20" Type="http://schemas.openxmlformats.org/officeDocument/2006/relationships/image" Target="../media/image72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67.png"/><Relationship Id="rId24" Type="http://schemas.openxmlformats.org/officeDocument/2006/relationships/image" Target="../media/image71.png"/><Relationship Id="rId23" Type="http://schemas.openxmlformats.org/officeDocument/2006/relationships/image" Target="../media/image65.png"/><Relationship Id="rId10" Type="http://schemas.openxmlformats.org/officeDocument/2006/relationships/image" Target="../media/image66.png"/><Relationship Id="rId19" Type="http://schemas.openxmlformats.org/officeDocument/2006/relationships/image" Target="../media/image710.png"/><Relationship Id="rId4" Type="http://schemas.openxmlformats.org/officeDocument/2006/relationships/image" Target="../media/image560.png"/><Relationship Id="rId9" Type="http://schemas.openxmlformats.org/officeDocument/2006/relationships/image" Target="../media/image600.png"/><Relationship Id="rId14" Type="http://schemas.openxmlformats.org/officeDocument/2006/relationships/image" Target="../media/image70.png"/><Relationship Id="rId22" Type="http://schemas.openxmlformats.org/officeDocument/2006/relationships/image" Target="../media/image6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1.png"/><Relationship Id="rId7" Type="http://schemas.openxmlformats.org/officeDocument/2006/relationships/image" Target="../media/image3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2.png"/><Relationship Id="rId11" Type="http://schemas.openxmlformats.org/officeDocument/2006/relationships/image" Target="../media/image390.png"/><Relationship Id="rId5" Type="http://schemas.openxmlformats.org/officeDocument/2006/relationships/image" Target="../media/image331.png"/><Relationship Id="rId10" Type="http://schemas.openxmlformats.org/officeDocument/2006/relationships/image" Target="../media/image380.png"/><Relationship Id="rId9" Type="http://schemas.openxmlformats.org/officeDocument/2006/relationships/image" Target="../media/image370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00.png"/><Relationship Id="rId18" Type="http://schemas.openxmlformats.org/officeDocument/2006/relationships/image" Target="../media/image85.png"/><Relationship Id="rId17" Type="http://schemas.openxmlformats.org/officeDocument/2006/relationships/image" Target="../media/image84.png"/><Relationship Id="rId2" Type="http://schemas.openxmlformats.org/officeDocument/2006/relationships/image" Target="../media/image80.png"/><Relationship Id="rId16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490.png"/><Relationship Id="rId15" Type="http://schemas.openxmlformats.org/officeDocument/2006/relationships/image" Target="../media/image82.png"/><Relationship Id="rId10" Type="http://schemas.openxmlformats.org/officeDocument/2006/relationships/image" Target="../media/image480.png"/><Relationship Id="rId19" Type="http://schemas.openxmlformats.org/officeDocument/2006/relationships/image" Target="../media/image86.png"/><Relationship Id="rId14" Type="http://schemas.openxmlformats.org/officeDocument/2006/relationships/image" Target="../media/image8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7" Type="http://schemas.openxmlformats.org/officeDocument/2006/relationships/image" Target="../media/image92.png"/><Relationship Id="rId12" Type="http://schemas.openxmlformats.org/officeDocument/2006/relationships/image" Target="../media/image870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860.png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10" Type="http://schemas.openxmlformats.org/officeDocument/2006/relationships/image" Target="../media/image850.png"/><Relationship Id="rId9" Type="http://schemas.openxmlformats.org/officeDocument/2006/relationships/image" Target="../media/image840.png"/><Relationship Id="rId4" Type="http://schemas.openxmlformats.org/officeDocument/2006/relationships/image" Target="../media/image8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06645" y="747780"/>
            <a:ext cx="8501923" cy="3058474"/>
            <a:chOff x="406645" y="747780"/>
            <a:chExt cx="8501923" cy="3058474"/>
          </a:xfrm>
        </p:grpSpPr>
        <p:sp>
          <p:nvSpPr>
            <p:cNvPr id="36" name="TextBox 35"/>
            <p:cNvSpPr txBox="1"/>
            <p:nvPr/>
          </p:nvSpPr>
          <p:spPr>
            <a:xfrm>
              <a:off x="2793881" y="3292966"/>
              <a:ext cx="57782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sz="2400" b="1" i="1">
                  <a:solidFill>
                    <a:srgbClr val="0080CC"/>
                  </a:solidFill>
                </a:defRPr>
              </a:lvl1pPr>
            </a:lstStyle>
            <a:p>
              <a:r>
                <a:rPr lang="kk-KZ" b="0" dirty="0"/>
                <a:t>Өндірілетін өнімнің максималды көлемі</a:t>
              </a:r>
              <a:endParaRPr lang="ru-RU" b="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793881" y="2738459"/>
              <a:ext cx="61146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k-KZ" sz="2400" i="1" dirty="0" smtClean="0">
                  <a:solidFill>
                    <a:srgbClr val="062678"/>
                  </a:solidFill>
                </a:rPr>
                <a:t>Результирующий фактор или обем выпуска</a:t>
              </a:r>
              <a:endParaRPr lang="ru-RU" sz="2400" i="1" dirty="0">
                <a:solidFill>
                  <a:srgbClr val="062678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818965" y="1827281"/>
              <a:ext cx="359906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sz="2400" b="1" i="1">
                  <a:solidFill>
                    <a:srgbClr val="0080CC"/>
                  </a:solidFill>
                </a:defRPr>
              </a:lvl1pPr>
            </a:lstStyle>
            <a:p>
              <a:r>
                <a:rPr lang="kk-KZ" b="0" dirty="0" smtClean="0"/>
                <a:t>Факторы производства</a:t>
              </a:r>
              <a:r>
                <a:rPr lang="ru-RU" b="0" dirty="0" smtClean="0"/>
                <a:t>: </a:t>
              </a:r>
              <a:endParaRPr lang="ru-RU" b="0" dirty="0"/>
            </a:p>
            <a:p>
              <a:r>
                <a:rPr lang="en-US" b="0" dirty="0"/>
                <a:t>K</a:t>
              </a:r>
              <a:r>
                <a:rPr lang="kk-KZ" b="0" dirty="0"/>
                <a:t> - капитал, </a:t>
              </a:r>
              <a:r>
                <a:rPr lang="en-US" b="0" dirty="0"/>
                <a:t>L</a:t>
              </a:r>
              <a:r>
                <a:rPr lang="kk-KZ" b="0" dirty="0"/>
                <a:t> - </a:t>
              </a:r>
              <a:r>
                <a:rPr lang="kk-KZ" b="0" dirty="0" smtClean="0"/>
                <a:t>труд</a:t>
              </a:r>
              <a:endParaRPr lang="ru-RU" b="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517638" y="747780"/>
                  <a:ext cx="2535887" cy="4778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b="1" i="1">
                      <a:solidFill>
                        <a:srgbClr val="062678"/>
                      </a:solidFill>
                    </a:defRPr>
                  </a:lvl1pPr>
                </a:lstStyle>
                <a:p>
                  <a14:m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</a:rPr>
                            <m:t>1,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</a:rPr>
                        <m:t>,..</m:t>
                      </m:r>
                    </m:oMath>
                  </a14:m>
                  <a:r>
                    <a:rPr lang="en-US" dirty="0"/>
                    <a:t>,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dirty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7638" y="747780"/>
                  <a:ext cx="2535887" cy="47788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721" t="-8974" b="-26923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80702" y="1243668"/>
                  <a:ext cx="179036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b="1" i="1">
                      <a:solidFill>
                        <a:srgbClr val="062678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702" y="1243668"/>
                  <a:ext cx="1790362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b="-17105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Прямоугольник 14"/>
                <p:cNvSpPr/>
                <p:nvPr/>
              </p:nvSpPr>
              <p:spPr>
                <a:xfrm>
                  <a:off x="526265" y="1691974"/>
                  <a:ext cx="1508555" cy="4778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b="1" i="1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  <m:t>1,</m:t>
                          </m:r>
                        </m:sub>
                      </m:sSub>
                      <m:sSub>
                        <m:sSubPr>
                          <m:ctrlPr>
                            <a:rPr lang="en-US" sz="2400" b="1" i="1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080CC"/>
                          </a:solidFill>
                          <a:latin typeface="Cambria Math" panose="02040503050406030204" pitchFamily="18" charset="0"/>
                        </a:rPr>
                        <m:t>,..</m:t>
                      </m:r>
                    </m:oMath>
                  </a14:m>
                  <a:r>
                    <a:rPr lang="en-US" sz="2400" b="1" i="1" dirty="0">
                      <a:solidFill>
                        <a:srgbClr val="062678"/>
                      </a:solidFill>
                    </a:rPr>
                    <a:t>,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b="1" i="1" dirty="0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dirty="0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1" i="1" dirty="0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a14:m>
                  <a:endParaRPr lang="ru-RU" sz="2400" b="1" i="1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Прямоугольник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265" y="1691974"/>
                  <a:ext cx="1508555" cy="47788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t="-8974" b="-26923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Прямоугольник 17"/>
                <p:cNvSpPr/>
                <p:nvPr/>
              </p:nvSpPr>
              <p:spPr>
                <a:xfrm>
                  <a:off x="517638" y="2631560"/>
                  <a:ext cx="42511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ru-RU" sz="2400" b="1" i="1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Прямоугольник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7638" y="2631560"/>
                  <a:ext cx="425116" cy="461665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b="-10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TextBox 29"/>
            <p:cNvSpPr txBox="1"/>
            <p:nvPr/>
          </p:nvSpPr>
          <p:spPr>
            <a:xfrm>
              <a:off x="2793722" y="1102636"/>
              <a:ext cx="39398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k-KZ" sz="2400" i="1" dirty="0" smtClean="0">
                  <a:solidFill>
                    <a:srgbClr val="062678"/>
                  </a:solidFill>
                </a:rPr>
                <a:t>Производственная функция</a:t>
              </a:r>
              <a:endParaRPr lang="ru-RU" sz="2400" i="1" dirty="0">
                <a:solidFill>
                  <a:srgbClr val="062678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Прямоугольник 18"/>
                <p:cNvSpPr/>
                <p:nvPr/>
              </p:nvSpPr>
              <p:spPr>
                <a:xfrm>
                  <a:off x="489517" y="2196613"/>
                  <a:ext cx="74571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US" sz="2400" b="1" i="1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ru-RU" sz="2400" b="1" i="1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Прямоугольник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517" y="2196613"/>
                  <a:ext cx="745717" cy="46166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Прямоугольник 20"/>
                <p:cNvSpPr/>
                <p:nvPr/>
              </p:nvSpPr>
              <p:spPr>
                <a:xfrm>
                  <a:off x="498241" y="3318186"/>
                  <a:ext cx="43954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oMath>
                    </m:oMathPara>
                  </a14:m>
                  <a:endParaRPr lang="ru-RU" sz="2400" b="1" i="1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Прямоугольник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8241" y="3318186"/>
                  <a:ext cx="439544" cy="461665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Прямоугольник 36"/>
            <p:cNvSpPr/>
            <p:nvPr/>
          </p:nvSpPr>
          <p:spPr>
            <a:xfrm>
              <a:off x="406645" y="747780"/>
              <a:ext cx="8271589" cy="3058474"/>
            </a:xfrm>
            <a:prstGeom prst="rect">
              <a:avLst/>
            </a:prstGeom>
            <a:noFill/>
            <a:ln>
              <a:solidFill>
                <a:srgbClr val="06267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8" name="Заголовок 1"/>
          <p:cNvSpPr>
            <a:spLocks noGrp="1"/>
          </p:cNvSpPr>
          <p:nvPr>
            <p:ph type="title"/>
          </p:nvPr>
        </p:nvSpPr>
        <p:spPr>
          <a:xfrm>
            <a:off x="260851" y="3915188"/>
            <a:ext cx="8001742" cy="523220"/>
          </a:xfrm>
          <a:noFill/>
        </p:spPr>
        <p:txBody>
          <a:bodyPr wrap="none" rtlCol="0">
            <a:spAutoFit/>
          </a:bodyPr>
          <a:lstStyle/>
          <a:p>
            <a:pPr algn="l"/>
            <a:r>
              <a:rPr lang="kk-KZ" sz="2800" i="1" dirty="0" smtClean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Некоторые своиства производственной функции</a:t>
            </a:r>
            <a:endParaRPr lang="ru-RU" sz="2800" i="1" dirty="0">
              <a:solidFill>
                <a:srgbClr val="062678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530388" y="4581877"/>
            <a:ext cx="8002052" cy="1985930"/>
            <a:chOff x="530388" y="4581877"/>
            <a:chExt cx="8002052" cy="198593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280542" y="4590326"/>
                  <a:ext cx="2271391" cy="79457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b="0" i="1">
                      <a:solidFill>
                        <a:srgbClr val="0080CC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>
                                <a:latin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ru-RU">
                                <a:latin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  <m:r>
                          <a:rPr lang="ru-RU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0,</m:t>
                        </m:r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>
                                <a:latin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ru-RU">
                                <a:latin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  <m:r>
                          <a:rPr lang="ru-RU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80542" y="4590326"/>
                  <a:ext cx="2271391" cy="794576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364088" y="4581877"/>
                  <a:ext cx="2530180" cy="9197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i="1">
                      <a:solidFill>
                        <a:srgbClr val="062678"/>
                      </a:solidFill>
                      <a:latin typeface="Cambria Math" panose="02040503050406030204" pitchFamily="18" charset="0"/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i="1">
                                <a:solidFill>
                                  <a:srgbClr val="008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i="1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</m:e>
                              <m:sup>
                                <m:r>
                                  <a:rPr lang="en-US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>
                                <a:solidFill>
                                  <a:srgbClr val="0080CC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ru-RU">
                                <a:solidFill>
                                  <a:srgbClr val="0080CC"/>
                                </a:solidFill>
                                <a:latin typeface="Cambria Math" panose="02040503050406030204" pitchFamily="18" charset="0"/>
                              </a:rPr>
                              <m:t>𝜕</m:t>
                            </m:r>
                            <m:sSup>
                              <m:sSupPr>
                                <m:ctrlPr>
                                  <a:rPr lang="ru-RU" i="1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p>
                                <m:r>
                                  <a:rPr lang="en-US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ru-RU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0,</m:t>
                        </m:r>
                        <m:f>
                          <m:fPr>
                            <m:ctrlPr>
                              <a:rPr lang="ru-RU" i="1">
                                <a:solidFill>
                                  <a:srgbClr val="008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i="1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u-RU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</m:e>
                              <m:sup>
                                <m:r>
                                  <a:rPr lang="en-US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>
                                <a:solidFill>
                                  <a:srgbClr val="0080CC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ru-RU">
                                <a:solidFill>
                                  <a:srgbClr val="0080CC"/>
                                </a:solidFill>
                                <a:latin typeface="Cambria Math" panose="02040503050406030204" pitchFamily="18" charset="0"/>
                              </a:rPr>
                              <m:t>𝜕</m:t>
                            </m:r>
                            <m:sSup>
                              <m:sSupPr>
                                <m:ctrlPr>
                                  <a:rPr lang="ru-RU" i="1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e>
                              <m:sup>
                                <m:r>
                                  <a:rPr lang="en-US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ru-RU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ru-RU" dirty="0">
                    <a:solidFill>
                      <a:srgbClr val="0080CC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4088" y="4581877"/>
                  <a:ext cx="2530180" cy="919739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530388" y="4718800"/>
                  <a:ext cx="60465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b="1" i="1">
                      <a:solidFill>
                        <a:srgbClr val="0080CC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k-KZ" b="0">
                            <a:latin typeface="Cambria Math" panose="02040503050406030204" pitchFamily="18" charset="0"/>
                          </a:rPr>
                          <m:t>1° </m:t>
                        </m:r>
                      </m:oMath>
                    </m:oMathPara>
                  </a14:m>
                  <a:endParaRPr lang="ru-RU" b="0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388" y="4718800"/>
                  <a:ext cx="604653" cy="461665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4531819" y="4718800"/>
                  <a:ext cx="60465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i="1">
                      <a:solidFill>
                        <a:srgbClr val="062678"/>
                      </a:solidFill>
                      <a:latin typeface="Cambria Math" panose="02040503050406030204" pitchFamily="18" charset="0"/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k-KZ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2° </m:t>
                        </m:r>
                      </m:oMath>
                    </m:oMathPara>
                  </a14:m>
                  <a:endParaRPr lang="ru-RU" dirty="0">
                    <a:solidFill>
                      <a:srgbClr val="0080CC"/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1819" y="4718800"/>
                  <a:ext cx="604653" cy="461665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1414645" y="5818415"/>
                  <a:ext cx="60465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i="1">
                      <a:solidFill>
                        <a:srgbClr val="062678"/>
                      </a:solidFill>
                      <a:latin typeface="Cambria Math" panose="02040503050406030204" pitchFamily="18" charset="0"/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kk-KZ">
                            <a:latin typeface="Cambria Math" panose="02040503050406030204" pitchFamily="18" charset="0"/>
                          </a:rPr>
                          <m:t>° 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4645" y="5818415"/>
                  <a:ext cx="604653" cy="461665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Заголовок 1"/>
            <p:cNvSpPr txBox="1">
              <a:spLocks/>
            </p:cNvSpPr>
            <p:nvPr/>
          </p:nvSpPr>
          <p:spPr>
            <a:xfrm>
              <a:off x="1835696" y="5530686"/>
              <a:ext cx="6696744" cy="103712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kk-KZ" sz="2800" i="1" dirty="0" smtClean="0">
                  <a:solidFill>
                    <a:srgbClr val="062678"/>
                  </a:solidFill>
                </a:rPr>
                <a:t>Производственные  фактор друг -друга замещают и дополняют</a:t>
              </a:r>
              <a:endParaRPr lang="ru-RU" sz="2800" i="1" dirty="0">
                <a:solidFill>
                  <a:srgbClr val="062678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413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517752" y="266848"/>
            <a:ext cx="5366377" cy="3452227"/>
            <a:chOff x="517752" y="266848"/>
            <a:chExt cx="5366377" cy="34522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517752" y="266848"/>
                  <a:ext cx="43396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𝑌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7752" y="266848"/>
                  <a:ext cx="433965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" name="Группа 2"/>
            <p:cNvGrpSpPr/>
            <p:nvPr/>
          </p:nvGrpSpPr>
          <p:grpSpPr>
            <a:xfrm>
              <a:off x="744790" y="388798"/>
              <a:ext cx="5139339" cy="3330277"/>
              <a:chOff x="744790" y="388798"/>
              <a:chExt cx="5139339" cy="3330277"/>
            </a:xfrm>
          </p:grpSpPr>
          <p:sp>
            <p:nvSpPr>
              <p:cNvPr id="7" name="Дуга 6"/>
              <p:cNvSpPr/>
              <p:nvPr/>
            </p:nvSpPr>
            <p:spPr>
              <a:xfrm flipH="1">
                <a:off x="965709" y="1245155"/>
                <a:ext cx="4918420" cy="2473920"/>
              </a:xfrm>
              <a:prstGeom prst="arc">
                <a:avLst>
                  <a:gd name="adj1" fmla="val 16200000"/>
                  <a:gd name="adj2" fmla="val 21573876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9" name="Прямая со стрелкой 8"/>
              <p:cNvCxnSpPr/>
              <p:nvPr/>
            </p:nvCxnSpPr>
            <p:spPr>
              <a:xfrm flipV="1">
                <a:off x="949724" y="388798"/>
                <a:ext cx="0" cy="247392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 стрелкой 9"/>
              <p:cNvCxnSpPr/>
              <p:nvPr/>
            </p:nvCxnSpPr>
            <p:spPr>
              <a:xfrm>
                <a:off x="744790" y="2672416"/>
                <a:ext cx="297154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3204000" y="2689912"/>
                    <a:ext cx="558223" cy="4880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04000" y="2689912"/>
                    <a:ext cx="558223" cy="488032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1464417" y="930081"/>
                    <a:ext cx="1657059" cy="4880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𝑌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𝑓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64417" y="930081"/>
                    <a:ext cx="1657059" cy="488032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" name="Группа 3"/>
          <p:cNvGrpSpPr/>
          <p:nvPr/>
        </p:nvGrpSpPr>
        <p:grpSpPr>
          <a:xfrm>
            <a:off x="4572000" y="3786434"/>
            <a:ext cx="3236976" cy="2537667"/>
            <a:chOff x="4572000" y="3786434"/>
            <a:chExt cx="3236976" cy="25376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4572000" y="4567802"/>
                  <a:ext cx="1573892" cy="896143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defPPr>
                    <a:defRPr lang="ru-RU"/>
                  </a:defPPr>
                  <a:lvl1pPr algn="ctr">
                    <a:spcBef>
                      <a:spcPct val="0"/>
                    </a:spcBef>
                    <a:buNone/>
                    <a:defRPr sz="2800" i="1">
                      <a:solidFill>
                        <a:srgbClr val="062678"/>
                      </a:solidFill>
                      <a:latin typeface="+mj-lt"/>
                      <a:ea typeface="+mj-ea"/>
                      <a:cs typeface="+mj-cs"/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>
                            <a:latin typeface="Cambria Math" panose="02040503050406030204" pitchFamily="18" charset="0"/>
                          </a:rPr>
                          <m:t>𝐴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sz="240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</m:oMath>
                    </m:oMathPara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4567802"/>
                  <a:ext cx="1573892" cy="896143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572000" y="3786434"/>
                  <a:ext cx="1445652" cy="78136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i="1">
                      <a:solidFill>
                        <a:srgbClr val="0080CC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>
                            <a:latin typeface="Cambria Math" panose="02040503050406030204" pitchFamily="18" charset="0"/>
                          </a:rPr>
                          <m:t>𝐴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3786434"/>
                  <a:ext cx="1445652" cy="781368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572000" y="5540297"/>
                  <a:ext cx="3236976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>
                    <a:defRPr lang="ru-RU"/>
                  </a:defPPr>
                  <a:lvl1pPr>
                    <a:defRPr sz="2400" i="1">
                      <a:solidFill>
                        <a:srgbClr val="0080CC"/>
                      </a:solidFill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  <m:r>
                          <a:rPr lang="en-US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5540297"/>
                  <a:ext cx="3236976" cy="783804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238489" y="3207105"/>
            <a:ext cx="8820684" cy="523220"/>
          </a:xfrm>
          <a:noFill/>
        </p:spPr>
        <p:txBody>
          <a:bodyPr wrap="none" rtlCol="0">
            <a:spAutoFit/>
          </a:bodyPr>
          <a:lstStyle/>
          <a:p>
            <a:pPr algn="l"/>
            <a:r>
              <a:rPr lang="kk-KZ" sz="2800" i="1" dirty="0" smtClean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Понятие совокупного,среднего и предельного продкта</a:t>
            </a:r>
            <a:endParaRPr lang="ru-RU" sz="2800" i="1" dirty="0">
              <a:solidFill>
                <a:srgbClr val="062678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507097" y="3833246"/>
            <a:ext cx="5510555" cy="3112824"/>
            <a:chOff x="507097" y="3833246"/>
            <a:chExt cx="5510555" cy="3112824"/>
          </a:xfrm>
        </p:grpSpPr>
        <p:cxnSp>
          <p:nvCxnSpPr>
            <p:cNvPr id="27" name="Прямая со стрелкой 26"/>
            <p:cNvCxnSpPr/>
            <p:nvPr/>
          </p:nvCxnSpPr>
          <p:spPr>
            <a:xfrm flipV="1">
              <a:off x="983311" y="3942691"/>
              <a:ext cx="0" cy="226709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773770" y="6035398"/>
              <a:ext cx="303835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Дуга 28"/>
            <p:cNvSpPr/>
            <p:nvPr/>
          </p:nvSpPr>
          <p:spPr>
            <a:xfrm flipH="1">
              <a:off x="988651" y="4678971"/>
              <a:ext cx="5029001" cy="2267099"/>
            </a:xfrm>
            <a:prstGeom prst="arc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3445555" y="6064560"/>
                  <a:ext cx="532149" cy="4472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5555" y="6064560"/>
                  <a:ext cx="532149" cy="447232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507097" y="3833246"/>
                  <a:ext cx="52373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𝑇𝑃</m:t>
                        </m:r>
                      </m:oMath>
                    </m:oMathPara>
                  </a14:m>
                  <a:endParaRPr lang="ru-RU" i="1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097" y="3833246"/>
                  <a:ext cx="523733" cy="369332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Группа 1"/>
          <p:cNvGrpSpPr/>
          <p:nvPr/>
        </p:nvGrpSpPr>
        <p:grpSpPr>
          <a:xfrm>
            <a:off x="3921270" y="623186"/>
            <a:ext cx="5071683" cy="2501156"/>
            <a:chOff x="3921270" y="623186"/>
            <a:chExt cx="5071683" cy="25011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Прямоугольник 32"/>
                <p:cNvSpPr/>
                <p:nvPr/>
              </p:nvSpPr>
              <p:spPr>
                <a:xfrm>
                  <a:off x="4000112" y="751797"/>
                  <a:ext cx="80977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</m:oMath>
                    </m:oMathPara>
                  </a14:m>
                  <a:endParaRPr lang="ru-RU" sz="2400" b="1" i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Прямоугольник 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00112" y="751797"/>
                  <a:ext cx="809773" cy="461665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Прямоугольник 33"/>
                <p:cNvSpPr/>
                <p:nvPr/>
              </p:nvSpPr>
              <p:spPr>
                <a:xfrm>
                  <a:off x="4029767" y="1242072"/>
                  <a:ext cx="780534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𝐴</m:t>
                        </m:r>
                        <m:sSub>
                          <m:sSub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ru-RU" sz="2400" b="1" i="1" dirty="0"/>
                </a:p>
              </p:txBody>
            </p:sp>
          </mc:Choice>
          <mc:Fallback xmlns="">
            <p:sp>
              <p:nvSpPr>
                <p:cNvPr id="34" name="Прямоугольник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9767" y="1242072"/>
                  <a:ext cx="780534" cy="461665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 b="-2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Прямоугольник 34"/>
                <p:cNvSpPr/>
                <p:nvPr/>
              </p:nvSpPr>
              <p:spPr>
                <a:xfrm>
                  <a:off x="4012561" y="1702781"/>
                  <a:ext cx="87549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</m:oMath>
                    </m:oMathPara>
                  </a14:m>
                  <a:endParaRPr lang="ru-RU" sz="2400" b="1" i="1" dirty="0"/>
                </a:p>
              </p:txBody>
            </p:sp>
          </mc:Choice>
          <mc:Fallback xmlns="">
            <p:sp>
              <p:nvSpPr>
                <p:cNvPr id="35" name="Прямоугольник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12561" y="1702781"/>
                  <a:ext cx="875496" cy="461665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Прямоугольник 35"/>
                <p:cNvSpPr/>
                <p:nvPr/>
              </p:nvSpPr>
              <p:spPr>
                <a:xfrm>
                  <a:off x="4057003" y="2157809"/>
                  <a:ext cx="8386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ru-RU" sz="2400" b="1" i="1" dirty="0"/>
                </a:p>
              </p:txBody>
            </p:sp>
          </mc:Choice>
          <mc:Fallback xmlns="">
            <p:sp>
              <p:nvSpPr>
                <p:cNvPr id="36" name="Прямоугольник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57003" y="2157809"/>
                  <a:ext cx="838627" cy="461665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TextBox 36"/>
            <p:cNvSpPr txBox="1"/>
            <p:nvPr/>
          </p:nvSpPr>
          <p:spPr>
            <a:xfrm>
              <a:off x="4827091" y="774272"/>
              <a:ext cx="36860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k-KZ" sz="2400" i="1" dirty="0" smtClean="0">
                  <a:solidFill>
                    <a:srgbClr val="062678"/>
                  </a:solidFill>
                </a:rPr>
                <a:t>Средний выпуск капитала</a:t>
              </a:r>
              <a:endParaRPr lang="ru-RU" sz="2400" i="1" dirty="0">
                <a:solidFill>
                  <a:srgbClr val="062678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874109" y="1256706"/>
              <a:ext cx="33327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sz="2400" i="1">
                  <a:solidFill>
                    <a:srgbClr val="0080CC"/>
                  </a:solidFill>
                  <a:latin typeface="Cambria Math" panose="02040503050406030204" pitchFamily="18" charset="0"/>
                </a:defRPr>
              </a:lvl1pPr>
            </a:lstStyle>
            <a:p>
              <a:r>
                <a:rPr lang="kk-KZ" dirty="0" smtClean="0"/>
                <a:t>Средний выпуск труда</a:t>
              </a:r>
              <a:endParaRPr lang="ru-RU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874109" y="2203750"/>
              <a:ext cx="39819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sz="2400" i="1">
                  <a:solidFill>
                    <a:srgbClr val="0080CC"/>
                  </a:solidFill>
                  <a:latin typeface="Cambria Math" panose="02040503050406030204" pitchFamily="18" charset="0"/>
                </a:defRPr>
              </a:lvl1pPr>
            </a:lstStyle>
            <a:p>
              <a:r>
                <a:rPr lang="kk-KZ" dirty="0" smtClean="0"/>
                <a:t>Предельный выпуск труда</a:t>
              </a:r>
              <a:endParaRPr lang="ru-RU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843740" y="1744162"/>
              <a:ext cx="41492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k-KZ" sz="2400" i="1" dirty="0" smtClean="0">
                  <a:solidFill>
                    <a:srgbClr val="062678"/>
                  </a:solidFill>
                </a:rPr>
                <a:t>Предельное выпуск капитала</a:t>
              </a:r>
              <a:endParaRPr lang="ru-RU" sz="2400" i="1" dirty="0">
                <a:solidFill>
                  <a:srgbClr val="062678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Прямоугольник 40"/>
                <p:cNvSpPr/>
                <p:nvPr/>
              </p:nvSpPr>
              <p:spPr>
                <a:xfrm>
                  <a:off x="4105207" y="2617203"/>
                  <a:ext cx="62709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𝑇𝑃</m:t>
                        </m:r>
                      </m:oMath>
                    </m:oMathPara>
                  </a14:m>
                  <a:endParaRPr lang="ru-RU" sz="2400" b="1" i="1" dirty="0"/>
                </a:p>
              </p:txBody>
            </p:sp>
          </mc:Choice>
          <mc:Fallback xmlns="">
            <p:sp>
              <p:nvSpPr>
                <p:cNvPr id="41" name="Прямоугольник 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05207" y="2617203"/>
                  <a:ext cx="627095" cy="461665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TextBox 41"/>
            <p:cNvSpPr txBox="1"/>
            <p:nvPr/>
          </p:nvSpPr>
          <p:spPr>
            <a:xfrm>
              <a:off x="4888057" y="2625447"/>
              <a:ext cx="276710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i="1" dirty="0" smtClean="0">
                  <a:solidFill>
                    <a:srgbClr val="062678"/>
                  </a:solidFill>
                </a:rPr>
                <a:t>Совокупный выпуск</a:t>
              </a:r>
              <a:endParaRPr lang="ru-RU" sz="2400" i="1" dirty="0">
                <a:solidFill>
                  <a:srgbClr val="062678"/>
                </a:solidFill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3921270" y="623186"/>
              <a:ext cx="4855492" cy="25011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4677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153" y="64698"/>
            <a:ext cx="4669871" cy="954107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kk-KZ" sz="2800" i="1" dirty="0" smtClean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Совокупный,средний и предельный выпуск</a:t>
            </a:r>
            <a:endParaRPr lang="ru-RU" sz="2800" i="1" dirty="0">
              <a:solidFill>
                <a:srgbClr val="06267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0" name="Заголовок 1"/>
          <p:cNvSpPr txBox="1">
            <a:spLocks/>
          </p:cNvSpPr>
          <p:nvPr/>
        </p:nvSpPr>
        <p:spPr>
          <a:xfrm>
            <a:off x="4389433" y="2706810"/>
            <a:ext cx="4808663" cy="830997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>
              <a:spcBef>
                <a:spcPct val="0"/>
              </a:spcBef>
              <a:buNone/>
              <a:defRPr sz="2800" i="1">
                <a:solidFill>
                  <a:srgbClr val="062678"/>
                </a:solidFill>
              </a:defRPr>
            </a:lvl1pPr>
          </a:lstStyle>
          <a:p>
            <a:r>
              <a:rPr lang="kk-KZ" sz="2400" dirty="0" smtClean="0"/>
              <a:t>Коэффициенты эластичности производственных факторов</a:t>
            </a:r>
            <a:endParaRPr lang="ru-RU" sz="24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282738" y="984342"/>
            <a:ext cx="4343588" cy="5541002"/>
            <a:chOff x="282738" y="984342"/>
            <a:chExt cx="4343588" cy="5541002"/>
          </a:xfrm>
        </p:grpSpPr>
        <p:sp>
          <p:nvSpPr>
            <p:cNvPr id="5" name="Полилиния 4"/>
            <p:cNvSpPr/>
            <p:nvPr/>
          </p:nvSpPr>
          <p:spPr>
            <a:xfrm>
              <a:off x="1088571" y="4412836"/>
              <a:ext cx="2185852" cy="942935"/>
            </a:xfrm>
            <a:custGeom>
              <a:avLst/>
              <a:gdLst>
                <a:gd name="connsiteX0" fmla="*/ 0 w 2185852"/>
                <a:gd name="connsiteY0" fmla="*/ 942935 h 942935"/>
                <a:gd name="connsiteX1" fmla="*/ 966652 w 2185852"/>
                <a:gd name="connsiteY1" fmla="*/ 2410 h 942935"/>
                <a:gd name="connsiteX2" fmla="*/ 2185852 w 2185852"/>
                <a:gd name="connsiteY2" fmla="*/ 725221 h 942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85852" h="942935">
                  <a:moveTo>
                    <a:pt x="0" y="942935"/>
                  </a:moveTo>
                  <a:cubicBezTo>
                    <a:pt x="301171" y="490815"/>
                    <a:pt x="602343" y="38696"/>
                    <a:pt x="966652" y="2410"/>
                  </a:cubicBezTo>
                  <a:cubicBezTo>
                    <a:pt x="1330961" y="-33876"/>
                    <a:pt x="1758406" y="345672"/>
                    <a:pt x="2185852" y="725221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1" name="Прямая соединительная линия 50"/>
            <p:cNvCxnSpPr>
              <a:stCxn id="32" idx="2"/>
            </p:cNvCxnSpPr>
            <p:nvPr/>
          </p:nvCxnSpPr>
          <p:spPr>
            <a:xfrm flipH="1">
              <a:off x="829317" y="4427338"/>
              <a:ext cx="1205729" cy="8914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1339726" y="2555706"/>
              <a:ext cx="48666" cy="308474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696068" y="5653955"/>
              <a:ext cx="3812220" cy="24490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олилиния 15"/>
            <p:cNvSpPr/>
            <p:nvPr/>
          </p:nvSpPr>
          <p:spPr>
            <a:xfrm>
              <a:off x="885457" y="3849703"/>
              <a:ext cx="2591857" cy="2675641"/>
            </a:xfrm>
            <a:custGeom>
              <a:avLst/>
              <a:gdLst>
                <a:gd name="connsiteX0" fmla="*/ 0 w 1570008"/>
                <a:gd name="connsiteY0" fmla="*/ 924478 h 2675641"/>
                <a:gd name="connsiteX1" fmla="*/ 414068 w 1570008"/>
                <a:gd name="connsiteY1" fmla="*/ 79090 h 2675641"/>
                <a:gd name="connsiteX2" fmla="*/ 1570008 w 1570008"/>
                <a:gd name="connsiteY2" fmla="*/ 2675641 h 2675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70008" h="2675641">
                  <a:moveTo>
                    <a:pt x="0" y="924478"/>
                  </a:moveTo>
                  <a:cubicBezTo>
                    <a:pt x="76200" y="355853"/>
                    <a:pt x="152400" y="-212771"/>
                    <a:pt x="414068" y="79090"/>
                  </a:cubicBezTo>
                  <a:cubicBezTo>
                    <a:pt x="675736" y="370951"/>
                    <a:pt x="1122872" y="1523296"/>
                    <a:pt x="1570008" y="2675641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>
                <a:solidFill>
                  <a:schemeClr val="lt1"/>
                </a:solidFill>
              </a:endParaRPr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 flipH="1" flipV="1">
              <a:off x="829029" y="3360570"/>
              <a:ext cx="19883" cy="2471297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23744" y="3353687"/>
                  <a:ext cx="55579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latin typeface="Cambria Math"/>
                          </a:rPr>
                          <m:t>𝐴</m:t>
                        </m:r>
                        <m:sSub>
                          <m:sSubPr>
                            <m:ctrlP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en-US" sz="1400" b="0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latin typeface="Cambria Math"/>
                          </a:rPr>
                          <m:t>𝑀</m:t>
                        </m:r>
                        <m:sSub>
                          <m:sSubPr>
                            <m:ctrlP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ru-RU" sz="14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744" y="3353687"/>
                  <a:ext cx="555793" cy="52322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2057907" y="1763618"/>
              <a:ext cx="22858" cy="3890337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Овал 27"/>
            <p:cNvSpPr/>
            <p:nvPr/>
          </p:nvSpPr>
          <p:spPr>
            <a:xfrm>
              <a:off x="1333631" y="3827387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1080076" y="3563626"/>
                  <a:ext cx="84164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/>
                          </a:rPr>
                          <m:t>𝑀𝑎𝑥</m:t>
                        </m:r>
                        <m:r>
                          <a:rPr lang="en-US" sz="1200" b="0" i="1" smtClean="0">
                            <a:latin typeface="Cambria Math"/>
                          </a:rPr>
                          <m:t> </m:t>
                        </m:r>
                        <m:r>
                          <a:rPr lang="en-US" sz="1200" b="0" i="1" smtClean="0">
                            <a:latin typeface="Cambria Math"/>
                          </a:rPr>
                          <m:t>𝑀</m:t>
                        </m:r>
                        <m:sSub>
                          <m:sSubPr>
                            <m:ctrlP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0076" y="3563626"/>
                  <a:ext cx="841641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1956208" y="4069779"/>
                  <a:ext cx="113255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𝑀𝑎𝑥</m:t>
                      </m:r>
                      <m:r>
                        <a:rPr lang="en-US" sz="1200" b="0" i="1" smtClean="0">
                          <a:latin typeface="Cambria Math"/>
                        </a:rPr>
                        <m:t> </m:t>
                      </m:r>
                      <m:r>
                        <a:rPr lang="en-US" sz="1200" b="0" i="1" smtClean="0">
                          <a:latin typeface="Cambria Math"/>
                        </a:rPr>
                        <m:t>𝐴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𝐿</m:t>
                          </m:r>
                        </m:sub>
                      </m:sSub>
                    </m:oMath>
                  </a14:m>
                  <a:r>
                    <a:rPr lang="en-US" sz="1200" dirty="0" smtClean="0"/>
                    <a:t>=</a:t>
                  </a:r>
                  <a14:m>
                    <m:oMath xmlns:m="http://schemas.openxmlformats.org/officeDocument/2006/math">
                      <m:r>
                        <a:rPr lang="en-US" sz="1200" b="0" i="1" dirty="0" smtClean="0">
                          <a:latin typeface="Cambria Math"/>
                        </a:rPr>
                        <m:t>𝑀</m:t>
                      </m:r>
                      <m:sSub>
                        <m:sSubPr>
                          <m:ctrlP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dirty="0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dirty="0" smtClean="0">
                              <a:latin typeface="Cambria Math"/>
                            </a:rPr>
                            <m:t>𝐿</m:t>
                          </m:r>
                        </m:sub>
                      </m:sSub>
                    </m:oMath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6208" y="4069779"/>
                  <a:ext cx="1132554" cy="27699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t="-2222" b="-17778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Овал 31"/>
            <p:cNvSpPr/>
            <p:nvPr/>
          </p:nvSpPr>
          <p:spPr>
            <a:xfrm>
              <a:off x="2035046" y="440447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4142547" y="5678445"/>
                  <a:ext cx="3657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42547" y="5678445"/>
                  <a:ext cx="365741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 rot="10800000" flipV="1">
                  <a:off x="1239456" y="5647201"/>
                  <a:ext cx="37767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 flipV="1">
                  <a:off x="1239456" y="5647201"/>
                  <a:ext cx="377676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1908372" y="5640446"/>
                  <a:ext cx="25334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8372" y="5640446"/>
                  <a:ext cx="253347" cy="369332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r="-45238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282738" y="3787762"/>
                  <a:ext cx="56868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1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/>
                              </a:rPr>
                              <m:t>  </m:t>
                            </m:r>
                            <m:r>
                              <a:rPr lang="en-US" sz="1200" b="0" i="1" smtClean="0">
                                <a:latin typeface="Cambria Math"/>
                              </a:rPr>
                              <m:t>𝑀𝑃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</a:rPr>
                              <m:t>𝐿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2738" y="3787762"/>
                  <a:ext cx="568681" cy="27699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0" name="Прямая соединительная линия 69"/>
            <p:cNvCxnSpPr/>
            <p:nvPr/>
          </p:nvCxnSpPr>
          <p:spPr>
            <a:xfrm flipH="1">
              <a:off x="829317" y="3867831"/>
              <a:ext cx="440706" cy="9076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flipV="1">
              <a:off x="821689" y="1060245"/>
              <a:ext cx="0" cy="2266429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829317" y="3326674"/>
              <a:ext cx="367897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Полилиния 8"/>
            <p:cNvSpPr/>
            <p:nvPr/>
          </p:nvSpPr>
          <p:spPr>
            <a:xfrm>
              <a:off x="820201" y="1509788"/>
              <a:ext cx="3180946" cy="1825771"/>
            </a:xfrm>
            <a:custGeom>
              <a:avLst/>
              <a:gdLst>
                <a:gd name="connsiteX0" fmla="*/ 0 w 3169920"/>
                <a:gd name="connsiteY0" fmla="*/ 1799628 h 1799628"/>
                <a:gd name="connsiteX1" fmla="*/ 914400 w 3169920"/>
                <a:gd name="connsiteY1" fmla="*/ 545594 h 1799628"/>
                <a:gd name="connsiteX2" fmla="*/ 1698171 w 3169920"/>
                <a:gd name="connsiteY2" fmla="*/ 49205 h 1799628"/>
                <a:gd name="connsiteX3" fmla="*/ 2481943 w 3169920"/>
                <a:gd name="connsiteY3" fmla="*/ 84039 h 1799628"/>
                <a:gd name="connsiteX4" fmla="*/ 3169920 w 3169920"/>
                <a:gd name="connsiteY4" fmla="*/ 632679 h 1799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69920" h="1799628">
                  <a:moveTo>
                    <a:pt x="0" y="1799628"/>
                  </a:moveTo>
                  <a:cubicBezTo>
                    <a:pt x="315686" y="1318479"/>
                    <a:pt x="631372" y="837331"/>
                    <a:pt x="914400" y="545594"/>
                  </a:cubicBezTo>
                  <a:cubicBezTo>
                    <a:pt x="1197428" y="253857"/>
                    <a:pt x="1436914" y="126131"/>
                    <a:pt x="1698171" y="49205"/>
                  </a:cubicBezTo>
                  <a:cubicBezTo>
                    <a:pt x="1959428" y="-27721"/>
                    <a:pt x="2236652" y="-13207"/>
                    <a:pt x="2481943" y="84039"/>
                  </a:cubicBezTo>
                  <a:cubicBezTo>
                    <a:pt x="2727234" y="181285"/>
                    <a:pt x="2948577" y="406982"/>
                    <a:pt x="3169920" y="63267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>
                <a:solidFill>
                  <a:schemeClr val="lt1"/>
                </a:solidFill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894901" y="1509789"/>
              <a:ext cx="0" cy="4144166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 rot="10800000" flipV="1">
                  <a:off x="2690161" y="5640446"/>
                  <a:ext cx="37767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 flipV="1">
                  <a:off x="2690161" y="5640446"/>
                  <a:ext cx="377676" cy="369332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357001" y="984342"/>
                  <a:ext cx="33906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𝑇𝑃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001" y="984342"/>
                  <a:ext cx="339067" cy="276999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 l="-18182" r="-16364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4260585" y="3324577"/>
                  <a:ext cx="3657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60585" y="3324577"/>
                  <a:ext cx="365741" cy="369332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200868" y="2278707"/>
                  <a:ext cx="20101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00868" y="2278707"/>
                  <a:ext cx="201016" cy="276999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 l="-30303" r="-24242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1968828" y="1489540"/>
                  <a:ext cx="21140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68828" y="1489540"/>
                  <a:ext cx="211404" cy="276999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l="-28571" r="-20000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2789199" y="1222665"/>
                  <a:ext cx="20088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9199" y="1222665"/>
                  <a:ext cx="200889" cy="276999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 l="-30303" r="-21212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 rot="10800000" flipV="1">
                  <a:off x="1291945" y="3237713"/>
                  <a:ext cx="37767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 flipV="1">
                  <a:off x="1291945" y="3237713"/>
                  <a:ext cx="377676" cy="369332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2013123" y="3240566"/>
                  <a:ext cx="25334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3123" y="3240566"/>
                  <a:ext cx="253347" cy="369332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 r="-45238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 rot="10800000" flipV="1">
                  <a:off x="2837977" y="3237713"/>
                  <a:ext cx="37767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 flipV="1">
                  <a:off x="2837977" y="3237713"/>
                  <a:ext cx="377676" cy="369332"/>
                </a:xfrm>
                <a:prstGeom prst="rect">
                  <a:avLst/>
                </a:prstGeom>
                <a:blipFill rotWithShape="0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Овал 40"/>
            <p:cNvSpPr/>
            <p:nvPr/>
          </p:nvSpPr>
          <p:spPr>
            <a:xfrm>
              <a:off x="2057905" y="1743680"/>
              <a:ext cx="45719" cy="4571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1310771" y="2553013"/>
              <a:ext cx="45719" cy="4571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2866783" y="1497052"/>
              <a:ext cx="45719" cy="45719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4596534" y="3693909"/>
            <a:ext cx="3698320" cy="2344094"/>
            <a:chOff x="4596534" y="3693909"/>
            <a:chExt cx="3698320" cy="234409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4596534" y="3708786"/>
                  <a:ext cx="3698320" cy="1318502"/>
                </a:xfrm>
                <a:prstGeom prst="rect">
                  <a:avLst/>
                </a:prstGeom>
              </p:spPr>
              <p:txBody>
                <a:bodyPr vert="horz" lIns="91440" tIns="45720" rIns="91440" bIns="45720" rtlCol="0" anchor="ctr">
                  <a:noAutofit/>
                </a:bodyPr>
                <a:lstStyle>
                  <a:defPPr>
                    <a:defRPr lang="ru-RU"/>
                  </a:defPPr>
                  <a:lvl1pPr algn="ctr">
                    <a:spcBef>
                      <a:spcPct val="0"/>
                    </a:spcBef>
                    <a:buNone/>
                    <a:defRPr sz="2400" i="1">
                      <a:solidFill>
                        <a:srgbClr val="062678"/>
                      </a:solidFill>
                      <a:latin typeface="Cambria Math" panose="02040503050406030204" pitchFamily="18" charset="0"/>
                      <a:ea typeface="+mj-ea"/>
                      <a:cs typeface="+mj-cs"/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1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sSub>
                              <m:sSub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den>
                        </m:f>
                        <m:r>
                          <a:rPr lang="en-US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num>
                              <m:den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den>
                            </m:f>
                          </m:num>
                          <m:den>
                            <m:f>
                              <m:fPr>
                                <m:ctrlPr>
                                  <a:rPr lang="en-US" sz="1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num>
                              <m:den>
                                <m:r>
                                  <a:rPr lang="en-US" sz="18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den>
                            </m:f>
                          </m:den>
                        </m:f>
                        <m:r>
                          <a:rPr lang="en-US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den>
                        </m:f>
                        <m:r>
                          <a:rPr lang="en-US" sz="1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1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</m:oMath>
                    </m:oMathPara>
                  </a14:m>
                  <a:endParaRPr lang="ru-RU" sz="1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6534" y="3708786"/>
                  <a:ext cx="3698320" cy="1318502"/>
                </a:xfrm>
                <a:prstGeom prst="rect">
                  <a:avLst/>
                </a:prstGeom>
                <a:blipFill rotWithShape="0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" name="Группа 6"/>
            <p:cNvGrpSpPr/>
            <p:nvPr/>
          </p:nvGrpSpPr>
          <p:grpSpPr>
            <a:xfrm>
              <a:off x="4940626" y="3693909"/>
              <a:ext cx="3033127" cy="2344094"/>
              <a:chOff x="4940626" y="3693909"/>
              <a:chExt cx="3033127" cy="234409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5020380" y="4982859"/>
                    <a:ext cx="2953373" cy="10119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>
                    <a:defPPr>
                      <a:defRPr lang="ru-RU"/>
                    </a:defPPr>
                    <a:lvl1pPr>
                      <a:defRPr sz="2400" i="1">
                        <a:solidFill>
                          <a:srgbClr val="0080CC"/>
                        </a:solidFill>
                        <a:latin typeface="Cambria Math" panose="02040503050406030204" pitchFamily="18" charset="0"/>
                      </a:defRPr>
                    </a:lvl1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b>
                          </m:sSub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sSub>
                                <m:sSubPr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num>
                                <m:den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en-US" sz="1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num>
                                <m:den>
                                  <m:r>
                                    <a:rPr lang="en-US" sz="180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den>
                              </m:f>
                            </m:den>
                          </m:f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num>
                            <m:den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den>
                          </m:f>
                          <m:r>
                            <a:rPr lang="en-US" sz="1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1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US" sz="1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den>
                          </m:f>
                        </m:oMath>
                      </m:oMathPara>
                    </a14:m>
                    <a:endParaRPr lang="ru-RU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0380" y="4982859"/>
                    <a:ext cx="2953373" cy="1011944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" name="Прямоугольник 9"/>
              <p:cNvSpPr/>
              <p:nvPr/>
            </p:nvSpPr>
            <p:spPr>
              <a:xfrm>
                <a:off x="4940626" y="3693909"/>
                <a:ext cx="3027027" cy="234409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2384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75305" y="337943"/>
                <a:ext cx="3605539" cy="46166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defPPr>
                  <a:defRPr lang="ru-RU"/>
                </a:defPPr>
                <a:lvl1pPr algn="ctr">
                  <a:spcBef>
                    <a:spcPct val="0"/>
                  </a:spcBef>
                  <a:buNone/>
                  <a:defRPr sz="2400" i="1">
                    <a:solidFill>
                      <a:srgbClr val="062678"/>
                    </a:solidFill>
                    <a:latin typeface="Cambria Math" panose="02040503050406030204" pitchFamily="18" charset="0"/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d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const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305" y="337943"/>
                <a:ext cx="3605539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21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Группа 9"/>
          <p:cNvGrpSpPr/>
          <p:nvPr/>
        </p:nvGrpSpPr>
        <p:grpSpPr>
          <a:xfrm>
            <a:off x="157186" y="631349"/>
            <a:ext cx="6178697" cy="5097658"/>
            <a:chOff x="157186" y="631349"/>
            <a:chExt cx="6178697" cy="50976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410362" y="4088476"/>
                  <a:ext cx="41735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1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ru-RU" sz="1400" dirty="0"/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0362" y="4088476"/>
                  <a:ext cx="417355" cy="307777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" name="Группа 13"/>
            <p:cNvGrpSpPr/>
            <p:nvPr/>
          </p:nvGrpSpPr>
          <p:grpSpPr>
            <a:xfrm>
              <a:off x="157186" y="631349"/>
              <a:ext cx="6178697" cy="5097658"/>
              <a:chOff x="608729" y="262017"/>
              <a:chExt cx="5083152" cy="3793320"/>
            </a:xfrm>
          </p:grpSpPr>
          <p:cxnSp>
            <p:nvCxnSpPr>
              <p:cNvPr id="72" name="Прямая соединительная линия 71"/>
              <p:cNvCxnSpPr/>
              <p:nvPr/>
            </p:nvCxnSpPr>
            <p:spPr>
              <a:xfrm flipH="1">
                <a:off x="1077685" y="2945207"/>
                <a:ext cx="1670124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>
                <a:stCxn id="65" idx="0"/>
              </p:cNvCxnSpPr>
              <p:nvPr/>
            </p:nvCxnSpPr>
            <p:spPr>
              <a:xfrm>
                <a:off x="2747809" y="2913660"/>
                <a:ext cx="0" cy="598983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>
                <a:off x="1934328" y="2448370"/>
                <a:ext cx="0" cy="1064273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>
                <a:stCxn id="64" idx="2"/>
              </p:cNvCxnSpPr>
              <p:nvPr/>
            </p:nvCxnSpPr>
            <p:spPr>
              <a:xfrm flipH="1" flipV="1">
                <a:off x="1081285" y="2441354"/>
                <a:ext cx="815073" cy="7015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Дуга 59"/>
              <p:cNvSpPr/>
              <p:nvPr/>
            </p:nvSpPr>
            <p:spPr>
              <a:xfrm flipH="1" flipV="1">
                <a:off x="1567909" y="262017"/>
                <a:ext cx="4123972" cy="2799603"/>
              </a:xfrm>
              <a:prstGeom prst="arc">
                <a:avLst>
                  <a:gd name="adj1" fmla="val 15950852"/>
                  <a:gd name="adj2" fmla="val 52135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608729" y="945189"/>
                    <a:ext cx="622609" cy="50969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8729" y="945189"/>
                    <a:ext cx="622609" cy="509696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8" name="Прямая со стрелкой 57"/>
              <p:cNvCxnSpPr/>
              <p:nvPr/>
            </p:nvCxnSpPr>
            <p:spPr>
              <a:xfrm flipV="1">
                <a:off x="1077686" y="1127653"/>
                <a:ext cx="0" cy="258373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 стрелкой 58"/>
              <p:cNvCxnSpPr/>
              <p:nvPr/>
            </p:nvCxnSpPr>
            <p:spPr>
              <a:xfrm>
                <a:off x="857083" y="3512643"/>
                <a:ext cx="3198744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3737666" y="3545641"/>
                    <a:ext cx="560240" cy="50969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37666" y="3545641"/>
                    <a:ext cx="560240" cy="509696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1847885" y="2209250"/>
                    <a:ext cx="608569" cy="20612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)</m:t>
                          </m:r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63" name="TextBox 6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47885" y="2209250"/>
                    <a:ext cx="608569" cy="206123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 r="-3306" b="-8889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4" name="Овал 63"/>
              <p:cNvSpPr/>
              <p:nvPr/>
            </p:nvSpPr>
            <p:spPr>
              <a:xfrm>
                <a:off x="1896358" y="2416822"/>
                <a:ext cx="70032" cy="63094"/>
              </a:xfrm>
              <a:prstGeom prst="ellipse">
                <a:avLst/>
              </a:prstGeom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5" name="Овал 64"/>
              <p:cNvSpPr/>
              <p:nvPr/>
            </p:nvSpPr>
            <p:spPr>
              <a:xfrm>
                <a:off x="2712793" y="2913660"/>
                <a:ext cx="70032" cy="63094"/>
              </a:xfrm>
              <a:prstGeom prst="ellipse">
                <a:avLst/>
              </a:prstGeom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TextBox 68"/>
                  <p:cNvSpPr txBox="1"/>
                  <p:nvPr/>
                </p:nvSpPr>
                <p:spPr>
                  <a:xfrm>
                    <a:off x="2669239" y="2704803"/>
                    <a:ext cx="580919" cy="20612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/>
                            </a:rPr>
                            <m:t>𝐵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)</m:t>
                          </m:r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69" name="TextBox 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69239" y="2704803"/>
                    <a:ext cx="580919" cy="206123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 r="-8696" b="-6522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842273" y="2317950"/>
                    <a:ext cx="272568" cy="22902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70" name="Text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2273" y="2317950"/>
                    <a:ext cx="272568" cy="229026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TextBox 70"/>
                  <p:cNvSpPr txBox="1"/>
                  <p:nvPr/>
                </p:nvSpPr>
                <p:spPr>
                  <a:xfrm>
                    <a:off x="1699110" y="3481701"/>
                    <a:ext cx="618386" cy="42474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71" name="TextBox 7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99110" y="3481701"/>
                    <a:ext cx="618386" cy="424747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2523680" y="3481701"/>
                    <a:ext cx="612003" cy="42474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23680" y="3481701"/>
                    <a:ext cx="612003" cy="424747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TextBox 2"/>
                  <p:cNvSpPr txBox="1"/>
                  <p:nvPr/>
                </p:nvSpPr>
                <p:spPr>
                  <a:xfrm>
                    <a:off x="3231967" y="2719230"/>
                    <a:ext cx="658643" cy="50969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3" name="TextBox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31967" y="2719230"/>
                    <a:ext cx="658643" cy="509696"/>
                  </a:xfrm>
                  <a:prstGeom prst="rect">
                    <a:avLst/>
                  </a:prstGeom>
                  <a:blipFill rotWithShape="0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9" name="Группа 8"/>
          <p:cNvGrpSpPr/>
          <p:nvPr/>
        </p:nvGrpSpPr>
        <p:grpSpPr>
          <a:xfrm>
            <a:off x="4651958" y="1603140"/>
            <a:ext cx="5536666" cy="4994212"/>
            <a:chOff x="4651958" y="1603140"/>
            <a:chExt cx="5536666" cy="4994212"/>
          </a:xfrm>
        </p:grpSpPr>
        <p:cxnSp>
          <p:nvCxnSpPr>
            <p:cNvPr id="37" name="Прямая соединительная линия 36"/>
            <p:cNvCxnSpPr>
              <a:stCxn id="23" idx="0"/>
            </p:cNvCxnSpPr>
            <p:nvPr/>
          </p:nvCxnSpPr>
          <p:spPr>
            <a:xfrm>
              <a:off x="6570443" y="5356683"/>
              <a:ext cx="0" cy="68053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5049563" y="5387948"/>
              <a:ext cx="1489647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5841826" y="4823776"/>
              <a:ext cx="0" cy="1209183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>
              <a:off x="5080795" y="4815649"/>
              <a:ext cx="761438" cy="1792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Дуга 16"/>
            <p:cNvSpPr/>
            <p:nvPr/>
          </p:nvSpPr>
          <p:spPr>
            <a:xfrm flipH="1" flipV="1">
              <a:off x="5572707" y="2424255"/>
              <a:ext cx="3738520" cy="3161346"/>
            </a:xfrm>
            <a:prstGeom prst="arc">
              <a:avLst>
                <a:gd name="adj1" fmla="val 16143866"/>
                <a:gd name="adj2" fmla="val 52135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Дуга 23"/>
            <p:cNvSpPr/>
            <p:nvPr/>
          </p:nvSpPr>
          <p:spPr>
            <a:xfrm flipH="1" flipV="1">
              <a:off x="6076110" y="1949424"/>
              <a:ext cx="3738520" cy="3161346"/>
            </a:xfrm>
            <a:prstGeom prst="arc">
              <a:avLst>
                <a:gd name="adj1" fmla="val 16143866"/>
                <a:gd name="adj2" fmla="val 52135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Дуга 24"/>
            <p:cNvSpPr/>
            <p:nvPr/>
          </p:nvSpPr>
          <p:spPr>
            <a:xfrm flipH="1" flipV="1">
              <a:off x="6450104" y="1603140"/>
              <a:ext cx="3738520" cy="3161346"/>
            </a:xfrm>
            <a:prstGeom prst="arc">
              <a:avLst>
                <a:gd name="adj1" fmla="val 16143866"/>
                <a:gd name="adj2" fmla="val 52135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" name="Прямая со стрелкой 14"/>
            <p:cNvCxnSpPr/>
            <p:nvPr/>
          </p:nvCxnSpPr>
          <p:spPr>
            <a:xfrm flipV="1">
              <a:off x="5080796" y="3247942"/>
              <a:ext cx="0" cy="293553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4884032" y="6037222"/>
              <a:ext cx="2853081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651958" y="3247942"/>
                  <a:ext cx="555329" cy="5790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1958" y="3247942"/>
                  <a:ext cx="555329" cy="579096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7442956" y="6018256"/>
                  <a:ext cx="499700" cy="5790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42956" y="6018256"/>
                  <a:ext cx="499700" cy="579096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5290276" y="4391208"/>
                  <a:ext cx="822661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/>
                          </a:rPr>
                          <m:t>𝐴</m:t>
                        </m:r>
                        <m:r>
                          <a:rPr lang="en-US" sz="1200" b="0" i="1" smtClean="0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1200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200" b="0" i="1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0276" y="4391208"/>
                  <a:ext cx="822661" cy="276999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Овал 21"/>
            <p:cNvSpPr/>
            <p:nvPr/>
          </p:nvSpPr>
          <p:spPr>
            <a:xfrm>
              <a:off x="5811001" y="4792196"/>
              <a:ext cx="62464" cy="71685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6539210" y="5356683"/>
              <a:ext cx="62464" cy="71685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6076110" y="5428369"/>
                  <a:ext cx="828496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/>
                          </a:rPr>
                          <m:t>𝐵</m:t>
                        </m:r>
                        <m:r>
                          <a:rPr lang="en-US" sz="1200" b="0" i="1" smtClean="0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200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sz="12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1200" b="0" i="1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6110" y="5428369"/>
                  <a:ext cx="828496" cy="276999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4778425" y="4642900"/>
                  <a:ext cx="378663" cy="3121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1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ru-RU" sz="1400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8425" y="4642900"/>
                  <a:ext cx="378663" cy="312133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5635069" y="6002067"/>
                  <a:ext cx="551562" cy="4825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1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ru-RU" sz="1400" dirty="0"/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35069" y="6002067"/>
                  <a:ext cx="551562" cy="482580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4779362" y="5197925"/>
                  <a:ext cx="325737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1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ru-RU" sz="1400" dirty="0"/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9362" y="5197925"/>
                  <a:ext cx="325737" cy="307777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6370534" y="6002067"/>
                  <a:ext cx="545869" cy="4825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1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ru-RU" sz="1400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70534" y="6002067"/>
                  <a:ext cx="545869" cy="482580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7436783" y="5370861"/>
                  <a:ext cx="432654" cy="5790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𝑄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36783" y="5370861"/>
                  <a:ext cx="432654" cy="579096"/>
                </a:xfrm>
                <a:prstGeom prst="rect">
                  <a:avLst/>
                </a:prstGeom>
                <a:blipFill rotWithShape="0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 rot="10800000" flipV="1">
                  <a:off x="7909499" y="4872783"/>
                  <a:ext cx="588814" cy="5790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 flipV="1">
                  <a:off x="7909499" y="4872783"/>
                  <a:ext cx="588814" cy="579096"/>
                </a:xfrm>
                <a:prstGeom prst="rect">
                  <a:avLst/>
                </a:prstGeom>
                <a:blipFill rotWithShape="0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8335798" y="4518118"/>
                  <a:ext cx="599315" cy="5790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35798" y="4518118"/>
                  <a:ext cx="599315" cy="579096"/>
                </a:xfrm>
                <a:prstGeom prst="rect">
                  <a:avLst/>
                </a:prstGeom>
                <a:blipFill rotWithShape="0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41376" y="5505702"/>
                <a:ext cx="1886029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𝑀𝑅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𝑇𝑆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𝐿𝐾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num>
                        <m:den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376" y="5505702"/>
                <a:ext cx="1886029" cy="610936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Заголовок 1"/>
          <p:cNvSpPr>
            <a:spLocks noGrp="1"/>
          </p:cNvSpPr>
          <p:nvPr>
            <p:ph type="title"/>
          </p:nvPr>
        </p:nvSpPr>
        <p:spPr>
          <a:xfrm>
            <a:off x="171094" y="863102"/>
            <a:ext cx="2543634" cy="523220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kk-KZ" sz="2800" i="1" dirty="0" smtClean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Изокванта</a:t>
            </a:r>
            <a:endParaRPr lang="ru-RU" sz="2800" i="1" dirty="0">
              <a:solidFill>
                <a:srgbClr val="06267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6" name="Заголовок 1"/>
          <p:cNvSpPr txBox="1">
            <a:spLocks/>
          </p:cNvSpPr>
          <p:nvPr/>
        </p:nvSpPr>
        <p:spPr>
          <a:xfrm>
            <a:off x="4505207" y="524694"/>
            <a:ext cx="4198798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800" i="1" dirty="0" smtClean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Кобба-Дуглас функциясы</a:t>
            </a:r>
            <a:endParaRPr lang="ru-RU" sz="2800" i="1" dirty="0">
              <a:solidFill>
                <a:srgbClr val="062678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6" name="Заголовок 1"/>
          <p:cNvSpPr txBox="1">
            <a:spLocks/>
          </p:cNvSpPr>
          <p:nvPr/>
        </p:nvSpPr>
        <p:spPr>
          <a:xfrm>
            <a:off x="4487896" y="2454812"/>
            <a:ext cx="3612495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800" i="1" dirty="0" smtClean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Карта и</a:t>
            </a:r>
            <a:r>
              <a:rPr lang="kk-KZ" sz="2800" i="1" dirty="0" smtClean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зокванты</a:t>
            </a:r>
            <a:endParaRPr lang="ru-RU" sz="2800" i="1" dirty="0">
              <a:solidFill>
                <a:srgbClr val="062678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5049563" y="1111373"/>
            <a:ext cx="1866840" cy="1381523"/>
            <a:chOff x="5049563" y="1111373"/>
            <a:chExt cx="1866840" cy="13815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5313221" y="1237426"/>
                  <a:ext cx="1560107" cy="30066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𝐾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sup>
                        </m:sSup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3221" y="1237426"/>
                  <a:ext cx="1560107" cy="300660"/>
                </a:xfrm>
                <a:prstGeom prst="rect">
                  <a:avLst/>
                </a:prstGeom>
                <a:blipFill rotWithShape="0">
                  <a:blip r:embed="rId25"/>
                  <a:stretch>
                    <a:fillRect l="-2734" t="-6122" r="-781" b="-408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5317067" y="1571000"/>
                  <a:ext cx="1049518" cy="8309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kk-K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&gt;1</m:t>
                        </m:r>
                      </m:oMath>
                    </m:oMathPara>
                  </a14:m>
                  <a:endParaRPr lang="en-US" b="0" i="1" dirty="0" smtClean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US" dirty="0" smtClean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17067" y="1571000"/>
                  <a:ext cx="1049518" cy="830997"/>
                </a:xfrm>
                <a:prstGeom prst="rect">
                  <a:avLst/>
                </a:prstGeom>
                <a:blipFill rotWithShape="0">
                  <a:blip r:embed="rId26"/>
                  <a:stretch>
                    <a:fillRect l="-2907" t="-735" r="-5233" b="-11029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Прямоугольник 1"/>
            <p:cNvSpPr/>
            <p:nvPr/>
          </p:nvSpPr>
          <p:spPr>
            <a:xfrm>
              <a:off x="5049563" y="1111373"/>
              <a:ext cx="1866840" cy="138152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65161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2" grpId="0"/>
      <p:bldP spid="57" grpId="0"/>
      <p:bldP spid="66" grpId="0"/>
      <p:bldP spid="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576" y="212700"/>
            <a:ext cx="2257395" cy="267386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i="1" dirty="0" smtClean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Изокоста</a:t>
            </a:r>
            <a:endParaRPr lang="ru-RU" sz="3200" i="1" dirty="0">
              <a:solidFill>
                <a:srgbClr val="062678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392576" y="490408"/>
            <a:ext cx="2476616" cy="2487431"/>
            <a:chOff x="392576" y="490408"/>
            <a:chExt cx="2476616" cy="24874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914239" y="2444423"/>
                  <a:ext cx="447430" cy="5334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ru-RU" sz="1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𝑇𝐶</m:t>
                            </m:r>
                          </m:num>
                          <m:den>
                            <m:sSub>
                              <m:sSubPr>
                                <m:ctrlPr>
                                  <a:rPr lang="ru-RU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ru-RU" sz="14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14239" y="2444423"/>
                  <a:ext cx="447430" cy="533416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" name="Группа 13"/>
            <p:cNvGrpSpPr/>
            <p:nvPr/>
          </p:nvGrpSpPr>
          <p:grpSpPr>
            <a:xfrm>
              <a:off x="392576" y="490408"/>
              <a:ext cx="2476616" cy="2328267"/>
              <a:chOff x="392576" y="490408"/>
              <a:chExt cx="2476616" cy="2328267"/>
            </a:xfrm>
          </p:grpSpPr>
          <p:cxnSp>
            <p:nvCxnSpPr>
              <p:cNvPr id="4" name="Прямая со стрелкой 3"/>
              <p:cNvCxnSpPr/>
              <p:nvPr/>
            </p:nvCxnSpPr>
            <p:spPr>
              <a:xfrm flipV="1">
                <a:off x="770379" y="686039"/>
                <a:ext cx="0" cy="187220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 стрелкой 4"/>
              <p:cNvCxnSpPr/>
              <p:nvPr/>
            </p:nvCxnSpPr>
            <p:spPr>
              <a:xfrm>
                <a:off x="626363" y="2414231"/>
                <a:ext cx="208823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2503451" y="2449343"/>
                    <a:ext cx="36574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7" name="TextBox 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03451" y="2449343"/>
                    <a:ext cx="365741" cy="369332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770379" y="1522531"/>
                <a:ext cx="1368152" cy="8917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392576" y="490408"/>
                    <a:ext cx="40645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𝐾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8" name="Text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2576" y="490408"/>
                    <a:ext cx="406458" cy="369332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402648" y="1215893"/>
                    <a:ext cx="447430" cy="53341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𝑇𝐶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ru-RU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2648" y="1215893"/>
                    <a:ext cx="447430" cy="533416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80" name="Заголовок 1"/>
          <p:cNvSpPr txBox="1">
            <a:spLocks/>
          </p:cNvSpPr>
          <p:nvPr/>
        </p:nvSpPr>
        <p:spPr>
          <a:xfrm>
            <a:off x="338039" y="2832633"/>
            <a:ext cx="4330824" cy="954107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sz="2400" i="1">
                <a:solidFill>
                  <a:srgbClr val="062678"/>
                </a:solidFill>
              </a:defRPr>
            </a:lvl1pPr>
          </a:lstStyle>
          <a:p>
            <a:r>
              <a:rPr lang="kk-KZ" sz="2800" dirty="0" smtClean="0"/>
              <a:t>Равновесие производителя</a:t>
            </a:r>
            <a:endParaRPr lang="ru-RU" sz="2800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566422" y="3800698"/>
            <a:ext cx="3133842" cy="1657570"/>
            <a:chOff x="566422" y="3800698"/>
            <a:chExt cx="3133842" cy="16575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Box 83"/>
                <p:cNvSpPr txBox="1"/>
                <p:nvPr/>
              </p:nvSpPr>
              <p:spPr>
                <a:xfrm>
                  <a:off x="796167" y="3951285"/>
                  <a:ext cx="246984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sub>
                      </m:sSub>
                      <m:r>
                        <a:rPr lang="ru-RU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𝐿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𝐾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𝑇𝐶</m:t>
                      </m:r>
                    </m:oMath>
                  </a14:m>
                  <a:r>
                    <a:rPr lang="en-US" dirty="0" smtClean="0"/>
                    <a:t> (1)</a:t>
                  </a:r>
                  <a:endParaRPr lang="ru-RU" dirty="0"/>
                </a:p>
              </p:txBody>
            </p:sp>
          </mc:Choice>
          <mc:Fallback xmlns="">
            <p:sp>
              <p:nvSpPr>
                <p:cNvPr id="84" name="TextBox 8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6167" y="3951285"/>
                  <a:ext cx="2469843" cy="369332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t="-8197" r="-1481" b="-2459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795647" y="4294582"/>
                  <a:ext cx="2834687" cy="5184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𝑀𝑅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𝑇𝑆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𝐿𝐾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𝐾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∆ 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den>
                      </m:f>
                    </m:oMath>
                  </a14:m>
                  <a:r>
                    <a:rPr lang="en-US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i="1" dirty="0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𝐾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(2)</m:t>
                      </m:r>
                    </m:oMath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5647" y="4294582"/>
                  <a:ext cx="2834687" cy="518475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3" name="Прямоугольник 92"/>
            <p:cNvSpPr/>
            <p:nvPr/>
          </p:nvSpPr>
          <p:spPr>
            <a:xfrm>
              <a:off x="566422" y="3800698"/>
              <a:ext cx="3133842" cy="165757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776201" y="4737788"/>
                  <a:ext cx="1526123" cy="5184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𝐿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𝐾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𝐾</m:t>
                              </m:r>
                            </m:sub>
                          </m:sSub>
                        </m:den>
                      </m:f>
                    </m:oMath>
                  </a14:m>
                  <a:r>
                    <a:rPr lang="en-US" dirty="0" smtClean="0"/>
                    <a:t> (3)</a:t>
                  </a:r>
                  <a:endParaRPr lang="ru-RU" dirty="0"/>
                </a:p>
              </p:txBody>
            </p:sp>
          </mc:Choice>
          <mc:Fallback xmlns="">
            <p:sp>
              <p:nvSpPr>
                <p:cNvPr id="94" name="Text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6201" y="4737788"/>
                  <a:ext cx="1526123" cy="518475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r="-2789" b="-117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Группа 17"/>
          <p:cNvGrpSpPr/>
          <p:nvPr/>
        </p:nvGrpSpPr>
        <p:grpSpPr>
          <a:xfrm>
            <a:off x="4933244" y="3605443"/>
            <a:ext cx="3411892" cy="2859849"/>
            <a:chOff x="4933244" y="3605443"/>
            <a:chExt cx="3411892" cy="2859849"/>
          </a:xfrm>
        </p:grpSpPr>
        <p:sp>
          <p:nvSpPr>
            <p:cNvPr id="144" name="Дуга 143"/>
            <p:cNvSpPr/>
            <p:nvPr/>
          </p:nvSpPr>
          <p:spPr>
            <a:xfrm flipH="1" flipV="1">
              <a:off x="6013503" y="3729383"/>
              <a:ext cx="2088232" cy="1800200"/>
            </a:xfrm>
            <a:prstGeom prst="arc">
              <a:avLst>
                <a:gd name="adj1" fmla="val 16200000"/>
                <a:gd name="adj2" fmla="val 2150703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Дуга 144"/>
            <p:cNvSpPr/>
            <p:nvPr/>
          </p:nvSpPr>
          <p:spPr>
            <a:xfrm flipH="1" flipV="1">
              <a:off x="6140751" y="3605443"/>
              <a:ext cx="2088232" cy="1800200"/>
            </a:xfrm>
            <a:prstGeom prst="arc">
              <a:avLst>
                <a:gd name="adj1" fmla="val 16200000"/>
                <a:gd name="adj2" fmla="val 2150703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4933244" y="3950561"/>
              <a:ext cx="3411892" cy="2514731"/>
              <a:chOff x="4933244" y="3950561"/>
              <a:chExt cx="3411892" cy="2514731"/>
            </a:xfrm>
          </p:grpSpPr>
          <p:sp>
            <p:nvSpPr>
              <p:cNvPr id="6" name="Полилиния 5"/>
              <p:cNvSpPr/>
              <p:nvPr/>
            </p:nvSpPr>
            <p:spPr>
              <a:xfrm>
                <a:off x="5762847" y="4965405"/>
                <a:ext cx="994144" cy="802758"/>
              </a:xfrm>
              <a:custGeom>
                <a:avLst/>
                <a:gdLst>
                  <a:gd name="connsiteX0" fmla="*/ 0 w 994144"/>
                  <a:gd name="connsiteY0" fmla="*/ 802758 h 802758"/>
                  <a:gd name="connsiteX1" fmla="*/ 303027 w 994144"/>
                  <a:gd name="connsiteY1" fmla="*/ 669851 h 802758"/>
                  <a:gd name="connsiteX2" fmla="*/ 701748 w 994144"/>
                  <a:gd name="connsiteY2" fmla="*/ 393404 h 802758"/>
                  <a:gd name="connsiteX3" fmla="*/ 994144 w 994144"/>
                  <a:gd name="connsiteY3" fmla="*/ 0 h 802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94144" h="802758">
                    <a:moveTo>
                      <a:pt x="0" y="802758"/>
                    </a:moveTo>
                    <a:cubicBezTo>
                      <a:pt x="93034" y="770417"/>
                      <a:pt x="186069" y="738077"/>
                      <a:pt x="303027" y="669851"/>
                    </a:cubicBezTo>
                    <a:cubicBezTo>
                      <a:pt x="419985" y="601625"/>
                      <a:pt x="586562" y="505046"/>
                      <a:pt x="701748" y="393404"/>
                    </a:cubicBezTo>
                    <a:cubicBezTo>
                      <a:pt x="816934" y="281762"/>
                      <a:pt x="905539" y="140881"/>
                      <a:pt x="994144" y="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36" name="Прямая соединительная линия 135"/>
              <p:cNvCxnSpPr>
                <a:stCxn id="133" idx="4"/>
              </p:cNvCxnSpPr>
              <p:nvPr/>
            </p:nvCxnSpPr>
            <p:spPr>
              <a:xfrm flipH="1">
                <a:off x="6067352" y="5655377"/>
                <a:ext cx="1" cy="44814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Прямая соединительная линия 134"/>
              <p:cNvCxnSpPr>
                <a:stCxn id="133" idx="2"/>
              </p:cNvCxnSpPr>
              <p:nvPr/>
            </p:nvCxnSpPr>
            <p:spPr>
              <a:xfrm flipH="1">
                <a:off x="5420671" y="5632518"/>
                <a:ext cx="623822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Дуга 138"/>
              <p:cNvSpPr/>
              <p:nvPr/>
            </p:nvSpPr>
            <p:spPr>
              <a:xfrm flipH="1" flipV="1">
                <a:off x="5708703" y="4059693"/>
                <a:ext cx="2088232" cy="1800200"/>
              </a:xfrm>
              <a:prstGeom prst="arc">
                <a:avLst>
                  <a:gd name="adj1" fmla="val 16200000"/>
                  <a:gd name="adj2" fmla="val 21507034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30" name="Прямая со стрелкой 129"/>
              <p:cNvCxnSpPr/>
              <p:nvPr/>
            </p:nvCxnSpPr>
            <p:spPr>
              <a:xfrm flipV="1">
                <a:off x="5420671" y="4059693"/>
                <a:ext cx="0" cy="218784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Прямая со стрелкой 130"/>
              <p:cNvCxnSpPr/>
              <p:nvPr/>
            </p:nvCxnSpPr>
            <p:spPr>
              <a:xfrm>
                <a:off x="5276655" y="6103521"/>
                <a:ext cx="295232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Прямая соединительная линия 131"/>
              <p:cNvCxnSpPr/>
              <p:nvPr/>
            </p:nvCxnSpPr>
            <p:spPr>
              <a:xfrm>
                <a:off x="5420671" y="5211821"/>
                <a:ext cx="1368152" cy="8917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" name="Овал 132"/>
              <p:cNvSpPr/>
              <p:nvPr/>
            </p:nvSpPr>
            <p:spPr>
              <a:xfrm>
                <a:off x="6044493" y="5609658"/>
                <a:ext cx="45719" cy="45719"/>
              </a:xfrm>
              <a:prstGeom prst="ellipse">
                <a:avLst/>
              </a:prstGeom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4" name="TextBox 133"/>
                  <p:cNvSpPr txBox="1"/>
                  <p:nvPr/>
                </p:nvSpPr>
                <p:spPr>
                  <a:xfrm>
                    <a:off x="6447724" y="4376337"/>
                    <a:ext cx="784895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𝐿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𝐾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)</m:t>
                          </m:r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134" name="TextBox 1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47724" y="4376337"/>
                    <a:ext cx="784895" cy="307777"/>
                  </a:xfrm>
                  <a:prstGeom prst="rect">
                    <a:avLst/>
                  </a:prstGeom>
                  <a:blipFill rotWithShape="0">
                    <a:blip r:embed="rId16"/>
                    <a:stretch>
                      <a:fillRect b="-8000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7" name="TextBox 136"/>
                  <p:cNvSpPr txBox="1"/>
                  <p:nvPr/>
                </p:nvSpPr>
                <p:spPr>
                  <a:xfrm>
                    <a:off x="5912421" y="6075917"/>
                    <a:ext cx="304827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/>
                            </a:rPr>
                            <m:t>𝐿</m:t>
                          </m:r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137" name="TextBox 1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12421" y="6075917"/>
                    <a:ext cx="304827" cy="276999"/>
                  </a:xfrm>
                  <a:prstGeom prst="rect">
                    <a:avLst/>
                  </a:prstGeom>
                  <a:blipFill rotWithShape="0"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8" name="TextBox 137"/>
                  <p:cNvSpPr txBox="1"/>
                  <p:nvPr/>
                </p:nvSpPr>
                <p:spPr>
                  <a:xfrm>
                    <a:off x="5120333" y="5489247"/>
                    <a:ext cx="332014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/>
                            </a:rPr>
                            <m:t>𝐾</m:t>
                          </m:r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138" name="TextBox 1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20333" y="5489247"/>
                    <a:ext cx="332014" cy="276999"/>
                  </a:xfrm>
                  <a:prstGeom prst="rect">
                    <a:avLst/>
                  </a:prstGeom>
                  <a:blipFill rotWithShape="0"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0" name="Прямая соединительная линия 139"/>
              <p:cNvCxnSpPr/>
              <p:nvPr/>
            </p:nvCxnSpPr>
            <p:spPr>
              <a:xfrm>
                <a:off x="5420671" y="4959793"/>
                <a:ext cx="1663813" cy="111612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Прямая соединительная линия 140"/>
              <p:cNvCxnSpPr/>
              <p:nvPr/>
            </p:nvCxnSpPr>
            <p:spPr>
              <a:xfrm>
                <a:off x="5420671" y="4707765"/>
                <a:ext cx="2162989" cy="13957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Прямая соединительная линия 141"/>
              <p:cNvCxnSpPr/>
              <p:nvPr/>
            </p:nvCxnSpPr>
            <p:spPr>
              <a:xfrm>
                <a:off x="5420671" y="4491741"/>
                <a:ext cx="2448272" cy="15841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Дуга 142"/>
              <p:cNvSpPr/>
              <p:nvPr/>
            </p:nvSpPr>
            <p:spPr>
              <a:xfrm flipH="1" flipV="1">
                <a:off x="5898258" y="3950561"/>
                <a:ext cx="2088232" cy="1800200"/>
              </a:xfrm>
              <a:prstGeom prst="arc">
                <a:avLst>
                  <a:gd name="adj1" fmla="val 16200000"/>
                  <a:gd name="adj2" fmla="val 21507034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6" name="Овал 145"/>
              <p:cNvSpPr/>
              <p:nvPr/>
            </p:nvSpPr>
            <p:spPr>
              <a:xfrm>
                <a:off x="6576228" y="5197542"/>
                <a:ext cx="45719" cy="45719"/>
              </a:xfrm>
              <a:prstGeom prst="ellipse">
                <a:avLst/>
              </a:prstGeom>
              <a:ln>
                <a:solidFill>
                  <a:schemeClr val="accent2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7" name="Овал 146"/>
              <p:cNvSpPr/>
              <p:nvPr/>
            </p:nvSpPr>
            <p:spPr>
              <a:xfrm>
                <a:off x="6447724" y="5342442"/>
                <a:ext cx="45719" cy="45719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4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48" name="Овал 147"/>
              <p:cNvSpPr/>
              <p:nvPr/>
            </p:nvSpPr>
            <p:spPr>
              <a:xfrm>
                <a:off x="6229717" y="5517855"/>
                <a:ext cx="45719" cy="45719"/>
              </a:xfrm>
              <a:prstGeom prst="ellipse">
                <a:avLst/>
              </a:prstGeom>
              <a:ln>
                <a:solidFill>
                  <a:schemeClr val="accent4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0" name="TextBox 149"/>
                  <p:cNvSpPr txBox="1"/>
                  <p:nvPr/>
                </p:nvSpPr>
                <p:spPr>
                  <a:xfrm>
                    <a:off x="4933244" y="3950561"/>
                    <a:ext cx="40645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𝐾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150" name="TextBox 14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33244" y="3950561"/>
                    <a:ext cx="406457" cy="369332"/>
                  </a:xfrm>
                  <a:prstGeom prst="rect">
                    <a:avLst/>
                  </a:prstGeom>
                  <a:blipFill rotWithShape="0"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1" name="TextBox 150"/>
                  <p:cNvSpPr txBox="1"/>
                  <p:nvPr/>
                </p:nvSpPr>
                <p:spPr>
                  <a:xfrm>
                    <a:off x="7979395" y="6095960"/>
                    <a:ext cx="365741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151" name="TextBox 1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979395" y="6095960"/>
                    <a:ext cx="365741" cy="369332"/>
                  </a:xfrm>
                  <a:prstGeom prst="rect">
                    <a:avLst/>
                  </a:prstGeom>
                  <a:blipFill rotWithShape="0"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53" name="Заголовок 1"/>
          <p:cNvSpPr txBox="1">
            <a:spLocks/>
          </p:cNvSpPr>
          <p:nvPr/>
        </p:nvSpPr>
        <p:spPr>
          <a:xfrm>
            <a:off x="5420671" y="3490021"/>
            <a:ext cx="3025318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sz="2800" i="1">
                <a:solidFill>
                  <a:srgbClr val="062678"/>
                </a:solidFill>
              </a:defRPr>
            </a:lvl1pPr>
          </a:lstStyle>
          <a:p>
            <a:r>
              <a:rPr lang="ru-RU" dirty="0" smtClean="0"/>
              <a:t>Кривая роста</a:t>
            </a:r>
            <a:endParaRPr 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5017093" y="303908"/>
            <a:ext cx="3138491" cy="2439005"/>
            <a:chOff x="5017093" y="303908"/>
            <a:chExt cx="3138491" cy="2439005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5017093" y="303908"/>
              <a:ext cx="3138491" cy="2304985"/>
              <a:chOff x="5017093" y="303908"/>
              <a:chExt cx="3138491" cy="230498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0" name="TextBox 99"/>
                  <p:cNvSpPr txBox="1"/>
                  <p:nvPr/>
                </p:nvSpPr>
                <p:spPr>
                  <a:xfrm>
                    <a:off x="6393928" y="1592069"/>
                    <a:ext cx="926984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)</m:t>
                          </m:r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100" name="TextBox 9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93928" y="1592069"/>
                    <a:ext cx="926984" cy="307777"/>
                  </a:xfrm>
                  <a:prstGeom prst="rect">
                    <a:avLst/>
                  </a:prstGeom>
                  <a:blipFill rotWithShape="0">
                    <a:blip r:embed="rId21"/>
                    <a:stretch>
                      <a:fillRect b="-5882"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1" name="Прямая соединительная линия 100"/>
              <p:cNvCxnSpPr>
                <a:stCxn id="99" idx="2"/>
              </p:cNvCxnSpPr>
              <p:nvPr/>
            </p:nvCxnSpPr>
            <p:spPr>
              <a:xfrm flipH="1">
                <a:off x="5782346" y="1888495"/>
                <a:ext cx="623822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Прямая соединительная линия 101"/>
              <p:cNvCxnSpPr>
                <a:stCxn id="99" idx="4"/>
              </p:cNvCxnSpPr>
              <p:nvPr/>
            </p:nvCxnSpPr>
            <p:spPr>
              <a:xfrm flipH="1">
                <a:off x="6429027" y="1911354"/>
                <a:ext cx="1" cy="44814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Дуга 84"/>
              <p:cNvSpPr/>
              <p:nvPr/>
            </p:nvSpPr>
            <p:spPr>
              <a:xfrm flipH="1" flipV="1">
                <a:off x="6067352" y="303908"/>
                <a:ext cx="2088232" cy="1800200"/>
              </a:xfrm>
              <a:prstGeom prst="arc">
                <a:avLst>
                  <a:gd name="adj1" fmla="val 16200000"/>
                  <a:gd name="adj2" fmla="val 21507034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96" name="Прямая со стрелкой 95"/>
              <p:cNvCxnSpPr/>
              <p:nvPr/>
            </p:nvCxnSpPr>
            <p:spPr>
              <a:xfrm flipV="1">
                <a:off x="5782346" y="631306"/>
                <a:ext cx="0" cy="187220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Прямая со стрелкой 96"/>
              <p:cNvCxnSpPr/>
              <p:nvPr/>
            </p:nvCxnSpPr>
            <p:spPr>
              <a:xfrm>
                <a:off x="5638330" y="2359498"/>
                <a:ext cx="208823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Прямая соединительная линия 97"/>
              <p:cNvCxnSpPr/>
              <p:nvPr/>
            </p:nvCxnSpPr>
            <p:spPr>
              <a:xfrm>
                <a:off x="5771509" y="1459958"/>
                <a:ext cx="1368152" cy="8917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Овал 98"/>
              <p:cNvSpPr/>
              <p:nvPr/>
            </p:nvSpPr>
            <p:spPr>
              <a:xfrm>
                <a:off x="6406168" y="1865635"/>
                <a:ext cx="45719" cy="45719"/>
              </a:xfrm>
              <a:prstGeom prst="ellipse">
                <a:avLst/>
              </a:prstGeom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3" name="TextBox 102"/>
                  <p:cNvSpPr txBox="1"/>
                  <p:nvPr/>
                </p:nvSpPr>
                <p:spPr>
                  <a:xfrm>
                    <a:off x="6274096" y="2331894"/>
                    <a:ext cx="373820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103" name="TextBox 10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74096" y="2331894"/>
                    <a:ext cx="373820" cy="276999"/>
                  </a:xfrm>
                  <a:prstGeom prst="rect">
                    <a:avLst/>
                  </a:prstGeom>
                  <a:blipFill rotWithShape="0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4" name="TextBox 103"/>
                  <p:cNvSpPr txBox="1"/>
                  <p:nvPr/>
                </p:nvSpPr>
                <p:spPr>
                  <a:xfrm>
                    <a:off x="5482008" y="1745224"/>
                    <a:ext cx="387157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104" name="TextBox 10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2008" y="1745224"/>
                    <a:ext cx="387157" cy="276999"/>
                  </a:xfrm>
                  <a:prstGeom prst="rect">
                    <a:avLst/>
                  </a:prstGeom>
                  <a:blipFill rotWithShape="0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5" name="TextBox 104"/>
                  <p:cNvSpPr txBox="1"/>
                  <p:nvPr/>
                </p:nvSpPr>
                <p:spPr>
                  <a:xfrm>
                    <a:off x="5017093" y="490408"/>
                    <a:ext cx="106145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        </a:t>
                    </a:r>
                    <a14:m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𝐾</m:t>
                        </m:r>
                      </m:oMath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105" name="TextBox 10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17093" y="490408"/>
                    <a:ext cx="1061456" cy="369332"/>
                  </a:xfrm>
                  <a:prstGeom prst="rect">
                    <a:avLst/>
                  </a:prstGeom>
                  <a:blipFill rotWithShape="0"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7503323" y="2373581"/>
                  <a:ext cx="36574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03323" y="2373581"/>
                  <a:ext cx="365741" cy="369332"/>
                </a:xfrm>
                <a:prstGeom prst="rect">
                  <a:avLst/>
                </a:prstGeom>
                <a:blipFill rotWithShape="0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Группа 15"/>
          <p:cNvGrpSpPr/>
          <p:nvPr/>
        </p:nvGrpSpPr>
        <p:grpSpPr>
          <a:xfrm>
            <a:off x="2083287" y="728228"/>
            <a:ext cx="2867273" cy="1050625"/>
            <a:chOff x="2083287" y="728228"/>
            <a:chExt cx="2867273" cy="10506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2231674" y="753044"/>
                  <a:ext cx="271888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𝐾</m:t>
                          </m:r>
                        </m:sub>
                      </m:sSub>
                      <m:r>
                        <a:rPr lang="ru-RU" sz="20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𝐾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𝐿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𝐿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𝑇𝐶</m:t>
                      </m:r>
                    </m:oMath>
                  </a14:m>
                  <a:r>
                    <a:rPr lang="en-US" sz="2000" dirty="0" smtClean="0"/>
                    <a:t> (1)</a:t>
                  </a:r>
                  <a:endParaRPr lang="ru-RU" sz="2000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31674" y="753044"/>
                  <a:ext cx="2718886" cy="400110"/>
                </a:xfrm>
                <a:prstGeom prst="rect">
                  <a:avLst/>
                </a:prstGeom>
                <a:blipFill rotWithShape="0">
                  <a:blip r:embed="rId24"/>
                  <a:stretch>
                    <a:fillRect t="-9231" r="-1570" b="-2769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2211861" y="1171434"/>
                  <a:ext cx="2191497" cy="5677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𝐾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𝑇𝐶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𝐾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/>
                                  <a:ea typeface="Cambria Math"/>
                                </a:rPr>
                                <m:t>𝐾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𝐿</m:t>
                      </m:r>
                    </m:oMath>
                  </a14:m>
                  <a:r>
                    <a:rPr lang="en-US" sz="2000" dirty="0" smtClean="0"/>
                    <a:t> (2)</a:t>
                  </a:r>
                  <a:endParaRPr lang="ru-RU" sz="2000" dirty="0"/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1861" y="1171434"/>
                  <a:ext cx="2191497" cy="567720"/>
                </a:xfrm>
                <a:prstGeom prst="rect">
                  <a:avLst/>
                </a:prstGeom>
                <a:blipFill rotWithShape="0">
                  <a:blip r:embed="rId25"/>
                  <a:stretch>
                    <a:fillRect r="-1950" b="-1075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Прямоугольник 14"/>
            <p:cNvSpPr/>
            <p:nvPr/>
          </p:nvSpPr>
          <p:spPr>
            <a:xfrm>
              <a:off x="2083287" y="728228"/>
              <a:ext cx="2846988" cy="10506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9100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0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42768" y="1551156"/>
                <a:ext cx="104182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K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2000" b="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768" y="1551156"/>
                <a:ext cx="1041824" cy="615553"/>
              </a:xfrm>
              <a:prstGeom prst="rect">
                <a:avLst/>
              </a:prstGeom>
              <a:blipFill rotWithShape="0">
                <a:blip r:embed="rId2"/>
                <a:stretch>
                  <a:fillRect l="-5263" r="-4678" b="-2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43007" y="2678503"/>
                <a:ext cx="4376967" cy="5869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𝑚𝑖𝑛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den>
                          </m:f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 или </m:t>
                      </m:r>
                      <m:f>
                        <m:fPr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𝑚𝑖𝑛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den>
                          </m:f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007" y="2678503"/>
                <a:ext cx="4376967" cy="58695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43007" y="3673494"/>
                <a:ext cx="3030317" cy="13874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ru-RU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den>
                              </m:f>
                              <m:r>
                                <a:rPr lang="ru-RU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если 0&lt;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ru-RU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ru-RU" sz="2000" b="0" i="1" smtClean="0">
                                  <a:latin typeface="Cambria Math" panose="02040503050406030204" pitchFamily="18" charset="0"/>
                                </a:rPr>
                                <m:t>если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0&lt;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&lt;∞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007" y="3673494"/>
                <a:ext cx="3030317" cy="13874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788024" y="5087609"/>
                <a:ext cx="3665682" cy="13874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𝐴𝑃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ru-RU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ru-RU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при 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  <m:e>
                              <m:f>
                                <m:fPr>
                                  <m:ctrlPr>
                                    <a:rPr lang="ru-RU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  <m:r>
                                <a:rPr lang="ru-RU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>
                                <m:fPr>
                                  <m:ctrlPr>
                                    <a:rPr lang="ru-RU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ru-RU" sz="2000" b="0" i="1" smtClean="0">
                                  <a:latin typeface="Cambria Math" panose="02040503050406030204" pitchFamily="18" charset="0"/>
                                </a:rPr>
                                <m:t>при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0&lt;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&lt;∞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5087609"/>
                <a:ext cx="3665682" cy="138743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42768" y="5290037"/>
                <a:ext cx="3497048" cy="9825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𝑀𝑃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ru-RU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ru-RU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ru-RU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при 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0, </m:t>
                              </m:r>
                              <m:r>
                                <a:rPr lang="ru-RU" sz="2000" b="0" i="1" smtClean="0">
                                  <a:latin typeface="Cambria Math" panose="02040503050406030204" pitchFamily="18" charset="0"/>
                                </a:rPr>
                                <m:t>при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0&lt;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&lt;∞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768" y="5290037"/>
                <a:ext cx="3497048" cy="9825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88024" y="3875920"/>
                <a:ext cx="3341236" cy="9825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𝑀𝑃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𝐴𝑃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ru-RU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при 0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0, </m:t>
                              </m:r>
                              <m:r>
                                <a:rPr lang="ru-RU" sz="2000" b="0" i="1" smtClean="0">
                                  <a:latin typeface="Cambria Math" panose="02040503050406030204" pitchFamily="18" charset="0"/>
                                </a:rPr>
                                <m:t>при 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0&lt;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&lt;∞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875920"/>
                <a:ext cx="3341236" cy="9825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Заголовок 1"/>
          <p:cNvSpPr txBox="1">
            <a:spLocks/>
          </p:cNvSpPr>
          <p:nvPr/>
        </p:nvSpPr>
        <p:spPr>
          <a:xfrm>
            <a:off x="251520" y="303337"/>
            <a:ext cx="5897242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sz="2800" i="1">
                <a:solidFill>
                  <a:srgbClr val="062678"/>
                </a:solidFill>
              </a:defRPr>
            </a:lvl1pPr>
          </a:lstStyle>
          <a:p>
            <a:r>
              <a:rPr lang="kk-KZ" dirty="0" smtClean="0"/>
              <a:t>Вды производственной функций</a:t>
            </a:r>
            <a:endParaRPr lang="ru-RU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350817" y="862085"/>
            <a:ext cx="6299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2400" i="1">
                <a:solidFill>
                  <a:srgbClr val="0080CC"/>
                </a:solidFill>
                <a:latin typeface="Cambria Math" panose="02040503050406030204" pitchFamily="18" charset="0"/>
              </a:defRPr>
            </a:lvl1pPr>
          </a:lstStyle>
          <a:p>
            <a:r>
              <a:rPr lang="en-US" dirty="0"/>
              <a:t>1. </a:t>
            </a:r>
            <a:r>
              <a:rPr lang="ru-RU" dirty="0" smtClean="0"/>
              <a:t>Функции постоянными к</a:t>
            </a:r>
            <a:r>
              <a:rPr lang="kk-KZ" dirty="0" smtClean="0"/>
              <a:t>оэффициентами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44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5" grpId="0"/>
      <p:bldP spid="26" grpId="0"/>
      <p:bldP spid="27" grpId="0"/>
      <p:bldP spid="28" grpId="0"/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63232" y="1298970"/>
            <a:ext cx="3816046" cy="2882037"/>
            <a:chOff x="195233" y="2962746"/>
            <a:chExt cx="4380803" cy="3342978"/>
          </a:xfrm>
        </p:grpSpPr>
        <p:cxnSp>
          <p:nvCxnSpPr>
            <p:cNvPr id="5" name="Прямая со стрелкой 4"/>
            <p:cNvCxnSpPr/>
            <p:nvPr/>
          </p:nvCxnSpPr>
          <p:spPr>
            <a:xfrm flipV="1">
              <a:off x="683568" y="3140968"/>
              <a:ext cx="0" cy="28803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467544" y="5877272"/>
              <a:ext cx="388843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619672" y="4725144"/>
              <a:ext cx="216024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flipH="1">
              <a:off x="683568" y="4725144"/>
              <a:ext cx="936104" cy="115212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683568" y="4725144"/>
              <a:ext cx="936104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1619672" y="4725144"/>
              <a:ext cx="0" cy="115212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135916" y="5949280"/>
                  <a:ext cx="440120" cy="356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5916" y="5949280"/>
                  <a:ext cx="440120" cy="35644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78082" t="-168966" r="-157534" b="-251724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95233" y="2962746"/>
                  <a:ext cx="416332" cy="356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233" y="2962746"/>
                  <a:ext cx="416332" cy="35644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88235" t="-167241" r="-166176" b="-253448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044006" y="4428591"/>
                  <a:ext cx="313356" cy="24570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ru-RU" sz="1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</m:oMath>
                    </m:oMathPara>
                  </a14:m>
                  <a:endParaRPr lang="ru-RU" sz="1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4006" y="4428591"/>
                  <a:ext cx="313356" cy="24570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96154" t="-187805" r="-157692" b="-278049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462994" y="5924276"/>
                  <a:ext cx="314124" cy="25141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type m:val="skw"/>
                            <m:ctrlPr>
                              <a:rPr lang="ru-RU" sz="1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</m:oMath>
                    </m:oMathPara>
                  </a14:m>
                  <a:endParaRPr lang="ru-RU" sz="1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2994" y="5924276"/>
                  <a:ext cx="314124" cy="251415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98077" t="-187805" r="-155769" b="-278049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Заголовок 1"/>
          <p:cNvSpPr txBox="1">
            <a:spLocks/>
          </p:cNvSpPr>
          <p:nvPr/>
        </p:nvSpPr>
        <p:spPr>
          <a:xfrm>
            <a:off x="415354" y="457325"/>
            <a:ext cx="4699867" cy="830997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sz="2800" i="1">
                <a:solidFill>
                  <a:srgbClr val="062678"/>
                </a:solidFill>
              </a:defRPr>
            </a:lvl1pPr>
          </a:lstStyle>
          <a:p>
            <a:r>
              <a:rPr lang="kk-KZ" sz="2400" dirty="0" smtClean="0"/>
              <a:t>Функции постоянными коэффициентами</a:t>
            </a:r>
            <a:endParaRPr lang="ru-RU" sz="2400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4932040" y="3429000"/>
            <a:ext cx="3672408" cy="3043166"/>
            <a:chOff x="4392361" y="3178411"/>
            <a:chExt cx="4067693" cy="3085311"/>
          </a:xfrm>
        </p:grpSpPr>
        <p:cxnSp>
          <p:nvCxnSpPr>
            <p:cNvPr id="17" name="Прямая со стрелкой 16"/>
            <p:cNvCxnSpPr/>
            <p:nvPr/>
          </p:nvCxnSpPr>
          <p:spPr>
            <a:xfrm flipV="1">
              <a:off x="4643630" y="3244903"/>
              <a:ext cx="0" cy="28803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427606" y="5909199"/>
              <a:ext cx="40324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4643630" y="3676951"/>
              <a:ext cx="2448272" cy="223224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579734" y="3316911"/>
              <a:ext cx="0" cy="172819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5579734" y="5045103"/>
              <a:ext cx="172819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5278212" y="4906603"/>
                  <a:ext cx="20101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8212" y="4906603"/>
                  <a:ext cx="201016" cy="276999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30303" r="-24242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392361" y="3178411"/>
                  <a:ext cx="22179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2361" y="3178411"/>
                  <a:ext cx="221792" cy="27699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27778" r="-22222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8245869" y="5986723"/>
                  <a:ext cx="18107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45869" y="5986723"/>
                  <a:ext cx="181075" cy="276999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 l="-34483" r="-27586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4479898" y="2057539"/>
            <a:ext cx="4608512" cy="1200329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kk-KZ" sz="2400" i="1" dirty="0" smtClean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Изокванта функции </a:t>
            </a:r>
            <a:r>
              <a:rPr lang="kk-KZ" sz="2400" i="1" dirty="0">
                <a:solidFill>
                  <a:srgbClr val="062678"/>
                </a:solidFill>
                <a:latin typeface="+mn-lt"/>
                <a:ea typeface="+mn-ea"/>
                <a:cs typeface="+mn-cs"/>
              </a:rPr>
              <a:t>постоянными коэффициентами</a:t>
            </a:r>
            <a:br>
              <a:rPr lang="kk-KZ" sz="2400" i="1" dirty="0">
                <a:solidFill>
                  <a:srgbClr val="062678"/>
                </a:solidFill>
                <a:latin typeface="+mn-lt"/>
                <a:ea typeface="+mn-ea"/>
                <a:cs typeface="+mn-cs"/>
              </a:rPr>
            </a:br>
            <a:endParaRPr lang="ru-RU" sz="2400" i="1" dirty="0">
              <a:solidFill>
                <a:srgbClr val="062678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32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-171704" y="168979"/>
                <a:ext cx="4390495" cy="830997"/>
              </a:xfrm>
              <a:prstGeom prst="rect">
                <a:avLst/>
              </a:prstGeom>
              <a:noFill/>
            </p:spPr>
            <p:txBody>
              <a:bodyPr vert="horz" wrap="square" lIns="91440" tIns="45720" rIns="91440" bIns="45720" rtlCol="0" anchor="ctr">
                <a:spAutoFit/>
              </a:bodyPr>
              <a:lstStyle>
                <a:defPPr>
                  <a:defRPr lang="ru-RU"/>
                </a:defPPr>
                <a:lvl1pPr algn="ctr">
                  <a:spcBef>
                    <a:spcPct val="0"/>
                  </a:spcBef>
                  <a:buNone/>
                  <a:defRPr sz="2800" i="1">
                    <a:solidFill>
                      <a:srgbClr val="062678"/>
                    </a:solidFill>
                  </a:defRPr>
                </a:lvl1pPr>
              </a:lstStyle>
              <a:p>
                <a:r>
                  <a:rPr lang="en-US" sz="2400" dirty="0" smtClean="0"/>
                  <a:t>2 </a:t>
                </a:r>
                <a:r>
                  <a:rPr lang="ru-RU" sz="2400" dirty="0" smtClean="0"/>
                  <a:t>Линейные производственные</a:t>
                </a:r>
                <a:endParaRPr lang="kk-KZ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400">
                          <a:latin typeface="Cambria Math" panose="02040503050406030204" pitchFamily="18" charset="0"/>
                        </a:rPr>
                        <m:t>функци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й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71704" y="168979"/>
                <a:ext cx="4390495" cy="830997"/>
              </a:xfrm>
              <a:prstGeom prst="rect">
                <a:avLst/>
              </a:prstGeom>
              <a:blipFill rotWithShape="0">
                <a:blip r:embed="rId2"/>
                <a:stretch>
                  <a:fillRect l="-1806" t="-5882" r="-1528" b="-95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Группа 9"/>
          <p:cNvGrpSpPr/>
          <p:nvPr/>
        </p:nvGrpSpPr>
        <p:grpSpPr>
          <a:xfrm>
            <a:off x="5426365" y="2649681"/>
            <a:ext cx="3110383" cy="2371943"/>
            <a:chOff x="1325873" y="410180"/>
            <a:chExt cx="3205289" cy="3151803"/>
          </a:xfrm>
        </p:grpSpPr>
        <p:cxnSp>
          <p:nvCxnSpPr>
            <p:cNvPr id="11" name="Прямая со стрелкой 10"/>
            <p:cNvCxnSpPr/>
            <p:nvPr/>
          </p:nvCxnSpPr>
          <p:spPr>
            <a:xfrm flipV="1">
              <a:off x="1547664" y="548680"/>
              <a:ext cx="0" cy="27363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331640" y="3212976"/>
              <a:ext cx="316835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547664" y="1340768"/>
              <a:ext cx="2016224" cy="18722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325873" y="410180"/>
                  <a:ext cx="22179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25873" y="410180"/>
                  <a:ext cx="221791" cy="27699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59091" r="-86364" b="-7500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350087" y="3284984"/>
                  <a:ext cx="18107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0087" y="3284984"/>
                  <a:ext cx="181075" cy="276999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 l="-72222" r="-88889" b="-7500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3920703" y="1091421"/>
            <a:ext cx="5880649" cy="138499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sz="2800" i="1">
                <a:solidFill>
                  <a:srgbClr val="062678"/>
                </a:solidFill>
              </a:defRPr>
            </a:lvl1pPr>
          </a:lstStyle>
          <a:p>
            <a:r>
              <a:rPr lang="kk-KZ" dirty="0" smtClean="0"/>
              <a:t>Изокванта линейных производственных</a:t>
            </a:r>
            <a:endParaRPr lang="kk-KZ" dirty="0"/>
          </a:p>
          <a:p>
            <a:r>
              <a:rPr lang="kk-KZ" dirty="0"/>
              <a:t>функций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251520" y="1124744"/>
            <a:ext cx="3816424" cy="5472608"/>
            <a:chOff x="251520" y="908720"/>
            <a:chExt cx="3816424" cy="547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479748" y="1081458"/>
                  <a:ext cx="206159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748" y="1081458"/>
                  <a:ext cx="2061590" cy="276999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 l="-2367" r="-1775" b="-8889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79748" y="1423571"/>
                  <a:ext cx="1892248" cy="51674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748" y="1423571"/>
                  <a:ext cx="1892248" cy="516745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Прямоугольник 18"/>
                <p:cNvSpPr/>
                <p:nvPr/>
              </p:nvSpPr>
              <p:spPr>
                <a:xfrm>
                  <a:off x="391384" y="2044948"/>
                  <a:ext cx="2392065" cy="114569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</m:oMath>
                    </m:oMathPara>
                  </a14:m>
                  <a:endParaRPr lang="kk-KZ" b="0" i="1" dirty="0" smtClean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9" name="Прямоугольник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384" y="2044948"/>
                  <a:ext cx="2392065" cy="1145698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Прямоугольник 19"/>
                <p:cNvSpPr/>
                <p:nvPr/>
              </p:nvSpPr>
              <p:spPr>
                <a:xfrm>
                  <a:off x="428391" y="3249424"/>
                  <a:ext cx="2624180" cy="157652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𝐾</m:t>
                                </m:r>
                              </m:sub>
                            </m:sSub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𝐾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den>
                            </m:f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𝐾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𝑌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</m:oMath>
                    </m:oMathPara>
                  </a14:m>
                  <a:endParaRPr lang="kk-KZ" b="0" i="1" dirty="0" smtClean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den>
                            </m:f>
                          </m:den>
                        </m:f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𝑌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0" name="Прямоугольник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391" y="3249424"/>
                  <a:ext cx="2624180" cy="1576522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479748" y="4789847"/>
                  <a:ext cx="346267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𝑐𝑜𝑛𝑠𝑡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748" y="4789847"/>
                  <a:ext cx="3462679" cy="276999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 l="-1232" r="-880" b="-1521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8391" y="5574230"/>
                  <a:ext cx="3061292" cy="6562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𝑀𝑅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𝑇𝑆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𝐿𝐾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𝑀𝑃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𝑀𝑃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𝐾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𝑐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𝑏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𝑐𝑜𝑛𝑠𝑡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391" y="5574230"/>
                  <a:ext cx="3061292" cy="656205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479748" y="5205700"/>
                  <a:ext cx="260661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𝑐𝑜𝑛𝑠𝑡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748" y="5205700"/>
                  <a:ext cx="2606611" cy="276999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 l="-1874" r="-1405" b="-1521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Прямоугольник 1"/>
            <p:cNvSpPr/>
            <p:nvPr/>
          </p:nvSpPr>
          <p:spPr>
            <a:xfrm>
              <a:off x="251520" y="908720"/>
              <a:ext cx="3816424" cy="54726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69191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720046" y="5094087"/>
                <a:ext cx="3300455" cy="10100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𝑀𝑅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𝑇𝑆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𝐿𝐾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𝐿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𝑀𝑃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𝐾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den>
                          </m:f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𝐾</m:t>
                              </m:r>
                            </m:den>
                          </m:f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046" y="5094087"/>
                <a:ext cx="3300455" cy="101008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Группа 4"/>
          <p:cNvGrpSpPr/>
          <p:nvPr/>
        </p:nvGrpSpPr>
        <p:grpSpPr>
          <a:xfrm>
            <a:off x="4164479" y="1727401"/>
            <a:ext cx="4157335" cy="3364487"/>
            <a:chOff x="4164479" y="1727401"/>
            <a:chExt cx="4157335" cy="3364487"/>
          </a:xfrm>
        </p:grpSpPr>
        <p:cxnSp>
          <p:nvCxnSpPr>
            <p:cNvPr id="6" name="Прямая со стрелкой 5"/>
            <p:cNvCxnSpPr/>
            <p:nvPr/>
          </p:nvCxnSpPr>
          <p:spPr>
            <a:xfrm flipV="1">
              <a:off x="4427984" y="1840700"/>
              <a:ext cx="0" cy="313959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4211638" y="4764269"/>
              <a:ext cx="410477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Полилиния 8"/>
                <p:cNvSpPr/>
                <p:nvPr/>
              </p:nvSpPr>
              <p:spPr>
                <a:xfrm>
                  <a:off x="4720046" y="2196119"/>
                  <a:ext cx="2751908" cy="2246812"/>
                </a:xfrm>
                <a:custGeom>
                  <a:avLst/>
                  <a:gdLst>
                    <a:gd name="connsiteX0" fmla="*/ 0 w 2751908"/>
                    <a:gd name="connsiteY0" fmla="*/ 0 h 2246812"/>
                    <a:gd name="connsiteX1" fmla="*/ 461554 w 2751908"/>
                    <a:gd name="connsiteY1" fmla="*/ 1706880 h 2246812"/>
                    <a:gd name="connsiteX2" fmla="*/ 2751908 w 2751908"/>
                    <a:gd name="connsiteY2" fmla="*/ 2246812 h 22468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751908" h="2246812">
                      <a:moveTo>
                        <a:pt x="0" y="0"/>
                      </a:moveTo>
                      <a:cubicBezTo>
                        <a:pt x="1451" y="666205"/>
                        <a:pt x="2903" y="1332411"/>
                        <a:pt x="461554" y="1706880"/>
                      </a:cubicBezTo>
                      <a:cubicBezTo>
                        <a:pt x="920205" y="2081349"/>
                        <a:pt x="1836056" y="2164080"/>
                        <a:pt x="2751908" y="2246812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a:fld id="{4AC782F1-45CE-460E-BCA3-DEF494877A04}" type="mathplaceholder">
                          <a:rPr lang="ru-RU" i="1" smtClean="0">
                            <a:latin typeface="Cambria Math" panose="02040503050406030204" pitchFamily="18" charset="0"/>
                          </a:rPr>
                          <a:t>Место для уравнения.</a:t>
                        </a:fld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9" name="Полилиния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0046" y="2196119"/>
                  <a:ext cx="2751908" cy="2246812"/>
                </a:xfrm>
                <a:custGeom>
                  <a:avLst/>
                  <a:gdLst>
                    <a:gd name="connsiteX0" fmla="*/ 0 w 2751908"/>
                    <a:gd name="connsiteY0" fmla="*/ 0 h 2246812"/>
                    <a:gd name="connsiteX1" fmla="*/ 461554 w 2751908"/>
                    <a:gd name="connsiteY1" fmla="*/ 1706880 h 2246812"/>
                    <a:gd name="connsiteX2" fmla="*/ 2751908 w 2751908"/>
                    <a:gd name="connsiteY2" fmla="*/ 2246812 h 22468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751908" h="2246812">
                      <a:moveTo>
                        <a:pt x="0" y="0"/>
                      </a:moveTo>
                      <a:cubicBezTo>
                        <a:pt x="1451" y="666205"/>
                        <a:pt x="2903" y="1332411"/>
                        <a:pt x="461554" y="1706880"/>
                      </a:cubicBezTo>
                      <a:cubicBezTo>
                        <a:pt x="920205" y="2081349"/>
                        <a:pt x="1836056" y="2164080"/>
                        <a:pt x="2751908" y="2246812"/>
                      </a:cubicBezTo>
                    </a:path>
                  </a:pathLst>
                </a:cu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8140739" y="4814889"/>
                  <a:ext cx="18107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40739" y="4814889"/>
                  <a:ext cx="181075" cy="27699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30000" r="-26667" b="-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164479" y="1727401"/>
                  <a:ext cx="22179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4479" y="1727401"/>
                  <a:ext cx="221792" cy="276999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 l="-24324" r="-21622" b="-652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055744" y="4033420"/>
                  <a:ext cx="70827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55744" y="4033420"/>
                  <a:ext cx="708271" cy="276999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l="-6838" r="-2564" b="-1555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Группа 6"/>
          <p:cNvGrpSpPr/>
          <p:nvPr/>
        </p:nvGrpSpPr>
        <p:grpSpPr>
          <a:xfrm>
            <a:off x="216036" y="1045299"/>
            <a:ext cx="3722848" cy="5058873"/>
            <a:chOff x="216036" y="1045299"/>
            <a:chExt cx="3722848" cy="50588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54508" y="1322455"/>
                  <a:ext cx="1560107" cy="30066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𝐾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sup>
                        </m:sSup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508" y="1322455"/>
                  <a:ext cx="1560107" cy="300660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2734" t="-6122" r="-781" b="-408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554508" y="1857299"/>
                  <a:ext cx="2581989" cy="51674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𝑌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𝐾</m:t>
                            </m:r>
                          </m:den>
                        </m:f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508" y="1857299"/>
                  <a:ext cx="2581989" cy="51674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554508" y="2558754"/>
                  <a:ext cx="2096856" cy="91775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𝑌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𝐿</m:t>
                                </m:r>
                              </m:den>
                            </m:f>
                          </m:num>
                          <m:den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den>
                            </m:f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508" y="2558754"/>
                  <a:ext cx="2096856" cy="91775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554508" y="3661216"/>
                  <a:ext cx="2181110" cy="91775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sub>
                            </m:sSub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sub>
                            </m:sSub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𝑌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𝐾</m:t>
                                </m:r>
                              </m:den>
                            </m:f>
                          </m:num>
                          <m:den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den>
                            </m:f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508" y="3661216"/>
                  <a:ext cx="2181110" cy="91775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Прямоугольник 1"/>
                <p:cNvSpPr/>
                <p:nvPr/>
              </p:nvSpPr>
              <p:spPr>
                <a:xfrm>
                  <a:off x="554508" y="4822849"/>
                  <a:ext cx="3384376" cy="67223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/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sup>
                      </m:sSup>
                      <m:r>
                        <a:rPr lang="ru-RU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a14:m>
                  <a:r>
                    <a:rPr lang="en-US" dirty="0" smtClean="0">
                      <a:solidFill>
                        <a:prstClr val="black"/>
                      </a:solidFill>
                    </a:rPr>
                    <a:t>= </a:t>
                  </a:r>
                  <a:r>
                    <a:rPr lang="en-US" i="1" dirty="0" err="1" smtClean="0">
                      <a:solidFill>
                        <a:prstClr val="black"/>
                      </a:solidFill>
                    </a:rPr>
                    <a:t>const</a:t>
                  </a:r>
                  <a:r>
                    <a:rPr lang="en-US" i="1" dirty="0" smtClean="0">
                      <a:solidFill>
                        <a:prstClr val="black"/>
                      </a:solidFill>
                    </a:rPr>
                    <a:t> </a:t>
                  </a:r>
                  <a:r>
                    <a:rPr lang="kk-KZ" i="1" dirty="0" smtClean="0">
                      <a:solidFill>
                        <a:prstClr val="black"/>
                      </a:solidFill>
                    </a:rPr>
                    <a:t>немесе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sup>
                      </m:sSup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sup>
                      </m:sSup>
                      <m:r>
                        <a:rPr lang="ru-RU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a14:m>
                  <a:r>
                    <a:rPr lang="en-US" i="1" dirty="0" smtClean="0">
                      <a:solidFill>
                        <a:prstClr val="black"/>
                      </a:solidFill>
                    </a:rPr>
                    <a:t>= const.</a:t>
                  </a:r>
                  <a:endParaRPr lang="ru-RU" i="1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Прямоугольник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508" y="4822849"/>
                  <a:ext cx="3384376" cy="67223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622" t="-1818" b="-14545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Прямоугольник 2"/>
            <p:cNvSpPr/>
            <p:nvPr/>
          </p:nvSpPr>
          <p:spPr>
            <a:xfrm>
              <a:off x="216036" y="1045299"/>
              <a:ext cx="3600400" cy="505887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275375" y="951016"/>
            <a:ext cx="4937491" cy="830997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sz="2800" i="1">
                <a:solidFill>
                  <a:srgbClr val="062678"/>
                </a:solidFill>
              </a:defRPr>
            </a:lvl1pPr>
          </a:lstStyle>
          <a:p>
            <a:r>
              <a:rPr lang="kk-KZ" sz="2400" dirty="0" smtClean="0"/>
              <a:t>Изокванта не линейных произодственных </a:t>
            </a:r>
            <a:r>
              <a:rPr lang="kk-KZ" sz="2400" dirty="0"/>
              <a:t>функций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-30033" y="107914"/>
            <a:ext cx="4089458" cy="830997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sz="2800" i="1">
                <a:solidFill>
                  <a:srgbClr val="062678"/>
                </a:solidFill>
              </a:defRPr>
            </a:lvl1pPr>
          </a:lstStyle>
          <a:p>
            <a:r>
              <a:rPr lang="kk-KZ" sz="2400" dirty="0" smtClean="0"/>
              <a:t>3 </a:t>
            </a:r>
            <a:r>
              <a:rPr lang="kk-KZ" sz="2400" dirty="0" smtClean="0"/>
              <a:t>Не линейные произодственной функций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7508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2568</TotalTime>
  <Words>321</Words>
  <Application>Microsoft Office PowerPoint</Application>
  <PresentationFormat>Экран (4:3)</PresentationFormat>
  <Paragraphs>155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Тема Office</vt:lpstr>
      <vt:lpstr>Некоторые своиства производственной функции</vt:lpstr>
      <vt:lpstr>Понятие совокупного,среднего и предельного продкта</vt:lpstr>
      <vt:lpstr>Совокупный,средний и предельный выпуск</vt:lpstr>
      <vt:lpstr>Изокванта</vt:lpstr>
      <vt:lpstr> Изокоста</vt:lpstr>
      <vt:lpstr>Презентация PowerPoint</vt:lpstr>
      <vt:lpstr>Изокванта функции постоянными коэффициентами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Манатжан</cp:lastModifiedBy>
  <cp:revision>138</cp:revision>
  <dcterms:created xsi:type="dcterms:W3CDTF">2018-02-17T04:53:53Z</dcterms:created>
  <dcterms:modified xsi:type="dcterms:W3CDTF">2022-09-19T13:02:59Z</dcterms:modified>
</cp:coreProperties>
</file>