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7" r:id="rId2"/>
    <p:sldId id="268" r:id="rId3"/>
    <p:sldId id="269" r:id="rId4"/>
    <p:sldId id="270" r:id="rId5"/>
    <p:sldId id="257" r:id="rId6"/>
    <p:sldId id="258" r:id="rId7"/>
    <p:sldId id="259" r:id="rId8"/>
    <p:sldId id="261" r:id="rId9"/>
    <p:sldId id="260" r:id="rId10"/>
    <p:sldId id="262" r:id="rId11"/>
    <p:sldId id="263" r:id="rId12"/>
    <p:sldId id="266" r:id="rId13"/>
    <p:sldId id="264" r:id="rId14"/>
    <p:sldId id="265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50F72A17-4B70-4617-A583-BB9E701FE77B}">
          <p14:sldIdLst>
            <p14:sldId id="267"/>
            <p14:sldId id="268"/>
            <p14:sldId id="269"/>
            <p14:sldId id="270"/>
            <p14:sldId id="257"/>
            <p14:sldId id="258"/>
            <p14:sldId id="259"/>
            <p14:sldId id="261"/>
            <p14:sldId id="260"/>
            <p14:sldId id="262"/>
            <p14:sldId id="263"/>
            <p14:sldId id="266"/>
            <p14:sldId id="264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26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94671" autoAdjust="0"/>
  </p:normalViewPr>
  <p:slideViewPr>
    <p:cSldViewPr>
      <p:cViewPr varScale="1">
        <p:scale>
          <a:sx n="48" d="100"/>
          <a:sy n="48" d="100"/>
        </p:scale>
        <p:origin x="830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6" d="100"/>
          <a:sy n="86" d="100"/>
        </p:scale>
        <p:origin x="378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A837CF-79B1-443C-8D80-058AB4E7A707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82239-303E-4D46-B47B-37B27141F0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8541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3811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325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125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864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43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683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66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923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84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791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241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071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image" Target="../media/image43.png"/><Relationship Id="rId7" Type="http://schemas.openxmlformats.org/officeDocument/2006/relationships/image" Target="../media/image46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5.png"/><Relationship Id="rId10" Type="http://schemas.openxmlformats.org/officeDocument/2006/relationships/image" Target="../media/image49.png"/><Relationship Id="rId4" Type="http://schemas.openxmlformats.org/officeDocument/2006/relationships/image" Target="../media/image44.png"/><Relationship Id="rId9" Type="http://schemas.openxmlformats.org/officeDocument/2006/relationships/image" Target="../media/image48.png"/></Relationships>
</file>

<file path=ppt/slides/_rels/slide11.xml.rels><?xml version="1.0" encoding="UTF-8" standalone="yes"?>
<Relationships xmlns="http://schemas.openxmlformats.org/package/2006/relationships"><Relationship Id="rId26" Type="http://schemas.openxmlformats.org/officeDocument/2006/relationships/image" Target="../media/image50.png"/><Relationship Id="rId18" Type="http://schemas.openxmlformats.org/officeDocument/2006/relationships/image" Target="../media/image53.png"/><Relationship Id="rId21" Type="http://schemas.openxmlformats.org/officeDocument/2006/relationships/image" Target="../media/image56.png"/><Relationship Id="rId25" Type="http://schemas.openxmlformats.org/officeDocument/2006/relationships/image" Target="../media/image68.png"/><Relationship Id="rId17" Type="http://schemas.openxmlformats.org/officeDocument/2006/relationships/image" Target="../media/image52.png"/><Relationship Id="rId20" Type="http://schemas.openxmlformats.org/officeDocument/2006/relationships/image" Target="../media/image55.png"/><Relationship Id="rId29" Type="http://schemas.openxmlformats.org/officeDocument/2006/relationships/image" Target="../media/image58.png"/><Relationship Id="rId1" Type="http://schemas.openxmlformats.org/officeDocument/2006/relationships/slideLayout" Target="../slideLayouts/slideLayout7.xml"/><Relationship Id="rId24" Type="http://schemas.openxmlformats.org/officeDocument/2006/relationships/image" Target="../media/image67.png"/><Relationship Id="rId23" Type="http://schemas.openxmlformats.org/officeDocument/2006/relationships/image" Target="../media/image66.png"/><Relationship Id="rId28" Type="http://schemas.openxmlformats.org/officeDocument/2006/relationships/image" Target="../media/image57.png"/><Relationship Id="rId19" Type="http://schemas.openxmlformats.org/officeDocument/2006/relationships/image" Target="../media/image54.png"/><Relationship Id="rId22" Type="http://schemas.openxmlformats.org/officeDocument/2006/relationships/image" Target="../media/image65.png"/><Relationship Id="rId27" Type="http://schemas.openxmlformats.org/officeDocument/2006/relationships/image" Target="../media/image51.png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1.png"/><Relationship Id="rId3" Type="http://schemas.openxmlformats.org/officeDocument/2006/relationships/image" Target="../media/image500.png"/><Relationship Id="rId12" Type="http://schemas.openxmlformats.org/officeDocument/2006/relationships/image" Target="../media/image60.png"/><Relationship Id="rId16" Type="http://schemas.openxmlformats.org/officeDocument/2006/relationships/image" Target="../media/image64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59.png"/><Relationship Id="rId15" Type="http://schemas.openxmlformats.org/officeDocument/2006/relationships/image" Target="../media/image63.png"/><Relationship Id="rId10" Type="http://schemas.openxmlformats.org/officeDocument/2006/relationships/image" Target="../media/image580.png"/><Relationship Id="rId4" Type="http://schemas.openxmlformats.org/officeDocument/2006/relationships/image" Target="../media/image510.png"/><Relationship Id="rId9" Type="http://schemas.openxmlformats.org/officeDocument/2006/relationships/image" Target="../media/image570.png"/><Relationship Id="rId14" Type="http://schemas.openxmlformats.org/officeDocument/2006/relationships/image" Target="../media/image6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9" Type="http://schemas.openxmlformats.org/officeDocument/2006/relationships/image" Target="../media/image16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35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1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639616" y="959450"/>
            <a:ext cx="7200800" cy="687112"/>
          </a:xfrm>
          <a:prstGeom prst="rect">
            <a:avLst/>
          </a:prstGeom>
          <a:solidFill>
            <a:schemeClr val="bg1"/>
          </a:solidFill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080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Производственные издержки</a:t>
            </a:r>
            <a:endParaRPr lang="ru-RU" sz="2000" i="1" dirty="0">
              <a:solidFill>
                <a:srgbClr val="0080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5350119" y="1771058"/>
            <a:ext cx="0" cy="288032"/>
          </a:xfrm>
          <a:prstGeom prst="line">
            <a:avLst/>
          </a:prstGeom>
          <a:ln w="12700">
            <a:solidFill>
              <a:srgbClr val="0626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5350119" y="1771058"/>
            <a:ext cx="1440160" cy="0"/>
          </a:xfrm>
          <a:prstGeom prst="line">
            <a:avLst/>
          </a:prstGeom>
          <a:ln w="12700">
            <a:solidFill>
              <a:srgbClr val="0626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790279" y="1771058"/>
            <a:ext cx="0" cy="288032"/>
          </a:xfrm>
          <a:prstGeom prst="line">
            <a:avLst/>
          </a:prstGeom>
          <a:ln w="12700">
            <a:solidFill>
              <a:srgbClr val="0626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909959" y="2059090"/>
            <a:ext cx="4320480" cy="0"/>
          </a:xfrm>
          <a:prstGeom prst="line">
            <a:avLst/>
          </a:prstGeom>
          <a:ln w="12700">
            <a:solidFill>
              <a:srgbClr val="0626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3909959" y="2059090"/>
            <a:ext cx="0" cy="288032"/>
          </a:xfrm>
          <a:prstGeom prst="line">
            <a:avLst/>
          </a:prstGeom>
          <a:ln w="12700">
            <a:solidFill>
              <a:srgbClr val="0626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8230439" y="2059090"/>
            <a:ext cx="0" cy="288032"/>
          </a:xfrm>
          <a:prstGeom prst="line">
            <a:avLst/>
          </a:prstGeom>
          <a:ln w="12700">
            <a:solidFill>
              <a:srgbClr val="0626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3141245" y="2347122"/>
            <a:ext cx="0" cy="396044"/>
          </a:xfrm>
          <a:prstGeom prst="line">
            <a:avLst/>
          </a:prstGeom>
          <a:ln w="12700">
            <a:solidFill>
              <a:srgbClr val="0626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3141248" y="2347122"/>
            <a:ext cx="1457437" cy="0"/>
          </a:xfrm>
          <a:prstGeom prst="line">
            <a:avLst/>
          </a:prstGeom>
          <a:ln w="12700">
            <a:solidFill>
              <a:srgbClr val="0626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598682" y="2347122"/>
            <a:ext cx="0" cy="396044"/>
          </a:xfrm>
          <a:prstGeom prst="line">
            <a:avLst/>
          </a:prstGeom>
          <a:ln w="12700">
            <a:solidFill>
              <a:srgbClr val="0626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7510359" y="2347122"/>
            <a:ext cx="0" cy="360040"/>
          </a:xfrm>
          <a:prstGeom prst="line">
            <a:avLst/>
          </a:prstGeom>
          <a:ln w="12700">
            <a:solidFill>
              <a:srgbClr val="0626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7510361" y="2347122"/>
            <a:ext cx="1418819" cy="0"/>
          </a:xfrm>
          <a:prstGeom prst="line">
            <a:avLst/>
          </a:prstGeom>
          <a:ln w="12700">
            <a:solidFill>
              <a:srgbClr val="0626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8929178" y="2347122"/>
            <a:ext cx="0" cy="360040"/>
          </a:xfrm>
          <a:prstGeom prst="line">
            <a:avLst/>
          </a:prstGeom>
          <a:ln w="12700">
            <a:solidFill>
              <a:srgbClr val="0626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6070199" y="2059090"/>
            <a:ext cx="0" cy="1728192"/>
          </a:xfrm>
          <a:prstGeom prst="line">
            <a:avLst/>
          </a:prstGeom>
          <a:ln w="12700">
            <a:solidFill>
              <a:srgbClr val="0626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5353277" y="3787282"/>
            <a:ext cx="0" cy="360040"/>
          </a:xfrm>
          <a:prstGeom prst="line">
            <a:avLst/>
          </a:prstGeom>
          <a:ln w="12700">
            <a:solidFill>
              <a:srgbClr val="0626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5350119" y="3787282"/>
            <a:ext cx="1428038" cy="0"/>
          </a:xfrm>
          <a:prstGeom prst="line">
            <a:avLst/>
          </a:prstGeom>
          <a:ln w="12700">
            <a:solidFill>
              <a:srgbClr val="0626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6778157" y="3787282"/>
            <a:ext cx="0" cy="360040"/>
          </a:xfrm>
          <a:prstGeom prst="line">
            <a:avLst/>
          </a:prstGeom>
          <a:ln w="12700">
            <a:solidFill>
              <a:srgbClr val="0626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2142388" y="2743166"/>
            <a:ext cx="1656184" cy="360040"/>
          </a:xfrm>
          <a:prstGeom prst="rect">
            <a:avLst/>
          </a:prstGeom>
          <a:solidFill>
            <a:schemeClr val="bg1"/>
          </a:solidFill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080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прямые</a:t>
            </a:r>
            <a:endParaRPr lang="ru-RU" sz="2000" i="1" dirty="0">
              <a:solidFill>
                <a:srgbClr val="0080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3922955" y="2743166"/>
            <a:ext cx="1715199" cy="360040"/>
          </a:xfrm>
          <a:prstGeom prst="rect">
            <a:avLst/>
          </a:prstGeom>
          <a:solidFill>
            <a:schemeClr val="bg1"/>
          </a:solidFill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080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косвенные</a:t>
            </a:r>
            <a:endParaRPr lang="ru-RU" sz="2000" i="1" dirty="0">
              <a:solidFill>
                <a:srgbClr val="0080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6482031" y="2707162"/>
            <a:ext cx="1728192" cy="360040"/>
          </a:xfrm>
          <a:prstGeom prst="rect">
            <a:avLst/>
          </a:prstGeom>
          <a:solidFill>
            <a:schemeClr val="bg1"/>
          </a:solidFill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080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внешние</a:t>
            </a:r>
            <a:endParaRPr lang="ru-RU" sz="2000" i="1" dirty="0">
              <a:solidFill>
                <a:srgbClr val="0080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8353695" y="2707162"/>
            <a:ext cx="1814238" cy="360040"/>
          </a:xfrm>
          <a:prstGeom prst="rect">
            <a:avLst/>
          </a:prstGeom>
          <a:solidFill>
            <a:schemeClr val="bg1"/>
          </a:solidFill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err="1" smtClean="0">
                <a:solidFill>
                  <a:srgbClr val="0080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внутрение</a:t>
            </a:r>
            <a:endParaRPr lang="ru-RU" sz="2000" i="1" dirty="0">
              <a:solidFill>
                <a:srgbClr val="0080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909961" y="4147322"/>
            <a:ext cx="1927107" cy="360040"/>
          </a:xfrm>
          <a:prstGeom prst="rect">
            <a:avLst/>
          </a:prstGeom>
          <a:solidFill>
            <a:schemeClr val="bg1"/>
          </a:solidFill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080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постоянные</a:t>
            </a:r>
            <a:endParaRPr lang="ru-RU" sz="2000" i="1" dirty="0">
              <a:solidFill>
                <a:srgbClr val="0080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6482031" y="4147322"/>
            <a:ext cx="1871664" cy="360040"/>
          </a:xfrm>
          <a:prstGeom prst="rect">
            <a:avLst/>
          </a:prstGeom>
          <a:solidFill>
            <a:schemeClr val="bg1"/>
          </a:solidFill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080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переменные</a:t>
            </a:r>
            <a:endParaRPr lang="ru-RU" sz="2000" i="1" dirty="0">
              <a:solidFill>
                <a:srgbClr val="0080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5278111" y="5227442"/>
            <a:ext cx="1695854" cy="360040"/>
          </a:xfrm>
          <a:prstGeom prst="rect">
            <a:avLst/>
          </a:prstGeom>
          <a:solidFill>
            <a:schemeClr val="bg1"/>
          </a:solidFill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080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совокупные</a:t>
            </a:r>
            <a:endParaRPr lang="ru-RU" sz="2000" i="1" dirty="0">
              <a:solidFill>
                <a:srgbClr val="0080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43" name="Прямая соединительная линия 42"/>
          <p:cNvCxnSpPr>
            <a:stCxn id="39" idx="2"/>
            <a:endCxn id="41" idx="0"/>
          </p:cNvCxnSpPr>
          <p:nvPr/>
        </p:nvCxnSpPr>
        <p:spPr>
          <a:xfrm>
            <a:off x="4873512" y="4507362"/>
            <a:ext cx="1252526" cy="720080"/>
          </a:xfrm>
          <a:prstGeom prst="line">
            <a:avLst/>
          </a:prstGeom>
          <a:ln w="12700">
            <a:solidFill>
              <a:srgbClr val="0626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>
            <a:stCxn id="41" idx="0"/>
            <a:endCxn id="40" idx="2"/>
          </p:cNvCxnSpPr>
          <p:nvPr/>
        </p:nvCxnSpPr>
        <p:spPr>
          <a:xfrm flipV="1">
            <a:off x="6126041" y="4507362"/>
            <a:ext cx="1291825" cy="720080"/>
          </a:xfrm>
          <a:prstGeom prst="line">
            <a:avLst/>
          </a:prstGeom>
          <a:ln w="12700">
            <a:solidFill>
              <a:srgbClr val="0626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1830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847528" y="526412"/>
            <a:ext cx="74734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>
              <a:defRPr sz="2400" b="1" i="1">
                <a:solidFill>
                  <a:srgbClr val="0080CC"/>
                </a:solidFill>
              </a:defRPr>
            </a:lvl1pPr>
          </a:lstStyle>
          <a:p>
            <a:r>
              <a:rPr lang="kk-KZ" sz="2800" b="0" dirty="0" smtClean="0"/>
              <a:t>Правила минимальных издержек и изокоста </a:t>
            </a:r>
            <a:endParaRPr lang="ru-RU" sz="2800" b="0" dirty="0"/>
          </a:p>
        </p:txBody>
      </p:sp>
      <p:grpSp>
        <p:nvGrpSpPr>
          <p:cNvPr id="13" name="Группа 12"/>
          <p:cNvGrpSpPr/>
          <p:nvPr/>
        </p:nvGrpSpPr>
        <p:grpSpPr>
          <a:xfrm>
            <a:off x="4007769" y="3841196"/>
            <a:ext cx="3879955" cy="2983181"/>
            <a:chOff x="902076" y="3488354"/>
            <a:chExt cx="4284934" cy="3232376"/>
          </a:xfrm>
        </p:grpSpPr>
        <p:cxnSp>
          <p:nvCxnSpPr>
            <p:cNvPr id="11" name="Прямая со стрелкой 10"/>
            <p:cNvCxnSpPr/>
            <p:nvPr/>
          </p:nvCxnSpPr>
          <p:spPr>
            <a:xfrm flipV="1">
              <a:off x="1308534" y="3641820"/>
              <a:ext cx="0" cy="280831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1077533" y="6295952"/>
              <a:ext cx="388843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1330542" y="4351736"/>
              <a:ext cx="2483295" cy="19442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Прямоугольник 16"/>
                <p:cNvSpPr/>
                <p:nvPr/>
              </p:nvSpPr>
              <p:spPr>
                <a:xfrm>
                  <a:off x="902076" y="3488354"/>
                  <a:ext cx="448882" cy="4001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𝐾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7" name="Прямоугольник 1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2076" y="3488354"/>
                  <a:ext cx="406457" cy="369332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Прямоугольник 17"/>
                <p:cNvSpPr/>
                <p:nvPr/>
              </p:nvSpPr>
              <p:spPr>
                <a:xfrm>
                  <a:off x="4783094" y="6320546"/>
                  <a:ext cx="403916" cy="4001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8" name="Прямоугольник 1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83094" y="6320546"/>
                  <a:ext cx="365741" cy="369332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Прямоугольник 18"/>
                <p:cNvSpPr/>
                <p:nvPr/>
              </p:nvSpPr>
              <p:spPr>
                <a:xfrm>
                  <a:off x="2128805" y="4676644"/>
                  <a:ext cx="425938" cy="4001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9" name="Прямоугольник 1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28805" y="4676644"/>
                  <a:ext cx="385683" cy="369332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Прямоугольник 19"/>
                <p:cNvSpPr/>
                <p:nvPr/>
              </p:nvSpPr>
              <p:spPr>
                <a:xfrm>
                  <a:off x="2803202" y="5151601"/>
                  <a:ext cx="437410" cy="4001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20" name="Прямоугольник 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03202" y="5151602"/>
                  <a:ext cx="396069" cy="369332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1" name="Овал 20"/>
            <p:cNvSpPr/>
            <p:nvPr/>
          </p:nvSpPr>
          <p:spPr>
            <a:xfrm>
              <a:off x="2115632" y="4958467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Овал 21"/>
            <p:cNvSpPr/>
            <p:nvPr/>
          </p:nvSpPr>
          <p:spPr>
            <a:xfrm>
              <a:off x="2806225" y="5498074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2039622" y="1305052"/>
            <a:ext cx="7344816" cy="2462005"/>
            <a:chOff x="827584" y="1196751"/>
            <a:chExt cx="7344816" cy="246200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861029" y="1270889"/>
                  <a:ext cx="294125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>
                    <a:defRPr lang="ru-RU"/>
                  </a:defPPr>
                  <a:lvl1pPr>
                    <a:defRPr sz="2400" b="1" i="1">
                      <a:solidFill>
                        <a:srgbClr val="062678"/>
                      </a:solidFill>
                    </a:defRPr>
                  </a:lvl1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>
                            <a:latin typeface="Cambria Math" panose="02040503050406030204" pitchFamily="18" charset="0"/>
                          </a:rPr>
                          <m:t>𝑇𝐶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  <m:r>
                          <a:rPr lang="en-US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𝐾</m:t>
                            </m:r>
                          </m:sub>
                        </m:sSub>
                        <m:r>
                          <a:rPr lang="en-US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𝐾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1029" y="1270889"/>
                  <a:ext cx="2941254" cy="461665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b="-2632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" name="TextBox 3"/>
            <p:cNvSpPr txBox="1"/>
            <p:nvPr/>
          </p:nvSpPr>
          <p:spPr>
            <a:xfrm>
              <a:off x="3823847" y="1778065"/>
              <a:ext cx="152317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ru-RU"/>
              </a:defPPr>
              <a:lvl1pPr>
                <a:defRPr sz="2400" b="1" i="1">
                  <a:solidFill>
                    <a:srgbClr val="062678"/>
                  </a:solidFill>
                </a:defRPr>
              </a:lvl1pPr>
            </a:lstStyle>
            <a:p>
              <a:r>
                <a:rPr lang="kk-KZ" dirty="0"/>
                <a:t>Изокоста</a:t>
              </a:r>
              <a:endParaRPr lang="ru-RU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Прямоугольник 4"/>
                <p:cNvSpPr/>
                <p:nvPr/>
              </p:nvSpPr>
              <p:spPr>
                <a:xfrm>
                  <a:off x="877398" y="2658256"/>
                  <a:ext cx="95301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  <m:r>
                          <a:rPr lang="en-US" sz="2400" b="1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2400" b="1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oMath>
                    </m:oMathPara>
                  </a14:m>
                  <a:endParaRPr lang="ru-RU" sz="2400" b="1" i="1" dirty="0">
                    <a:solidFill>
                      <a:srgbClr val="062678"/>
                    </a:solidFill>
                  </a:endParaRPr>
                </a:p>
              </p:txBody>
            </p:sp>
          </mc:Choice>
          <mc:Fallback xmlns="">
            <p:sp>
              <p:nvSpPr>
                <p:cNvPr id="5" name="Прямоугольник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7398" y="2658256"/>
                  <a:ext cx="953018" cy="461665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b="-1316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Прямоугольник 5"/>
                <p:cNvSpPr/>
                <p:nvPr/>
              </p:nvSpPr>
              <p:spPr>
                <a:xfrm>
                  <a:off x="838253" y="3122286"/>
                  <a:ext cx="104118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</a:rPr>
                              <m:t>𝐾</m:t>
                            </m:r>
                          </m:sub>
                        </m:sSub>
                        <m:r>
                          <a:rPr lang="en-US" sz="2400" b="1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2400" b="1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𝐾</m:t>
                        </m:r>
                      </m:oMath>
                    </m:oMathPara>
                  </a14:m>
                  <a:endParaRPr lang="ru-RU" sz="2400" b="1" i="1" dirty="0">
                    <a:solidFill>
                      <a:srgbClr val="062678"/>
                    </a:solidFill>
                  </a:endParaRPr>
                </a:p>
              </p:txBody>
            </p:sp>
          </mc:Choice>
          <mc:Fallback xmlns="">
            <p:sp>
              <p:nvSpPr>
                <p:cNvPr id="6" name="Прямоугольник 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8253" y="3122286"/>
                  <a:ext cx="1041182" cy="461665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 b="-2632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" name="TextBox 6"/>
            <p:cNvSpPr txBox="1"/>
            <p:nvPr/>
          </p:nvSpPr>
          <p:spPr>
            <a:xfrm>
              <a:off x="3834920" y="2602568"/>
              <a:ext cx="271484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ru-RU"/>
              </a:defPPr>
              <a:lvl1pPr>
                <a:defRPr sz="2400" b="1" i="1">
                  <a:solidFill>
                    <a:srgbClr val="062678"/>
                  </a:solidFill>
                </a:defRPr>
              </a:lvl1pPr>
            </a:lstStyle>
            <a:p>
              <a:r>
                <a:rPr lang="kk-KZ" dirty="0" smtClean="0"/>
                <a:t>Затраты на труд</a:t>
              </a:r>
              <a:endParaRPr lang="ru-RU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823847" y="3049424"/>
              <a:ext cx="32060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ru-RU"/>
              </a:defPPr>
              <a:lvl1pPr>
                <a:defRPr sz="2400" b="1" i="1">
                  <a:solidFill>
                    <a:srgbClr val="062678"/>
                  </a:solidFill>
                </a:defRPr>
              </a:lvl1pPr>
            </a:lstStyle>
            <a:p>
              <a:r>
                <a:rPr lang="kk-KZ" dirty="0" smtClean="0"/>
                <a:t>Затраты на капитал</a:t>
              </a:r>
              <a:endParaRPr lang="ru-RU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Прямоугольник 8"/>
                <p:cNvSpPr/>
                <p:nvPr/>
              </p:nvSpPr>
              <p:spPr>
                <a:xfrm>
                  <a:off x="861029" y="1813067"/>
                  <a:ext cx="2338012" cy="84664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𝐾</m:t>
                        </m:r>
                        <m:r>
                          <a:rPr lang="en-US" sz="2400" b="1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b="1" i="1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</a:rPr>
                              <m:t>𝑇𝐶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2400" b="1" i="1">
                                    <a:solidFill>
                                      <a:srgbClr val="062678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1">
                                    <a:solidFill>
                                      <a:srgbClr val="062678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400" b="1" i="1">
                                    <a:solidFill>
                                      <a:srgbClr val="062678"/>
                                    </a:solidFill>
                                    <a:latin typeface="Cambria Math" panose="02040503050406030204" pitchFamily="18" charset="0"/>
                                  </a:rPr>
                                  <m:t>𝐾</m:t>
                                </m:r>
                              </m:sub>
                            </m:sSub>
                          </m:den>
                        </m:f>
                        <m:r>
                          <a:rPr lang="en-US" sz="2400" b="1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2400" b="1" i="1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400" b="1" i="1">
                                    <a:solidFill>
                                      <a:srgbClr val="062678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1">
                                    <a:solidFill>
                                      <a:srgbClr val="062678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400" b="1" i="1">
                                    <a:solidFill>
                                      <a:srgbClr val="062678"/>
                                    </a:solidFill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2400" b="1" i="1">
                                    <a:solidFill>
                                      <a:srgbClr val="062678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1">
                                    <a:solidFill>
                                      <a:srgbClr val="062678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400" b="1" i="1">
                                    <a:solidFill>
                                      <a:srgbClr val="062678"/>
                                    </a:solidFill>
                                    <a:latin typeface="Cambria Math" panose="02040503050406030204" pitchFamily="18" charset="0"/>
                                  </a:rPr>
                                  <m:t>𝐾</m:t>
                                </m:r>
                              </m:sub>
                            </m:sSub>
                          </m:den>
                        </m:f>
                        <m:r>
                          <a:rPr lang="en-US" sz="2400" b="1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2400" b="1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oMath>
                    </m:oMathPara>
                  </a14:m>
                  <a:endParaRPr lang="ru-RU" sz="2400" b="1" i="1" dirty="0">
                    <a:solidFill>
                      <a:srgbClr val="062678"/>
                    </a:solidFill>
                  </a:endParaRPr>
                </a:p>
              </p:txBody>
            </p:sp>
          </mc:Choice>
          <mc:Fallback xmlns="">
            <p:sp>
              <p:nvSpPr>
                <p:cNvPr id="9" name="Прямоугольник 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1029" y="1813067"/>
                  <a:ext cx="2338012" cy="846642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Прямоугольник 9"/>
            <p:cNvSpPr/>
            <p:nvPr/>
          </p:nvSpPr>
          <p:spPr>
            <a:xfrm>
              <a:off x="827584" y="1196751"/>
              <a:ext cx="7344816" cy="246200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4028806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6816080" y="2044804"/>
            <a:ext cx="2796501" cy="1359485"/>
            <a:chOff x="882775" y="385189"/>
            <a:chExt cx="2796501" cy="13594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TextBox 54"/>
                <p:cNvSpPr txBox="1"/>
                <p:nvPr/>
              </p:nvSpPr>
              <p:spPr>
                <a:xfrm>
                  <a:off x="943784" y="573551"/>
                  <a:ext cx="273549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>
                  <a:defPPr>
                    <a:defRPr lang="ru-RU"/>
                  </a:defPPr>
                  <a:lvl1pPr>
                    <a:defRPr sz="2400" b="1" i="1">
                      <a:solidFill>
                        <a:srgbClr val="062678"/>
                      </a:solidFill>
                    </a:defRPr>
                  </a:lvl1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  <m:r>
                          <a:rPr lang="ru-RU">
                            <a:latin typeface="Cambria Math" panose="02040503050406030204" pitchFamily="18" charset="0"/>
                          </a:rPr>
                          <m:t>∙∆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=−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𝐾</m:t>
                            </m:r>
                          </m:sub>
                        </m:sSub>
                        <m:r>
                          <a:rPr lang="en-US">
                            <a:latin typeface="Cambria Math" panose="02040503050406030204" pitchFamily="18" charset="0"/>
                          </a:rPr>
                          <m:t>∙∆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𝐾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55" name="TextBox 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3784" y="573551"/>
                  <a:ext cx="2735492" cy="461665"/>
                </a:xfrm>
                <a:prstGeom prst="rect">
                  <a:avLst/>
                </a:prstGeom>
                <a:blipFill rotWithShape="0">
                  <a:blip r:embed="rId25"/>
                  <a:stretch>
                    <a:fillRect b="-2632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TextBox 55"/>
                <p:cNvSpPr txBox="1"/>
                <p:nvPr/>
              </p:nvSpPr>
              <p:spPr>
                <a:xfrm>
                  <a:off x="912387" y="1061222"/>
                  <a:ext cx="1471108" cy="66063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>
                  <a:defPPr>
                    <a:defRPr lang="ru-RU"/>
                  </a:defPPr>
                  <a:lvl1pPr>
                    <a:defRPr sz="2400" b="1" i="1">
                      <a:solidFill>
                        <a:srgbClr val="062678"/>
                      </a:solidFill>
                    </a:defRPr>
                  </a:lvl1pPr>
                </a:lstStyle>
                <a:p>
                  <a14:m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num>
                            <m:den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den>
                          </m:f>
                        </m:e>
                      </m:d>
                    </m:oMath>
                  </a14:m>
                  <a:r>
                    <a:rPr lang="en-US" dirty="0"/>
                    <a:t>=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dirty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dirty="0"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dirty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dirty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sub>
                          </m:sSub>
                        </m:den>
                      </m:f>
                    </m:oMath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56" name="TextBox 5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2387" y="1061222"/>
                  <a:ext cx="1471108" cy="660630"/>
                </a:xfrm>
                <a:prstGeom prst="rect">
                  <a:avLst/>
                </a:prstGeom>
                <a:blipFill rotWithShape="0">
                  <a:blip r:embed="rId26"/>
                  <a:stretch>
                    <a:fillRect b="-1835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Прямоугольник 4"/>
            <p:cNvSpPr/>
            <p:nvPr/>
          </p:nvSpPr>
          <p:spPr>
            <a:xfrm>
              <a:off x="882775" y="385189"/>
              <a:ext cx="2735492" cy="135948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58" name="Заголовок 1"/>
          <p:cNvSpPr txBox="1">
            <a:spLocks/>
          </p:cNvSpPr>
          <p:nvPr/>
        </p:nvSpPr>
        <p:spPr>
          <a:xfrm>
            <a:off x="1775520" y="481031"/>
            <a:ext cx="81008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400" b="1" i="1">
                <a:solidFill>
                  <a:srgbClr val="0080CC"/>
                </a:solidFill>
              </a:defRPr>
            </a:lvl1pPr>
          </a:lstStyle>
          <a:p>
            <a:r>
              <a:rPr lang="kk-KZ" b="0" dirty="0" smtClean="0"/>
              <a:t>Изменение производственных издержек  в зависимост от обема выпуска</a:t>
            </a:r>
            <a:endParaRPr lang="ru-RU" b="0" dirty="0"/>
          </a:p>
        </p:txBody>
      </p:sp>
      <p:grpSp>
        <p:nvGrpSpPr>
          <p:cNvPr id="12" name="Группа 11"/>
          <p:cNvGrpSpPr/>
          <p:nvPr/>
        </p:nvGrpSpPr>
        <p:grpSpPr>
          <a:xfrm>
            <a:off x="2063552" y="1484784"/>
            <a:ext cx="5683891" cy="4250808"/>
            <a:chOff x="971600" y="1932320"/>
            <a:chExt cx="5683891" cy="4250808"/>
          </a:xfrm>
        </p:grpSpPr>
        <p:grpSp>
          <p:nvGrpSpPr>
            <p:cNvPr id="10" name="Группа 9"/>
            <p:cNvGrpSpPr/>
            <p:nvPr/>
          </p:nvGrpSpPr>
          <p:grpSpPr>
            <a:xfrm>
              <a:off x="971600" y="1932320"/>
              <a:ext cx="5683891" cy="4250808"/>
              <a:chOff x="971600" y="1932320"/>
              <a:chExt cx="5683891" cy="4250808"/>
            </a:xfrm>
          </p:grpSpPr>
          <p:grpSp>
            <p:nvGrpSpPr>
              <p:cNvPr id="2" name="Группа 1"/>
              <p:cNvGrpSpPr/>
              <p:nvPr/>
            </p:nvGrpSpPr>
            <p:grpSpPr>
              <a:xfrm>
                <a:off x="971600" y="1932320"/>
                <a:ext cx="5683891" cy="4250808"/>
                <a:chOff x="4508284" y="549278"/>
                <a:chExt cx="3156851" cy="2454827"/>
              </a:xfrm>
            </p:grpSpPr>
            <p:cxnSp>
              <p:nvCxnSpPr>
                <p:cNvPr id="24" name="Прямая со стрелкой 23"/>
                <p:cNvCxnSpPr/>
                <p:nvPr/>
              </p:nvCxnSpPr>
              <p:spPr>
                <a:xfrm flipV="1">
                  <a:off x="4908567" y="702585"/>
                  <a:ext cx="0" cy="2232248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Прямая со стрелкой 26"/>
                <p:cNvCxnSpPr/>
                <p:nvPr/>
              </p:nvCxnSpPr>
              <p:spPr>
                <a:xfrm>
                  <a:off x="4764551" y="2790817"/>
                  <a:ext cx="2880320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Прямая соединительная линия 29"/>
                <p:cNvCxnSpPr/>
                <p:nvPr/>
              </p:nvCxnSpPr>
              <p:spPr>
                <a:xfrm>
                  <a:off x="4908567" y="1062625"/>
                  <a:ext cx="2304256" cy="172819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Прямая соединительная линия 31"/>
                <p:cNvCxnSpPr/>
                <p:nvPr/>
              </p:nvCxnSpPr>
              <p:spPr>
                <a:xfrm>
                  <a:off x="4908567" y="1494673"/>
                  <a:ext cx="1728192" cy="129614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Прямая соединительная линия 34"/>
                <p:cNvCxnSpPr/>
                <p:nvPr/>
              </p:nvCxnSpPr>
              <p:spPr>
                <a:xfrm>
                  <a:off x="4908566" y="1926721"/>
                  <a:ext cx="1152129" cy="86409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8" name="Прямоугольник 37"/>
                    <p:cNvSpPr/>
                    <p:nvPr/>
                  </p:nvSpPr>
                  <p:spPr>
                    <a:xfrm>
                      <a:off x="7462001" y="2790817"/>
                      <a:ext cx="203134" cy="213288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oMath>
                        </m:oMathPara>
                      </a14:m>
                      <a:endParaRPr lang="ru-RU" dirty="0"/>
                    </a:p>
                  </p:txBody>
                </p:sp>
              </mc:Choice>
              <mc:Fallback xmlns="">
                <p:sp>
                  <p:nvSpPr>
                    <p:cNvPr id="38" name="Прямоугольник 37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462001" y="2790817"/>
                      <a:ext cx="365741" cy="369332"/>
                    </a:xfrm>
                    <a:prstGeom prst="rect">
                      <a:avLst/>
                    </a:prstGeom>
                    <a:blipFill rotWithShape="0">
                      <a:blip r:embed="rId1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9" name="Прямоугольник 38"/>
                    <p:cNvSpPr/>
                    <p:nvPr/>
                  </p:nvSpPr>
                  <p:spPr>
                    <a:xfrm>
                      <a:off x="4508284" y="549278"/>
                      <a:ext cx="225748" cy="213288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𝐾</m:t>
                            </m:r>
                          </m:oMath>
                        </m:oMathPara>
                      </a14:m>
                      <a:endParaRPr lang="ru-RU" dirty="0"/>
                    </a:p>
                  </p:txBody>
                </p:sp>
              </mc:Choice>
              <mc:Fallback xmlns="">
                <p:sp>
                  <p:nvSpPr>
                    <p:cNvPr id="39" name="Прямоугольник 38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508284" y="549278"/>
                      <a:ext cx="406457" cy="369332"/>
                    </a:xfrm>
                    <a:prstGeom prst="rect">
                      <a:avLst/>
                    </a:prstGeom>
                    <a:blipFill rotWithShape="0">
                      <a:blip r:embed="rId18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40" name="Полилиния 39"/>
                <p:cNvSpPr/>
                <p:nvPr/>
              </p:nvSpPr>
              <p:spPr>
                <a:xfrm>
                  <a:off x="5145975" y="1016703"/>
                  <a:ext cx="2127686" cy="1576251"/>
                </a:xfrm>
                <a:custGeom>
                  <a:avLst/>
                  <a:gdLst>
                    <a:gd name="connsiteX0" fmla="*/ 46337 w 2127686"/>
                    <a:gd name="connsiteY0" fmla="*/ 0 h 1576251"/>
                    <a:gd name="connsiteX1" fmla="*/ 272760 w 2127686"/>
                    <a:gd name="connsiteY1" fmla="*/ 853440 h 1576251"/>
                    <a:gd name="connsiteX2" fmla="*/ 2127686 w 2127686"/>
                    <a:gd name="connsiteY2" fmla="*/ 1576251 h 15762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127686" h="1576251">
                      <a:moveTo>
                        <a:pt x="46337" y="0"/>
                      </a:moveTo>
                      <a:cubicBezTo>
                        <a:pt x="-13898" y="295365"/>
                        <a:pt x="-74132" y="590731"/>
                        <a:pt x="272760" y="853440"/>
                      </a:cubicBezTo>
                      <a:cubicBezTo>
                        <a:pt x="619652" y="1116149"/>
                        <a:pt x="1373669" y="1346200"/>
                        <a:pt x="2127686" y="1576251"/>
                      </a:cubicBezTo>
                    </a:path>
                  </a:pathLst>
                </a:cu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1" name="Прямоугольник 40"/>
                    <p:cNvSpPr/>
                    <p:nvPr/>
                  </p:nvSpPr>
                  <p:spPr>
                    <a:xfrm>
                      <a:off x="5162978" y="1026410"/>
                      <a:ext cx="219979" cy="213288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oMath>
                        </m:oMathPara>
                      </a14:m>
                      <a:endParaRPr lang="ru-RU" dirty="0"/>
                    </a:p>
                  </p:txBody>
                </p:sp>
              </mc:Choice>
              <mc:Fallback xmlns="">
                <p:sp>
                  <p:nvSpPr>
                    <p:cNvPr id="41" name="Прямоугольник 40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162978" y="1026410"/>
                      <a:ext cx="406457" cy="369332"/>
                    </a:xfrm>
                    <a:prstGeom prst="rect">
                      <a:avLst/>
                    </a:prstGeom>
                    <a:blipFill rotWithShape="0">
                      <a:blip r:embed="rId19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2" name="Прямоугольник 41"/>
                    <p:cNvSpPr/>
                    <p:nvPr/>
                  </p:nvSpPr>
                  <p:spPr>
                    <a:xfrm>
                      <a:off x="5366206" y="1643124"/>
                      <a:ext cx="214210" cy="213288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oMath>
                        </m:oMathPara>
                      </a14:m>
                      <a:endParaRPr lang="ru-RU" dirty="0"/>
                    </a:p>
                  </p:txBody>
                </p:sp>
              </mc:Choice>
              <mc:Fallback xmlns="">
                <p:sp>
                  <p:nvSpPr>
                    <p:cNvPr id="42" name="Прямоугольник 41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366206" y="1643124"/>
                      <a:ext cx="385682" cy="369332"/>
                    </a:xfrm>
                    <a:prstGeom prst="rect">
                      <a:avLst/>
                    </a:prstGeom>
                    <a:blipFill rotWithShape="0">
                      <a:blip r:embed="rId2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3" name="Прямоугольник 42"/>
                    <p:cNvSpPr/>
                    <p:nvPr/>
                  </p:nvSpPr>
                  <p:spPr>
                    <a:xfrm>
                      <a:off x="6664719" y="2110964"/>
                      <a:ext cx="603098" cy="213288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=200</m:t>
                            </m:r>
                          </m:oMath>
                        </m:oMathPara>
                      </a14:m>
                      <a:endParaRPr lang="ru-RU" dirty="0"/>
                    </a:p>
                  </p:txBody>
                </p:sp>
              </mc:Choice>
              <mc:Fallback xmlns="">
                <p:sp>
                  <p:nvSpPr>
                    <p:cNvPr id="43" name="Прямоугольник 42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664719" y="2110964"/>
                      <a:ext cx="1085875" cy="369332"/>
                    </a:xfrm>
                    <a:prstGeom prst="rect">
                      <a:avLst/>
                    </a:prstGeom>
                    <a:blipFill rotWithShape="0">
                      <a:blip r:embed="rId21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2" name="Прямоугольник 51"/>
                    <p:cNvSpPr/>
                    <p:nvPr/>
                  </p:nvSpPr>
                  <p:spPr>
                    <a:xfrm>
                      <a:off x="6085257" y="1698958"/>
                      <a:ext cx="203169" cy="213288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oMath>
                        </m:oMathPara>
                      </a14:m>
                      <a:endParaRPr lang="ru-RU" dirty="0"/>
                    </a:p>
                  </p:txBody>
                </p:sp>
              </mc:Choice>
              <mc:Fallback xmlns="">
                <p:sp>
                  <p:nvSpPr>
                    <p:cNvPr id="52" name="Прямоугольник 51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085257" y="1698958"/>
                      <a:ext cx="365806" cy="369332"/>
                    </a:xfrm>
                    <a:prstGeom prst="rect">
                      <a:avLst/>
                    </a:prstGeom>
                    <a:blipFill rotWithShape="0">
                      <a:blip r:embed="rId2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3" name="Прямоугольник 52"/>
                    <p:cNvSpPr/>
                    <p:nvPr/>
                  </p:nvSpPr>
                  <p:spPr>
                    <a:xfrm>
                      <a:off x="5511986" y="2188544"/>
                      <a:ext cx="203169" cy="213288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oMath>
                        </m:oMathPara>
                      </a14:m>
                      <a:endParaRPr lang="ru-RU" dirty="0"/>
                    </a:p>
                  </p:txBody>
                </p:sp>
              </mc:Choice>
              <mc:Fallback xmlns="">
                <p:sp>
                  <p:nvSpPr>
                    <p:cNvPr id="53" name="Прямоугольник 52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511986" y="2188544"/>
                      <a:ext cx="365806" cy="369332"/>
                    </a:xfrm>
                    <a:prstGeom prst="rect">
                      <a:avLst/>
                    </a:prstGeom>
                    <a:blipFill rotWithShape="0">
                      <a:blip r:embed="rId2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4" name="Прямоугольник 53"/>
                    <p:cNvSpPr/>
                    <p:nvPr/>
                  </p:nvSpPr>
                  <p:spPr>
                    <a:xfrm>
                      <a:off x="6263059" y="2322554"/>
                      <a:ext cx="203169" cy="213288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oMath>
                        </m:oMathPara>
                      </a14:m>
                      <a:endParaRPr lang="ru-RU" dirty="0"/>
                    </a:p>
                  </p:txBody>
                </p:sp>
              </mc:Choice>
              <mc:Fallback xmlns="">
                <p:sp>
                  <p:nvSpPr>
                    <p:cNvPr id="54" name="Прямоугольник 53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263059" y="2322554"/>
                      <a:ext cx="365806" cy="369332"/>
                    </a:xfrm>
                    <a:prstGeom prst="rect">
                      <a:avLst/>
                    </a:prstGeom>
                    <a:blipFill rotWithShape="0">
                      <a:blip r:embed="rId2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" name="TextBox 7"/>
                  <p:cNvSpPr txBox="1"/>
                  <p:nvPr/>
                </p:nvSpPr>
                <p:spPr>
                  <a:xfrm>
                    <a:off x="3555622" y="5898389"/>
                    <a:ext cx="422167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𝑇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8" name="TextBox 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555622" y="5898389"/>
                    <a:ext cx="422167" cy="276999"/>
                  </a:xfrm>
                  <a:prstGeom prst="rect">
                    <a:avLst/>
                  </a:prstGeom>
                  <a:blipFill rotWithShape="0">
                    <a:blip r:embed="rId27"/>
                    <a:stretch>
                      <a:fillRect l="-11429" r="-5714" b="-15556"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9" name="TextBox 58"/>
                  <p:cNvSpPr txBox="1"/>
                  <p:nvPr/>
                </p:nvSpPr>
                <p:spPr>
                  <a:xfrm>
                    <a:off x="4606061" y="5895486"/>
                    <a:ext cx="427488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𝑇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59" name="TextBox 5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06061" y="5895486"/>
                    <a:ext cx="427488" cy="276999"/>
                  </a:xfrm>
                  <a:prstGeom prst="rect">
                    <a:avLst/>
                  </a:prstGeom>
                  <a:blipFill rotWithShape="0">
                    <a:blip r:embed="rId28"/>
                    <a:stretch>
                      <a:fillRect l="-12857" r="-5714" b="-15217"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0" name="TextBox 59"/>
                  <p:cNvSpPr txBox="1"/>
                  <p:nvPr/>
                </p:nvSpPr>
                <p:spPr>
                  <a:xfrm>
                    <a:off x="5618059" y="5887877"/>
                    <a:ext cx="427488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𝑇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60" name="TextBox 5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618059" y="5887877"/>
                    <a:ext cx="427488" cy="276999"/>
                  </a:xfrm>
                  <a:prstGeom prst="rect">
                    <a:avLst/>
                  </a:prstGeom>
                  <a:blipFill rotWithShape="0">
                    <a:blip r:embed="rId29"/>
                    <a:stretch>
                      <a:fillRect l="-12857" r="-5714" b="-15556"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61" name="Овал 60"/>
            <p:cNvSpPr/>
            <p:nvPr/>
          </p:nvSpPr>
          <p:spPr>
            <a:xfrm>
              <a:off x="2558929" y="4173093"/>
              <a:ext cx="65036" cy="5876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Овал 61"/>
            <p:cNvSpPr/>
            <p:nvPr/>
          </p:nvSpPr>
          <p:spPr>
            <a:xfrm>
              <a:off x="2111380" y="3107154"/>
              <a:ext cx="65036" cy="5876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285646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Заголовок 1"/>
          <p:cNvSpPr txBox="1">
            <a:spLocks/>
          </p:cNvSpPr>
          <p:nvPr/>
        </p:nvSpPr>
        <p:spPr>
          <a:xfrm>
            <a:off x="2027626" y="581649"/>
            <a:ext cx="48356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>
              <a:defRPr sz="2400" b="1" i="1">
                <a:solidFill>
                  <a:srgbClr val="0080CC"/>
                </a:solidFill>
              </a:defRPr>
            </a:lvl1pPr>
          </a:lstStyle>
          <a:p>
            <a:r>
              <a:rPr lang="kk-KZ" sz="2800" b="0" dirty="0" smtClean="0"/>
              <a:t>Троектория развитие фирмы</a:t>
            </a:r>
            <a:endParaRPr lang="ru-RU" sz="2800" b="0" dirty="0"/>
          </a:p>
        </p:txBody>
      </p:sp>
      <p:grpSp>
        <p:nvGrpSpPr>
          <p:cNvPr id="30" name="Группа 29"/>
          <p:cNvGrpSpPr/>
          <p:nvPr/>
        </p:nvGrpSpPr>
        <p:grpSpPr>
          <a:xfrm>
            <a:off x="1847528" y="1484784"/>
            <a:ext cx="7717295" cy="4971414"/>
            <a:chOff x="827584" y="1484784"/>
            <a:chExt cx="7717295" cy="4971414"/>
          </a:xfrm>
        </p:grpSpPr>
        <p:grpSp>
          <p:nvGrpSpPr>
            <p:cNvPr id="2" name="Группа 1"/>
            <p:cNvGrpSpPr/>
            <p:nvPr/>
          </p:nvGrpSpPr>
          <p:grpSpPr>
            <a:xfrm>
              <a:off x="827584" y="1484784"/>
              <a:ext cx="7717295" cy="4971414"/>
              <a:chOff x="709159" y="3208330"/>
              <a:chExt cx="3646817" cy="2805346"/>
            </a:xfrm>
          </p:grpSpPr>
          <p:cxnSp>
            <p:nvCxnSpPr>
              <p:cNvPr id="3" name="Прямая со стрелкой 2"/>
              <p:cNvCxnSpPr/>
              <p:nvPr/>
            </p:nvCxnSpPr>
            <p:spPr>
              <a:xfrm flipV="1">
                <a:off x="1115616" y="3356992"/>
                <a:ext cx="0" cy="252028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" name="Прямая со стрелкой 3"/>
              <p:cNvCxnSpPr/>
              <p:nvPr/>
            </p:nvCxnSpPr>
            <p:spPr>
              <a:xfrm>
                <a:off x="899592" y="5805264"/>
                <a:ext cx="3456384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Прямая соединительная линия 4"/>
              <p:cNvCxnSpPr/>
              <p:nvPr/>
            </p:nvCxnSpPr>
            <p:spPr>
              <a:xfrm>
                <a:off x="1115616" y="3717032"/>
                <a:ext cx="2736304" cy="20882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Прямая соединительная линия 5"/>
              <p:cNvCxnSpPr/>
              <p:nvPr/>
            </p:nvCxnSpPr>
            <p:spPr>
              <a:xfrm>
                <a:off x="1115616" y="4005064"/>
                <a:ext cx="2376264" cy="18002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Прямая соединительная линия 6"/>
              <p:cNvCxnSpPr/>
              <p:nvPr/>
            </p:nvCxnSpPr>
            <p:spPr>
              <a:xfrm>
                <a:off x="1115616" y="4293096"/>
                <a:ext cx="2016224" cy="15121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Прямая соединительная линия 7"/>
              <p:cNvCxnSpPr/>
              <p:nvPr/>
            </p:nvCxnSpPr>
            <p:spPr>
              <a:xfrm>
                <a:off x="1115616" y="4581128"/>
                <a:ext cx="1656184" cy="122413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Полилиния 8"/>
              <p:cNvSpPr/>
              <p:nvPr/>
            </p:nvSpPr>
            <p:spPr>
              <a:xfrm>
                <a:off x="1376082" y="3861048"/>
                <a:ext cx="1338524" cy="1440161"/>
              </a:xfrm>
              <a:custGeom>
                <a:avLst/>
                <a:gdLst>
                  <a:gd name="connsiteX0" fmla="*/ 0 w 1759132"/>
                  <a:gd name="connsiteY0" fmla="*/ 1567543 h 1567543"/>
                  <a:gd name="connsiteX1" fmla="*/ 1245326 w 1759132"/>
                  <a:gd name="connsiteY1" fmla="*/ 1210491 h 1567543"/>
                  <a:gd name="connsiteX2" fmla="*/ 1759132 w 1759132"/>
                  <a:gd name="connsiteY2" fmla="*/ 0 h 15675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59132" h="1567543">
                    <a:moveTo>
                      <a:pt x="0" y="1567543"/>
                    </a:moveTo>
                    <a:cubicBezTo>
                      <a:pt x="476068" y="1519645"/>
                      <a:pt x="952137" y="1471748"/>
                      <a:pt x="1245326" y="1210491"/>
                    </a:cubicBezTo>
                    <a:cubicBezTo>
                      <a:pt x="1538515" y="949234"/>
                      <a:pt x="1648823" y="474617"/>
                      <a:pt x="1759132" y="0"/>
                    </a:cubicBezTo>
                  </a:path>
                </a:pathLst>
              </a:custGeom>
              <a:noFill/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Полилиния 9"/>
              <p:cNvSpPr/>
              <p:nvPr/>
            </p:nvSpPr>
            <p:spPr>
              <a:xfrm>
                <a:off x="1926872" y="3770468"/>
                <a:ext cx="1654629" cy="1341120"/>
              </a:xfrm>
              <a:custGeom>
                <a:avLst/>
                <a:gdLst>
                  <a:gd name="connsiteX0" fmla="*/ 0 w 1654629"/>
                  <a:gd name="connsiteY0" fmla="*/ 0 h 1341120"/>
                  <a:gd name="connsiteX1" fmla="*/ 444137 w 1654629"/>
                  <a:gd name="connsiteY1" fmla="*/ 888274 h 1341120"/>
                  <a:gd name="connsiteX2" fmla="*/ 1654629 w 1654629"/>
                  <a:gd name="connsiteY2" fmla="*/ 1341120 h 13411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54629" h="1341120">
                    <a:moveTo>
                      <a:pt x="0" y="0"/>
                    </a:moveTo>
                    <a:cubicBezTo>
                      <a:pt x="84183" y="332377"/>
                      <a:pt x="168366" y="664754"/>
                      <a:pt x="444137" y="888274"/>
                    </a:cubicBezTo>
                    <a:cubicBezTo>
                      <a:pt x="719909" y="1111794"/>
                      <a:pt x="1187269" y="1226457"/>
                      <a:pt x="1654629" y="134112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" name="Полилиния 10"/>
              <p:cNvSpPr/>
              <p:nvPr/>
            </p:nvSpPr>
            <p:spPr>
              <a:xfrm>
                <a:off x="1757583" y="3939689"/>
                <a:ext cx="1654629" cy="1341120"/>
              </a:xfrm>
              <a:custGeom>
                <a:avLst/>
                <a:gdLst>
                  <a:gd name="connsiteX0" fmla="*/ 0 w 1654629"/>
                  <a:gd name="connsiteY0" fmla="*/ 0 h 1341120"/>
                  <a:gd name="connsiteX1" fmla="*/ 444137 w 1654629"/>
                  <a:gd name="connsiteY1" fmla="*/ 888274 h 1341120"/>
                  <a:gd name="connsiteX2" fmla="*/ 1654629 w 1654629"/>
                  <a:gd name="connsiteY2" fmla="*/ 1341120 h 13411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54629" h="1341120">
                    <a:moveTo>
                      <a:pt x="0" y="0"/>
                    </a:moveTo>
                    <a:cubicBezTo>
                      <a:pt x="84183" y="332377"/>
                      <a:pt x="168366" y="664754"/>
                      <a:pt x="444137" y="888274"/>
                    </a:cubicBezTo>
                    <a:cubicBezTo>
                      <a:pt x="719909" y="1111794"/>
                      <a:pt x="1187269" y="1226457"/>
                      <a:pt x="1654629" y="134112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" name="Полилиния 11"/>
              <p:cNvSpPr/>
              <p:nvPr/>
            </p:nvSpPr>
            <p:spPr>
              <a:xfrm>
                <a:off x="1656454" y="4143401"/>
                <a:ext cx="1654629" cy="1341120"/>
              </a:xfrm>
              <a:custGeom>
                <a:avLst/>
                <a:gdLst>
                  <a:gd name="connsiteX0" fmla="*/ 0 w 1654629"/>
                  <a:gd name="connsiteY0" fmla="*/ 0 h 1341120"/>
                  <a:gd name="connsiteX1" fmla="*/ 444137 w 1654629"/>
                  <a:gd name="connsiteY1" fmla="*/ 888274 h 1341120"/>
                  <a:gd name="connsiteX2" fmla="*/ 1654629 w 1654629"/>
                  <a:gd name="connsiteY2" fmla="*/ 1341120 h 13411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54629" h="1341120">
                    <a:moveTo>
                      <a:pt x="0" y="0"/>
                    </a:moveTo>
                    <a:cubicBezTo>
                      <a:pt x="84183" y="332377"/>
                      <a:pt x="168366" y="664754"/>
                      <a:pt x="444137" y="888274"/>
                    </a:cubicBezTo>
                    <a:cubicBezTo>
                      <a:pt x="719909" y="1111794"/>
                      <a:pt x="1187269" y="1226457"/>
                      <a:pt x="1654629" y="134112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" name="Полилиния 12"/>
              <p:cNvSpPr/>
              <p:nvPr/>
            </p:nvSpPr>
            <p:spPr>
              <a:xfrm>
                <a:off x="1529977" y="4303773"/>
                <a:ext cx="1654629" cy="1341120"/>
              </a:xfrm>
              <a:custGeom>
                <a:avLst/>
                <a:gdLst>
                  <a:gd name="connsiteX0" fmla="*/ 0 w 1654629"/>
                  <a:gd name="connsiteY0" fmla="*/ 0 h 1341120"/>
                  <a:gd name="connsiteX1" fmla="*/ 444137 w 1654629"/>
                  <a:gd name="connsiteY1" fmla="*/ 888274 h 1341120"/>
                  <a:gd name="connsiteX2" fmla="*/ 1654629 w 1654629"/>
                  <a:gd name="connsiteY2" fmla="*/ 1341120 h 13411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54629" h="1341120">
                    <a:moveTo>
                      <a:pt x="0" y="0"/>
                    </a:moveTo>
                    <a:cubicBezTo>
                      <a:pt x="84183" y="332377"/>
                      <a:pt x="168366" y="664754"/>
                      <a:pt x="444137" y="888274"/>
                    </a:cubicBezTo>
                    <a:cubicBezTo>
                      <a:pt x="719909" y="1111794"/>
                      <a:pt x="1187269" y="1226457"/>
                      <a:pt x="1654629" y="134112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" name="Прямоугольник 13"/>
                  <p:cNvSpPr/>
                  <p:nvPr/>
                </p:nvSpPr>
                <p:spPr>
                  <a:xfrm>
                    <a:off x="709159" y="3208330"/>
                    <a:ext cx="192072" cy="20841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𝐾</m:t>
                          </m:r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36" name="Прямоугольник 3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09159" y="3208330"/>
                    <a:ext cx="406457" cy="369332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" name="Прямоугольник 14"/>
                  <p:cNvSpPr/>
                  <p:nvPr/>
                </p:nvSpPr>
                <p:spPr>
                  <a:xfrm>
                    <a:off x="4120467" y="5805264"/>
                    <a:ext cx="172831" cy="20841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𝐿</m:t>
                          </m:r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37" name="Прямоугольник 3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120467" y="5805264"/>
                    <a:ext cx="365741" cy="369332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/>
                  <p:cNvSpPr txBox="1"/>
                  <p:nvPr/>
                </p:nvSpPr>
                <p:spPr>
                  <a:xfrm>
                    <a:off x="3577092" y="4981145"/>
                    <a:ext cx="145743" cy="15630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44" name="TextBox 4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577092" y="4981145"/>
                    <a:ext cx="308418" cy="276999"/>
                  </a:xfrm>
                  <a:prstGeom prst="rect">
                    <a:avLst/>
                  </a:prstGeom>
                  <a:blipFill rotWithShape="0">
                    <a:blip r:embed="rId9"/>
                    <a:stretch>
                      <a:fillRect l="-24000" r="-8000" b="-28261"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" name="TextBox 16"/>
                  <p:cNvSpPr txBox="1"/>
                  <p:nvPr/>
                </p:nvSpPr>
                <p:spPr>
                  <a:xfrm>
                    <a:off x="3429127" y="5182393"/>
                    <a:ext cx="145743" cy="15630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45" name="TextBox 4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29127" y="5182393"/>
                    <a:ext cx="308418" cy="276999"/>
                  </a:xfrm>
                  <a:prstGeom prst="rect">
                    <a:avLst/>
                  </a:prstGeom>
                  <a:blipFill rotWithShape="0">
                    <a:blip r:embed="rId10"/>
                    <a:stretch>
                      <a:fillRect l="-24000" r="-8000" b="-28261"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" name="TextBox 17"/>
                  <p:cNvSpPr txBox="1"/>
                  <p:nvPr/>
                </p:nvSpPr>
                <p:spPr>
                  <a:xfrm>
                    <a:off x="3311083" y="5376905"/>
                    <a:ext cx="145743" cy="15630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46" name="TextBox 4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311083" y="5376905"/>
                    <a:ext cx="308418" cy="276999"/>
                  </a:xfrm>
                  <a:prstGeom prst="rect">
                    <a:avLst/>
                  </a:prstGeom>
                  <a:blipFill rotWithShape="0">
                    <a:blip r:embed="rId11"/>
                    <a:stretch>
                      <a:fillRect l="-23529" r="-7843" b="-31111"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3215896" y="5520208"/>
                    <a:ext cx="143228" cy="15630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47" name="TextBox 4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15896" y="5520208"/>
                    <a:ext cx="308418" cy="276999"/>
                  </a:xfrm>
                  <a:prstGeom prst="rect">
                    <a:avLst/>
                  </a:prstGeom>
                  <a:blipFill rotWithShape="0">
                    <a:blip r:embed="rId12"/>
                    <a:stretch>
                      <a:fillRect l="-24000" r="-8000" b="-31111"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TextBox 19"/>
                  <p:cNvSpPr txBox="1"/>
                  <p:nvPr/>
                </p:nvSpPr>
                <p:spPr>
                  <a:xfrm>
                    <a:off x="2529021" y="4552964"/>
                    <a:ext cx="138047" cy="15630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48" name="TextBox 4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29021" y="4552964"/>
                    <a:ext cx="292131" cy="276999"/>
                  </a:xfrm>
                  <a:prstGeom prst="rect">
                    <a:avLst/>
                  </a:prstGeom>
                  <a:blipFill rotWithShape="0">
                    <a:blip r:embed="rId13"/>
                    <a:stretch>
                      <a:fillRect l="-18750" r="-8333" b="-15556"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TextBox 20"/>
                  <p:cNvSpPr txBox="1"/>
                  <p:nvPr/>
                </p:nvSpPr>
                <p:spPr>
                  <a:xfrm>
                    <a:off x="2401400" y="4731492"/>
                    <a:ext cx="138047" cy="15630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49" name="TextBox 4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401400" y="4731492"/>
                    <a:ext cx="292131" cy="276999"/>
                  </a:xfrm>
                  <a:prstGeom prst="rect">
                    <a:avLst/>
                  </a:prstGeom>
                  <a:blipFill rotWithShape="0">
                    <a:blip r:embed="rId14"/>
                    <a:stretch>
                      <a:fillRect l="-18750" r="-8333" b="-15217"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TextBox 21"/>
                  <p:cNvSpPr txBox="1"/>
                  <p:nvPr/>
                </p:nvSpPr>
                <p:spPr>
                  <a:xfrm>
                    <a:off x="2302002" y="4926059"/>
                    <a:ext cx="138047" cy="15630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50" name="TextBox 4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302002" y="4926059"/>
                    <a:ext cx="292131" cy="276999"/>
                  </a:xfrm>
                  <a:prstGeom prst="rect">
                    <a:avLst/>
                  </a:prstGeom>
                  <a:blipFill rotWithShape="0">
                    <a:blip r:embed="rId15"/>
                    <a:stretch>
                      <a:fillRect l="-18750" r="-8333" b="-15217"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" name="TextBox 22"/>
                  <p:cNvSpPr txBox="1"/>
                  <p:nvPr/>
                </p:nvSpPr>
                <p:spPr>
                  <a:xfrm>
                    <a:off x="2124210" y="5079171"/>
                    <a:ext cx="135532" cy="15630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51" name="TextBox 5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24210" y="5079171"/>
                    <a:ext cx="286810" cy="276999"/>
                  </a:xfrm>
                  <a:prstGeom prst="rect">
                    <a:avLst/>
                  </a:prstGeom>
                  <a:blipFill rotWithShape="0">
                    <a:blip r:embed="rId16"/>
                    <a:stretch>
                      <a:fillRect l="-18750" r="-6250" b="-15217"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26" name="Овал 25"/>
            <p:cNvSpPr/>
            <p:nvPr/>
          </p:nvSpPr>
          <p:spPr>
            <a:xfrm>
              <a:off x="4550445" y="4170160"/>
              <a:ext cx="65036" cy="58769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Овал 26"/>
            <p:cNvSpPr/>
            <p:nvPr/>
          </p:nvSpPr>
          <p:spPr>
            <a:xfrm>
              <a:off x="4288581" y="4511311"/>
              <a:ext cx="65036" cy="58769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Овал 27"/>
            <p:cNvSpPr/>
            <p:nvPr/>
          </p:nvSpPr>
          <p:spPr>
            <a:xfrm>
              <a:off x="3907809" y="4784903"/>
              <a:ext cx="65036" cy="58769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Овал 28"/>
            <p:cNvSpPr/>
            <p:nvPr/>
          </p:nvSpPr>
          <p:spPr>
            <a:xfrm>
              <a:off x="3455417" y="4970303"/>
              <a:ext cx="65036" cy="58769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938471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415480" y="1844824"/>
            <a:ext cx="7957384" cy="4276718"/>
            <a:chOff x="991447" y="566119"/>
            <a:chExt cx="4937144" cy="2402027"/>
          </a:xfrm>
        </p:grpSpPr>
        <p:cxnSp>
          <p:nvCxnSpPr>
            <p:cNvPr id="3" name="Прямая со стрелкой 2"/>
            <p:cNvCxnSpPr/>
            <p:nvPr/>
          </p:nvCxnSpPr>
          <p:spPr>
            <a:xfrm flipV="1">
              <a:off x="1655155" y="623356"/>
              <a:ext cx="0" cy="23447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 стрелкой 4"/>
            <p:cNvCxnSpPr/>
            <p:nvPr/>
          </p:nvCxnSpPr>
          <p:spPr>
            <a:xfrm>
              <a:off x="1293419" y="2733667"/>
              <a:ext cx="415996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Полилиния 5"/>
            <p:cNvSpPr/>
            <p:nvPr/>
          </p:nvSpPr>
          <p:spPr>
            <a:xfrm>
              <a:off x="1983417" y="1725591"/>
              <a:ext cx="3882630" cy="539922"/>
            </a:xfrm>
            <a:custGeom>
              <a:avLst/>
              <a:gdLst>
                <a:gd name="connsiteX0" fmla="*/ 0 w 3091543"/>
                <a:gd name="connsiteY0" fmla="*/ 104503 h 497427"/>
                <a:gd name="connsiteX1" fmla="*/ 1184366 w 3091543"/>
                <a:gd name="connsiteY1" fmla="*/ 496389 h 497427"/>
                <a:gd name="connsiteX2" fmla="*/ 3091543 w 3091543"/>
                <a:gd name="connsiteY2" fmla="*/ 0 h 497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91543" h="497427">
                  <a:moveTo>
                    <a:pt x="0" y="104503"/>
                  </a:moveTo>
                  <a:cubicBezTo>
                    <a:pt x="334554" y="309154"/>
                    <a:pt x="669109" y="513806"/>
                    <a:pt x="1184366" y="496389"/>
                  </a:cubicBezTo>
                  <a:cubicBezTo>
                    <a:pt x="1699623" y="478972"/>
                    <a:pt x="2395583" y="239486"/>
                    <a:pt x="3091543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олилиния 6"/>
            <p:cNvSpPr/>
            <p:nvPr/>
          </p:nvSpPr>
          <p:spPr>
            <a:xfrm rot="21169102">
              <a:off x="2068671" y="962158"/>
              <a:ext cx="798399" cy="1058717"/>
            </a:xfrm>
            <a:custGeom>
              <a:avLst/>
              <a:gdLst>
                <a:gd name="connsiteX0" fmla="*/ 0 w 635725"/>
                <a:gd name="connsiteY0" fmla="*/ 0 h 975389"/>
                <a:gd name="connsiteX1" fmla="*/ 191588 w 635725"/>
                <a:gd name="connsiteY1" fmla="*/ 975360 h 975389"/>
                <a:gd name="connsiteX2" fmla="*/ 635725 w 635725"/>
                <a:gd name="connsiteY2" fmla="*/ 26126 h 9753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35725" h="975389">
                  <a:moveTo>
                    <a:pt x="0" y="0"/>
                  </a:moveTo>
                  <a:cubicBezTo>
                    <a:pt x="42817" y="485503"/>
                    <a:pt x="85634" y="971006"/>
                    <a:pt x="191588" y="975360"/>
                  </a:cubicBezTo>
                  <a:cubicBezTo>
                    <a:pt x="297542" y="979714"/>
                    <a:pt x="466633" y="502920"/>
                    <a:pt x="635725" y="26126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олилиния 7"/>
            <p:cNvSpPr/>
            <p:nvPr/>
          </p:nvSpPr>
          <p:spPr>
            <a:xfrm rot="21169102">
              <a:off x="2537844" y="1115558"/>
              <a:ext cx="798399" cy="1058717"/>
            </a:xfrm>
            <a:custGeom>
              <a:avLst/>
              <a:gdLst>
                <a:gd name="connsiteX0" fmla="*/ 0 w 635725"/>
                <a:gd name="connsiteY0" fmla="*/ 0 h 975389"/>
                <a:gd name="connsiteX1" fmla="*/ 191588 w 635725"/>
                <a:gd name="connsiteY1" fmla="*/ 975360 h 975389"/>
                <a:gd name="connsiteX2" fmla="*/ 635725 w 635725"/>
                <a:gd name="connsiteY2" fmla="*/ 26126 h 9753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35725" h="975389">
                  <a:moveTo>
                    <a:pt x="0" y="0"/>
                  </a:moveTo>
                  <a:cubicBezTo>
                    <a:pt x="42817" y="485503"/>
                    <a:pt x="85634" y="971006"/>
                    <a:pt x="191588" y="975360"/>
                  </a:cubicBezTo>
                  <a:cubicBezTo>
                    <a:pt x="297542" y="979714"/>
                    <a:pt x="466633" y="502920"/>
                    <a:pt x="635725" y="26126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олилиния 8"/>
            <p:cNvSpPr/>
            <p:nvPr/>
          </p:nvSpPr>
          <p:spPr>
            <a:xfrm rot="21169102">
              <a:off x="3086134" y="1179225"/>
              <a:ext cx="798399" cy="1058717"/>
            </a:xfrm>
            <a:custGeom>
              <a:avLst/>
              <a:gdLst>
                <a:gd name="connsiteX0" fmla="*/ 0 w 635725"/>
                <a:gd name="connsiteY0" fmla="*/ 0 h 975389"/>
                <a:gd name="connsiteX1" fmla="*/ 191588 w 635725"/>
                <a:gd name="connsiteY1" fmla="*/ 975360 h 975389"/>
                <a:gd name="connsiteX2" fmla="*/ 635725 w 635725"/>
                <a:gd name="connsiteY2" fmla="*/ 26126 h 9753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35725" h="975389">
                  <a:moveTo>
                    <a:pt x="0" y="0"/>
                  </a:moveTo>
                  <a:cubicBezTo>
                    <a:pt x="42817" y="485503"/>
                    <a:pt x="85634" y="971006"/>
                    <a:pt x="191588" y="975360"/>
                  </a:cubicBezTo>
                  <a:cubicBezTo>
                    <a:pt x="297542" y="979714"/>
                    <a:pt x="466633" y="502920"/>
                    <a:pt x="635725" y="26126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олилиния 9"/>
            <p:cNvSpPr/>
            <p:nvPr/>
          </p:nvSpPr>
          <p:spPr>
            <a:xfrm rot="21169102">
              <a:off x="3588155" y="1149153"/>
              <a:ext cx="798399" cy="1058717"/>
            </a:xfrm>
            <a:custGeom>
              <a:avLst/>
              <a:gdLst>
                <a:gd name="connsiteX0" fmla="*/ 0 w 635725"/>
                <a:gd name="connsiteY0" fmla="*/ 0 h 975389"/>
                <a:gd name="connsiteX1" fmla="*/ 191588 w 635725"/>
                <a:gd name="connsiteY1" fmla="*/ 975360 h 975389"/>
                <a:gd name="connsiteX2" fmla="*/ 635725 w 635725"/>
                <a:gd name="connsiteY2" fmla="*/ 26126 h 9753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35725" h="975389">
                  <a:moveTo>
                    <a:pt x="0" y="0"/>
                  </a:moveTo>
                  <a:cubicBezTo>
                    <a:pt x="42817" y="485503"/>
                    <a:pt x="85634" y="971006"/>
                    <a:pt x="191588" y="975360"/>
                  </a:cubicBezTo>
                  <a:cubicBezTo>
                    <a:pt x="297542" y="979714"/>
                    <a:pt x="466633" y="502920"/>
                    <a:pt x="635725" y="26126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Полилиния 10"/>
            <p:cNvSpPr/>
            <p:nvPr/>
          </p:nvSpPr>
          <p:spPr>
            <a:xfrm rot="21169102">
              <a:off x="4150671" y="1036338"/>
              <a:ext cx="798399" cy="1058717"/>
            </a:xfrm>
            <a:custGeom>
              <a:avLst/>
              <a:gdLst>
                <a:gd name="connsiteX0" fmla="*/ 0 w 635725"/>
                <a:gd name="connsiteY0" fmla="*/ 0 h 975389"/>
                <a:gd name="connsiteX1" fmla="*/ 191588 w 635725"/>
                <a:gd name="connsiteY1" fmla="*/ 975360 h 975389"/>
                <a:gd name="connsiteX2" fmla="*/ 635725 w 635725"/>
                <a:gd name="connsiteY2" fmla="*/ 26126 h 9753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35725" h="975389">
                  <a:moveTo>
                    <a:pt x="0" y="0"/>
                  </a:moveTo>
                  <a:cubicBezTo>
                    <a:pt x="42817" y="485503"/>
                    <a:pt x="85634" y="971006"/>
                    <a:pt x="191588" y="975360"/>
                  </a:cubicBezTo>
                  <a:cubicBezTo>
                    <a:pt x="297542" y="979714"/>
                    <a:pt x="466633" y="502920"/>
                    <a:pt x="635725" y="26126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олилиния 11"/>
            <p:cNvSpPr/>
            <p:nvPr/>
          </p:nvSpPr>
          <p:spPr>
            <a:xfrm rot="21169102">
              <a:off x="4543603" y="931711"/>
              <a:ext cx="798399" cy="1058717"/>
            </a:xfrm>
            <a:custGeom>
              <a:avLst/>
              <a:gdLst>
                <a:gd name="connsiteX0" fmla="*/ 0 w 635725"/>
                <a:gd name="connsiteY0" fmla="*/ 0 h 975389"/>
                <a:gd name="connsiteX1" fmla="*/ 191588 w 635725"/>
                <a:gd name="connsiteY1" fmla="*/ 975360 h 975389"/>
                <a:gd name="connsiteX2" fmla="*/ 635725 w 635725"/>
                <a:gd name="connsiteY2" fmla="*/ 26126 h 9753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35725" h="975389">
                  <a:moveTo>
                    <a:pt x="0" y="0"/>
                  </a:moveTo>
                  <a:cubicBezTo>
                    <a:pt x="42817" y="485503"/>
                    <a:pt x="85634" y="971006"/>
                    <a:pt x="191588" y="975360"/>
                  </a:cubicBezTo>
                  <a:cubicBezTo>
                    <a:pt x="297542" y="979714"/>
                    <a:pt x="466633" y="502920"/>
                    <a:pt x="635725" y="26126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4" name="Прямая соединительная линия 13"/>
            <p:cNvCxnSpPr>
              <a:stCxn id="6" idx="1"/>
            </p:cNvCxnSpPr>
            <p:nvPr/>
          </p:nvCxnSpPr>
          <p:spPr>
            <a:xfrm flipH="1">
              <a:off x="3469580" y="2264386"/>
              <a:ext cx="1267" cy="46928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3485334" y="2246850"/>
              <a:ext cx="334378" cy="20743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/>
                <a:t>min</a:t>
              </a:r>
              <a:endParaRPr lang="ru-RU" i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521967" y="1845966"/>
              <a:ext cx="406624" cy="20743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/>
                <a:t>LRAC</a:t>
              </a:r>
              <a:endParaRPr lang="ru-RU" i="1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3210011" y="2701067"/>
                  <a:ext cx="304700" cy="20743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10011" y="2701067"/>
                  <a:ext cx="616760" cy="400884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b="-1515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TextBox 18"/>
            <p:cNvSpPr txBox="1"/>
            <p:nvPr/>
          </p:nvSpPr>
          <p:spPr>
            <a:xfrm>
              <a:off x="991447" y="566119"/>
              <a:ext cx="406624" cy="20743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/>
                <a:t>LRAC</a:t>
              </a:r>
              <a:endParaRPr lang="ru-RU" i="1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5238258" y="2756923"/>
                  <a:ext cx="133473" cy="1555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𝑄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38258" y="2756923"/>
                  <a:ext cx="215122" cy="276999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l="-36111" r="-30556" b="-28261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0" name="Заголовок 1"/>
          <p:cNvSpPr txBox="1">
            <a:spLocks/>
          </p:cNvSpPr>
          <p:nvPr/>
        </p:nvSpPr>
        <p:spPr>
          <a:xfrm>
            <a:off x="1835060" y="587662"/>
            <a:ext cx="54732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>
              <a:defRPr sz="2400" b="1" i="1">
                <a:solidFill>
                  <a:srgbClr val="0080CC"/>
                </a:solidFill>
              </a:defRPr>
            </a:lvl1pPr>
          </a:lstStyle>
          <a:p>
            <a:r>
              <a:rPr lang="ru-RU" sz="2800" b="0" dirty="0" smtClean="0"/>
              <a:t>Долгосрочные средние издержки </a:t>
            </a:r>
            <a:endParaRPr lang="ru-RU" sz="2800" b="0" dirty="0"/>
          </a:p>
        </p:txBody>
      </p:sp>
    </p:spTree>
    <p:extLst>
      <p:ext uri="{BB962C8B-B14F-4D97-AF65-F5344CB8AC3E}">
        <p14:creationId xmlns:p14="http://schemas.microsoft.com/office/powerpoint/2010/main" val="1060636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2135560" y="1700808"/>
            <a:ext cx="6645557" cy="4674483"/>
            <a:chOff x="958716" y="3086266"/>
            <a:chExt cx="5003229" cy="3646950"/>
          </a:xfrm>
        </p:grpSpPr>
        <p:cxnSp>
          <p:nvCxnSpPr>
            <p:cNvPr id="5" name="Прямая со стрелкой 4"/>
            <p:cNvCxnSpPr/>
            <p:nvPr/>
          </p:nvCxnSpPr>
          <p:spPr>
            <a:xfrm flipV="1">
              <a:off x="1669930" y="3086266"/>
              <a:ext cx="0" cy="35693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 стрелкой 5"/>
            <p:cNvCxnSpPr/>
            <p:nvPr/>
          </p:nvCxnSpPr>
          <p:spPr>
            <a:xfrm>
              <a:off x="1043718" y="6412242"/>
              <a:ext cx="491822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Полилиния 6"/>
            <p:cNvSpPr/>
            <p:nvPr/>
          </p:nvSpPr>
          <p:spPr>
            <a:xfrm rot="666649">
              <a:off x="2063421" y="4387833"/>
              <a:ext cx="3511738" cy="1082759"/>
            </a:xfrm>
            <a:custGeom>
              <a:avLst/>
              <a:gdLst>
                <a:gd name="connsiteX0" fmla="*/ 0 w 3143794"/>
                <a:gd name="connsiteY0" fmla="*/ 696686 h 961119"/>
                <a:gd name="connsiteX1" fmla="*/ 1724297 w 3143794"/>
                <a:gd name="connsiteY1" fmla="*/ 923109 h 961119"/>
                <a:gd name="connsiteX2" fmla="*/ 3143794 w 3143794"/>
                <a:gd name="connsiteY2" fmla="*/ 0 h 961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43794" h="961119">
                  <a:moveTo>
                    <a:pt x="0" y="696686"/>
                  </a:moveTo>
                  <a:cubicBezTo>
                    <a:pt x="600165" y="867954"/>
                    <a:pt x="1200331" y="1039223"/>
                    <a:pt x="1724297" y="923109"/>
                  </a:cubicBezTo>
                  <a:cubicBezTo>
                    <a:pt x="2248263" y="806995"/>
                    <a:pt x="2696028" y="403497"/>
                    <a:pt x="3143794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2627634" y="3347896"/>
              <a:ext cx="2334673" cy="2741009"/>
            </a:xfrm>
            <a:custGeom>
              <a:avLst/>
              <a:gdLst>
                <a:gd name="connsiteX0" fmla="*/ 0 w 2090057"/>
                <a:gd name="connsiteY0" fmla="*/ 2063931 h 2433078"/>
                <a:gd name="connsiteX1" fmla="*/ 696686 w 2090057"/>
                <a:gd name="connsiteY1" fmla="*/ 2272937 h 2433078"/>
                <a:gd name="connsiteX2" fmla="*/ 2090057 w 2090057"/>
                <a:gd name="connsiteY2" fmla="*/ 0 h 24330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90057" h="2433078">
                  <a:moveTo>
                    <a:pt x="0" y="2063931"/>
                  </a:moveTo>
                  <a:cubicBezTo>
                    <a:pt x="174171" y="2340428"/>
                    <a:pt x="348343" y="2616925"/>
                    <a:pt x="696686" y="2272937"/>
                  </a:cubicBezTo>
                  <a:cubicBezTo>
                    <a:pt x="1045029" y="1928949"/>
                    <a:pt x="1567543" y="964474"/>
                    <a:pt x="2090057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58716" y="3090452"/>
              <a:ext cx="493409" cy="2881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/>
                <a:t>LRAC</a:t>
              </a:r>
              <a:endParaRPr lang="ru-RU" i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399323" y="4769754"/>
              <a:ext cx="493409" cy="2881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/>
                <a:t>LRAC</a:t>
              </a:r>
              <a:endParaRPr lang="ru-RU" i="1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146818" y="3275118"/>
              <a:ext cx="545738" cy="2881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/>
                <a:t>LRMC</a:t>
              </a:r>
              <a:endParaRPr lang="ru-RU" i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590107" y="5465828"/>
              <a:ext cx="405743" cy="2881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/>
                <a:t>min</a:t>
              </a:r>
              <a:endParaRPr lang="ru-RU" i="1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5771083" y="6517106"/>
                  <a:ext cx="161959" cy="21611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𝑄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71083" y="6517106"/>
                  <a:ext cx="215122" cy="276999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37143" r="-34286" b="-40476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4" name="Заголовок 1"/>
          <p:cNvSpPr txBox="1">
            <a:spLocks/>
          </p:cNvSpPr>
          <p:nvPr/>
        </p:nvSpPr>
        <p:spPr>
          <a:xfrm>
            <a:off x="1631504" y="611522"/>
            <a:ext cx="91215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400" b="1" i="1">
                <a:solidFill>
                  <a:srgbClr val="0080CC"/>
                </a:solidFill>
              </a:defRPr>
            </a:lvl1pPr>
          </a:lstStyle>
          <a:p>
            <a:r>
              <a:rPr lang="ru-RU" sz="2800" b="0" dirty="0" smtClean="0"/>
              <a:t>Долгосрочные средние и </a:t>
            </a:r>
            <a:r>
              <a:rPr lang="ru-RU" sz="2800" b="0" smtClean="0"/>
              <a:t>предельные издержки</a:t>
            </a:r>
            <a:endParaRPr lang="ru-RU" sz="2800" b="0" dirty="0"/>
          </a:p>
        </p:txBody>
      </p:sp>
    </p:spTree>
    <p:extLst>
      <p:ext uri="{BB962C8B-B14F-4D97-AF65-F5344CB8AC3E}">
        <p14:creationId xmlns:p14="http://schemas.microsoft.com/office/powerpoint/2010/main" val="194051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609544" y="920933"/>
            <a:ext cx="2952328" cy="687112"/>
          </a:xfrm>
          <a:prstGeom prst="rect">
            <a:avLst/>
          </a:prstGeom>
          <a:noFill/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 smtClean="0">
                <a:solidFill>
                  <a:srgbClr val="0080CC"/>
                </a:solidFill>
              </a:rPr>
              <a:t>Производственные издержки</a:t>
            </a:r>
            <a:endParaRPr lang="ru-RU" sz="2400" i="1" dirty="0">
              <a:solidFill>
                <a:srgbClr val="0080CC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25268" y="1008411"/>
            <a:ext cx="2196244" cy="512156"/>
          </a:xfrm>
          <a:prstGeom prst="rect">
            <a:avLst/>
          </a:prstGeom>
          <a:noFill/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 smtClean="0">
                <a:solidFill>
                  <a:srgbClr val="0080CC"/>
                </a:solidFill>
              </a:rPr>
              <a:t>Явные</a:t>
            </a:r>
            <a:endParaRPr lang="ru-RU" sz="2400" i="1" dirty="0">
              <a:solidFill>
                <a:srgbClr val="0080CC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85908" y="1008411"/>
            <a:ext cx="2196244" cy="512156"/>
          </a:xfrm>
          <a:prstGeom prst="rect">
            <a:avLst/>
          </a:prstGeom>
          <a:noFill/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 smtClean="0">
                <a:solidFill>
                  <a:srgbClr val="0080CC"/>
                </a:solidFill>
              </a:rPr>
              <a:t>Не явные</a:t>
            </a:r>
            <a:endParaRPr lang="ru-RU" sz="2400" i="1" dirty="0">
              <a:solidFill>
                <a:srgbClr val="0080CC"/>
              </a:solidFill>
            </a:endParaRPr>
          </a:p>
        </p:txBody>
      </p:sp>
      <p:cxnSp>
        <p:nvCxnSpPr>
          <p:cNvPr id="9" name="Прямая соединительная линия 8"/>
          <p:cNvCxnSpPr>
            <a:stCxn id="5" idx="1"/>
            <a:endCxn id="6" idx="3"/>
          </p:cNvCxnSpPr>
          <p:nvPr/>
        </p:nvCxnSpPr>
        <p:spPr>
          <a:xfrm flipH="1">
            <a:off x="4321512" y="1264489"/>
            <a:ext cx="288032" cy="0"/>
          </a:xfrm>
          <a:prstGeom prst="line">
            <a:avLst/>
          </a:prstGeom>
          <a:ln w="12700">
            <a:solidFill>
              <a:srgbClr val="0626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7849904" y="1248030"/>
            <a:ext cx="0" cy="0"/>
          </a:xfrm>
          <a:prstGeom prst="line">
            <a:avLst/>
          </a:prstGeom>
          <a:ln w="12700">
            <a:solidFill>
              <a:srgbClr val="0626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1801232" y="1952870"/>
            <a:ext cx="2844316" cy="360040"/>
          </a:xfrm>
          <a:prstGeom prst="rect">
            <a:avLst/>
          </a:prstGeom>
          <a:noFill/>
          <a:ln w="12700">
            <a:solidFill>
              <a:srgbClr val="06268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 smtClean="0">
                <a:solidFill>
                  <a:srgbClr val="0080CC"/>
                </a:solidFill>
              </a:rPr>
              <a:t>ВНЕШНИЕ</a:t>
            </a:r>
            <a:endParaRPr lang="ru-RU" sz="2400" i="1" dirty="0">
              <a:solidFill>
                <a:srgbClr val="0080CC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527170" y="1952870"/>
            <a:ext cx="2844316" cy="360040"/>
          </a:xfrm>
          <a:prstGeom prst="rect">
            <a:avLst/>
          </a:prstGeom>
          <a:noFill/>
          <a:ln w="12700">
            <a:solidFill>
              <a:srgbClr val="06268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 smtClean="0">
                <a:solidFill>
                  <a:srgbClr val="0080CC"/>
                </a:solidFill>
              </a:rPr>
              <a:t>ВНУТРЕННИЕ</a:t>
            </a:r>
            <a:endParaRPr lang="ru-RU" sz="2400" i="1" dirty="0">
              <a:solidFill>
                <a:srgbClr val="0080CC"/>
              </a:solidFill>
            </a:endParaRPr>
          </a:p>
        </p:txBody>
      </p:sp>
      <p:cxnSp>
        <p:nvCxnSpPr>
          <p:cNvPr id="18" name="Прямая со стрелкой 17"/>
          <p:cNvCxnSpPr>
            <a:stCxn id="6" idx="2"/>
            <a:endCxn id="13" idx="0"/>
          </p:cNvCxnSpPr>
          <p:nvPr/>
        </p:nvCxnSpPr>
        <p:spPr>
          <a:xfrm>
            <a:off x="3223390" y="1520570"/>
            <a:ext cx="0" cy="432303"/>
          </a:xfrm>
          <a:prstGeom prst="straightConnector1">
            <a:avLst/>
          </a:prstGeom>
          <a:ln w="12700">
            <a:solidFill>
              <a:srgbClr val="06268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8942525" y="1520570"/>
            <a:ext cx="0" cy="432303"/>
          </a:xfrm>
          <a:prstGeom prst="straightConnector1">
            <a:avLst/>
          </a:prstGeom>
          <a:ln w="12700">
            <a:solidFill>
              <a:srgbClr val="06268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13" idx="2"/>
            <a:endCxn id="24" idx="0"/>
          </p:cNvCxnSpPr>
          <p:nvPr/>
        </p:nvCxnSpPr>
        <p:spPr>
          <a:xfrm>
            <a:off x="3223390" y="2312910"/>
            <a:ext cx="0" cy="460122"/>
          </a:xfrm>
          <a:prstGeom prst="straightConnector1">
            <a:avLst/>
          </a:prstGeom>
          <a:ln w="12700">
            <a:solidFill>
              <a:srgbClr val="06268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8949328" y="2312912"/>
            <a:ext cx="0" cy="432303"/>
          </a:xfrm>
          <a:prstGeom prst="straightConnector1">
            <a:avLst/>
          </a:prstGeom>
          <a:ln w="12700">
            <a:solidFill>
              <a:srgbClr val="06268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1927246" y="2773032"/>
            <a:ext cx="2592288" cy="1473450"/>
          </a:xfrm>
          <a:prstGeom prst="rect">
            <a:avLst/>
          </a:prstGeom>
          <a:noFill/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080CC"/>
                </a:solidFill>
              </a:rPr>
              <a:t>ИЗДЕРЖКИ ВНЕШНИХ РЕСУРСОВ</a:t>
            </a:r>
            <a:endParaRPr lang="ru-RU" sz="2000" i="1" dirty="0">
              <a:solidFill>
                <a:srgbClr val="0080CC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335646" y="4521333"/>
            <a:ext cx="1775488" cy="720080"/>
          </a:xfrm>
          <a:prstGeom prst="rect">
            <a:avLst/>
          </a:prstGeom>
          <a:noFill/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i="1" dirty="0" smtClean="0">
                <a:solidFill>
                  <a:srgbClr val="0080CC"/>
                </a:solidFill>
              </a:rPr>
              <a:t>Бухгалтерские издержки</a:t>
            </a:r>
            <a:endParaRPr lang="ru-RU" i="1" dirty="0">
              <a:solidFill>
                <a:srgbClr val="0080CC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571586" y="2754156"/>
            <a:ext cx="2799903" cy="1840328"/>
          </a:xfrm>
          <a:prstGeom prst="rect">
            <a:avLst/>
          </a:prstGeom>
          <a:noFill/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080CC"/>
                </a:solidFill>
              </a:rPr>
              <a:t>Не явные издержки предприятие</a:t>
            </a:r>
            <a:endParaRPr lang="ru-RU" sz="2000" i="1" dirty="0">
              <a:solidFill>
                <a:srgbClr val="0080CC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3493423" y="5465482"/>
            <a:ext cx="5205155" cy="528021"/>
          </a:xfrm>
          <a:prstGeom prst="rect">
            <a:avLst/>
          </a:prstGeom>
          <a:noFill/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rgbClr val="0080CC"/>
                </a:solidFill>
              </a:rPr>
              <a:t>Экономические издержки</a:t>
            </a:r>
            <a:endParaRPr lang="ru-RU" sz="2400" b="1" i="1" dirty="0">
              <a:solidFill>
                <a:srgbClr val="0080CC"/>
              </a:solidFill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V="1">
            <a:off x="3201686" y="4246485"/>
            <a:ext cx="0" cy="273391"/>
          </a:xfrm>
          <a:prstGeom prst="line">
            <a:avLst/>
          </a:prstGeom>
          <a:ln w="12700">
            <a:solidFill>
              <a:srgbClr val="0626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3201686" y="5241418"/>
            <a:ext cx="0" cy="488075"/>
          </a:xfrm>
          <a:prstGeom prst="line">
            <a:avLst/>
          </a:prstGeom>
          <a:ln w="12700">
            <a:solidFill>
              <a:srgbClr val="0626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>
            <a:stCxn id="27" idx="1"/>
          </p:cNvCxnSpPr>
          <p:nvPr/>
        </p:nvCxnSpPr>
        <p:spPr>
          <a:xfrm flipH="1">
            <a:off x="3201686" y="5729490"/>
            <a:ext cx="291734" cy="0"/>
          </a:xfrm>
          <a:prstGeom prst="line">
            <a:avLst/>
          </a:prstGeom>
          <a:ln w="12700">
            <a:solidFill>
              <a:srgbClr val="0626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8942525" y="4607983"/>
            <a:ext cx="0" cy="1121506"/>
          </a:xfrm>
          <a:prstGeom prst="line">
            <a:avLst/>
          </a:prstGeom>
          <a:ln w="12700">
            <a:solidFill>
              <a:srgbClr val="0626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>
            <a:stCxn id="27" idx="3"/>
          </p:cNvCxnSpPr>
          <p:nvPr/>
        </p:nvCxnSpPr>
        <p:spPr>
          <a:xfrm>
            <a:off x="8698575" y="5729493"/>
            <a:ext cx="243950" cy="1"/>
          </a:xfrm>
          <a:prstGeom prst="line">
            <a:avLst/>
          </a:prstGeom>
          <a:ln w="12700">
            <a:solidFill>
              <a:srgbClr val="0626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>
            <a:stCxn id="7" idx="1"/>
            <a:endCxn id="5" idx="3"/>
          </p:cNvCxnSpPr>
          <p:nvPr/>
        </p:nvCxnSpPr>
        <p:spPr>
          <a:xfrm flipH="1">
            <a:off x="7561872" y="1264489"/>
            <a:ext cx="324036" cy="0"/>
          </a:xfrm>
          <a:prstGeom prst="line">
            <a:avLst/>
          </a:prstGeom>
          <a:ln w="12700">
            <a:solidFill>
              <a:srgbClr val="0626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8140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3" grpId="0" animBg="1"/>
      <p:bldP spid="14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29719" y="782041"/>
            <a:ext cx="5760640" cy="687112"/>
          </a:xfrm>
          <a:prstGeom prst="rect">
            <a:avLst/>
          </a:prstGeom>
          <a:noFill/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 smtClean="0">
                <a:solidFill>
                  <a:srgbClr val="0080CC"/>
                </a:solidFill>
              </a:rPr>
              <a:t>Переменные издержки</a:t>
            </a:r>
            <a:endParaRPr lang="ru-RU" sz="2400" i="1" dirty="0">
              <a:solidFill>
                <a:srgbClr val="0080CC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23445" y="1834217"/>
            <a:ext cx="720080" cy="4680520"/>
          </a:xfrm>
          <a:prstGeom prst="rect">
            <a:avLst/>
          </a:prstGeom>
          <a:noFill/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wordArtVert" rtlCol="0" anchor="ctr"/>
          <a:lstStyle/>
          <a:p>
            <a:pPr algn="ctr"/>
            <a:r>
              <a:rPr lang="ru-RU" b="1" i="1" dirty="0" smtClean="0">
                <a:solidFill>
                  <a:srgbClr val="0080CC"/>
                </a:solidFill>
              </a:rPr>
              <a:t>чистые</a:t>
            </a:r>
            <a:endParaRPr lang="ru-RU" b="1" i="1" dirty="0">
              <a:solidFill>
                <a:srgbClr val="0080CC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463605" y="1834217"/>
            <a:ext cx="720080" cy="4680520"/>
          </a:xfrm>
          <a:prstGeom prst="rect">
            <a:avLst/>
          </a:prstGeom>
          <a:noFill/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wordArtVert" rtlCol="0" anchor="ctr"/>
          <a:lstStyle/>
          <a:p>
            <a:pPr algn="ctr"/>
            <a:r>
              <a:rPr lang="ru-RU" sz="1400" b="1" i="1" dirty="0" smtClean="0">
                <a:solidFill>
                  <a:srgbClr val="0080CC"/>
                </a:solidFill>
              </a:rPr>
              <a:t>дополнительные</a:t>
            </a:r>
            <a:endParaRPr lang="ru-RU" sz="1400" b="1" i="1" dirty="0">
              <a:solidFill>
                <a:srgbClr val="0080CC"/>
              </a:solidFill>
            </a:endParaRPr>
          </a:p>
        </p:txBody>
      </p:sp>
      <p:cxnSp>
        <p:nvCxnSpPr>
          <p:cNvPr id="7" name="Прямая со стрелкой 6"/>
          <p:cNvCxnSpPr>
            <a:stCxn id="5" idx="2"/>
          </p:cNvCxnSpPr>
          <p:nvPr/>
        </p:nvCxnSpPr>
        <p:spPr>
          <a:xfrm flipH="1">
            <a:off x="5383485" y="1469153"/>
            <a:ext cx="726554" cy="365064"/>
          </a:xfrm>
          <a:prstGeom prst="straightConnector1">
            <a:avLst/>
          </a:prstGeom>
          <a:ln w="12700">
            <a:solidFill>
              <a:srgbClr val="06268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5" idx="2"/>
          </p:cNvCxnSpPr>
          <p:nvPr/>
        </p:nvCxnSpPr>
        <p:spPr>
          <a:xfrm>
            <a:off x="6110039" y="1469153"/>
            <a:ext cx="713606" cy="365064"/>
          </a:xfrm>
          <a:prstGeom prst="straightConnector1">
            <a:avLst/>
          </a:prstGeom>
          <a:ln w="12700">
            <a:solidFill>
              <a:srgbClr val="06268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766367" y="1845652"/>
            <a:ext cx="2880320" cy="742950"/>
          </a:xfrm>
          <a:prstGeom prst="rect">
            <a:avLst/>
          </a:prstGeom>
          <a:noFill/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080CC"/>
                </a:solidFill>
              </a:rPr>
              <a:t>реклама</a:t>
            </a:r>
            <a:endParaRPr lang="ru-RU" sz="2000" i="1" dirty="0">
              <a:solidFill>
                <a:srgbClr val="0080CC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541021" y="2840022"/>
            <a:ext cx="2880320" cy="720080"/>
          </a:xfrm>
          <a:prstGeom prst="rect">
            <a:avLst/>
          </a:prstGeom>
          <a:noFill/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080CC"/>
                </a:solidFill>
              </a:rPr>
              <a:t>хранение</a:t>
            </a:r>
            <a:endParaRPr lang="ru-RU" sz="2000" i="1" dirty="0">
              <a:solidFill>
                <a:srgbClr val="0080CC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550199" y="1857087"/>
            <a:ext cx="2880320" cy="720080"/>
          </a:xfrm>
          <a:prstGeom prst="rect">
            <a:avLst/>
          </a:prstGeom>
          <a:noFill/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080CC"/>
                </a:solidFill>
              </a:rPr>
              <a:t>Транспортирование</a:t>
            </a:r>
            <a:endParaRPr lang="ru-RU" sz="2000" i="1" dirty="0">
              <a:solidFill>
                <a:srgbClr val="0080CC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766367" y="3656250"/>
            <a:ext cx="2880320" cy="889702"/>
          </a:xfrm>
          <a:prstGeom prst="rect">
            <a:avLst/>
          </a:prstGeom>
          <a:noFill/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080CC"/>
                </a:solidFill>
              </a:rPr>
              <a:t>Издержки для </a:t>
            </a:r>
            <a:r>
              <a:rPr lang="ru-RU" sz="2000" i="1" dirty="0" smtClean="0">
                <a:solidFill>
                  <a:srgbClr val="0080CC"/>
                </a:solidFill>
              </a:rPr>
              <a:t>поддержание торговых мест</a:t>
            </a:r>
            <a:endParaRPr lang="ru-RU" sz="2000" i="1" dirty="0">
              <a:solidFill>
                <a:srgbClr val="0080CC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550199" y="3803002"/>
            <a:ext cx="2880320" cy="742950"/>
          </a:xfrm>
          <a:prstGeom prst="rect">
            <a:avLst/>
          </a:prstGeom>
          <a:noFill/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080CC"/>
                </a:solidFill>
              </a:rPr>
              <a:t>(</a:t>
            </a:r>
            <a:r>
              <a:rPr lang="ru-RU" sz="2000" i="1" dirty="0">
                <a:solidFill>
                  <a:srgbClr val="0080CC"/>
                </a:solidFill>
              </a:rPr>
              <a:t>расфасовка)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143125" y="4699604"/>
            <a:ext cx="2880320" cy="1512168"/>
          </a:xfrm>
          <a:prstGeom prst="roundRect">
            <a:avLst/>
          </a:prstGeom>
          <a:noFill/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080CC"/>
                </a:solidFill>
              </a:rPr>
              <a:t>Восполнить через </a:t>
            </a:r>
            <a:r>
              <a:rPr lang="ru-RU" sz="2000" i="1" dirty="0" smtClean="0">
                <a:solidFill>
                  <a:srgbClr val="0080CC"/>
                </a:solidFill>
              </a:rPr>
              <a:t>повышение цены товара</a:t>
            </a:r>
            <a:endParaRPr lang="ru-RU" sz="2000" i="1" dirty="0">
              <a:solidFill>
                <a:srgbClr val="0080CC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7183685" y="4693155"/>
            <a:ext cx="2880320" cy="1512168"/>
          </a:xfrm>
          <a:prstGeom prst="roundRect">
            <a:avLst/>
          </a:prstGeom>
          <a:noFill/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000" i="1" dirty="0" smtClean="0">
              <a:solidFill>
                <a:srgbClr val="0080CC"/>
              </a:solidFill>
            </a:endParaRPr>
          </a:p>
          <a:p>
            <a:pPr algn="ctr"/>
            <a:r>
              <a:rPr lang="ru-RU" i="1" dirty="0" smtClean="0">
                <a:solidFill>
                  <a:srgbClr val="0080CC"/>
                </a:solidFill>
              </a:rPr>
              <a:t>Повышение цены товара восполнить производственными издержками</a:t>
            </a:r>
          </a:p>
          <a:p>
            <a:pPr algn="ctr"/>
            <a:endParaRPr lang="ru-RU" sz="2000" i="1" dirty="0">
              <a:solidFill>
                <a:srgbClr val="0080CC"/>
              </a:solidFill>
            </a:endParaRPr>
          </a:p>
        </p:txBody>
      </p:sp>
      <p:cxnSp>
        <p:nvCxnSpPr>
          <p:cNvPr id="21" name="Прямая соединительная линия 20"/>
          <p:cNvCxnSpPr>
            <a:stCxn id="12" idx="3"/>
          </p:cNvCxnSpPr>
          <p:nvPr/>
        </p:nvCxnSpPr>
        <p:spPr>
          <a:xfrm>
            <a:off x="4646687" y="2217127"/>
            <a:ext cx="376758" cy="0"/>
          </a:xfrm>
          <a:prstGeom prst="line">
            <a:avLst/>
          </a:prstGeom>
          <a:ln w="12700">
            <a:solidFill>
              <a:srgbClr val="0626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646687" y="4066465"/>
            <a:ext cx="376758" cy="0"/>
          </a:xfrm>
          <a:prstGeom prst="line">
            <a:avLst/>
          </a:prstGeom>
          <a:ln w="12700">
            <a:solidFill>
              <a:srgbClr val="0626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7183685" y="2217127"/>
            <a:ext cx="376758" cy="0"/>
          </a:xfrm>
          <a:prstGeom prst="line">
            <a:avLst/>
          </a:prstGeom>
          <a:ln w="12700">
            <a:solidFill>
              <a:srgbClr val="0626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7183685" y="3217252"/>
            <a:ext cx="357336" cy="2536"/>
          </a:xfrm>
          <a:prstGeom prst="line">
            <a:avLst/>
          </a:prstGeom>
          <a:ln w="12700">
            <a:solidFill>
              <a:srgbClr val="0626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stCxn id="11" idx="3"/>
            <a:endCxn id="17" idx="1"/>
          </p:cNvCxnSpPr>
          <p:nvPr/>
        </p:nvCxnSpPr>
        <p:spPr>
          <a:xfrm>
            <a:off x="7183685" y="4174477"/>
            <a:ext cx="366514" cy="0"/>
          </a:xfrm>
          <a:prstGeom prst="line">
            <a:avLst/>
          </a:prstGeom>
          <a:ln w="12700">
            <a:solidFill>
              <a:srgbClr val="0626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1766367" y="2740623"/>
            <a:ext cx="2880320" cy="742950"/>
          </a:xfrm>
          <a:prstGeom prst="rect">
            <a:avLst/>
          </a:prstGeom>
          <a:noFill/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080CC"/>
                </a:solidFill>
              </a:rPr>
              <a:t>Заработная плата </a:t>
            </a:r>
            <a:r>
              <a:rPr lang="ru-RU" sz="2000" i="1" dirty="0" err="1" smtClean="0">
                <a:solidFill>
                  <a:srgbClr val="0080CC"/>
                </a:solidFill>
              </a:rPr>
              <a:t>продовцов</a:t>
            </a:r>
            <a:endParaRPr lang="ru-RU" sz="2000" i="1" dirty="0">
              <a:solidFill>
                <a:srgbClr val="0080CC"/>
              </a:solidFill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4646687" y="3112098"/>
            <a:ext cx="376758" cy="0"/>
          </a:xfrm>
          <a:prstGeom prst="line">
            <a:avLst/>
          </a:prstGeom>
          <a:ln w="12700">
            <a:solidFill>
              <a:srgbClr val="0626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6857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4968444" y="3264939"/>
            <a:ext cx="299876" cy="584775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ru-RU" sz="3200" b="1" i="1" dirty="0">
                <a:solidFill>
                  <a:srgbClr val="062680"/>
                </a:solidFill>
              </a:rPr>
              <a:t>+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423592" y="2348880"/>
            <a:ext cx="2880320" cy="628027"/>
          </a:xfrm>
          <a:prstGeom prst="rect">
            <a:avLst/>
          </a:prstGeom>
          <a:noFill/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 smtClean="0">
                <a:solidFill>
                  <a:srgbClr val="0080CC"/>
                </a:solidFill>
              </a:rPr>
              <a:t>Бухгалтерские</a:t>
            </a:r>
          </a:p>
          <a:p>
            <a:pPr algn="ctr"/>
            <a:r>
              <a:rPr lang="ru-RU" sz="2400" i="1" dirty="0" smtClean="0">
                <a:solidFill>
                  <a:srgbClr val="0080CC"/>
                </a:solidFill>
              </a:rPr>
              <a:t>издержки</a:t>
            </a:r>
            <a:endParaRPr lang="ru-RU" sz="2400" i="1" dirty="0">
              <a:solidFill>
                <a:srgbClr val="0080CC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731124" y="2361801"/>
            <a:ext cx="2880320" cy="615104"/>
          </a:xfrm>
          <a:prstGeom prst="rect">
            <a:avLst/>
          </a:prstGeom>
          <a:noFill/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 smtClean="0">
                <a:solidFill>
                  <a:srgbClr val="0080CC"/>
                </a:solidFill>
              </a:rPr>
              <a:t>Бухгалтерская прибыль</a:t>
            </a:r>
            <a:endParaRPr lang="ru-RU" sz="2400" i="1" dirty="0">
              <a:solidFill>
                <a:srgbClr val="0080CC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53680" y="3320664"/>
            <a:ext cx="2880320" cy="590898"/>
          </a:xfrm>
          <a:prstGeom prst="rect">
            <a:avLst/>
          </a:prstGeom>
          <a:noFill/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080CC"/>
                </a:solidFill>
              </a:rPr>
              <a:t>Внешние производственные издержки</a:t>
            </a:r>
            <a:endParaRPr lang="ru-RU" sz="2000" i="1" dirty="0">
              <a:solidFill>
                <a:srgbClr val="0080CC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03912" y="3264937"/>
            <a:ext cx="2880320" cy="590898"/>
          </a:xfrm>
          <a:prstGeom prst="rect">
            <a:avLst/>
          </a:prstGeom>
          <a:noFill/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080CC"/>
                </a:solidFill>
              </a:rPr>
              <a:t>Внутренние производственные издержки</a:t>
            </a:r>
            <a:endParaRPr lang="ru-RU" sz="2000" i="1" dirty="0">
              <a:solidFill>
                <a:srgbClr val="0080CC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623911" y="3264941"/>
            <a:ext cx="1575792" cy="590897"/>
          </a:xfrm>
          <a:prstGeom prst="rect">
            <a:avLst/>
          </a:prstGeom>
          <a:noFill/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080CC"/>
                </a:solidFill>
              </a:rPr>
              <a:t>доход</a:t>
            </a:r>
            <a:endParaRPr lang="ru-RU" sz="2000" i="1" dirty="0">
              <a:solidFill>
                <a:srgbClr val="0080CC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693840" y="4502457"/>
            <a:ext cx="2173188" cy="633238"/>
          </a:xfrm>
          <a:prstGeom prst="rect">
            <a:avLst/>
          </a:prstGeom>
          <a:noFill/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080CC"/>
                </a:solidFill>
              </a:rPr>
              <a:t>Экономические издержки</a:t>
            </a:r>
            <a:endParaRPr lang="ru-RU" sz="2000" i="1" dirty="0">
              <a:solidFill>
                <a:srgbClr val="0080CC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867028" y="3872893"/>
            <a:ext cx="2173188" cy="633238"/>
          </a:xfrm>
          <a:prstGeom prst="rect">
            <a:avLst/>
          </a:prstGeom>
          <a:noFill/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err="1">
                <a:solidFill>
                  <a:srgbClr val="0080CC"/>
                </a:solidFill>
              </a:rPr>
              <a:t>Нормальды</a:t>
            </a:r>
            <a:r>
              <a:rPr lang="ru-RU" sz="2000" i="1" dirty="0">
                <a:solidFill>
                  <a:srgbClr val="0080CC"/>
                </a:solidFill>
              </a:rPr>
              <a:t> </a:t>
            </a:r>
            <a:r>
              <a:rPr lang="ru-RU" sz="2000" i="1" dirty="0" err="1">
                <a:solidFill>
                  <a:srgbClr val="0080CC"/>
                </a:solidFill>
              </a:rPr>
              <a:t>пайда</a:t>
            </a:r>
            <a:endParaRPr lang="ru-RU" sz="2000" i="1" dirty="0">
              <a:solidFill>
                <a:srgbClr val="0080CC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040216" y="4502457"/>
            <a:ext cx="2173188" cy="633238"/>
          </a:xfrm>
          <a:prstGeom prst="rect">
            <a:avLst/>
          </a:prstGeom>
          <a:noFill/>
          <a:ln w="12700">
            <a:solidFill>
              <a:srgbClr val="06268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080CC"/>
                </a:solidFill>
              </a:rPr>
              <a:t>Экономическая прибыль</a:t>
            </a:r>
            <a:endParaRPr lang="ru-RU" sz="2000" i="1" dirty="0">
              <a:solidFill>
                <a:srgbClr val="0080CC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248369" y="3710371"/>
            <a:ext cx="332902" cy="584775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ru-RU" sz="3200" b="1" i="1" dirty="0">
                <a:solidFill>
                  <a:srgbClr val="062680"/>
                </a:solidFill>
              </a:rPr>
              <a:t>+</a:t>
            </a:r>
          </a:p>
        </p:txBody>
      </p:sp>
      <p:cxnSp>
        <p:nvCxnSpPr>
          <p:cNvPr id="19" name="Прямая со стрелкой 18"/>
          <p:cNvCxnSpPr>
            <a:stCxn id="3" idx="2"/>
          </p:cNvCxnSpPr>
          <p:nvPr/>
        </p:nvCxnSpPr>
        <p:spPr>
          <a:xfrm>
            <a:off x="3863752" y="2976907"/>
            <a:ext cx="0" cy="288033"/>
          </a:xfrm>
          <a:prstGeom prst="straightConnector1">
            <a:avLst/>
          </a:prstGeom>
          <a:ln w="12700">
            <a:solidFill>
              <a:srgbClr val="06268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7451204" y="2985290"/>
            <a:ext cx="0" cy="288033"/>
          </a:xfrm>
          <a:prstGeom prst="straightConnector1">
            <a:avLst/>
          </a:prstGeom>
          <a:ln w="12700">
            <a:solidFill>
              <a:srgbClr val="06268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9179396" y="2993397"/>
            <a:ext cx="0" cy="288033"/>
          </a:xfrm>
          <a:prstGeom prst="straightConnector1">
            <a:avLst/>
          </a:prstGeom>
          <a:ln w="12700">
            <a:solidFill>
              <a:srgbClr val="06268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V="1">
            <a:off x="4138836" y="3831432"/>
            <a:ext cx="0" cy="654319"/>
          </a:xfrm>
          <a:prstGeom prst="straightConnector1">
            <a:avLst/>
          </a:prstGeom>
          <a:ln w="12700">
            <a:solidFill>
              <a:srgbClr val="06268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V="1">
            <a:off x="9251404" y="3872896"/>
            <a:ext cx="0" cy="654319"/>
          </a:xfrm>
          <a:prstGeom prst="straightConnector1">
            <a:avLst/>
          </a:prstGeom>
          <a:ln w="12700">
            <a:solidFill>
              <a:srgbClr val="06268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V="1">
            <a:off x="5578996" y="3829802"/>
            <a:ext cx="0" cy="654319"/>
          </a:xfrm>
          <a:prstGeom prst="straightConnector1">
            <a:avLst/>
          </a:prstGeom>
          <a:ln w="12700">
            <a:solidFill>
              <a:srgbClr val="06268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2684477" y="663449"/>
            <a:ext cx="7043609" cy="8311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400" i="1" dirty="0" smtClean="0">
                <a:solidFill>
                  <a:srgbClr val="0180CC"/>
                </a:solidFill>
                <a:latin typeface="+mj-lt"/>
              </a:rPr>
              <a:t>Взаймосвяз между бухалтерерской прибылью и бухалтерскими здержками</a:t>
            </a:r>
            <a:endParaRPr lang="ru-RU" sz="2400" i="1" dirty="0">
              <a:solidFill>
                <a:srgbClr val="0180C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90039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3" grpId="0" animBg="1"/>
      <p:bldP spid="4" grpId="0" animBg="1"/>
      <p:bldP spid="5" grpId="0" animBg="1"/>
      <p:bldP spid="8" grpId="0" animBg="1"/>
      <p:bldP spid="9" grpId="0" animBg="1"/>
      <p:bldP spid="11" grpId="0" animBg="1"/>
      <p:bldP spid="13" grpId="0" animBg="1"/>
      <p:bldP spid="14" grpId="0" animBg="1"/>
      <p:bldP spid="17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207568" y="980729"/>
            <a:ext cx="6763740" cy="4366639"/>
            <a:chOff x="597458" y="439433"/>
            <a:chExt cx="6763740" cy="436663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873831" y="744819"/>
                  <a:ext cx="634213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dirty="0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𝑇𝐶</m:t>
                        </m:r>
                      </m:oMath>
                    </m:oMathPara>
                  </a14:m>
                  <a:endParaRPr lang="ru-RU" sz="2400" dirty="0">
                    <a:solidFill>
                      <a:srgbClr val="062678"/>
                    </a:solidFill>
                  </a:endParaRPr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3831" y="744819"/>
                  <a:ext cx="634213" cy="461665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/>
            <p:cNvSpPr txBox="1"/>
            <p:nvPr/>
          </p:nvSpPr>
          <p:spPr>
            <a:xfrm>
              <a:off x="2644091" y="719128"/>
              <a:ext cx="24705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i="1" dirty="0" smtClean="0">
                  <a:solidFill>
                    <a:srgbClr val="062678"/>
                  </a:solidFill>
                </a:rPr>
                <a:t>Общие издержки</a:t>
              </a:r>
              <a:endParaRPr lang="ru-RU" sz="2400" i="1" dirty="0">
                <a:solidFill>
                  <a:srgbClr val="062678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882387" y="1156484"/>
                  <a:ext cx="643831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dirty="0">
                            <a:solidFill>
                              <a:srgbClr val="0080CC"/>
                            </a:solidFill>
                            <a:latin typeface="Cambria Math" panose="02040503050406030204" pitchFamily="18" charset="0"/>
                          </a:rPr>
                          <m:t>𝑉𝐶</m:t>
                        </m:r>
                      </m:oMath>
                    </m:oMathPara>
                  </a14:m>
                  <a:endParaRPr lang="ru-RU" sz="2400" dirty="0">
                    <a:solidFill>
                      <a:srgbClr val="0080CC"/>
                    </a:solidFill>
                  </a:endParaRPr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2387" y="1156484"/>
                  <a:ext cx="643831" cy="461665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" name="TextBox 6"/>
            <p:cNvSpPr txBox="1"/>
            <p:nvPr/>
          </p:nvSpPr>
          <p:spPr>
            <a:xfrm>
              <a:off x="2644091" y="1156485"/>
              <a:ext cx="323037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i="1" dirty="0" smtClean="0">
                  <a:solidFill>
                    <a:srgbClr val="0080CC"/>
                  </a:solidFill>
                </a:rPr>
                <a:t>Переменные издержки</a:t>
              </a:r>
              <a:endParaRPr lang="ru-RU" sz="2400" i="1" dirty="0">
                <a:solidFill>
                  <a:srgbClr val="0080CC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887197" y="1658786"/>
                  <a:ext cx="639021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𝐹𝐶</m:t>
                        </m:r>
                      </m:oMath>
                    </m:oMathPara>
                  </a14:m>
                  <a:endParaRPr lang="ru-RU" sz="2400" dirty="0">
                    <a:solidFill>
                      <a:srgbClr val="062678"/>
                    </a:solidFill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7197" y="1658786"/>
                  <a:ext cx="639021" cy="461665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TextBox 8"/>
            <p:cNvSpPr txBox="1"/>
            <p:nvPr/>
          </p:nvSpPr>
          <p:spPr>
            <a:xfrm>
              <a:off x="2644091" y="1660010"/>
              <a:ext cx="32560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i="1" dirty="0" smtClean="0">
                  <a:solidFill>
                    <a:srgbClr val="062678"/>
                  </a:solidFill>
                </a:rPr>
                <a:t>Постоянные издержки</a:t>
              </a:r>
              <a:endParaRPr lang="ru-RU" sz="2400" i="1" dirty="0">
                <a:solidFill>
                  <a:srgbClr val="062678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Прямоугольник 9"/>
                <p:cNvSpPr/>
                <p:nvPr/>
              </p:nvSpPr>
              <p:spPr>
                <a:xfrm>
                  <a:off x="882387" y="2161088"/>
                  <a:ext cx="135062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2400" b="0" i="1">
                          <a:solidFill>
                            <a:srgbClr val="0080CC"/>
                          </a:solidFill>
                          <a:latin typeface="Cambria Math" panose="02040503050406030204" pitchFamily="18" charset="0"/>
                        </a:rPr>
                        <m:t>𝐴𝑇𝐶</m:t>
                      </m:r>
                    </m:oMath>
                  </a14:m>
                  <a:r>
                    <a:rPr lang="en-US" sz="2400" i="1" dirty="0">
                      <a:solidFill>
                        <a:srgbClr val="0080CC"/>
                      </a:solidFill>
                      <a:latin typeface="Cambria Math" panose="02040503050406030204" pitchFamily="18" charset="0"/>
                    </a:rPr>
                    <a:t>=AC</a:t>
                  </a:r>
                  <a:endParaRPr lang="ru-RU" sz="2400" i="1" dirty="0">
                    <a:solidFill>
                      <a:srgbClr val="0080CC"/>
                    </a:solidFill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0" name="Прямоугольник 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2387" y="2161088"/>
                  <a:ext cx="1350626" cy="46166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l="-1357" t="-10526" r="-5882" b="-2894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TextBox 10"/>
            <p:cNvSpPr txBox="1"/>
            <p:nvPr/>
          </p:nvSpPr>
          <p:spPr>
            <a:xfrm>
              <a:off x="2644091" y="2163535"/>
              <a:ext cx="420660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k-KZ" sz="2400" i="1" dirty="0" smtClean="0">
                  <a:solidFill>
                    <a:srgbClr val="0080CC"/>
                  </a:solidFill>
                </a:rPr>
                <a:t>Средне переменные издержки</a:t>
              </a:r>
              <a:endParaRPr lang="ru-RU" sz="2400" i="1" dirty="0">
                <a:solidFill>
                  <a:srgbClr val="0080CC"/>
                </a:solidFill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597458" y="439433"/>
              <a:ext cx="6763740" cy="4366639"/>
            </a:xfrm>
            <a:prstGeom prst="rect">
              <a:avLst/>
            </a:prstGeom>
            <a:noFill/>
            <a:ln>
              <a:solidFill>
                <a:srgbClr val="06267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Прямоугольник 13"/>
                <p:cNvSpPr/>
                <p:nvPr/>
              </p:nvSpPr>
              <p:spPr>
                <a:xfrm>
                  <a:off x="873831" y="2665148"/>
                  <a:ext cx="829779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𝐴𝐹𝐶</m:t>
                        </m:r>
                      </m:oMath>
                    </m:oMathPara>
                  </a14:m>
                  <a:endParaRPr lang="ru-RU" sz="2400" dirty="0">
                    <a:solidFill>
                      <a:srgbClr val="062678"/>
                    </a:solidFill>
                  </a:endParaRPr>
                </a:p>
              </p:txBody>
            </p:sp>
          </mc:Choice>
          <mc:Fallback xmlns="">
            <p:sp>
              <p:nvSpPr>
                <p:cNvPr id="14" name="Прямоугольник 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3831" y="2665148"/>
                  <a:ext cx="829779" cy="461665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Прямоугольник 14"/>
                <p:cNvSpPr/>
                <p:nvPr/>
              </p:nvSpPr>
              <p:spPr>
                <a:xfrm>
                  <a:off x="882387" y="3161823"/>
                  <a:ext cx="83939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>
                            <a:solidFill>
                              <a:srgbClr val="0080CC"/>
                            </a:solidFill>
                            <a:latin typeface="Cambria Math" panose="02040503050406030204" pitchFamily="18" charset="0"/>
                          </a:rPr>
                          <m:t>𝐴𝑉𝐶</m:t>
                        </m:r>
                      </m:oMath>
                    </m:oMathPara>
                  </a14:m>
                  <a:endParaRPr lang="ru-RU" sz="2400" dirty="0">
                    <a:solidFill>
                      <a:srgbClr val="0080CC"/>
                    </a:solidFill>
                  </a:endParaRPr>
                </a:p>
              </p:txBody>
            </p:sp>
          </mc:Choice>
          <mc:Fallback xmlns="">
            <p:sp>
              <p:nvSpPr>
                <p:cNvPr id="15" name="Прямоугольник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2387" y="3161823"/>
                  <a:ext cx="839396" cy="461665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Прямоугольник 15"/>
                <p:cNvSpPr/>
                <p:nvPr/>
              </p:nvSpPr>
              <p:spPr>
                <a:xfrm>
                  <a:off x="914599" y="3655595"/>
                  <a:ext cx="712759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𝑀𝐶</m:t>
                        </m:r>
                      </m:oMath>
                    </m:oMathPara>
                  </a14:m>
                  <a:endParaRPr lang="ru-RU" sz="2400" dirty="0">
                    <a:solidFill>
                      <a:srgbClr val="062678"/>
                    </a:solidFill>
                  </a:endParaRPr>
                </a:p>
              </p:txBody>
            </p:sp>
          </mc:Choice>
          <mc:Fallback xmlns="">
            <p:sp>
              <p:nvSpPr>
                <p:cNvPr id="16" name="Прямоугольник 1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599" y="3655595"/>
                  <a:ext cx="712759" cy="461665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Прямоугольник 16"/>
                <p:cNvSpPr/>
                <p:nvPr/>
              </p:nvSpPr>
              <p:spPr>
                <a:xfrm>
                  <a:off x="1045243" y="4123812"/>
                  <a:ext cx="451469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>
                            <a:solidFill>
                              <a:srgbClr val="0080CC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oMath>
                    </m:oMathPara>
                  </a14:m>
                  <a:endParaRPr lang="ru-RU" sz="2400" i="1" dirty="0">
                    <a:solidFill>
                      <a:srgbClr val="0080CC"/>
                    </a:solidFill>
                  </a:endParaRPr>
                </a:p>
              </p:txBody>
            </p:sp>
          </mc:Choice>
          <mc:Fallback xmlns="">
            <p:sp>
              <p:nvSpPr>
                <p:cNvPr id="17" name="Прямоугольник 1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5243" y="4123812"/>
                  <a:ext cx="451469" cy="461665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" name="TextBox 17"/>
            <p:cNvSpPr txBox="1"/>
            <p:nvPr/>
          </p:nvSpPr>
          <p:spPr>
            <a:xfrm>
              <a:off x="2644091" y="2664535"/>
              <a:ext cx="423224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ru-RU"/>
              </a:defPPr>
              <a:lvl1pPr>
                <a:defRPr sz="2400" b="1" i="1">
                  <a:solidFill>
                    <a:srgbClr val="062678"/>
                  </a:solidFill>
                </a:defRPr>
              </a:lvl1pPr>
            </a:lstStyle>
            <a:p>
              <a:r>
                <a:rPr lang="ru-RU" b="0" dirty="0" smtClean="0"/>
                <a:t>Средне постоянные издержки</a:t>
              </a:r>
              <a:endParaRPr lang="ru-RU" b="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644091" y="3161824"/>
              <a:ext cx="420660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k-KZ" sz="2400" i="1" dirty="0" smtClean="0">
                  <a:solidFill>
                    <a:srgbClr val="0080CC"/>
                  </a:solidFill>
                </a:rPr>
                <a:t>Средне переменные издержки</a:t>
              </a:r>
              <a:endParaRPr lang="ru-RU" sz="2400" i="1" dirty="0">
                <a:solidFill>
                  <a:srgbClr val="0080CC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644091" y="3659113"/>
              <a:ext cx="317093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ru-RU"/>
              </a:defPPr>
              <a:lvl1pPr>
                <a:defRPr sz="2400" b="1" i="1">
                  <a:solidFill>
                    <a:srgbClr val="062678"/>
                  </a:solidFill>
                </a:defRPr>
              </a:lvl1pPr>
            </a:lstStyle>
            <a:p>
              <a:r>
                <a:rPr lang="ru-RU" b="0" dirty="0" smtClean="0"/>
                <a:t>Предельные издержки</a:t>
              </a:r>
              <a:endParaRPr lang="ru-RU" b="0" dirty="0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2646007" y="4091517"/>
              <a:ext cx="148470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400" i="1" dirty="0" smtClean="0">
                  <a:solidFill>
                    <a:srgbClr val="0080CC"/>
                  </a:solidFill>
                </a:rPr>
                <a:t>издержки</a:t>
              </a:r>
              <a:endParaRPr lang="ru-RU" sz="2400" i="1" dirty="0">
                <a:solidFill>
                  <a:srgbClr val="0080CC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74152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5249214" y="1641865"/>
            <a:ext cx="4307527" cy="4747808"/>
            <a:chOff x="1187624" y="2747377"/>
            <a:chExt cx="4062901" cy="3559081"/>
          </a:xfrm>
        </p:grpSpPr>
        <p:cxnSp>
          <p:nvCxnSpPr>
            <p:cNvPr id="14" name="Прямая со стрелкой 13"/>
            <p:cNvCxnSpPr/>
            <p:nvPr/>
          </p:nvCxnSpPr>
          <p:spPr>
            <a:xfrm flipV="1">
              <a:off x="1496670" y="2852936"/>
              <a:ext cx="0" cy="33843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1187624" y="6021288"/>
              <a:ext cx="396044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1205380" y="2747377"/>
                  <a:ext cx="189479" cy="20764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05380" y="2747377"/>
                  <a:ext cx="200889" cy="276999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l="-22857" r="-20000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5047619" y="6098812"/>
                  <a:ext cx="202906" cy="20764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𝑄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7619" y="6098812"/>
                  <a:ext cx="215123" cy="276999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l="-37143" r="-34286" b="-28261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Прямая соединительная линия 19"/>
            <p:cNvCxnSpPr/>
            <p:nvPr/>
          </p:nvCxnSpPr>
          <p:spPr>
            <a:xfrm>
              <a:off x="1496670" y="4457056"/>
              <a:ext cx="350737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Полилиния 22"/>
            <p:cNvSpPr/>
            <p:nvPr/>
          </p:nvSpPr>
          <p:spPr>
            <a:xfrm>
              <a:off x="1506583" y="3021874"/>
              <a:ext cx="3137425" cy="1436915"/>
            </a:xfrm>
            <a:custGeom>
              <a:avLst/>
              <a:gdLst>
                <a:gd name="connsiteX0" fmla="*/ 0 w 2908663"/>
                <a:gd name="connsiteY0" fmla="*/ 1436915 h 1436915"/>
                <a:gd name="connsiteX1" fmla="*/ 687977 w 2908663"/>
                <a:gd name="connsiteY1" fmla="*/ 870857 h 1436915"/>
                <a:gd name="connsiteX2" fmla="*/ 2316480 w 2908663"/>
                <a:gd name="connsiteY2" fmla="*/ 574766 h 1436915"/>
                <a:gd name="connsiteX3" fmla="*/ 2908663 w 2908663"/>
                <a:gd name="connsiteY3" fmla="*/ 0 h 1436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08663" h="1436915">
                  <a:moveTo>
                    <a:pt x="0" y="1436915"/>
                  </a:moveTo>
                  <a:cubicBezTo>
                    <a:pt x="150948" y="1225731"/>
                    <a:pt x="301897" y="1014548"/>
                    <a:pt x="687977" y="870857"/>
                  </a:cubicBezTo>
                  <a:cubicBezTo>
                    <a:pt x="1074057" y="727166"/>
                    <a:pt x="1946366" y="719909"/>
                    <a:pt x="2316480" y="574766"/>
                  </a:cubicBezTo>
                  <a:cubicBezTo>
                    <a:pt x="2686594" y="429623"/>
                    <a:pt x="2797628" y="214811"/>
                    <a:pt x="2908663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олилиния 23"/>
            <p:cNvSpPr/>
            <p:nvPr/>
          </p:nvSpPr>
          <p:spPr>
            <a:xfrm>
              <a:off x="1506583" y="4582641"/>
              <a:ext cx="3137425" cy="1436915"/>
            </a:xfrm>
            <a:custGeom>
              <a:avLst/>
              <a:gdLst>
                <a:gd name="connsiteX0" fmla="*/ 0 w 2908663"/>
                <a:gd name="connsiteY0" fmla="*/ 1436915 h 1436915"/>
                <a:gd name="connsiteX1" fmla="*/ 687977 w 2908663"/>
                <a:gd name="connsiteY1" fmla="*/ 870857 h 1436915"/>
                <a:gd name="connsiteX2" fmla="*/ 2316480 w 2908663"/>
                <a:gd name="connsiteY2" fmla="*/ 574766 h 1436915"/>
                <a:gd name="connsiteX3" fmla="*/ 2908663 w 2908663"/>
                <a:gd name="connsiteY3" fmla="*/ 0 h 1436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08663" h="1436915">
                  <a:moveTo>
                    <a:pt x="0" y="1436915"/>
                  </a:moveTo>
                  <a:cubicBezTo>
                    <a:pt x="150948" y="1225731"/>
                    <a:pt x="301897" y="1014548"/>
                    <a:pt x="687977" y="870857"/>
                  </a:cubicBezTo>
                  <a:cubicBezTo>
                    <a:pt x="1074057" y="727166"/>
                    <a:pt x="1946366" y="719909"/>
                    <a:pt x="2316480" y="574766"/>
                  </a:cubicBezTo>
                  <a:cubicBezTo>
                    <a:pt x="2686594" y="429623"/>
                    <a:pt x="2797628" y="214811"/>
                    <a:pt x="2908663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Прямоугольник 24"/>
                <p:cNvSpPr/>
                <p:nvPr/>
              </p:nvSpPr>
              <p:spPr>
                <a:xfrm>
                  <a:off x="4578229" y="3065827"/>
                  <a:ext cx="493688" cy="27686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80CC"/>
                            </a:solidFill>
                            <a:latin typeface="Cambria Math" panose="02040503050406030204" pitchFamily="18" charset="0"/>
                          </a:rPr>
                          <m:t>𝑇𝐶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25" name="Прямоугольник 2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78229" y="3065827"/>
                  <a:ext cx="523412" cy="369332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6" name="Прямоугольник 25"/>
            <p:cNvSpPr/>
            <p:nvPr/>
          </p:nvSpPr>
          <p:spPr>
            <a:xfrm>
              <a:off x="4707942" y="4543557"/>
              <a:ext cx="421839" cy="27686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i="1" dirty="0">
                  <a:solidFill>
                    <a:srgbClr val="0080CC"/>
                  </a:solidFill>
                  <a:latin typeface="Cambria Math" panose="02040503050406030204" pitchFamily="18" charset="0"/>
                </a:rPr>
                <a:t>VC</a:t>
              </a:r>
              <a:endParaRPr lang="ru-RU" dirty="0"/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4785912" y="4097606"/>
              <a:ext cx="411497" cy="27686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i="1" dirty="0">
                  <a:solidFill>
                    <a:srgbClr val="0080CC"/>
                  </a:solidFill>
                  <a:latin typeface="Cambria Math" panose="02040503050406030204" pitchFamily="18" charset="0"/>
                </a:rPr>
                <a:t>FC</a:t>
              </a:r>
              <a:endParaRPr lang="ru-RU" dirty="0"/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1705625" y="2348880"/>
            <a:ext cx="3240360" cy="2696003"/>
            <a:chOff x="107504" y="228941"/>
            <a:chExt cx="3240360" cy="26960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Прямоугольник 4"/>
                <p:cNvSpPr/>
                <p:nvPr/>
              </p:nvSpPr>
              <p:spPr>
                <a:xfrm>
                  <a:off x="581901" y="405294"/>
                  <a:ext cx="1709763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2400" i="1">
                          <a:solidFill>
                            <a:srgbClr val="0080CC"/>
                          </a:solidFill>
                          <a:latin typeface="Cambria Math" panose="02040503050406030204" pitchFamily="18" charset="0"/>
                        </a:rPr>
                        <m:t>𝑇𝐶</m:t>
                      </m:r>
                    </m:oMath>
                  </a14:m>
                  <a:r>
                    <a:rPr lang="en-US" sz="2400" i="1" dirty="0">
                      <a:solidFill>
                        <a:srgbClr val="0080CC"/>
                      </a:solidFill>
                      <a:latin typeface="Cambria Math" panose="02040503050406030204" pitchFamily="18" charset="0"/>
                    </a:rPr>
                    <a:t>=FC+VC</a:t>
                  </a:r>
                  <a:endParaRPr lang="ru-RU" sz="2400" i="1" dirty="0">
                    <a:solidFill>
                      <a:srgbClr val="0080CC"/>
                    </a:solidFill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5" name="Прямоугольник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1901" y="405294"/>
                  <a:ext cx="1709763" cy="461665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712" t="-10526" r="-4626" b="-2894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Прямоугольник 5"/>
                <p:cNvSpPr/>
                <p:nvPr/>
              </p:nvSpPr>
              <p:spPr>
                <a:xfrm>
                  <a:off x="580738" y="999648"/>
                  <a:ext cx="2623475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2400" i="1">
                          <a:solidFill>
                            <a:srgbClr val="0080CC"/>
                          </a:solidFill>
                          <a:latin typeface="Cambria Math" panose="02040503050406030204" pitchFamily="18" charset="0"/>
                        </a:rPr>
                        <m:t>𝑇𝐶</m:t>
                      </m:r>
                    </m:oMath>
                  </a14:m>
                  <a:r>
                    <a:rPr lang="en-US" sz="2400" i="1" dirty="0">
                      <a:solidFill>
                        <a:srgbClr val="0080CC"/>
                      </a:solidFill>
                      <a:latin typeface="Cambria Math" panose="02040503050406030204" pitchFamily="18" charset="0"/>
                    </a:rPr>
                    <a:t>(Q)=FC+VC(Q)</a:t>
                  </a:r>
                  <a:endParaRPr lang="ru-RU" sz="2400" i="1" dirty="0">
                    <a:solidFill>
                      <a:srgbClr val="0080CC"/>
                    </a:solidFill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6" name="Прямоугольник 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0738" y="999648"/>
                  <a:ext cx="2623475" cy="461665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464" t="-10526" r="-3016" b="-2894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Прямоугольник 6"/>
                <p:cNvSpPr/>
                <p:nvPr/>
              </p:nvSpPr>
              <p:spPr>
                <a:xfrm>
                  <a:off x="580738" y="1617767"/>
                  <a:ext cx="969240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2400" i="1">
                          <a:solidFill>
                            <a:srgbClr val="0080CC"/>
                          </a:solidFill>
                          <a:latin typeface="Cambria Math" panose="02040503050406030204" pitchFamily="18" charset="0"/>
                        </a:rPr>
                        <m:t>𝐹𝐶</m:t>
                      </m:r>
                    </m:oMath>
                  </a14:m>
                  <a:r>
                    <a:rPr lang="en-US" sz="2400" i="1" dirty="0">
                      <a:solidFill>
                        <a:srgbClr val="0080CC"/>
                      </a:solidFill>
                      <a:latin typeface="Cambria Math" panose="02040503050406030204" pitchFamily="18" charset="0"/>
                    </a:rPr>
                    <a:t>=0</a:t>
                  </a:r>
                  <a:endParaRPr lang="ru-RU" sz="2400" i="1" dirty="0">
                    <a:solidFill>
                      <a:srgbClr val="0080CC"/>
                    </a:solidFill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7" name="Прямоугольник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0738" y="1617767"/>
                  <a:ext cx="969240" cy="46166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l="-1258" t="-10526" r="-9434" b="-2894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Прямоугольник 7"/>
                <p:cNvSpPr/>
                <p:nvPr/>
              </p:nvSpPr>
              <p:spPr>
                <a:xfrm>
                  <a:off x="580738" y="2108047"/>
                  <a:ext cx="205825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2400" i="1">
                          <a:solidFill>
                            <a:srgbClr val="0080CC"/>
                          </a:solidFill>
                          <a:latin typeface="Cambria Math" panose="02040503050406030204" pitchFamily="18" charset="0"/>
                        </a:rPr>
                        <m:t>𝑇𝐶</m:t>
                      </m:r>
                    </m:oMath>
                  </a14:m>
                  <a:r>
                    <a:rPr lang="en-US" sz="2400" i="1" dirty="0">
                      <a:solidFill>
                        <a:srgbClr val="0080CC"/>
                      </a:solidFill>
                      <a:latin typeface="Cambria Math" panose="02040503050406030204" pitchFamily="18" charset="0"/>
                    </a:rPr>
                    <a:t>(Q)=VC(Q)</a:t>
                  </a:r>
                  <a:endParaRPr lang="ru-RU" sz="2400" i="1" dirty="0">
                    <a:solidFill>
                      <a:srgbClr val="0080CC"/>
                    </a:solidFill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8" name="Прямоугольник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0738" y="2108047"/>
                  <a:ext cx="2058256" cy="461665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l="-592" t="-10526" r="-4142" b="-2894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" name="Прямая со стрелкой 9"/>
            <p:cNvCxnSpPr/>
            <p:nvPr/>
          </p:nvCxnSpPr>
          <p:spPr>
            <a:xfrm>
              <a:off x="467544" y="1722077"/>
              <a:ext cx="0" cy="748934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Прямоугольник 1"/>
            <p:cNvSpPr/>
            <p:nvPr/>
          </p:nvSpPr>
          <p:spPr>
            <a:xfrm>
              <a:off x="107504" y="228941"/>
              <a:ext cx="3240360" cy="269600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1" name="Заголовок 1"/>
          <p:cNvSpPr>
            <a:spLocks noGrp="1"/>
          </p:cNvSpPr>
          <p:nvPr>
            <p:ph type="title"/>
          </p:nvPr>
        </p:nvSpPr>
        <p:spPr>
          <a:xfrm>
            <a:off x="1908082" y="828465"/>
            <a:ext cx="8375837" cy="523220"/>
          </a:xfrm>
          <a:noFill/>
        </p:spPr>
        <p:txBody>
          <a:bodyPr wrap="square" rtlCol="0">
            <a:spAutoFit/>
          </a:bodyPr>
          <a:lstStyle/>
          <a:p>
            <a:pPr algn="l"/>
            <a:r>
              <a:rPr lang="kk-KZ" sz="2800" i="1" dirty="0" smtClean="0">
                <a:solidFill>
                  <a:srgbClr val="0080CC"/>
                </a:solidFill>
                <a:latin typeface="+mn-lt"/>
                <a:ea typeface="+mn-ea"/>
                <a:cs typeface="+mn-cs"/>
              </a:rPr>
              <a:t>Совокупный,постоянный  и переменные издержки </a:t>
            </a:r>
            <a:endParaRPr lang="ru-RU" sz="2800" i="1" dirty="0">
              <a:solidFill>
                <a:srgbClr val="0080CC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7687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96627" y="647238"/>
            <a:ext cx="6192688" cy="523220"/>
          </a:xfr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2800" i="1" dirty="0" smtClean="0">
                <a:solidFill>
                  <a:srgbClr val="0080CC"/>
                </a:solidFill>
                <a:latin typeface="+mn-lt"/>
                <a:ea typeface="+mn-ea"/>
                <a:cs typeface="+mn-cs"/>
              </a:rPr>
              <a:t>Средние и предельные издержки</a:t>
            </a:r>
            <a:endParaRPr lang="ru-RU" sz="2800" i="1" dirty="0">
              <a:solidFill>
                <a:srgbClr val="0080CC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1559496" y="1412776"/>
            <a:ext cx="7632848" cy="4824536"/>
            <a:chOff x="323528" y="1124744"/>
            <a:chExt cx="7632848" cy="48245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1016690" y="1308130"/>
                  <a:ext cx="1571328" cy="56477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>
                  <a:defPPr>
                    <a:defRPr lang="ru-RU"/>
                  </a:defPPr>
                  <a:lvl1pPr>
                    <a:defRPr sz="2400" b="0" i="1">
                      <a:latin typeface="Cambria Math" panose="02040503050406030204" pitchFamily="18" charset="0"/>
                    </a:defRPr>
                  </a:lvl1pPr>
                </a:lstStyle>
                <a:p>
                  <a14:m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𝐴𝐶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>
                              <a:latin typeface="Cambria Math" panose="02040503050406030204" pitchFamily="18" charset="0"/>
                            </a:rPr>
                            <m:t>𝑇𝐶</m:t>
                          </m:r>
                        </m:num>
                        <m:den>
                          <m:r>
                            <a:rPr lang="en-US">
                              <a:latin typeface="Cambria Math" panose="02040503050406030204" pitchFamily="18" charset="0"/>
                            </a:rPr>
                            <m:t>𝑄</m:t>
                          </m:r>
                        </m:den>
                      </m:f>
                    </m:oMath>
                  </a14:m>
                  <a:r>
                    <a:rPr lang="en-US" dirty="0"/>
                    <a:t> (1)</a:t>
                  </a:r>
                  <a:endParaRPr lang="ru-RU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16690" y="1308130"/>
                  <a:ext cx="1571328" cy="564770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388" t="-4301" r="-10853" b="-967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2970566" y="1299353"/>
                  <a:ext cx="1694759" cy="56477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>
                  <a:defPPr>
                    <a:defRPr lang="ru-RU"/>
                  </a:defPPr>
                  <a:lvl1pPr>
                    <a:defRPr sz="2400" b="0" i="1">
                      <a:latin typeface="Cambria Math" panose="02040503050406030204" pitchFamily="18" charset="0"/>
                    </a:defRPr>
                  </a:lvl1pPr>
                </a:lstStyle>
                <a:p>
                  <a14:m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𝐴𝐹𝐶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>
                              <a:latin typeface="Cambria Math" panose="02040503050406030204" pitchFamily="18" charset="0"/>
                            </a:rPr>
                            <m:t>𝐹𝐶</m:t>
                          </m:r>
                        </m:num>
                        <m:den>
                          <m:r>
                            <a:rPr lang="en-US">
                              <a:latin typeface="Cambria Math" panose="02040503050406030204" pitchFamily="18" charset="0"/>
                            </a:rPr>
                            <m:t>𝑄</m:t>
                          </m:r>
                        </m:den>
                      </m:f>
                    </m:oMath>
                  </a14:m>
                  <a:r>
                    <a:rPr lang="en-US" dirty="0"/>
                    <a:t>(2)</a:t>
                  </a:r>
                  <a:endParaRPr lang="ru-RU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70566" y="1299353"/>
                  <a:ext cx="1694759" cy="564770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t="-5435" r="-10432" b="-9783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5043629" y="1186403"/>
                  <a:ext cx="1922834" cy="74885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𝐴𝑉𝐶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𝑉𝐶</m:t>
                            </m:r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den>
                        </m:f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(3)</m:t>
                        </m:r>
                      </m:oMath>
                    </m:oMathPara>
                  </a14:m>
                  <a:endParaRPr lang="ru-RU" sz="2400" dirty="0"/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3629" y="1186403"/>
                  <a:ext cx="1922834" cy="748859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1770879" y="1954115"/>
                  <a:ext cx="1770100" cy="5718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>
                  <a:defPPr>
                    <a:defRPr lang="ru-RU"/>
                  </a:defPPr>
                  <a:lvl1pPr>
                    <a:defRPr sz="2400" b="0" i="1">
                      <a:latin typeface="Cambria Math" panose="02040503050406030204" pitchFamily="18" charset="0"/>
                    </a:defRPr>
                  </a:lvl1pPr>
                </a:lstStyle>
                <a:p>
                  <a14:m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𝑀𝐶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en-US">
                              <a:latin typeface="Cambria Math" panose="02040503050406030204" pitchFamily="18" charset="0"/>
                            </a:rPr>
                            <m:t>𝑇𝐶</m:t>
                          </m:r>
                        </m:num>
                        <m:den>
                          <m:r>
                            <a:rPr lang="en-US"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en-US">
                              <a:latin typeface="Cambria Math" panose="02040503050406030204" pitchFamily="18" charset="0"/>
                            </a:rPr>
                            <m:t>𝑄</m:t>
                          </m:r>
                        </m:den>
                      </m:f>
                    </m:oMath>
                  </a14:m>
                  <a:r>
                    <a:rPr lang="en-US" dirty="0"/>
                    <a:t> (4)</a:t>
                  </a:r>
                  <a:endParaRPr lang="ru-RU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70879" y="1954115"/>
                  <a:ext cx="1770100" cy="571888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t="-3191" r="-9655" b="-9574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899592" y="2755044"/>
                  <a:ext cx="5117427" cy="98943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𝑀𝐶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𝑉𝐶</m:t>
                            </m:r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den>
                        </m:f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sub>
                            </m:s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𝐿</m:t>
                            </m:r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𝑄</m:t>
                            </m:r>
                          </m:den>
                        </m:f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sub>
                            </m:sSub>
                          </m:num>
                          <m:den>
                            <m:f>
                              <m:f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𝑄</m:t>
                                </m:r>
                              </m:num>
                              <m:den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𝐿</m:t>
                                </m:r>
                              </m:den>
                            </m:f>
                          </m:den>
                        </m:f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𝑀</m:t>
                            </m:r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sub>
                            </m:sSub>
                          </m:den>
                        </m:f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ru-RU" sz="2400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9592" y="2755044"/>
                  <a:ext cx="5117427" cy="989438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3944680" y="1864123"/>
                  <a:ext cx="1974643" cy="75187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𝑀𝐶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𝐿</m:t>
                                </m:r>
                              </m:sub>
                            </m:sSub>
                          </m:den>
                        </m:f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ru-RU" sz="2400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44680" y="1864123"/>
                  <a:ext cx="1974643" cy="751872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956996" y="3958112"/>
                  <a:ext cx="4614788" cy="98943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𝐴𝑉𝐶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𝑉𝐶</m:t>
                            </m:r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den>
                        </m:f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sub>
                            </m:sSub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den>
                        </m:f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sub>
                            </m:sSub>
                          </m:num>
                          <m:den>
                            <m:f>
                              <m:f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𝑄</m:t>
                                </m:r>
                              </m:num>
                              <m:den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den>
                            </m:f>
                          </m:den>
                        </m:f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𝐿</m:t>
                                </m:r>
                              </m:sub>
                            </m:sSub>
                          </m:den>
                        </m:f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(7)</m:t>
                        </m:r>
                      </m:oMath>
                    </m:oMathPara>
                  </a14:m>
                  <a:endParaRPr lang="ru-RU" sz="2400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6996" y="3958112"/>
                  <a:ext cx="4614788" cy="989438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927827" y="5092846"/>
                  <a:ext cx="2734467" cy="75187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𝐴𝐶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𝐿</m:t>
                                </m:r>
                              </m:sub>
                            </m:sSub>
                          </m:den>
                        </m:f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𝐴𝐹𝐶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(8)</m:t>
                        </m:r>
                      </m:oMath>
                    </m:oMathPara>
                  </a14:m>
                  <a:endParaRPr lang="ru-RU" sz="2400" dirty="0"/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7827" y="5092846"/>
                  <a:ext cx="2734467" cy="751872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" name="Прямоугольник 2"/>
            <p:cNvSpPr/>
            <p:nvPr/>
          </p:nvSpPr>
          <p:spPr>
            <a:xfrm>
              <a:off x="323528" y="1124744"/>
              <a:ext cx="7632848" cy="48245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41873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857704" y="513277"/>
            <a:ext cx="76946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400" b="1" i="1">
                <a:solidFill>
                  <a:srgbClr val="0080CC"/>
                </a:solidFill>
              </a:defRPr>
            </a:lvl1pPr>
          </a:lstStyle>
          <a:p>
            <a:r>
              <a:rPr lang="kk-KZ" sz="2800" b="0" dirty="0" smtClean="0"/>
              <a:t>Взаимосвязь средних,средне переменных и предельных издержек</a:t>
            </a:r>
            <a:endParaRPr lang="ru-RU" sz="2800" b="0" dirty="0"/>
          </a:p>
        </p:txBody>
      </p:sp>
      <p:grpSp>
        <p:nvGrpSpPr>
          <p:cNvPr id="3" name="Группа 2"/>
          <p:cNvGrpSpPr/>
          <p:nvPr/>
        </p:nvGrpSpPr>
        <p:grpSpPr>
          <a:xfrm>
            <a:off x="2855315" y="1924418"/>
            <a:ext cx="6372583" cy="3790089"/>
            <a:chOff x="1331314" y="1924417"/>
            <a:chExt cx="6372583" cy="3790089"/>
          </a:xfrm>
        </p:grpSpPr>
        <p:cxnSp>
          <p:nvCxnSpPr>
            <p:cNvPr id="4" name="Прямая со стрелкой 3"/>
            <p:cNvCxnSpPr/>
            <p:nvPr/>
          </p:nvCxnSpPr>
          <p:spPr>
            <a:xfrm flipV="1">
              <a:off x="1763688" y="2060848"/>
              <a:ext cx="0" cy="345638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 стрелкой 5"/>
            <p:cNvCxnSpPr/>
            <p:nvPr/>
          </p:nvCxnSpPr>
          <p:spPr>
            <a:xfrm>
              <a:off x="1547664" y="5373216"/>
              <a:ext cx="604867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Полилиния 6"/>
            <p:cNvSpPr/>
            <p:nvPr/>
          </p:nvSpPr>
          <p:spPr>
            <a:xfrm>
              <a:off x="2272937" y="2412274"/>
              <a:ext cx="3561806" cy="1488333"/>
            </a:xfrm>
            <a:custGeom>
              <a:avLst/>
              <a:gdLst>
                <a:gd name="connsiteX0" fmla="*/ 0 w 3561806"/>
                <a:gd name="connsiteY0" fmla="*/ 0 h 1488333"/>
                <a:gd name="connsiteX1" fmla="*/ 1497874 w 3561806"/>
                <a:gd name="connsiteY1" fmla="*/ 1480457 h 1488333"/>
                <a:gd name="connsiteX2" fmla="*/ 3561806 w 3561806"/>
                <a:gd name="connsiteY2" fmla="*/ 478972 h 1488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561806" h="1488333">
                  <a:moveTo>
                    <a:pt x="0" y="0"/>
                  </a:moveTo>
                  <a:cubicBezTo>
                    <a:pt x="452120" y="700314"/>
                    <a:pt x="904240" y="1400628"/>
                    <a:pt x="1497874" y="1480457"/>
                  </a:cubicBezTo>
                  <a:cubicBezTo>
                    <a:pt x="2091508" y="1560286"/>
                    <a:pt x="2826657" y="1019629"/>
                    <a:pt x="3561806" y="478972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2499360" y="3762103"/>
              <a:ext cx="3648891" cy="1205533"/>
            </a:xfrm>
            <a:custGeom>
              <a:avLst/>
              <a:gdLst>
                <a:gd name="connsiteX0" fmla="*/ 0 w 3648891"/>
                <a:gd name="connsiteY0" fmla="*/ 304800 h 1205533"/>
                <a:gd name="connsiteX1" fmla="*/ 1341120 w 3648891"/>
                <a:gd name="connsiteY1" fmla="*/ 1201783 h 1205533"/>
                <a:gd name="connsiteX2" fmla="*/ 3648891 w 3648891"/>
                <a:gd name="connsiteY2" fmla="*/ 0 h 1205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48891" h="1205533">
                  <a:moveTo>
                    <a:pt x="0" y="304800"/>
                  </a:moveTo>
                  <a:cubicBezTo>
                    <a:pt x="366486" y="778691"/>
                    <a:pt x="732972" y="1252583"/>
                    <a:pt x="1341120" y="1201783"/>
                  </a:cubicBezTo>
                  <a:cubicBezTo>
                    <a:pt x="1949269" y="1150983"/>
                    <a:pt x="2799080" y="575491"/>
                    <a:pt x="3648891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олилиния 8"/>
            <p:cNvSpPr/>
            <p:nvPr/>
          </p:nvSpPr>
          <p:spPr>
            <a:xfrm>
              <a:off x="2093113" y="2171311"/>
              <a:ext cx="1976846" cy="2999115"/>
            </a:xfrm>
            <a:custGeom>
              <a:avLst/>
              <a:gdLst>
                <a:gd name="connsiteX0" fmla="*/ 0 w 1976846"/>
                <a:gd name="connsiteY0" fmla="*/ 2795452 h 2999115"/>
                <a:gd name="connsiteX1" fmla="*/ 914400 w 1976846"/>
                <a:gd name="connsiteY1" fmla="*/ 2708366 h 2999115"/>
                <a:gd name="connsiteX2" fmla="*/ 1976846 w 1976846"/>
                <a:gd name="connsiteY2" fmla="*/ 0 h 2999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76846" h="2999115">
                  <a:moveTo>
                    <a:pt x="0" y="2795452"/>
                  </a:moveTo>
                  <a:cubicBezTo>
                    <a:pt x="292463" y="2984863"/>
                    <a:pt x="584926" y="3174275"/>
                    <a:pt x="914400" y="2708366"/>
                  </a:cubicBezTo>
                  <a:cubicBezTo>
                    <a:pt x="1243874" y="2242457"/>
                    <a:pt x="1610360" y="1121228"/>
                    <a:pt x="1976846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4082444" y="2215285"/>
                  <a:ext cx="39805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𝑀𝐶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82444" y="2215285"/>
                  <a:ext cx="398058" cy="276999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l="-13846" r="-12308" b="-6522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5436685" y="2722873"/>
                  <a:ext cx="346762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𝐴𝐶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36685" y="2722873"/>
                  <a:ext cx="346762" cy="276999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15789" r="-14035" b="-666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5714404" y="3586504"/>
                  <a:ext cx="491032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𝐴𝑉𝐶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14404" y="3586504"/>
                  <a:ext cx="491032" cy="276999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9877" r="-9877" b="-6522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1331314" y="1924417"/>
                  <a:ext cx="39805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𝑀𝐶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31314" y="1924417"/>
                  <a:ext cx="398058" cy="276999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l="-12121" r="-12121" b="-666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1342324" y="2265706"/>
                  <a:ext cx="346762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𝐴𝐶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42324" y="2265706"/>
                  <a:ext cx="346762" cy="276999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l="-14035" r="-15789" b="-666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7488774" y="5437507"/>
                  <a:ext cx="215123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𝑄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88774" y="5437507"/>
                  <a:ext cx="215123" cy="276999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l="-36111" r="-30556" b="-31111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568150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495600" y="2132856"/>
            <a:ext cx="6175854" cy="4205424"/>
            <a:chOff x="916426" y="625273"/>
            <a:chExt cx="6175854" cy="4205424"/>
          </a:xfrm>
        </p:grpSpPr>
        <p:cxnSp>
          <p:nvCxnSpPr>
            <p:cNvPr id="7" name="Прямая со стрелкой 6"/>
            <p:cNvCxnSpPr/>
            <p:nvPr/>
          </p:nvCxnSpPr>
          <p:spPr>
            <a:xfrm flipV="1">
              <a:off x="1403648" y="692696"/>
              <a:ext cx="0" cy="410445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>
              <a:off x="1115616" y="4509120"/>
              <a:ext cx="5976664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1115616" y="2564904"/>
              <a:ext cx="583264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Полилиния 12"/>
            <p:cNvSpPr/>
            <p:nvPr/>
          </p:nvSpPr>
          <p:spPr>
            <a:xfrm>
              <a:off x="2220686" y="949581"/>
              <a:ext cx="2830285" cy="1488819"/>
            </a:xfrm>
            <a:custGeom>
              <a:avLst/>
              <a:gdLst>
                <a:gd name="connsiteX0" fmla="*/ 0 w 2830285"/>
                <a:gd name="connsiteY0" fmla="*/ 818259 h 1488819"/>
                <a:gd name="connsiteX1" fmla="*/ 984068 w 2830285"/>
                <a:gd name="connsiteY1" fmla="*/ 17070 h 1488819"/>
                <a:gd name="connsiteX2" fmla="*/ 2830285 w 2830285"/>
                <a:gd name="connsiteY2" fmla="*/ 1488819 h 14888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30285" h="1488819">
                  <a:moveTo>
                    <a:pt x="0" y="818259"/>
                  </a:moveTo>
                  <a:cubicBezTo>
                    <a:pt x="256177" y="361784"/>
                    <a:pt x="512354" y="-94690"/>
                    <a:pt x="984068" y="17070"/>
                  </a:cubicBezTo>
                  <a:cubicBezTo>
                    <a:pt x="1455782" y="128830"/>
                    <a:pt x="2143033" y="808824"/>
                    <a:pt x="2830285" y="148881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олилиния 13"/>
            <p:cNvSpPr/>
            <p:nvPr/>
          </p:nvSpPr>
          <p:spPr>
            <a:xfrm>
              <a:off x="2960914" y="1184663"/>
              <a:ext cx="2420983" cy="818308"/>
            </a:xfrm>
            <a:custGeom>
              <a:avLst/>
              <a:gdLst>
                <a:gd name="connsiteX0" fmla="*/ 0 w 2420983"/>
                <a:gd name="connsiteY0" fmla="*/ 818308 h 818308"/>
                <a:gd name="connsiteX1" fmla="*/ 1114697 w 2420983"/>
                <a:gd name="connsiteY1" fmla="*/ 17120 h 818308"/>
                <a:gd name="connsiteX2" fmla="*/ 2420983 w 2420983"/>
                <a:gd name="connsiteY2" fmla="*/ 348046 h 818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20983" h="818308">
                  <a:moveTo>
                    <a:pt x="0" y="818308"/>
                  </a:moveTo>
                  <a:cubicBezTo>
                    <a:pt x="355600" y="456902"/>
                    <a:pt x="711200" y="95497"/>
                    <a:pt x="1114697" y="17120"/>
                  </a:cubicBezTo>
                  <a:cubicBezTo>
                    <a:pt x="1518194" y="-61257"/>
                    <a:pt x="1969588" y="143394"/>
                    <a:pt x="2420983" y="348046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олилиния 14"/>
            <p:cNvSpPr/>
            <p:nvPr/>
          </p:nvSpPr>
          <p:spPr>
            <a:xfrm>
              <a:off x="2711688" y="3213003"/>
              <a:ext cx="2629989" cy="662176"/>
            </a:xfrm>
            <a:custGeom>
              <a:avLst/>
              <a:gdLst>
                <a:gd name="connsiteX0" fmla="*/ 0 w 2629989"/>
                <a:gd name="connsiteY0" fmla="*/ 69669 h 662176"/>
                <a:gd name="connsiteX1" fmla="*/ 1558835 w 2629989"/>
                <a:gd name="connsiteY1" fmla="*/ 661852 h 662176"/>
                <a:gd name="connsiteX2" fmla="*/ 2629989 w 2629989"/>
                <a:gd name="connsiteY2" fmla="*/ 0 h 662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29989" h="662176">
                  <a:moveTo>
                    <a:pt x="0" y="69669"/>
                  </a:moveTo>
                  <a:cubicBezTo>
                    <a:pt x="560252" y="371566"/>
                    <a:pt x="1120504" y="673463"/>
                    <a:pt x="1558835" y="661852"/>
                  </a:cubicBezTo>
                  <a:cubicBezTo>
                    <a:pt x="1997166" y="650241"/>
                    <a:pt x="2313577" y="325120"/>
                    <a:pt x="2629989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олилиния 15"/>
            <p:cNvSpPr/>
            <p:nvPr/>
          </p:nvSpPr>
          <p:spPr>
            <a:xfrm>
              <a:off x="2042668" y="2973505"/>
              <a:ext cx="2708366" cy="1119416"/>
            </a:xfrm>
            <a:custGeom>
              <a:avLst/>
              <a:gdLst>
                <a:gd name="connsiteX0" fmla="*/ 0 w 2708366"/>
                <a:gd name="connsiteY0" fmla="*/ 513806 h 1119416"/>
                <a:gd name="connsiteX1" fmla="*/ 1375955 w 2708366"/>
                <a:gd name="connsiteY1" fmla="*/ 1105989 h 1119416"/>
                <a:gd name="connsiteX2" fmla="*/ 2708366 w 2708366"/>
                <a:gd name="connsiteY2" fmla="*/ 0 h 11194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08366" h="1119416">
                  <a:moveTo>
                    <a:pt x="0" y="513806"/>
                  </a:moveTo>
                  <a:cubicBezTo>
                    <a:pt x="462280" y="852714"/>
                    <a:pt x="924561" y="1191623"/>
                    <a:pt x="1375955" y="1105989"/>
                  </a:cubicBezTo>
                  <a:cubicBezTo>
                    <a:pt x="1827349" y="1020355"/>
                    <a:pt x="2267857" y="510177"/>
                    <a:pt x="2708366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916426" y="625273"/>
                  <a:ext cx="398379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𝑀𝑃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6426" y="625273"/>
                  <a:ext cx="398379" cy="276999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13636" r="-12121" b="-666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971544" y="2224653"/>
                  <a:ext cx="398379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𝑀𝐶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1544" y="2224653"/>
                  <a:ext cx="398379" cy="276999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12121" r="-12121" b="-666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966620" y="2575687"/>
                  <a:ext cx="346762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𝐴𝐶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66620" y="2575687"/>
                  <a:ext cx="346762" cy="276999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l="-16071" r="-16071" b="-666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6892211" y="2542991"/>
                  <a:ext cx="181075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92211" y="2542991"/>
                  <a:ext cx="181075" cy="276999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l="-34483" r="-27586" b="-6522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5182707" y="1159593"/>
                  <a:ext cx="347083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𝐴𝑃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82707" y="1159593"/>
                  <a:ext cx="347083" cy="276999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l="-15789" r="-15789" b="-6522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943298" y="2079080"/>
                  <a:ext cx="398379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𝑀𝑃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43298" y="2079080"/>
                  <a:ext cx="398379" cy="276999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l="-15385" r="-12308" b="-8889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5050971" y="2983362"/>
                  <a:ext cx="398379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𝑀𝐶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50971" y="2983362"/>
                  <a:ext cx="398379" cy="276999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 l="-13846" r="-12308" b="-6522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5718879" y="3213217"/>
                  <a:ext cx="346762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𝐴𝐶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18879" y="3213217"/>
                  <a:ext cx="346762" cy="276999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 l="-14035" r="-15789" b="-6522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4218021" y="4063979"/>
                  <a:ext cx="457626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𝑚𝑖𝑛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18021" y="4063979"/>
                  <a:ext cx="457626" cy="276999"/>
                </a:xfrm>
                <a:prstGeom prst="rect">
                  <a:avLst/>
                </a:prstGeom>
                <a:blipFill rotWithShape="0">
                  <a:blip r:embed="rId11"/>
                  <a:stretch>
                    <a:fillRect l="-12000" r="-13333" b="-8889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3669806" y="880026"/>
                  <a:ext cx="505523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𝑚𝑎𝑥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69806" y="880026"/>
                  <a:ext cx="505523" cy="276999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 l="-6024" r="-6024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9" name="Прямая соединительная линия 28"/>
            <p:cNvCxnSpPr/>
            <p:nvPr/>
          </p:nvCxnSpPr>
          <p:spPr>
            <a:xfrm>
              <a:off x="3851920" y="1312815"/>
              <a:ext cx="70647" cy="252419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2960914" y="949581"/>
              <a:ext cx="0" cy="31143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6857726" y="4553698"/>
                  <a:ext cx="215123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𝑄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57726" y="4553698"/>
                  <a:ext cx="215123" cy="276999"/>
                </a:xfrm>
                <a:prstGeom prst="rect">
                  <a:avLst/>
                </a:prstGeom>
                <a:blipFill rotWithShape="0">
                  <a:blip r:embed="rId13"/>
                  <a:stretch>
                    <a:fillRect l="-37143" r="-34286" b="-31111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8" name="Заголовок 1"/>
          <p:cNvSpPr txBox="1">
            <a:spLocks/>
          </p:cNvSpPr>
          <p:nvPr/>
        </p:nvSpPr>
        <p:spPr>
          <a:xfrm>
            <a:off x="1626043" y="468070"/>
            <a:ext cx="88044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400" b="1" i="1">
                <a:solidFill>
                  <a:srgbClr val="0080CC"/>
                </a:solidFill>
              </a:defRPr>
            </a:lvl1pPr>
          </a:lstStyle>
          <a:p>
            <a:r>
              <a:rPr lang="kk-KZ" sz="2800" b="0" dirty="0" smtClean="0"/>
              <a:t>Взаимосвязь между средними и предельными издержками и средними и предельными выпусками</a:t>
            </a:r>
            <a:endParaRPr lang="ru-RU" sz="2800" b="0" dirty="0"/>
          </a:p>
        </p:txBody>
      </p:sp>
    </p:spTree>
    <p:extLst>
      <p:ext uri="{BB962C8B-B14F-4D97-AF65-F5344CB8AC3E}">
        <p14:creationId xmlns:p14="http://schemas.microsoft.com/office/powerpoint/2010/main" val="621256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1530</TotalTime>
  <Words>275</Words>
  <Application>Microsoft Office PowerPoint</Application>
  <PresentationFormat>Широкоэкранный</PresentationFormat>
  <Paragraphs>144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Cambria Math</vt:lpstr>
      <vt:lpstr>Tahoma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Совокупный,постоянный  и переменные издержки </vt:lpstr>
      <vt:lpstr>Средние и предельные издержки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Манатжан</cp:lastModifiedBy>
  <cp:revision>102</cp:revision>
  <dcterms:created xsi:type="dcterms:W3CDTF">2018-02-17T04:53:53Z</dcterms:created>
  <dcterms:modified xsi:type="dcterms:W3CDTF">2022-09-19T14:32:14Z</dcterms:modified>
</cp:coreProperties>
</file>