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7" r:id="rId6"/>
    <p:sldId id="259" r:id="rId7"/>
    <p:sldId id="263" r:id="rId8"/>
    <p:sldId id="265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2678"/>
    <a:srgbClr val="018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0" autoAdjust="0"/>
    <p:restoredTop sz="94660"/>
  </p:normalViewPr>
  <p:slideViewPr>
    <p:cSldViewPr>
      <p:cViewPr varScale="1">
        <p:scale>
          <a:sx n="70" d="100"/>
          <a:sy n="70" d="100"/>
        </p:scale>
        <p:origin x="768" y="41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0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8032" y="483518"/>
            <a:ext cx="7772400" cy="648072"/>
          </a:xfrm>
        </p:spPr>
        <p:txBody>
          <a:bodyPr>
            <a:noAutofit/>
          </a:bodyPr>
          <a:lstStyle/>
          <a:p>
            <a:r>
              <a:rPr lang="ru-RU" sz="2000" i="1" dirty="0" smtClean="0">
                <a:solidFill>
                  <a:srgbClr val="062678"/>
                </a:solidFill>
                <a:latin typeface="+mn-lt"/>
              </a:rPr>
              <a:t>Характеристика и основные описание рынка монополистической конкуренции </a:t>
            </a:r>
            <a:endParaRPr lang="ru-RU" sz="2000" i="1" dirty="0">
              <a:solidFill>
                <a:srgbClr val="062678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31840" y="1203598"/>
            <a:ext cx="4218591" cy="369332"/>
          </a:xfrm>
          <a:prstGeom prst="rect">
            <a:avLst/>
          </a:prstGeom>
          <a:noFill/>
          <a:ln w="12700">
            <a:solidFill>
              <a:srgbClr val="0180CC"/>
            </a:solidFill>
          </a:ln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rgbClr val="062678"/>
                </a:solidFill>
              </a:rPr>
              <a:t>Рынок монополистической конкуренции</a:t>
            </a:r>
            <a:endParaRPr lang="ru-RU" i="1" dirty="0">
              <a:solidFill>
                <a:srgbClr val="062678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755576" y="1837440"/>
            <a:ext cx="7554002" cy="8967"/>
          </a:xfrm>
          <a:prstGeom prst="line">
            <a:avLst/>
          </a:prstGeom>
          <a:ln w="9525">
            <a:solidFill>
              <a:srgbClr val="0180CC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8316416" y="1403327"/>
            <a:ext cx="0" cy="42439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endCxn id="5" idx="3"/>
          </p:cNvCxnSpPr>
          <p:nvPr/>
        </p:nvCxnSpPr>
        <p:spPr>
          <a:xfrm flipH="1" flipV="1">
            <a:off x="7350431" y="1388264"/>
            <a:ext cx="966012" cy="15064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5" idx="1"/>
          </p:cNvCxnSpPr>
          <p:nvPr/>
        </p:nvCxnSpPr>
        <p:spPr>
          <a:xfrm flipH="1">
            <a:off x="755576" y="1388264"/>
            <a:ext cx="2376264" cy="22405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55576" y="1410669"/>
            <a:ext cx="0" cy="448017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4067944" y="1554346"/>
            <a:ext cx="15209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i="1" dirty="0" smtClean="0">
                <a:solidFill>
                  <a:srgbClr val="062678"/>
                </a:solidFill>
              </a:rPr>
              <a:t>характеристика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67544" y="1950128"/>
            <a:ext cx="2040815" cy="621621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err="1" smtClean="0">
                <a:solidFill>
                  <a:srgbClr val="062678"/>
                </a:solidFill>
              </a:rPr>
              <a:t>Диффериенциация</a:t>
            </a:r>
            <a:r>
              <a:rPr lang="ru-RU" sz="1400" i="1" dirty="0" smtClean="0">
                <a:solidFill>
                  <a:srgbClr val="062678"/>
                </a:solidFill>
              </a:rPr>
              <a:t> продукта	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699792" y="1950128"/>
            <a:ext cx="1656184" cy="621621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err="1" smtClean="0">
                <a:solidFill>
                  <a:srgbClr val="062678"/>
                </a:solidFill>
              </a:rPr>
              <a:t>Атомизация</a:t>
            </a:r>
            <a:r>
              <a:rPr lang="ru-RU" sz="1400" i="1" dirty="0" smtClean="0">
                <a:solidFill>
                  <a:srgbClr val="062678"/>
                </a:solidFill>
              </a:rPr>
              <a:t> рынка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535046" y="1970210"/>
            <a:ext cx="2169577" cy="621621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Вход и выход на рынок </a:t>
            </a:r>
            <a:r>
              <a:rPr lang="ru-RU" sz="1400" i="1" dirty="0" err="1" smtClean="0">
                <a:solidFill>
                  <a:srgbClr val="062678"/>
                </a:solidFill>
              </a:rPr>
              <a:t>свобоно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890715" y="1930975"/>
            <a:ext cx="1770317" cy="621621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 Деятельность фирмы автономно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67544" y="2721592"/>
            <a:ext cx="2040815" cy="858270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Высокое замещение благ, но не абсолютно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699792" y="2721592"/>
            <a:ext cx="1656184" cy="858270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62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 </a:t>
            </a:r>
            <a:r>
              <a:rPr lang="ru-RU" sz="1400" dirty="0" err="1" smtClean="0">
                <a:solidFill>
                  <a:srgbClr val="062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продовцов</a:t>
            </a:r>
            <a:r>
              <a:rPr lang="ru-RU" sz="1400" dirty="0" smtClean="0">
                <a:solidFill>
                  <a:srgbClr val="062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покупателей</a:t>
            </a:r>
            <a:r>
              <a:rPr lang="en-US" sz="1400" dirty="0" smtClean="0">
                <a:solidFill>
                  <a:srgbClr val="062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0626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 </a:t>
            </a:r>
            <a:endParaRPr lang="ru-RU" sz="1400" dirty="0">
              <a:solidFill>
                <a:srgbClr val="06267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535046" y="2741674"/>
            <a:ext cx="2169577" cy="858270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i="1" dirty="0" smtClean="0">
                <a:solidFill>
                  <a:srgbClr val="062678"/>
                </a:solidFill>
              </a:rPr>
              <a:t>Сравнительно с рынком совершенной конкуренции издержки на входа рынок высокие</a:t>
            </a:r>
            <a:endParaRPr lang="ru-RU" sz="1200" i="1" dirty="0">
              <a:solidFill>
                <a:srgbClr val="062678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890715" y="2702439"/>
            <a:ext cx="1770317" cy="858270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Принятие производственных </a:t>
            </a:r>
            <a:r>
              <a:rPr lang="ru-RU" sz="1400" i="1" smtClean="0">
                <a:solidFill>
                  <a:srgbClr val="062678"/>
                </a:solidFill>
              </a:rPr>
              <a:t>решение свободно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67544" y="3795886"/>
            <a:ext cx="2040815" cy="864095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err="1" smtClean="0">
                <a:solidFill>
                  <a:srgbClr val="062678"/>
                </a:solidFill>
              </a:rPr>
              <a:t>Лоялность</a:t>
            </a:r>
            <a:r>
              <a:rPr lang="ru-RU" sz="1400" i="1" dirty="0" smtClean="0">
                <a:solidFill>
                  <a:srgbClr val="062678"/>
                </a:solidFill>
              </a:rPr>
              <a:t> марки товаров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713430" y="3795885"/>
            <a:ext cx="1642546" cy="864096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Доля предложение фирм мала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535046" y="3815968"/>
            <a:ext cx="2169577" cy="864094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Для увеличение потребителей нужно увеличить затраты 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898330" y="3776732"/>
            <a:ext cx="1770317" cy="864095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Стратегические действия отсутствуют</a:t>
            </a:r>
            <a:endParaRPr lang="ru-RU" sz="1400" i="1" dirty="0">
              <a:solidFill>
                <a:srgbClr val="062678"/>
              </a:solidFill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>
            <a:off x="1424711" y="1858686"/>
            <a:ext cx="0" cy="131854"/>
          </a:xfrm>
          <a:prstGeom prst="straightConnector1">
            <a:avLst/>
          </a:prstGeom>
          <a:ln w="9525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endCxn id="29" idx="0"/>
          </p:cNvCxnSpPr>
          <p:nvPr/>
        </p:nvCxnSpPr>
        <p:spPr>
          <a:xfrm>
            <a:off x="3527884" y="1827716"/>
            <a:ext cx="0" cy="122412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>
            <a:endCxn id="30" idx="0"/>
          </p:cNvCxnSpPr>
          <p:nvPr/>
        </p:nvCxnSpPr>
        <p:spPr>
          <a:xfrm>
            <a:off x="5619835" y="1847798"/>
            <a:ext cx="0" cy="122412"/>
          </a:xfrm>
          <a:prstGeom prst="straightConnector1">
            <a:avLst/>
          </a:prstGeom>
          <a:ln w="9525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endCxn id="31" idx="0"/>
          </p:cNvCxnSpPr>
          <p:nvPr/>
        </p:nvCxnSpPr>
        <p:spPr>
          <a:xfrm>
            <a:off x="7775874" y="1827716"/>
            <a:ext cx="0" cy="103259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>
            <a:stCxn id="28" idx="2"/>
            <a:endCxn id="32" idx="0"/>
          </p:cNvCxnSpPr>
          <p:nvPr/>
        </p:nvCxnSpPr>
        <p:spPr>
          <a:xfrm>
            <a:off x="1487952" y="2571749"/>
            <a:ext cx="0" cy="149843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>
            <a:stCxn id="29" idx="2"/>
            <a:endCxn id="33" idx="0"/>
          </p:cNvCxnSpPr>
          <p:nvPr/>
        </p:nvCxnSpPr>
        <p:spPr>
          <a:xfrm>
            <a:off x="3527884" y="2571749"/>
            <a:ext cx="0" cy="149843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>
            <a:stCxn id="30" idx="2"/>
            <a:endCxn id="34" idx="0"/>
          </p:cNvCxnSpPr>
          <p:nvPr/>
        </p:nvCxnSpPr>
        <p:spPr>
          <a:xfrm>
            <a:off x="5619835" y="2591831"/>
            <a:ext cx="0" cy="149843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>
            <a:stCxn id="31" idx="2"/>
            <a:endCxn id="35" idx="0"/>
          </p:cNvCxnSpPr>
          <p:nvPr/>
        </p:nvCxnSpPr>
        <p:spPr>
          <a:xfrm>
            <a:off x="7775874" y="2552596"/>
            <a:ext cx="0" cy="149843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>
            <a:stCxn id="32" idx="2"/>
            <a:endCxn id="37" idx="0"/>
          </p:cNvCxnSpPr>
          <p:nvPr/>
        </p:nvCxnSpPr>
        <p:spPr>
          <a:xfrm>
            <a:off x="1487952" y="3579862"/>
            <a:ext cx="0" cy="216024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>
            <a:stCxn id="33" idx="2"/>
            <a:endCxn id="38" idx="0"/>
          </p:cNvCxnSpPr>
          <p:nvPr/>
        </p:nvCxnSpPr>
        <p:spPr>
          <a:xfrm>
            <a:off x="3527884" y="3579862"/>
            <a:ext cx="6819" cy="216023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>
            <a:stCxn id="34" idx="2"/>
            <a:endCxn id="39" idx="0"/>
          </p:cNvCxnSpPr>
          <p:nvPr/>
        </p:nvCxnSpPr>
        <p:spPr>
          <a:xfrm>
            <a:off x="5619835" y="3599944"/>
            <a:ext cx="0" cy="216024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>
            <a:stCxn id="35" idx="2"/>
            <a:endCxn id="40" idx="0"/>
          </p:cNvCxnSpPr>
          <p:nvPr/>
        </p:nvCxnSpPr>
        <p:spPr>
          <a:xfrm>
            <a:off x="7775874" y="3560709"/>
            <a:ext cx="7615" cy="216023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1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27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7380" y="1131590"/>
            <a:ext cx="2408436" cy="648072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Фирмы владеют рыночной властью</a:t>
            </a:r>
          </a:p>
          <a:p>
            <a:pPr algn="ctr"/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1131590"/>
            <a:ext cx="2736304" cy="648072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Для </a:t>
            </a:r>
            <a:r>
              <a:rPr lang="ru-RU" sz="1400" i="1" dirty="0" err="1" smtClean="0">
                <a:solidFill>
                  <a:srgbClr val="062678"/>
                </a:solidFill>
              </a:rPr>
              <a:t>привличение</a:t>
            </a:r>
            <a:r>
              <a:rPr lang="ru-RU" sz="1400" i="1" dirty="0" smtClean="0">
                <a:solidFill>
                  <a:srgbClr val="062678"/>
                </a:solidFill>
              </a:rPr>
              <a:t> потребителей увеличивают затраты 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12160" y="1131590"/>
            <a:ext cx="2592288" cy="648072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Фирмы </a:t>
            </a:r>
            <a:r>
              <a:rPr lang="ru-RU" sz="1400" i="1" dirty="0" err="1" smtClean="0">
                <a:solidFill>
                  <a:srgbClr val="062678"/>
                </a:solidFill>
              </a:rPr>
              <a:t>борятся</a:t>
            </a:r>
            <a:r>
              <a:rPr lang="ru-RU" sz="1400" i="1" dirty="0" smtClean="0">
                <a:solidFill>
                  <a:srgbClr val="062678"/>
                </a:solidFill>
              </a:rPr>
              <a:t> и конкурируют</a:t>
            </a:r>
            <a:r>
              <a:rPr lang="ru-RU" sz="1400" i="1" dirty="0" smtClean="0">
                <a:solidFill>
                  <a:srgbClr val="062678"/>
                </a:solidFill>
              </a:rPr>
              <a:t> для </a:t>
            </a:r>
            <a:r>
              <a:rPr lang="ru-RU" sz="1400" i="1" dirty="0" err="1" smtClean="0">
                <a:solidFill>
                  <a:srgbClr val="062678"/>
                </a:solidFill>
              </a:rPr>
              <a:t>увелечение</a:t>
            </a:r>
            <a:r>
              <a:rPr lang="ru-RU" sz="1400" i="1" dirty="0" smtClean="0">
                <a:solidFill>
                  <a:srgbClr val="062678"/>
                </a:solidFill>
              </a:rPr>
              <a:t> </a:t>
            </a:r>
            <a:r>
              <a:rPr lang="ru-RU" sz="1400" i="1" dirty="0" err="1" smtClean="0">
                <a:solidFill>
                  <a:srgbClr val="062678"/>
                </a:solidFill>
              </a:rPr>
              <a:t>обема</a:t>
            </a:r>
            <a:r>
              <a:rPr lang="ru-RU" sz="1400" i="1" dirty="0" smtClean="0">
                <a:solidFill>
                  <a:srgbClr val="062678"/>
                </a:solidFill>
              </a:rPr>
              <a:t> продаж</a:t>
            </a:r>
            <a:r>
              <a:rPr lang="ru-RU" sz="1400" i="1" dirty="0" smtClean="0">
                <a:solidFill>
                  <a:srgbClr val="062678"/>
                </a:solidFill>
              </a:rPr>
              <a:t> 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2211710"/>
            <a:ext cx="1881212" cy="648072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smtClean="0">
                <a:solidFill>
                  <a:srgbClr val="062678"/>
                </a:solidFill>
              </a:rPr>
              <a:t>Признаки монополии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91880" y="2033786"/>
            <a:ext cx="4680520" cy="357944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Фирмы конкурируют друг с другом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91880" y="2623660"/>
            <a:ext cx="4680520" cy="324036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Признаки рынка совершенной конкуренции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55576" y="3201820"/>
            <a:ext cx="7416824" cy="324036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Характеристика рынка монополистической </a:t>
            </a:r>
            <a:r>
              <a:rPr lang="ru-RU" sz="1400" i="1" dirty="0" smtClean="0">
                <a:solidFill>
                  <a:srgbClr val="062678"/>
                </a:solidFill>
              </a:rPr>
              <a:t>конкуренции</a:t>
            </a:r>
            <a:endParaRPr lang="ru-RU" sz="1400" i="1" dirty="0">
              <a:solidFill>
                <a:srgbClr val="062678"/>
              </a:solidFill>
            </a:endParaRPr>
          </a:p>
        </p:txBody>
      </p:sp>
      <p:cxnSp>
        <p:nvCxnSpPr>
          <p:cNvPr id="14" name="Прямая со стрелкой 13"/>
          <p:cNvCxnSpPr>
            <a:stCxn id="5" idx="2"/>
            <a:endCxn id="8" idx="0"/>
          </p:cNvCxnSpPr>
          <p:nvPr/>
        </p:nvCxnSpPr>
        <p:spPr>
          <a:xfrm flipH="1">
            <a:off x="1696182" y="1779662"/>
            <a:ext cx="15416" cy="43204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7308304" y="1779662"/>
            <a:ext cx="0" cy="254124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9" idx="2"/>
            <a:endCxn id="11" idx="0"/>
          </p:cNvCxnSpPr>
          <p:nvPr/>
        </p:nvCxnSpPr>
        <p:spPr>
          <a:xfrm>
            <a:off x="5832140" y="2391730"/>
            <a:ext cx="0" cy="23193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11" idx="2"/>
          </p:cNvCxnSpPr>
          <p:nvPr/>
        </p:nvCxnSpPr>
        <p:spPr>
          <a:xfrm flipV="1">
            <a:off x="5832140" y="2947696"/>
            <a:ext cx="0" cy="254124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12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86511" y="402218"/>
            <a:ext cx="4992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rgbClr val="062678"/>
                </a:solidFill>
              </a:rPr>
              <a:t>Предложение фирмы в краткосрочном периоде</a:t>
            </a:r>
            <a:endParaRPr lang="ru-RU" i="1" dirty="0">
              <a:solidFill>
                <a:srgbClr val="062678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915566"/>
            <a:ext cx="7200800" cy="288032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Рыночный спрос должен быть дифференциальным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71600" y="1491630"/>
            <a:ext cx="2880320" cy="504056"/>
          </a:xfrm>
          <a:prstGeom prst="round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Фирма предлагает особый продукт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71600" y="2211710"/>
            <a:ext cx="2880320" cy="576064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Фирма зависит от наклона кривой спроса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71600" y="3003798"/>
            <a:ext cx="2880320" cy="864096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Кривая предельного дохода фирмы находится ниже кривой цены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75656" y="4011910"/>
            <a:ext cx="2376264" cy="792088"/>
          </a:xfrm>
          <a:prstGeom prst="round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Фирма </a:t>
            </a:r>
            <a:r>
              <a:rPr lang="ru-RU" sz="1400" i="1" dirty="0" smtClean="0">
                <a:solidFill>
                  <a:srgbClr val="062678"/>
                </a:solidFill>
              </a:rPr>
              <a:t>максимизирует прибыль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67944" y="1527634"/>
            <a:ext cx="4032448" cy="432048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Спрос отдельной фирмы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067944" y="2283718"/>
            <a:ext cx="4032448" cy="432048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Рыночная власть фирмы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067944" y="3219822"/>
            <a:ext cx="4032448" cy="432048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«</a:t>
            </a:r>
            <a:r>
              <a:rPr lang="ru-RU" sz="1400" i="1" dirty="0" err="1" smtClean="0">
                <a:solidFill>
                  <a:srgbClr val="062678"/>
                </a:solidFill>
              </a:rPr>
              <a:t>Влсть</a:t>
            </a:r>
            <a:r>
              <a:rPr lang="ru-RU" sz="1400" i="1" dirty="0" smtClean="0">
                <a:solidFill>
                  <a:srgbClr val="062678"/>
                </a:solidFill>
              </a:rPr>
              <a:t> торговой марки»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067944" y="3939902"/>
            <a:ext cx="4032448" cy="360040"/>
          </a:xfrm>
          <a:prstGeom prst="round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i="1" dirty="0" smtClean="0">
                <a:solidFill>
                  <a:srgbClr val="062678"/>
                </a:solidFill>
                <a:latin typeface="Cambria Math" pitchFamily="18" charset="0"/>
                <a:ea typeface="Cambria Math" pitchFamily="18" charset="0"/>
              </a:rPr>
              <a:t>MR=MC</a:t>
            </a:r>
            <a:endParaRPr lang="ru-RU" sz="1400" i="1" dirty="0">
              <a:solidFill>
                <a:srgbClr val="062678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067944" y="4443958"/>
            <a:ext cx="4032448" cy="360040"/>
          </a:xfrm>
          <a:prstGeom prst="round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i="1" dirty="0">
                <a:solidFill>
                  <a:srgbClr val="062678"/>
                </a:solidFill>
              </a:rPr>
              <a:t>Фирма </a:t>
            </a:r>
            <a:r>
              <a:rPr lang="kk-KZ" sz="1400" i="1" dirty="0" smtClean="0">
                <a:solidFill>
                  <a:srgbClr val="062678"/>
                </a:solidFill>
              </a:rPr>
              <a:t>стремится к оптимальному выпуску</a:t>
            </a:r>
            <a:endParaRPr lang="ru-RU" sz="1400" i="1" dirty="0">
              <a:solidFill>
                <a:srgbClr val="062678"/>
              </a:solidFill>
            </a:endParaRPr>
          </a:p>
        </p:txBody>
      </p:sp>
      <p:cxnSp>
        <p:nvCxnSpPr>
          <p:cNvPr id="18" name="Прямая со стрелкой 17"/>
          <p:cNvCxnSpPr>
            <a:endCxn id="7" idx="0"/>
          </p:cNvCxnSpPr>
          <p:nvPr/>
        </p:nvCxnSpPr>
        <p:spPr>
          <a:xfrm>
            <a:off x="2411760" y="1203598"/>
            <a:ext cx="0" cy="288032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7" idx="2"/>
            <a:endCxn id="8" idx="0"/>
          </p:cNvCxnSpPr>
          <p:nvPr/>
        </p:nvCxnSpPr>
        <p:spPr>
          <a:xfrm>
            <a:off x="2411760" y="1995686"/>
            <a:ext cx="0" cy="216024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8" idx="2"/>
            <a:endCxn id="9" idx="0"/>
          </p:cNvCxnSpPr>
          <p:nvPr/>
        </p:nvCxnSpPr>
        <p:spPr>
          <a:xfrm>
            <a:off x="2411760" y="2787774"/>
            <a:ext cx="0" cy="216024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9" idx="2"/>
          </p:cNvCxnSpPr>
          <p:nvPr/>
        </p:nvCxnSpPr>
        <p:spPr>
          <a:xfrm>
            <a:off x="2411760" y="3867894"/>
            <a:ext cx="0" cy="144016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0" idx="3"/>
            <a:endCxn id="15" idx="1"/>
          </p:cNvCxnSpPr>
          <p:nvPr/>
        </p:nvCxnSpPr>
        <p:spPr>
          <a:xfrm flipV="1">
            <a:off x="3851920" y="4119922"/>
            <a:ext cx="216024" cy="288032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11" idx="0"/>
          </p:cNvCxnSpPr>
          <p:nvPr/>
        </p:nvCxnSpPr>
        <p:spPr>
          <a:xfrm>
            <a:off x="6084168" y="1203598"/>
            <a:ext cx="0" cy="324036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1" idx="2"/>
            <a:endCxn id="12" idx="0"/>
          </p:cNvCxnSpPr>
          <p:nvPr/>
        </p:nvCxnSpPr>
        <p:spPr>
          <a:xfrm>
            <a:off x="6084168" y="1959682"/>
            <a:ext cx="0" cy="324036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2" idx="2"/>
            <a:endCxn id="13" idx="0"/>
          </p:cNvCxnSpPr>
          <p:nvPr/>
        </p:nvCxnSpPr>
        <p:spPr>
          <a:xfrm>
            <a:off x="6084168" y="2715766"/>
            <a:ext cx="0" cy="504056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5" idx="2"/>
            <a:endCxn id="16" idx="0"/>
          </p:cNvCxnSpPr>
          <p:nvPr/>
        </p:nvCxnSpPr>
        <p:spPr>
          <a:xfrm>
            <a:off x="6084168" y="4299942"/>
            <a:ext cx="0" cy="144016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12" idx="1"/>
            <a:endCxn id="8" idx="3"/>
          </p:cNvCxnSpPr>
          <p:nvPr/>
        </p:nvCxnSpPr>
        <p:spPr>
          <a:xfrm flipH="1">
            <a:off x="3851920" y="2499742"/>
            <a:ext cx="216024" cy="0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952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 стрелкой 6"/>
          <p:cNvCxnSpPr/>
          <p:nvPr/>
        </p:nvCxnSpPr>
        <p:spPr>
          <a:xfrm flipV="1">
            <a:off x="1192899" y="838043"/>
            <a:ext cx="14288" cy="2293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1200043" y="3131187"/>
            <a:ext cx="2800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421499" y="1195231"/>
            <a:ext cx="1735931" cy="1721644"/>
          </a:xfrm>
          <a:prstGeom prst="line">
            <a:avLst/>
          </a:prstGeom>
          <a:ln w="12700">
            <a:solidFill>
              <a:srgbClr val="0626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421499" y="1195231"/>
            <a:ext cx="2371725" cy="1435894"/>
          </a:xfrm>
          <a:prstGeom prst="line">
            <a:avLst/>
          </a:prstGeom>
          <a:ln w="12700">
            <a:solidFill>
              <a:srgbClr val="0626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65433" y="699542"/>
            <a:ext cx="2824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i="1" dirty="0">
                <a:latin typeface="Cambria Math" panose="02040503050406030204" pitchFamily="18" charset="0"/>
                <a:ea typeface="Cambria Math" panose="02040503050406030204" pitchFamily="18" charset="0"/>
              </a:rPr>
              <a:t>P</a:t>
            </a:r>
            <a:endParaRPr lang="ru-RU" sz="135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45274" y="3131186"/>
            <a:ext cx="30168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i="1" dirty="0">
                <a:latin typeface="Cambria Math" panose="02040503050406030204" pitchFamily="18" charset="0"/>
                <a:ea typeface="Cambria Math" panose="02040503050406030204" pitchFamily="18" charset="0"/>
              </a:rPr>
              <a:t>Q</a:t>
            </a:r>
            <a:endParaRPr lang="ru-RU" sz="135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95174" y="2639875"/>
            <a:ext cx="4331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i="1" dirty="0">
                <a:latin typeface="Cambria Math" panose="02040503050406030204" pitchFamily="18" charset="0"/>
                <a:ea typeface="Cambria Math" panose="02040503050406030204" pitchFamily="18" charset="0"/>
              </a:rPr>
              <a:t>MR</a:t>
            </a:r>
            <a:endParaRPr lang="ru-RU" sz="135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75327" y="2215626"/>
            <a:ext cx="92169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i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D=P=AR</a:t>
            </a:r>
            <a:endParaRPr lang="ru-RU" sz="135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 flipV="1">
            <a:off x="5469904" y="1345509"/>
            <a:ext cx="0" cy="24316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469904" y="3770010"/>
            <a:ext cx="223599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469904" y="2561331"/>
            <a:ext cx="2057400" cy="0"/>
          </a:xfrm>
          <a:prstGeom prst="line">
            <a:avLst/>
          </a:prstGeom>
          <a:ln w="12700">
            <a:solidFill>
              <a:srgbClr val="0626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олилиния 29"/>
          <p:cNvSpPr/>
          <p:nvPr/>
        </p:nvSpPr>
        <p:spPr>
          <a:xfrm>
            <a:off x="5584204" y="827904"/>
            <a:ext cx="1474614" cy="1716495"/>
          </a:xfrm>
          <a:custGeom>
            <a:avLst/>
            <a:gdLst>
              <a:gd name="connsiteX0" fmla="*/ 0 w 1966152"/>
              <a:gd name="connsiteY0" fmla="*/ 922432 h 2288660"/>
              <a:gd name="connsiteX1" fmla="*/ 942975 w 1966152"/>
              <a:gd name="connsiteY1" fmla="*/ 2274982 h 2288660"/>
              <a:gd name="connsiteX2" fmla="*/ 1885950 w 1966152"/>
              <a:gd name="connsiteY2" fmla="*/ 179482 h 2288660"/>
              <a:gd name="connsiteX3" fmla="*/ 1914525 w 1966152"/>
              <a:gd name="connsiteY3" fmla="*/ 112807 h 2288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6152" h="2288660">
                <a:moveTo>
                  <a:pt x="0" y="922432"/>
                </a:moveTo>
                <a:cubicBezTo>
                  <a:pt x="314325" y="1660619"/>
                  <a:pt x="628650" y="2398807"/>
                  <a:pt x="942975" y="2274982"/>
                </a:cubicBezTo>
                <a:cubicBezTo>
                  <a:pt x="1257300" y="2151157"/>
                  <a:pt x="1724025" y="539844"/>
                  <a:pt x="1885950" y="179482"/>
                </a:cubicBezTo>
                <a:cubicBezTo>
                  <a:pt x="2047875" y="-180880"/>
                  <a:pt x="1914525" y="112807"/>
                  <a:pt x="1914525" y="112807"/>
                </a:cubicBezTo>
              </a:path>
            </a:pathLst>
          </a:custGeom>
          <a:noFill/>
          <a:ln w="12700">
            <a:solidFill>
              <a:srgbClr val="0626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i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4" name="Полилиния 33"/>
          <p:cNvSpPr/>
          <p:nvPr/>
        </p:nvSpPr>
        <p:spPr>
          <a:xfrm>
            <a:off x="5667573" y="1314512"/>
            <a:ext cx="928688" cy="2135636"/>
          </a:xfrm>
          <a:custGeom>
            <a:avLst/>
            <a:gdLst>
              <a:gd name="connsiteX0" fmla="*/ 0 w 1238250"/>
              <a:gd name="connsiteY0" fmla="*/ 2314575 h 2847514"/>
              <a:gd name="connsiteX1" fmla="*/ 514350 w 1238250"/>
              <a:gd name="connsiteY1" fmla="*/ 2686050 h 2847514"/>
              <a:gd name="connsiteX2" fmla="*/ 1238250 w 1238250"/>
              <a:gd name="connsiteY2" fmla="*/ 0 h 2847514"/>
              <a:gd name="connsiteX3" fmla="*/ 1238250 w 1238250"/>
              <a:gd name="connsiteY3" fmla="*/ 0 h 2847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8250" h="2847514">
                <a:moveTo>
                  <a:pt x="0" y="2314575"/>
                </a:moveTo>
                <a:cubicBezTo>
                  <a:pt x="153987" y="2693193"/>
                  <a:pt x="307975" y="3071812"/>
                  <a:pt x="514350" y="2686050"/>
                </a:cubicBezTo>
                <a:cubicBezTo>
                  <a:pt x="720725" y="2300288"/>
                  <a:pt x="1238250" y="0"/>
                  <a:pt x="1238250" y="0"/>
                </a:cubicBezTo>
                <a:lnTo>
                  <a:pt x="1238250" y="0"/>
                </a:lnTo>
              </a:path>
            </a:pathLst>
          </a:custGeom>
          <a:noFill/>
          <a:ln w="12700">
            <a:solidFill>
              <a:srgbClr val="0626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i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8" name="Прямая соединительная линия 37"/>
          <p:cNvCxnSpPr>
            <a:stCxn id="30" idx="1"/>
          </p:cNvCxnSpPr>
          <p:nvPr/>
        </p:nvCxnSpPr>
        <p:spPr>
          <a:xfrm>
            <a:off x="6291435" y="2534141"/>
            <a:ext cx="0" cy="123586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218731" y="1207010"/>
            <a:ext cx="25117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i="1" dirty="0">
                <a:latin typeface="Cambria Math" panose="02040503050406030204" pitchFamily="18" charset="0"/>
                <a:ea typeface="Cambria Math" panose="02040503050406030204" pitchFamily="18" charset="0"/>
              </a:rPr>
              <a:t>P</a:t>
            </a:r>
            <a:endParaRPr lang="ru-RU" sz="135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065712" y="2422832"/>
                <a:ext cx="404191" cy="300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k-KZ" sz="13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kk-KZ" sz="13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Б</m:t>
                          </m:r>
                        </m:sub>
                      </m:sSub>
                    </m:oMath>
                  </m:oMathPara>
                </a14:m>
                <a:endParaRPr lang="kk-KZ" sz="135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5712" y="2422832"/>
                <a:ext cx="404191" cy="30008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103911" y="3774904"/>
                <a:ext cx="375047" cy="300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35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kk-KZ" sz="13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Б</m:t>
                          </m:r>
                        </m:sub>
                      </m:sSub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3911" y="3774904"/>
                <a:ext cx="375047" cy="300082"/>
              </a:xfrm>
              <a:prstGeom prst="rect">
                <a:avLst/>
              </a:prstGeom>
              <a:blipFill rotWithShape="0">
                <a:blip r:embed="rId3"/>
                <a:stretch>
                  <a:fillRect b="-102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7527303" y="3810623"/>
            <a:ext cx="27146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i="1" dirty="0">
                <a:latin typeface="Cambria Math" panose="02040503050406030204" pitchFamily="18" charset="0"/>
                <a:ea typeface="Cambria Math" panose="02040503050406030204" pitchFamily="18" charset="0"/>
              </a:rPr>
              <a:t>Q</a:t>
            </a:r>
            <a:endParaRPr lang="ru-RU" sz="135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077816" y="2295945"/>
            <a:ext cx="30008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i="1" dirty="0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endParaRPr lang="ru-RU" sz="135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929711" y="1207010"/>
            <a:ext cx="42511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i="1" dirty="0">
                <a:latin typeface="Cambria Math" panose="02040503050406030204" pitchFamily="18" charset="0"/>
                <a:ea typeface="Cambria Math" panose="02040503050406030204" pitchFamily="18" charset="0"/>
              </a:rPr>
              <a:t>MC</a:t>
            </a:r>
            <a:endParaRPr lang="ru-RU" sz="135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103843" y="821880"/>
            <a:ext cx="51223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i="1" dirty="0">
                <a:latin typeface="Cambria Math" panose="02040503050406030204" pitchFamily="18" charset="0"/>
                <a:ea typeface="Cambria Math" panose="02040503050406030204" pitchFamily="18" charset="0"/>
              </a:rPr>
              <a:t>ATC</a:t>
            </a:r>
            <a:endParaRPr lang="ru-RU" sz="135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805785" y="1984072"/>
            <a:ext cx="77152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i="1" dirty="0">
                <a:latin typeface="Cambria Math" panose="02040503050406030204" pitchFamily="18" charset="0"/>
                <a:ea typeface="Cambria Math" panose="02040503050406030204" pitchFamily="18" charset="0"/>
              </a:rPr>
              <a:t>D=MR</a:t>
            </a:r>
            <a:endParaRPr lang="ru-RU" sz="135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19793" y="3590890"/>
            <a:ext cx="30028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1400" i="1" dirty="0" smtClean="0">
                <a:solidFill>
                  <a:srgbClr val="062678"/>
                </a:solidFill>
              </a:rPr>
              <a:t>Кривые  спроса и пределного дохода</a:t>
            </a:r>
          </a:p>
          <a:p>
            <a:pPr algn="ctr"/>
            <a:r>
              <a:rPr lang="kk-KZ" sz="1400" i="1" dirty="0" smtClean="0">
                <a:solidFill>
                  <a:srgbClr val="062678"/>
                </a:solidFill>
              </a:rPr>
              <a:t> монополистического рынка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94388" y="4208770"/>
            <a:ext cx="30862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Кривые спроса и предельного дохода </a:t>
            </a:r>
          </a:p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рынка совершенной конкуренции</a:t>
            </a:r>
            <a:endParaRPr lang="ru-RU" sz="1400" i="1" dirty="0">
              <a:solidFill>
                <a:srgbClr val="0626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2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30" grpId="0" animBg="1"/>
      <p:bldP spid="34" grpId="0" animBg="1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Прямая со стрелкой 34"/>
          <p:cNvCxnSpPr/>
          <p:nvPr/>
        </p:nvCxnSpPr>
        <p:spPr>
          <a:xfrm flipV="1">
            <a:off x="1323539" y="899589"/>
            <a:ext cx="0" cy="29937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1125712" y="3721920"/>
            <a:ext cx="30399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1323539" y="2271189"/>
            <a:ext cx="27695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олилиния 40"/>
          <p:cNvSpPr/>
          <p:nvPr/>
        </p:nvSpPr>
        <p:spPr>
          <a:xfrm>
            <a:off x="1600497" y="906183"/>
            <a:ext cx="1094642" cy="1365011"/>
          </a:xfrm>
          <a:custGeom>
            <a:avLst/>
            <a:gdLst>
              <a:gd name="connsiteX0" fmla="*/ 0 w 1459523"/>
              <a:gd name="connsiteY0" fmla="*/ 0 h 1820015"/>
              <a:gd name="connsiteX1" fmla="*/ 720969 w 1459523"/>
              <a:gd name="connsiteY1" fmla="*/ 1820008 h 1820015"/>
              <a:gd name="connsiteX2" fmla="*/ 1459523 w 1459523"/>
              <a:gd name="connsiteY2" fmla="*/ 17585 h 1820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59523" h="1820015">
                <a:moveTo>
                  <a:pt x="0" y="0"/>
                </a:moveTo>
                <a:cubicBezTo>
                  <a:pt x="238857" y="908538"/>
                  <a:pt x="477715" y="1817077"/>
                  <a:pt x="720969" y="1820008"/>
                </a:cubicBezTo>
                <a:cubicBezTo>
                  <a:pt x="964223" y="1822939"/>
                  <a:pt x="1211873" y="920262"/>
                  <a:pt x="1459523" y="17585"/>
                </a:cubicBezTo>
              </a:path>
            </a:pathLst>
          </a:custGeom>
          <a:noFill/>
          <a:ln w="12700">
            <a:solidFill>
              <a:srgbClr val="0626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i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3" name="Полилиния 42"/>
          <p:cNvSpPr/>
          <p:nvPr/>
        </p:nvSpPr>
        <p:spPr>
          <a:xfrm>
            <a:off x="1468612" y="1202924"/>
            <a:ext cx="969352" cy="2103833"/>
          </a:xfrm>
          <a:custGeom>
            <a:avLst/>
            <a:gdLst>
              <a:gd name="connsiteX0" fmla="*/ 0 w 1292469"/>
              <a:gd name="connsiteY0" fmla="*/ 2154115 h 2805111"/>
              <a:gd name="connsiteX1" fmla="*/ 465992 w 1292469"/>
              <a:gd name="connsiteY1" fmla="*/ 2672862 h 2805111"/>
              <a:gd name="connsiteX2" fmla="*/ 1292469 w 1292469"/>
              <a:gd name="connsiteY2" fmla="*/ 0 h 2805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92469" h="2805111">
                <a:moveTo>
                  <a:pt x="0" y="2154115"/>
                </a:moveTo>
                <a:cubicBezTo>
                  <a:pt x="125290" y="2592998"/>
                  <a:pt x="250580" y="3031881"/>
                  <a:pt x="465992" y="2672862"/>
                </a:cubicBezTo>
                <a:cubicBezTo>
                  <a:pt x="681404" y="2313843"/>
                  <a:pt x="986936" y="1156921"/>
                  <a:pt x="1292469" y="0"/>
                </a:cubicBezTo>
              </a:path>
            </a:pathLst>
          </a:custGeom>
          <a:noFill/>
          <a:ln w="12700">
            <a:solidFill>
              <a:srgbClr val="0626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i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2154412" y="2271189"/>
            <a:ext cx="0" cy="145073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168635" y="2253044"/>
                <a:ext cx="159724" cy="207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8635" y="2253044"/>
                <a:ext cx="159724" cy="207749"/>
              </a:xfrm>
              <a:prstGeom prst="rect">
                <a:avLst/>
              </a:prstGeom>
              <a:blipFill rotWithShape="0">
                <a:blip r:embed="rId2"/>
                <a:stretch>
                  <a:fillRect l="-26923" r="-23077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1125712" y="850672"/>
                <a:ext cx="150569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5712" y="850672"/>
                <a:ext cx="150569" cy="207749"/>
              </a:xfrm>
              <a:prstGeom prst="rect">
                <a:avLst/>
              </a:prstGeom>
              <a:blipFill rotWithShape="0">
                <a:blip r:embed="rId3"/>
                <a:stretch>
                  <a:fillRect l="-29167" r="-25000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059796" y="1235834"/>
                <a:ext cx="150569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𝑀𝐶</m:t>
                      </m:r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9796" y="1235834"/>
                <a:ext cx="150569" cy="207749"/>
              </a:xfrm>
              <a:prstGeom prst="rect">
                <a:avLst/>
              </a:prstGeom>
              <a:blipFill rotWithShape="0">
                <a:blip r:embed="rId4"/>
                <a:stretch>
                  <a:fillRect l="-40000" r="-104000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2751739" y="914243"/>
                <a:ext cx="150569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𝐴𝑇𝐶</m:t>
                      </m:r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1739" y="914243"/>
                <a:ext cx="150569" cy="207749"/>
              </a:xfrm>
              <a:prstGeom prst="rect">
                <a:avLst/>
              </a:prstGeom>
              <a:blipFill rotWithShape="0">
                <a:blip r:embed="rId5"/>
                <a:stretch>
                  <a:fillRect l="-40000" r="-148000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2896811" y="1999131"/>
                <a:ext cx="629200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</m:t>
                      </m:r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𝑀𝑅</m:t>
                      </m:r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6811" y="1999131"/>
                <a:ext cx="629200" cy="207749"/>
              </a:xfrm>
              <a:prstGeom prst="rect">
                <a:avLst/>
              </a:prstGeom>
              <a:blipFill rotWithShape="0">
                <a:blip r:embed="rId6"/>
                <a:stretch>
                  <a:fillRect l="-7767" r="-7767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121866" y="2163992"/>
                <a:ext cx="150569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k-KZ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kk-KZ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Б</m:t>
                          </m:r>
                        </m:sub>
                      </m:sSub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866" y="2163992"/>
                <a:ext cx="150569" cy="207749"/>
              </a:xfrm>
              <a:prstGeom prst="rect">
                <a:avLst/>
              </a:prstGeom>
              <a:blipFill rotWithShape="0">
                <a:blip r:embed="rId7"/>
                <a:stretch>
                  <a:fillRect l="-40000" r="-32000" b="-176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2098327" y="3721925"/>
                <a:ext cx="150569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kk-KZ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Б</m:t>
                          </m:r>
                        </m:sub>
                      </m:sSub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8327" y="3721925"/>
                <a:ext cx="150569" cy="207749"/>
              </a:xfrm>
              <a:prstGeom prst="rect">
                <a:avLst/>
              </a:prstGeom>
              <a:blipFill rotWithShape="0">
                <a:blip r:embed="rId8"/>
                <a:stretch>
                  <a:fillRect l="-52000" r="-48000" b="-35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063441" y="3730148"/>
                <a:ext cx="150569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3441" y="3730148"/>
                <a:ext cx="150569" cy="207749"/>
              </a:xfrm>
              <a:prstGeom prst="rect">
                <a:avLst/>
              </a:prstGeom>
              <a:blipFill rotWithShape="0">
                <a:blip r:embed="rId9"/>
                <a:stretch>
                  <a:fillRect l="-45833" r="-41667" b="-35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 стрелкой 53"/>
          <p:cNvCxnSpPr/>
          <p:nvPr/>
        </p:nvCxnSpPr>
        <p:spPr>
          <a:xfrm flipV="1">
            <a:off x="5361406" y="899589"/>
            <a:ext cx="0" cy="29937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5163579" y="3721920"/>
            <a:ext cx="30399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5361406" y="2271189"/>
            <a:ext cx="1140801" cy="165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олилиния 56"/>
          <p:cNvSpPr/>
          <p:nvPr/>
        </p:nvSpPr>
        <p:spPr>
          <a:xfrm>
            <a:off x="5638363" y="906183"/>
            <a:ext cx="1727687" cy="1365011"/>
          </a:xfrm>
          <a:custGeom>
            <a:avLst/>
            <a:gdLst>
              <a:gd name="connsiteX0" fmla="*/ 0 w 1459523"/>
              <a:gd name="connsiteY0" fmla="*/ 0 h 1820015"/>
              <a:gd name="connsiteX1" fmla="*/ 720969 w 1459523"/>
              <a:gd name="connsiteY1" fmla="*/ 1820008 h 1820015"/>
              <a:gd name="connsiteX2" fmla="*/ 1459523 w 1459523"/>
              <a:gd name="connsiteY2" fmla="*/ 17585 h 1820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59523" h="1820015">
                <a:moveTo>
                  <a:pt x="0" y="0"/>
                </a:moveTo>
                <a:cubicBezTo>
                  <a:pt x="238857" y="908538"/>
                  <a:pt x="477715" y="1817077"/>
                  <a:pt x="720969" y="1820008"/>
                </a:cubicBezTo>
                <a:cubicBezTo>
                  <a:pt x="964223" y="1822939"/>
                  <a:pt x="1211873" y="920262"/>
                  <a:pt x="1459523" y="17585"/>
                </a:cubicBezTo>
              </a:path>
            </a:pathLst>
          </a:custGeom>
          <a:noFill/>
          <a:ln w="12700">
            <a:solidFill>
              <a:srgbClr val="0626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i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6496745" y="2279417"/>
            <a:ext cx="0" cy="145073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6397622" y="2032885"/>
                <a:ext cx="159724" cy="207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7622" y="2032885"/>
                <a:ext cx="159724" cy="207749"/>
              </a:xfrm>
              <a:prstGeom prst="rect">
                <a:avLst/>
              </a:prstGeom>
              <a:blipFill rotWithShape="0">
                <a:blip r:embed="rId10"/>
                <a:stretch>
                  <a:fillRect l="-25926" r="-18519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5163579" y="850672"/>
                <a:ext cx="150569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3579" y="850672"/>
                <a:ext cx="150569" cy="207749"/>
              </a:xfrm>
              <a:prstGeom prst="rect">
                <a:avLst/>
              </a:prstGeom>
              <a:blipFill rotWithShape="0">
                <a:blip r:embed="rId3"/>
                <a:stretch>
                  <a:fillRect l="-28000" r="-20000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6097663" y="1235834"/>
                <a:ext cx="150569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𝑀𝐶</m:t>
                      </m:r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7663" y="1235834"/>
                <a:ext cx="150569" cy="207749"/>
              </a:xfrm>
              <a:prstGeom prst="rect">
                <a:avLst/>
              </a:prstGeom>
              <a:blipFill rotWithShape="0">
                <a:blip r:embed="rId4"/>
                <a:stretch>
                  <a:fillRect l="-40000" r="-104000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6789606" y="914243"/>
                <a:ext cx="150569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𝐴𝑇𝐶</m:t>
                      </m:r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9606" y="914243"/>
                <a:ext cx="150569" cy="207749"/>
              </a:xfrm>
              <a:prstGeom prst="rect">
                <a:avLst/>
              </a:prstGeom>
              <a:blipFill rotWithShape="0">
                <a:blip r:embed="rId5"/>
                <a:stretch>
                  <a:fillRect l="-41667" r="-158333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7073104" y="2892679"/>
                <a:ext cx="235470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3104" y="2892679"/>
                <a:ext cx="235470" cy="207749"/>
              </a:xfrm>
              <a:prstGeom prst="rect">
                <a:avLst/>
              </a:prstGeom>
              <a:blipFill rotWithShape="0">
                <a:blip r:embed="rId11"/>
                <a:stretch>
                  <a:fillRect l="-2564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5159734" y="2163992"/>
                <a:ext cx="150569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k-KZ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kk-KZ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Б</m:t>
                          </m:r>
                        </m:sub>
                      </m:sSub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9734" y="2163992"/>
                <a:ext cx="150569" cy="207749"/>
              </a:xfrm>
              <a:prstGeom prst="rect">
                <a:avLst/>
              </a:prstGeom>
              <a:blipFill rotWithShape="0">
                <a:blip r:embed="rId7"/>
                <a:stretch>
                  <a:fillRect l="-40000" r="-32000" b="-176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444208" y="3723878"/>
                <a:ext cx="150569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kk-KZ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Б</m:t>
                          </m:r>
                        </m:sub>
                      </m:sSub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4208" y="3723878"/>
                <a:ext cx="150569" cy="207749"/>
              </a:xfrm>
              <a:prstGeom prst="rect">
                <a:avLst/>
              </a:prstGeom>
              <a:blipFill rotWithShape="0">
                <a:blip r:embed="rId8"/>
                <a:stretch>
                  <a:fillRect l="-52000" r="-48000" b="-35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8101309" y="3730148"/>
                <a:ext cx="150569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1309" y="3730148"/>
                <a:ext cx="150569" cy="207749"/>
              </a:xfrm>
              <a:prstGeom prst="rect">
                <a:avLst/>
              </a:prstGeom>
              <a:blipFill rotWithShape="0">
                <a:blip r:embed="rId9"/>
                <a:stretch>
                  <a:fillRect l="-44000" r="-36000" b="-35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9" name="Прямая соединительная линия 68"/>
          <p:cNvCxnSpPr/>
          <p:nvPr/>
        </p:nvCxnSpPr>
        <p:spPr>
          <a:xfrm>
            <a:off x="5550474" y="1121992"/>
            <a:ext cx="1564621" cy="1923218"/>
          </a:xfrm>
          <a:prstGeom prst="line">
            <a:avLst/>
          </a:prstGeom>
          <a:ln w="12700">
            <a:solidFill>
              <a:srgbClr val="0626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5559233" y="1121992"/>
            <a:ext cx="647268" cy="2293802"/>
          </a:xfrm>
          <a:prstGeom prst="line">
            <a:avLst/>
          </a:prstGeom>
          <a:ln w="12700">
            <a:solidFill>
              <a:srgbClr val="0626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Полилиния 78"/>
          <p:cNvSpPr/>
          <p:nvPr/>
        </p:nvSpPr>
        <p:spPr>
          <a:xfrm>
            <a:off x="5813705" y="1531947"/>
            <a:ext cx="1051185" cy="1313846"/>
          </a:xfrm>
          <a:custGeom>
            <a:avLst/>
            <a:gdLst>
              <a:gd name="connsiteX0" fmla="*/ 0 w 1485900"/>
              <a:gd name="connsiteY0" fmla="*/ 2154116 h 2525858"/>
              <a:gd name="connsiteX1" fmla="*/ 536331 w 1485900"/>
              <a:gd name="connsiteY1" fmla="*/ 2356339 h 2525858"/>
              <a:gd name="connsiteX2" fmla="*/ 1485900 w 1485900"/>
              <a:gd name="connsiteY2" fmla="*/ 0 h 252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85900" h="2525858">
                <a:moveTo>
                  <a:pt x="0" y="2154116"/>
                </a:moveTo>
                <a:cubicBezTo>
                  <a:pt x="144340" y="2434737"/>
                  <a:pt x="288681" y="2715358"/>
                  <a:pt x="536331" y="2356339"/>
                </a:cubicBezTo>
                <a:cubicBezTo>
                  <a:pt x="783981" y="1997320"/>
                  <a:pt x="1134940" y="998660"/>
                  <a:pt x="1485900" y="0"/>
                </a:cubicBezTo>
              </a:path>
            </a:pathLst>
          </a:custGeom>
          <a:noFill/>
          <a:ln w="12700">
            <a:solidFill>
              <a:srgbClr val="0626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i="1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6206501" y="3056235"/>
                <a:ext cx="235470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𝑀𝑅</m:t>
                      </m:r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6501" y="3056235"/>
                <a:ext cx="235470" cy="207749"/>
              </a:xfrm>
              <a:prstGeom prst="rect">
                <a:avLst/>
              </a:prstGeom>
              <a:blipFill rotWithShape="0">
                <a:blip r:embed="rId12"/>
                <a:stretch>
                  <a:fillRect l="-25641" r="-33333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6" name="Прямая соединительная линия 85"/>
          <p:cNvCxnSpPr/>
          <p:nvPr/>
        </p:nvCxnSpPr>
        <p:spPr>
          <a:xfrm flipV="1">
            <a:off x="5361406" y="1728640"/>
            <a:ext cx="697822" cy="304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flipH="1">
            <a:off x="6030010" y="1731360"/>
            <a:ext cx="19396" cy="199056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>
                <a:off x="5974121" y="3721925"/>
                <a:ext cx="150569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4121" y="3721925"/>
                <a:ext cx="150569" cy="207749"/>
              </a:xfrm>
              <a:prstGeom prst="rect">
                <a:avLst/>
              </a:prstGeom>
              <a:blipFill rotWithShape="0">
                <a:blip r:embed="rId13"/>
                <a:stretch>
                  <a:fillRect l="-52000" r="-44000" b="-35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/>
              <p:cNvSpPr txBox="1"/>
              <p:nvPr/>
            </p:nvSpPr>
            <p:spPr>
              <a:xfrm>
                <a:off x="5169106" y="1589370"/>
                <a:ext cx="150569" cy="2077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35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0" name="TextBox 10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9106" y="1589370"/>
                <a:ext cx="150569" cy="207749"/>
              </a:xfrm>
              <a:prstGeom prst="rect">
                <a:avLst/>
              </a:prstGeom>
              <a:blipFill rotWithShape="0">
                <a:blip r:embed="rId14"/>
                <a:stretch>
                  <a:fillRect l="-40000" r="-28000" b="-176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336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3" grpId="0" animBg="1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7" grpId="0" animBg="1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79" grpId="0" animBg="1"/>
      <p:bldP spid="84" grpId="0"/>
      <p:bldP spid="109" grpId="0"/>
      <p:bldP spid="1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267502" y="915566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1267502" y="4227934"/>
            <a:ext cx="6472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267502" y="1707654"/>
            <a:ext cx="359253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860032" y="1707654"/>
            <a:ext cx="0" cy="252028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267502" y="2643758"/>
            <a:ext cx="359253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483768" y="1103329"/>
            <a:ext cx="5184576" cy="1296144"/>
          </a:xfrm>
          <a:prstGeom prst="line">
            <a:avLst/>
          </a:prstGeom>
          <a:ln w="19050">
            <a:solidFill>
              <a:srgbClr val="0626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195736" y="1347614"/>
            <a:ext cx="3816424" cy="2160240"/>
          </a:xfrm>
          <a:prstGeom prst="line">
            <a:avLst/>
          </a:prstGeom>
          <a:ln w="19050">
            <a:solidFill>
              <a:srgbClr val="0626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олилиния 34"/>
          <p:cNvSpPr/>
          <p:nvPr/>
        </p:nvSpPr>
        <p:spPr>
          <a:xfrm>
            <a:off x="1907704" y="1347614"/>
            <a:ext cx="4968552" cy="1296144"/>
          </a:xfrm>
          <a:custGeom>
            <a:avLst/>
            <a:gdLst>
              <a:gd name="connsiteX0" fmla="*/ 0 w 4411134"/>
              <a:gd name="connsiteY0" fmla="*/ 0 h 1103278"/>
              <a:gd name="connsiteX1" fmla="*/ 2472267 w 4411134"/>
              <a:gd name="connsiteY1" fmla="*/ 1100666 h 1103278"/>
              <a:gd name="connsiteX2" fmla="*/ 4411134 w 4411134"/>
              <a:gd name="connsiteY2" fmla="*/ 313266 h 1103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11134" h="1103278">
                <a:moveTo>
                  <a:pt x="0" y="0"/>
                </a:moveTo>
                <a:cubicBezTo>
                  <a:pt x="868539" y="524227"/>
                  <a:pt x="1737078" y="1048455"/>
                  <a:pt x="2472267" y="1100666"/>
                </a:cubicBezTo>
                <a:cubicBezTo>
                  <a:pt x="3207456" y="1152877"/>
                  <a:pt x="4209345" y="406399"/>
                  <a:pt x="4411134" y="313266"/>
                </a:cubicBezTo>
              </a:path>
            </a:pathLst>
          </a:custGeom>
          <a:ln w="19050">
            <a:solidFill>
              <a:srgbClr val="0626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600" i="1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7" name="Полилиния 36"/>
          <p:cNvSpPr/>
          <p:nvPr/>
        </p:nvSpPr>
        <p:spPr>
          <a:xfrm>
            <a:off x="2395819" y="915566"/>
            <a:ext cx="3832365" cy="2344349"/>
          </a:xfrm>
          <a:custGeom>
            <a:avLst/>
            <a:gdLst>
              <a:gd name="connsiteX0" fmla="*/ 0 w 4258733"/>
              <a:gd name="connsiteY0" fmla="*/ 2565400 h 2565400"/>
              <a:gd name="connsiteX1" fmla="*/ 3031066 w 4258733"/>
              <a:gd name="connsiteY1" fmla="*/ 1964266 h 2565400"/>
              <a:gd name="connsiteX2" fmla="*/ 4258733 w 4258733"/>
              <a:gd name="connsiteY2" fmla="*/ 0 h 256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58733" h="2565400">
                <a:moveTo>
                  <a:pt x="0" y="2565400"/>
                </a:moveTo>
                <a:cubicBezTo>
                  <a:pt x="1160638" y="2478616"/>
                  <a:pt x="2321277" y="2391833"/>
                  <a:pt x="3031066" y="1964266"/>
                </a:cubicBezTo>
                <a:cubicBezTo>
                  <a:pt x="3740855" y="1536699"/>
                  <a:pt x="4104922" y="272344"/>
                  <a:pt x="4258733" y="0"/>
                </a:cubicBezTo>
              </a:path>
            </a:pathLst>
          </a:custGeom>
          <a:ln w="19050">
            <a:solidFill>
              <a:srgbClr val="0626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600" i="1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4860032" y="1707654"/>
            <a:ext cx="0" cy="936104"/>
          </a:xfrm>
          <a:prstGeom prst="line">
            <a:avLst/>
          </a:prstGeom>
          <a:ln w="19050">
            <a:solidFill>
              <a:srgbClr val="0626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971600" y="699542"/>
            <a:ext cx="3016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mbria Math" pitchFamily="18" charset="0"/>
                <a:ea typeface="Cambria Math" pitchFamily="18" charset="0"/>
              </a:rPr>
              <a:t>P</a:t>
            </a:r>
            <a:endParaRPr lang="ru-RU" sz="1600" i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99592" y="1491630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mbria Math" pitchFamily="18" charset="0"/>
                <a:ea typeface="Cambria Math" pitchFamily="18" charset="0"/>
              </a:rPr>
              <a:t>P*</a:t>
            </a:r>
            <a:endParaRPr lang="ru-RU" sz="1600" i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644008" y="4227934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mbria Math" pitchFamily="18" charset="0"/>
                <a:ea typeface="Cambria Math" pitchFamily="18" charset="0"/>
              </a:rPr>
              <a:t>Q*</a:t>
            </a:r>
            <a:endParaRPr lang="ru-RU" sz="1600" i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740352" y="4146634"/>
            <a:ext cx="3193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mbria Math" pitchFamily="18" charset="0"/>
                <a:ea typeface="Cambria Math" pitchFamily="18" charset="0"/>
              </a:rPr>
              <a:t>Q</a:t>
            </a:r>
            <a:endParaRPr lang="ru-RU" sz="1600" i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012160" y="3442500"/>
            <a:ext cx="4796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mbria Math" pitchFamily="18" charset="0"/>
                <a:ea typeface="Cambria Math" pitchFamily="18" charset="0"/>
              </a:rPr>
              <a:t>MR</a:t>
            </a:r>
            <a:endParaRPr lang="ru-RU" sz="1600" i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940152" y="627534"/>
            <a:ext cx="4667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mbria Math" pitchFamily="18" charset="0"/>
                <a:ea typeface="Cambria Math" pitchFamily="18" charset="0"/>
              </a:rPr>
              <a:t>MC</a:t>
            </a:r>
            <a:endParaRPr lang="ru-RU" sz="1600" i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660232" y="1382069"/>
            <a:ext cx="4249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mbria Math" pitchFamily="18" charset="0"/>
                <a:ea typeface="Cambria Math" pitchFamily="18" charset="0"/>
              </a:rPr>
              <a:t>AC</a:t>
            </a:r>
            <a:endParaRPr lang="ru-RU" sz="1600" i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86778" y="2305204"/>
            <a:ext cx="7312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mbria Math" pitchFamily="18" charset="0"/>
                <a:ea typeface="Cambria Math" pitchFamily="18" charset="0"/>
              </a:rPr>
              <a:t>AR=D</a:t>
            </a:r>
            <a:endParaRPr lang="ru-RU" sz="1600" i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8069" y="2475835"/>
            <a:ext cx="5131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mbria Math" pitchFamily="18" charset="0"/>
                <a:ea typeface="Cambria Math" pitchFamily="18" charset="0"/>
              </a:rPr>
              <a:t>AC*</a:t>
            </a:r>
            <a:endParaRPr lang="ru-RU" sz="1600" i="1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989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 animBg="1"/>
      <p:bldP spid="45" grpId="0"/>
      <p:bldP spid="46" grpId="0"/>
      <p:bldP spid="47" grpId="0"/>
      <p:bldP spid="48" grpId="0"/>
      <p:bldP spid="50" grpId="0"/>
      <p:bldP spid="51" grpId="0"/>
      <p:bldP spid="52" grpId="0"/>
      <p:bldP spid="20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422003"/>
            <a:ext cx="8229600" cy="709587"/>
          </a:xfrm>
        </p:spPr>
        <p:txBody>
          <a:bodyPr>
            <a:normAutofit/>
          </a:bodyPr>
          <a:lstStyle/>
          <a:p>
            <a:r>
              <a:rPr lang="kk-KZ" sz="1800" i="1" dirty="0" smtClean="0">
                <a:solidFill>
                  <a:srgbClr val="062678"/>
                </a:solidFill>
              </a:rPr>
              <a:t>Краткосрочное равновесие фирм имеющие монопольную власть </a:t>
            </a:r>
            <a:endParaRPr lang="ru-RU" sz="1800" i="1" dirty="0">
              <a:solidFill>
                <a:srgbClr val="062678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67844" y="1271414"/>
            <a:ext cx="2808312" cy="580256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Прибыль фирмы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75856" y="2004070"/>
            <a:ext cx="2592288" cy="423664"/>
          </a:xfrm>
          <a:prstGeom prst="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риски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47664" y="2583507"/>
            <a:ext cx="1584176" cy="648072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Уровень спроса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12160" y="2582019"/>
            <a:ext cx="1578099" cy="648072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err="1" smtClean="0">
                <a:solidFill>
                  <a:srgbClr val="062678"/>
                </a:solidFill>
              </a:rPr>
              <a:t>Элластичность</a:t>
            </a:r>
            <a:r>
              <a:rPr lang="ru-RU" sz="1400" i="1" dirty="0" smtClean="0">
                <a:solidFill>
                  <a:srgbClr val="062678"/>
                </a:solidFill>
              </a:rPr>
              <a:t> спроса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372717" y="3471850"/>
            <a:ext cx="4392488" cy="432048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У фирмы нет кривой предложение</a:t>
            </a:r>
            <a:endParaRPr lang="ru-RU" sz="1400" i="1" dirty="0">
              <a:solidFill>
                <a:srgbClr val="062678"/>
              </a:solidFill>
            </a:endParaRPr>
          </a:p>
        </p:txBody>
      </p:sp>
      <p:cxnSp>
        <p:nvCxnSpPr>
          <p:cNvPr id="12" name="Прямая со стрелкой 11"/>
          <p:cNvCxnSpPr>
            <a:stCxn id="6" idx="2"/>
            <a:endCxn id="7" idx="0"/>
          </p:cNvCxnSpPr>
          <p:nvPr/>
        </p:nvCxnSpPr>
        <p:spPr>
          <a:xfrm>
            <a:off x="4572000" y="1851670"/>
            <a:ext cx="0" cy="152400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7" idx="1"/>
            <a:endCxn id="8" idx="0"/>
          </p:cNvCxnSpPr>
          <p:nvPr/>
        </p:nvCxnSpPr>
        <p:spPr>
          <a:xfrm flipH="1">
            <a:off x="2339752" y="2215902"/>
            <a:ext cx="936104" cy="367605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7" idx="3"/>
            <a:endCxn id="9" idx="0"/>
          </p:cNvCxnSpPr>
          <p:nvPr/>
        </p:nvCxnSpPr>
        <p:spPr>
          <a:xfrm>
            <a:off x="5868144" y="2215902"/>
            <a:ext cx="933066" cy="366117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8" idx="2"/>
          </p:cNvCxnSpPr>
          <p:nvPr/>
        </p:nvCxnSpPr>
        <p:spPr>
          <a:xfrm>
            <a:off x="2339752" y="3231579"/>
            <a:ext cx="1656184" cy="240271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9" idx="2"/>
          </p:cNvCxnSpPr>
          <p:nvPr/>
        </p:nvCxnSpPr>
        <p:spPr>
          <a:xfrm flipH="1">
            <a:off x="5148064" y="3230091"/>
            <a:ext cx="1653146" cy="240271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Скругленный прямоугольник 23"/>
          <p:cNvSpPr/>
          <p:nvPr/>
        </p:nvSpPr>
        <p:spPr>
          <a:xfrm>
            <a:off x="1547664" y="4083918"/>
            <a:ext cx="6042595" cy="576064"/>
          </a:xfrm>
          <a:prstGeom prst="roundRect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i="1" dirty="0" smtClean="0">
                <a:solidFill>
                  <a:srgbClr val="062678"/>
                </a:solidFill>
              </a:rPr>
              <a:t>Фирма минимизирует затраты пока покроет средние переменные издержки</a:t>
            </a:r>
            <a:endParaRPr lang="ru-RU" sz="1400" i="1" dirty="0">
              <a:solidFill>
                <a:srgbClr val="0626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62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 animBg="1"/>
      <p:bldP spid="9" grpId="0" animBg="1"/>
      <p:bldP spid="10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57250"/>
          </a:xfrm>
        </p:spPr>
        <p:txBody>
          <a:bodyPr>
            <a:normAutofit/>
          </a:bodyPr>
          <a:lstStyle/>
          <a:p>
            <a:r>
              <a:rPr lang="ru-RU" sz="1800" i="1" dirty="0" smtClean="0">
                <a:solidFill>
                  <a:srgbClr val="062678"/>
                </a:solidFill>
              </a:rPr>
              <a:t>Равновесие отрасли и фирм в условиях монополистического рынка</a:t>
            </a:r>
            <a:endParaRPr lang="ru-RU" sz="1800" i="1" dirty="0">
              <a:solidFill>
                <a:srgbClr val="062678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1162851"/>
            <a:ext cx="4320480" cy="412409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Увеличение отраслевого спроса 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1851670"/>
            <a:ext cx="2773685" cy="412409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Снижение рыночной доли фирмы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32040" y="1851670"/>
            <a:ext cx="2664296" cy="412409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Увеличение эластичности спроса  товаром фирмы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11760" y="2571750"/>
            <a:ext cx="4320479" cy="294578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Снижение цены товара фирмы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11760" y="3147814"/>
            <a:ext cx="4320479" cy="294578"/>
          </a:xfrm>
          <a:prstGeom prst="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i="1" dirty="0" smtClean="0">
                <a:solidFill>
                  <a:srgbClr val="062678"/>
                </a:solidFill>
              </a:rPr>
              <a:t>P=LRAC</a:t>
            </a:r>
            <a:r>
              <a:rPr lang="kk-KZ" sz="1400" i="1" dirty="0" smtClean="0">
                <a:solidFill>
                  <a:srgbClr val="062678"/>
                </a:solidFill>
              </a:rPr>
              <a:t> </a:t>
            </a:r>
            <a:r>
              <a:rPr lang="kk-KZ" sz="1400" i="1" dirty="0" smtClean="0">
                <a:solidFill>
                  <a:srgbClr val="062678"/>
                </a:solidFill>
              </a:rPr>
              <a:t> фирмы производит товар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475656" y="3651870"/>
            <a:ext cx="6192688" cy="353494"/>
          </a:xfrm>
          <a:prstGeom prst="round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Равновесие отрасли и фирм 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71601" y="4227934"/>
            <a:ext cx="3384376" cy="648072"/>
          </a:xfrm>
          <a:prstGeom prst="round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Фирмы производят товар в условиях долгосрочных средних издержек</a:t>
            </a:r>
            <a:endParaRPr lang="ru-RU" sz="1400" i="1" dirty="0">
              <a:solidFill>
                <a:srgbClr val="062678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716017" y="4227934"/>
            <a:ext cx="3456383" cy="648072"/>
          </a:xfrm>
          <a:prstGeom prst="roundRect">
            <a:avLst/>
          </a:prstGeom>
          <a:ln w="12700">
            <a:solidFill>
              <a:srgbClr val="0180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smtClean="0">
                <a:solidFill>
                  <a:srgbClr val="062678"/>
                </a:solidFill>
              </a:rPr>
              <a:t>Фирмы не получают </a:t>
            </a:r>
            <a:r>
              <a:rPr lang="ru-RU" sz="1400" i="1" smtClean="0">
                <a:solidFill>
                  <a:srgbClr val="062678"/>
                </a:solidFill>
              </a:rPr>
              <a:t>экономическую прибыль</a:t>
            </a:r>
            <a:endParaRPr lang="ru-RU" sz="1400" i="1" dirty="0">
              <a:solidFill>
                <a:srgbClr val="062678"/>
              </a:solidFill>
            </a:endParaRPr>
          </a:p>
        </p:txBody>
      </p:sp>
      <p:cxnSp>
        <p:nvCxnSpPr>
          <p:cNvPr id="15" name="Прямая со стрелкой 14"/>
          <p:cNvCxnSpPr>
            <a:stCxn id="5" idx="2"/>
            <a:endCxn id="6" idx="0"/>
          </p:cNvCxnSpPr>
          <p:nvPr/>
        </p:nvCxnSpPr>
        <p:spPr>
          <a:xfrm flipH="1">
            <a:off x="2790491" y="1575260"/>
            <a:ext cx="1781509" cy="276410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5" idx="2"/>
            <a:endCxn id="7" idx="0"/>
          </p:cNvCxnSpPr>
          <p:nvPr/>
        </p:nvCxnSpPr>
        <p:spPr>
          <a:xfrm>
            <a:off x="4572000" y="1575260"/>
            <a:ext cx="1692188" cy="276410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563888" y="2264079"/>
            <a:ext cx="0" cy="307671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5580112" y="2264079"/>
            <a:ext cx="0" cy="307671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8" idx="2"/>
            <a:endCxn id="9" idx="0"/>
          </p:cNvCxnSpPr>
          <p:nvPr/>
        </p:nvCxnSpPr>
        <p:spPr>
          <a:xfrm>
            <a:off x="4572000" y="2866328"/>
            <a:ext cx="0" cy="281486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9" idx="2"/>
            <a:endCxn id="11" idx="0"/>
          </p:cNvCxnSpPr>
          <p:nvPr/>
        </p:nvCxnSpPr>
        <p:spPr>
          <a:xfrm>
            <a:off x="4572000" y="3442392"/>
            <a:ext cx="0" cy="209478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2627784" y="4005364"/>
            <a:ext cx="0" cy="222570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13" idx="0"/>
          </p:cNvCxnSpPr>
          <p:nvPr/>
        </p:nvCxnSpPr>
        <p:spPr>
          <a:xfrm>
            <a:off x="6444208" y="4005364"/>
            <a:ext cx="1" cy="222570"/>
          </a:xfrm>
          <a:prstGeom prst="straightConnector1">
            <a:avLst/>
          </a:prstGeom>
          <a:ln w="12700">
            <a:solidFill>
              <a:srgbClr val="018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542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271</Words>
  <Application>Microsoft Office PowerPoint</Application>
  <PresentationFormat>Экран (16:9)</PresentationFormat>
  <Paragraphs>93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 Math</vt:lpstr>
      <vt:lpstr>Times New Roman</vt:lpstr>
      <vt:lpstr>Тема Office</vt:lpstr>
      <vt:lpstr>Характеристика и основные описание рынка монополистической конкуренции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Краткосрочное равновесие фирм имеющие монопольную власть </vt:lpstr>
      <vt:lpstr>Равновесие отрасли и фирм в условиях монополистического рынка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Признаки и характеристика рынка монополистической конкуренции</dc:title>
  <dc:creator>user</dc:creator>
  <cp:lastModifiedBy>Манатжан</cp:lastModifiedBy>
  <cp:revision>61</cp:revision>
  <dcterms:created xsi:type="dcterms:W3CDTF">2018-05-02T14:36:25Z</dcterms:created>
  <dcterms:modified xsi:type="dcterms:W3CDTF">2022-09-27T07:38:04Z</dcterms:modified>
</cp:coreProperties>
</file>