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9" r:id="rId3"/>
    <p:sldId id="282" r:id="rId4"/>
    <p:sldId id="283" r:id="rId5"/>
    <p:sldId id="284" r:id="rId6"/>
    <p:sldId id="285" r:id="rId7"/>
    <p:sldId id="286" r:id="rId8"/>
    <p:sldId id="291" r:id="rId9"/>
    <p:sldId id="290" r:id="rId10"/>
    <p:sldId id="292" r:id="rId11"/>
    <p:sldId id="293" r:id="rId12"/>
    <p:sldId id="288" r:id="rId13"/>
    <p:sldId id="294" r:id="rId14"/>
    <p:sldId id="295" r:id="rId15"/>
    <p:sldId id="296" r:id="rId16"/>
    <p:sldId id="298" r:id="rId17"/>
    <p:sldId id="299" r:id="rId18"/>
    <p:sldId id="297" r:id="rId19"/>
    <p:sldId id="300" r:id="rId20"/>
    <p:sldId id="301" r:id="rId21"/>
    <p:sldId id="302" r:id="rId22"/>
    <p:sldId id="306" r:id="rId23"/>
    <p:sldId id="305" r:id="rId24"/>
    <p:sldId id="269" r:id="rId25"/>
    <p:sldId id="270" r:id="rId26"/>
    <p:sldId id="273" r:id="rId27"/>
    <p:sldId id="275" r:id="rId28"/>
    <p:sldId id="277" r:id="rId2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1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>
      <p:cViewPr varScale="1">
        <p:scale>
          <a:sx n="146" d="100"/>
          <a:sy n="146" d="100"/>
        </p:scale>
        <p:origin x="732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600E777-8A78-46AF-B9D7-4300993C54F8}"/>
              </a:ext>
            </a:extLst>
          </p:cNvPr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062678"/>
                </a:solidFill>
                <a:latin typeface="+mn-lt"/>
              </a:rPr>
              <a:t>Микроэкономика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A419293A-B110-4CD8-9539-BDD81F50AFD5}"/>
              </a:ext>
            </a:extLst>
          </p:cNvPr>
          <p:cNvSpPr txBox="1">
            <a:spLocks/>
          </p:cNvSpPr>
          <p:nvPr/>
        </p:nvSpPr>
        <p:spPr>
          <a:xfrm>
            <a:off x="609600" y="13525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 typeface="Arial" pitchFamily="34" charset="0"/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ТЕМА 12. РЫНОК КАПИТАЛА И ЗЕМЛИ</a:t>
            </a:r>
          </a:p>
          <a:p>
            <a:pPr algn="ctr">
              <a:spcBef>
                <a:spcPct val="0"/>
              </a:spcBef>
              <a:buFont typeface="Arial" pitchFamily="34" charset="0"/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Font typeface="Arial" pitchFamily="34" charset="0"/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Font typeface="Arial" pitchFamily="34" charset="0"/>
              <a:buNone/>
            </a:pPr>
            <a:r>
              <a:rPr lang="ru-RU" sz="18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441537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608512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По характеру участия в инвестировании </a:t>
            </a:r>
            <a:r>
              <a:rPr lang="ru-RU" sz="2000" dirty="0">
                <a:solidFill>
                  <a:srgbClr val="062678"/>
                </a:solidFill>
              </a:rPr>
              <a:t>выделяют </a:t>
            </a:r>
            <a:r>
              <a:rPr lang="ru-RU" sz="2000" i="1" dirty="0">
                <a:solidFill>
                  <a:srgbClr val="062678"/>
                </a:solidFill>
              </a:rPr>
              <a:t>прямые и непрямые инвестиции</a:t>
            </a:r>
            <a:r>
              <a:rPr lang="ru-RU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Под </a:t>
            </a:r>
            <a:r>
              <a:rPr lang="ru-RU" sz="2000" b="1" i="1" dirty="0">
                <a:solidFill>
                  <a:srgbClr val="062678"/>
                </a:solidFill>
              </a:rPr>
              <a:t>прямыми инвестициями </a:t>
            </a:r>
            <a:r>
              <a:rPr lang="ru-RU" sz="2000" dirty="0">
                <a:solidFill>
                  <a:srgbClr val="062678"/>
                </a:solidFill>
              </a:rPr>
              <a:t>понимают непосредственное участие инвестора в выборе объектов инвестирования и вложения средств. Прямое инвестирование осуществляют в основном подготовленные инвесторы, имеющие достаточно точную информацию об объекте инвестирования и хорошо знакомые с механизмом инвестирования.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Под </a:t>
            </a:r>
            <a:r>
              <a:rPr lang="ru-RU" sz="2000" b="1" i="1" dirty="0">
                <a:solidFill>
                  <a:srgbClr val="062678"/>
                </a:solidFill>
              </a:rPr>
              <a:t>непрямыми инвестициями </a:t>
            </a:r>
            <a:r>
              <a:rPr lang="ru-RU" sz="2000" dirty="0">
                <a:solidFill>
                  <a:srgbClr val="062678"/>
                </a:solidFill>
              </a:rPr>
              <a:t>подразумевают инвестирование, опосредствуемое другими лицами. Не все инвесторы имеют достаточную квалификацию для эффективного выбора объектов инвестирования и последующего управления ими. В этом случае они приобретают ценные бумаги, выпускаемые инвести­ционными и другими финансовыми посредниками, которые собранные таким образом инвестиционные средства размеща­ют по своему усмотрению, выбирая наиболее эффективные объекты инвестирования.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32019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111105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Под </a:t>
            </a:r>
            <a:r>
              <a:rPr lang="ru-RU" sz="2000" b="1" i="1" dirty="0">
                <a:solidFill>
                  <a:srgbClr val="062678"/>
                </a:solidFill>
              </a:rPr>
              <a:t>краткосрочными инвестициями </a:t>
            </a:r>
            <a:r>
              <a:rPr lang="ru-RU" sz="2000" dirty="0">
                <a:solidFill>
                  <a:srgbClr val="062678"/>
                </a:solidFill>
              </a:rPr>
              <a:t>понимают обычно вло­жения капитала на период, не более одного года, а под </a:t>
            </a:r>
            <a:r>
              <a:rPr lang="ru-RU" sz="2000" b="1" i="1" dirty="0">
                <a:solidFill>
                  <a:srgbClr val="062678"/>
                </a:solidFill>
              </a:rPr>
              <a:t>долгосрочными инвестициями </a:t>
            </a:r>
            <a:r>
              <a:rPr lang="ru-RU" sz="2000" dirty="0">
                <a:solidFill>
                  <a:srgbClr val="062678"/>
                </a:solidFill>
              </a:rPr>
              <a:t>- вложения капитала на период свыше одного года.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В практике больших инвестиционных компаний долгосрочные инвестиции детализируются следующим образом: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- до 2 лет;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- от 2 до 3 лет;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- от 3 до 5 лет;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- больше 5 лет.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Аннуитет </a:t>
            </a:r>
            <a:r>
              <a:rPr lang="ru-RU" sz="2000" dirty="0">
                <a:solidFill>
                  <a:srgbClr val="062678"/>
                </a:solidFill>
              </a:rPr>
              <a:t>– инвестиции, приносящие вкладчику определенный доход через регулярные промежутки времени. В основном это вложения средств в пенсионные и страховые фонды.</a:t>
            </a:r>
          </a:p>
        </p:txBody>
      </p:sp>
    </p:spTree>
    <p:extLst>
      <p:ext uri="{BB962C8B-B14F-4D97-AF65-F5344CB8AC3E}">
        <p14:creationId xmlns:p14="http://schemas.microsoft.com/office/powerpoint/2010/main" val="2251566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39248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По формам собственности инвесторов </a:t>
            </a:r>
            <a:r>
              <a:rPr lang="ru-RU" sz="2000" dirty="0">
                <a:solidFill>
                  <a:srgbClr val="062678"/>
                </a:solidFill>
              </a:rPr>
              <a:t>выделяют </a:t>
            </a:r>
            <a:r>
              <a:rPr lang="ru-RU" sz="2000" i="1" dirty="0">
                <a:solidFill>
                  <a:srgbClr val="062678"/>
                </a:solidFill>
              </a:rPr>
              <a:t>част­ные, государственные, иностранные и совместные</a:t>
            </a:r>
            <a:r>
              <a:rPr lang="ru-RU" sz="2000" dirty="0">
                <a:solidFill>
                  <a:srgbClr val="062678"/>
                </a:solidFill>
              </a:rPr>
              <a:t> инвестиции.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Частные инвестиции </a:t>
            </a:r>
            <a:r>
              <a:rPr lang="ru-RU" sz="2000" dirty="0">
                <a:solidFill>
                  <a:srgbClr val="062678"/>
                </a:solidFill>
              </a:rPr>
              <a:t>- это вложения средств, осуществляе­мые гражданами, а также предприятиями негосударственных форм собственности, прежде всего коллективной.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Государственные инвестиции </a:t>
            </a:r>
            <a:r>
              <a:rPr lang="ru-RU" sz="2000" dirty="0">
                <a:solidFill>
                  <a:srgbClr val="062678"/>
                </a:solidFill>
              </a:rPr>
              <a:t>осуществляют центральные и местные органы власти и управления за счет средств бюджетов, внебюджетных фондов и заемных средств, а также государст­венные предприятия и учреждения за счет собственных и заемных средств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72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Предельная окупаемость капиталовложений. Дисконтированная стоимость при расчёте инвестиций.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1987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Предельные капитальные вложения </a:t>
            </a:r>
            <a:r>
              <a:rPr lang="ru-RU" sz="2000" dirty="0">
                <a:solidFill>
                  <a:srgbClr val="062678"/>
                </a:solidFill>
              </a:rPr>
              <a:t>(МК) определяются как прирост капиталовложений, необходимый для производства дополнительных 100 единиц продукции. Например, для производства 200 единиц продукции предельные капитальные вложения составляют 300 условных единиц (600—300), для увеличения объемов производства с 500 до 600 единиц — 300 условных единиц (1800—1500).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Предельный процент с капитала </a:t>
            </a:r>
            <a:r>
              <a:rPr lang="ru-RU" sz="2000" dirty="0">
                <a:solidFill>
                  <a:srgbClr val="062678"/>
                </a:solidFill>
              </a:rPr>
              <a:t>определен при условии, что рыночная ставка банковского процента равна 10%, т.е. фирма может использовать заемный капитал по ставке процента 10% или собственный капитал, отказываясь тем самым от возможности дать взаймы другому заемщику под 10%. В обоих случаях стоимость инвестирования составит 10% от предельных капиталовложений в 300 условных единиц , т.е. 30 условных единиц.</a:t>
            </a:r>
          </a:p>
        </p:txBody>
      </p:sp>
    </p:spTree>
    <p:extLst>
      <p:ext uri="{BB962C8B-B14F-4D97-AF65-F5344CB8AC3E}">
        <p14:creationId xmlns:p14="http://schemas.microsoft.com/office/powerpoint/2010/main" val="4001290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039097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Предельный доход с инвестиций </a:t>
            </a:r>
            <a:r>
              <a:rPr lang="ru-RU" sz="2000" dirty="0">
                <a:solidFill>
                  <a:srgbClr val="062678"/>
                </a:solidFill>
              </a:rPr>
              <a:t>определяется как прирост выручки от реализации дополнительных 100 единиц продукции при условии, что цена единицы продукции равна 3,6 условных единиц.</a:t>
            </a:r>
          </a:p>
          <a:p>
            <a:pPr marL="0" indent="268288" algn="ctr">
              <a:lnSpc>
                <a:spcPct val="110000"/>
              </a:lnSpc>
              <a:buNone/>
            </a:pPr>
            <a:r>
              <a:rPr lang="ru-RU" sz="2000" i="1" dirty="0">
                <a:solidFill>
                  <a:srgbClr val="062678"/>
                </a:solidFill>
              </a:rPr>
              <a:t>MR = Q</a:t>
            </a:r>
            <a:r>
              <a:rPr lang="ru-RU" sz="2000" i="1" baseline="-25000" dirty="0">
                <a:solidFill>
                  <a:srgbClr val="062678"/>
                </a:solidFill>
              </a:rPr>
              <a:t>2</a:t>
            </a:r>
            <a:r>
              <a:rPr lang="ru-RU" sz="2000" i="1" dirty="0">
                <a:solidFill>
                  <a:srgbClr val="062678"/>
                </a:solidFill>
              </a:rPr>
              <a:t>p — Q</a:t>
            </a:r>
            <a:r>
              <a:rPr lang="ru-RU" sz="2000" i="1" baseline="-25000" dirty="0">
                <a:solidFill>
                  <a:srgbClr val="062678"/>
                </a:solidFill>
              </a:rPr>
              <a:t>1</a:t>
            </a:r>
            <a:r>
              <a:rPr lang="ru-RU" sz="2000" i="1" dirty="0">
                <a:solidFill>
                  <a:srgbClr val="062678"/>
                </a:solidFill>
              </a:rPr>
              <a:t>p ,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i="1" dirty="0">
                <a:solidFill>
                  <a:srgbClr val="062678"/>
                </a:solidFill>
              </a:rPr>
              <a:t>Q</a:t>
            </a:r>
            <a:r>
              <a:rPr lang="ru-RU" sz="2000" i="1" baseline="-25000" dirty="0">
                <a:solidFill>
                  <a:srgbClr val="062678"/>
                </a:solidFill>
              </a:rPr>
              <a:t>2</a:t>
            </a:r>
            <a:r>
              <a:rPr lang="ru-RU" sz="2000" i="1" dirty="0">
                <a:solidFill>
                  <a:srgbClr val="062678"/>
                </a:solidFill>
              </a:rPr>
              <a:t>p; Q</a:t>
            </a:r>
            <a:r>
              <a:rPr lang="ru-RU" sz="2000" i="1" baseline="-25000" dirty="0">
                <a:solidFill>
                  <a:srgbClr val="062678"/>
                </a:solidFill>
              </a:rPr>
              <a:t>1</a:t>
            </a:r>
            <a:r>
              <a:rPr lang="ru-RU" sz="2000" i="1" dirty="0">
                <a:solidFill>
                  <a:srgbClr val="062678"/>
                </a:solidFill>
              </a:rPr>
              <a:t>p</a:t>
            </a:r>
            <a:r>
              <a:rPr lang="ru-RU" sz="2000" dirty="0">
                <a:solidFill>
                  <a:srgbClr val="062678"/>
                </a:solidFill>
              </a:rPr>
              <a:t> — объемы производства; </a:t>
            </a:r>
            <a:r>
              <a:rPr lang="ru-RU" sz="2000" i="1" dirty="0">
                <a:solidFill>
                  <a:srgbClr val="062678"/>
                </a:solidFill>
              </a:rPr>
              <a:t>р</a:t>
            </a:r>
            <a:r>
              <a:rPr lang="ru-RU" sz="2000" dirty="0">
                <a:solidFill>
                  <a:srgbClr val="062678"/>
                </a:solidFill>
              </a:rPr>
              <a:t> — цена единицы продукции.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Предельная прибыль </a:t>
            </a:r>
            <a:r>
              <a:rPr lang="ru-RU" sz="2000" dirty="0">
                <a:solidFill>
                  <a:srgbClr val="062678"/>
                </a:solidFill>
              </a:rPr>
              <a:t>(МР) определяется как разность между предельным доходом и предельными издержками (MR — МС). Предельная прибыль положительна, если доход превышает издержки.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В данном примере максимум прибыли будет получен при инвестициях, обеспечивающих производство продукции в 300 единиц.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При выпуске продукции в 400 единиц и далее предельные издержки превышают предельный доход.</a:t>
            </a:r>
          </a:p>
        </p:txBody>
      </p:sp>
    </p:spTree>
    <p:extLst>
      <p:ext uri="{BB962C8B-B14F-4D97-AF65-F5344CB8AC3E}">
        <p14:creationId xmlns:p14="http://schemas.microsoft.com/office/powerpoint/2010/main" val="2774781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46449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Чтобы определить, будет ли инвестирование выгодным, фирма должна сопоставить внутреннюю окупаемость инвестиций с рыночной ставкой процента с капитала. Если внутренняя норма окупаемости инвестиций (предельная норма окупаемости инвестиций), предположим, равна 30%, а рыночная ставка процента с капитала - 5%, то чистая окупаемость данной фирмы составит (30% - 5%) = 25%.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Чтобы определить внутреннюю норму окупаемости инвестиций в долговременном периоде, фирма должна соотнести стоимость приобретения оборудования с чистым вкладом оборудования в прибыль за период его срока службы. Под чистым вкладом понимается увеличение прибыли либо уменьшение издержек, которые меньше любых эксплуатационных и амортизационных годовых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1022220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46449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Внутренняя норма окупаемости инвестиций имеет тенденцию к падению с увеличением величины капитала, инвестированного в данном году, вначале фирма предпринимает инвестирование при наивысшей норме окупаемости, в последующие годы вместе с ростом размеров инвестированного капитала действует тенденция к ее уменьшению. Сложность анализа инвестиций заключается в необходимости сопоставления двух потоков – затрат и будущих доходов. Чтобы сравнить капиталовложения, которые предстоит сделать сейчас с той выгодой, которую принесет осуществление проекта в будущем, нужно рассчитать сегодняшнюю стоимость будущих доходов, </a:t>
            </a:r>
            <a:r>
              <a:rPr lang="ru-RU" sz="2000" b="1" i="1" dirty="0">
                <a:solidFill>
                  <a:srgbClr val="062678"/>
                </a:solidFill>
              </a:rPr>
              <a:t>дисконтированную стоимость </a:t>
            </a:r>
            <a:r>
              <a:rPr lang="ru-RU" sz="2000" dirty="0">
                <a:solidFill>
                  <a:srgbClr val="062678"/>
                </a:solidFill>
              </a:rPr>
              <a:t>(</a:t>
            </a:r>
            <a:r>
              <a:rPr lang="ru-RU" sz="2000" dirty="0" err="1">
                <a:solidFill>
                  <a:srgbClr val="062678"/>
                </a:solidFill>
              </a:rPr>
              <a:t>Present</a:t>
            </a:r>
            <a:r>
              <a:rPr lang="ru-RU" sz="2000" dirty="0">
                <a:solidFill>
                  <a:srgbClr val="062678"/>
                </a:solidFill>
              </a:rPr>
              <a:t> </a:t>
            </a:r>
            <a:r>
              <a:rPr lang="ru-RU" sz="2000" dirty="0" err="1">
                <a:solidFill>
                  <a:srgbClr val="062678"/>
                </a:solidFill>
              </a:rPr>
              <a:t>value</a:t>
            </a:r>
            <a:r>
              <a:rPr lang="ru-RU" sz="2000" dirty="0">
                <a:solidFill>
                  <a:srgbClr val="062678"/>
                </a:solidFill>
              </a:rPr>
              <a:t>, PV).</a:t>
            </a:r>
          </a:p>
        </p:txBody>
      </p:sp>
    </p:spTree>
    <p:extLst>
      <p:ext uri="{BB962C8B-B14F-4D97-AF65-F5344CB8AC3E}">
        <p14:creationId xmlns:p14="http://schemas.microsoft.com/office/powerpoint/2010/main" val="1882336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9C211115-A40C-4B89-82AB-5E86AC4871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411510"/>
                <a:ext cx="8229600" cy="4392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b="1" i="1" dirty="0">
                    <a:solidFill>
                      <a:srgbClr val="062678"/>
                    </a:solidFill>
                  </a:rPr>
                  <a:t>Дисконтирование </a:t>
                </a:r>
                <a:r>
                  <a:rPr lang="ru-RU" sz="2000" dirty="0">
                    <a:solidFill>
                      <a:srgbClr val="062678"/>
                    </a:solidFill>
                  </a:rPr>
                  <a:t>– это приведение к единому моменту времени будущих затрат и доходов. </a:t>
                </a: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dirty="0">
                    <a:solidFill>
                      <a:srgbClr val="062678"/>
                    </a:solidFill>
                  </a:rPr>
                  <a:t>Спрос на инвестиции определяется выигрышем от капиталовложений – дисконтированными будущими прибылями. Настоящая ценность будущего дохода, полученного через t лет равна</a:t>
                </a:r>
                <a:r>
                  <a:rPr lang="en-US" sz="2000" dirty="0">
                    <a:solidFill>
                      <a:srgbClr val="062678"/>
                    </a:solidFill>
                  </a:rPr>
                  <a:t>:</a:t>
                </a:r>
                <a:endParaRPr lang="ru-RU" sz="2000" dirty="0">
                  <a:solidFill>
                    <a:srgbClr val="062678"/>
                  </a:solidFill>
                </a:endParaRPr>
              </a:p>
              <a:p>
                <a:pPr marL="0" indent="268288" algn="just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b="0" dirty="0">
                  <a:solidFill>
                    <a:srgbClr val="062678"/>
                  </a:solidFill>
                </a:endParaRP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dirty="0">
                    <a:solidFill>
                      <a:srgbClr val="062678"/>
                    </a:solidFill>
                  </a:rPr>
                  <a:t>где, </a:t>
                </a:r>
                <a:r>
                  <a:rPr lang="ru-RU" sz="2000" i="1" dirty="0">
                    <a:solidFill>
                      <a:srgbClr val="062678"/>
                    </a:solidFill>
                  </a:rPr>
                  <a:t>PV</a:t>
                </a:r>
                <a:r>
                  <a:rPr lang="ru-RU" sz="2000" dirty="0">
                    <a:solidFill>
                      <a:srgbClr val="062678"/>
                    </a:solidFill>
                  </a:rPr>
                  <a:t> – текущая стоимость; </a:t>
                </a: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i="1" dirty="0">
                    <a:solidFill>
                      <a:srgbClr val="062678"/>
                    </a:solidFill>
                  </a:rPr>
                  <a:t>R</a:t>
                </a:r>
                <a:r>
                  <a:rPr lang="ru-RU" sz="2000" dirty="0">
                    <a:solidFill>
                      <a:srgbClr val="062678"/>
                    </a:solidFill>
                  </a:rPr>
                  <a:t> – ожидаемый в будущем доход; </a:t>
                </a: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i="1" dirty="0">
                    <a:solidFill>
                      <a:srgbClr val="062678"/>
                    </a:solidFill>
                  </a:rPr>
                  <a:t>r</a:t>
                </a:r>
                <a:r>
                  <a:rPr lang="ru-RU" sz="2000" dirty="0">
                    <a:solidFill>
                      <a:srgbClr val="062678"/>
                    </a:solidFill>
                  </a:rPr>
                  <a:t> – ставка дисконтирования (ставка ссудного процента); </a:t>
                </a: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i="1" dirty="0">
                    <a:solidFill>
                      <a:srgbClr val="062678"/>
                    </a:solidFill>
                  </a:rPr>
                  <a:t>t</a:t>
                </a:r>
                <a:r>
                  <a:rPr lang="ru-RU" sz="2000" dirty="0">
                    <a:solidFill>
                      <a:srgbClr val="062678"/>
                    </a:solidFill>
                  </a:rPr>
                  <a:t> – период времени.</a:t>
                </a:r>
              </a:p>
            </p:txBody>
          </p:sp>
        </mc:Choice>
        <mc:Fallback xmlns="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9C211115-A40C-4B89-82AB-5E86AC487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11510"/>
                <a:ext cx="8229600" cy="4392488"/>
              </a:xfrm>
              <a:prstGeom prst="rect">
                <a:avLst/>
              </a:prstGeom>
              <a:blipFill>
                <a:blip r:embed="rId2"/>
                <a:stretch>
                  <a:fillRect l="-741" t="-556" r="-7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9672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32048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Прибыль </a:t>
            </a:r>
            <a:r>
              <a:rPr lang="ru-RU" sz="2000" dirty="0" err="1">
                <a:solidFill>
                  <a:srgbClr val="062678"/>
                </a:solidFill>
              </a:rPr>
              <a:t>максимизируется</a:t>
            </a:r>
            <a:r>
              <a:rPr lang="ru-RU" sz="2000" dirty="0">
                <a:solidFill>
                  <a:srgbClr val="062678"/>
                </a:solidFill>
              </a:rPr>
              <a:t> при объемах производства, когда предельные издержки (МС) близки к предельному доходу (MR).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b="1" i="1" dirty="0">
                <a:solidFill>
                  <a:srgbClr val="062678"/>
                </a:solidFill>
              </a:rPr>
              <a:t>Предельная окупаемость инвестиций </a:t>
            </a:r>
            <a:r>
              <a:rPr lang="ru-RU" sz="2000" dirty="0">
                <a:solidFill>
                  <a:srgbClr val="062678"/>
                </a:solidFill>
              </a:rPr>
              <a:t>рассчитывается по формуле: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None/>
            </a:pPr>
            <a:r>
              <a:rPr lang="ru-RU" sz="2000" i="1" dirty="0">
                <a:solidFill>
                  <a:srgbClr val="062678"/>
                </a:solidFill>
              </a:rPr>
              <a:t>C(</a:t>
            </a:r>
            <a:r>
              <a:rPr lang="en-US" sz="2000" i="1" dirty="0">
                <a:solidFill>
                  <a:srgbClr val="062678"/>
                </a:solidFill>
              </a:rPr>
              <a:t>1 </a:t>
            </a:r>
            <a:r>
              <a:rPr lang="ru-RU" sz="2000" i="1" dirty="0">
                <a:solidFill>
                  <a:srgbClr val="062678"/>
                </a:solidFill>
              </a:rPr>
              <a:t>+ r)</a:t>
            </a:r>
            <a:r>
              <a:rPr lang="en-US" sz="2000" i="1" dirty="0">
                <a:solidFill>
                  <a:srgbClr val="062678"/>
                </a:solidFill>
              </a:rPr>
              <a:t> = </a:t>
            </a:r>
            <a:r>
              <a:rPr lang="ru-RU" sz="2000" i="1" dirty="0">
                <a:solidFill>
                  <a:srgbClr val="062678"/>
                </a:solidFill>
              </a:rPr>
              <a:t>R</a:t>
            </a:r>
            <a:r>
              <a:rPr lang="en-US" sz="2000" i="1" baseline="-25000" dirty="0">
                <a:solidFill>
                  <a:srgbClr val="062678"/>
                </a:solidFill>
              </a:rPr>
              <a:t>1 </a:t>
            </a:r>
            <a:r>
              <a:rPr lang="ru-RU" sz="2000" i="1" dirty="0">
                <a:solidFill>
                  <a:srgbClr val="062678"/>
                </a:solidFill>
              </a:rPr>
              <a:t>,</a:t>
            </a:r>
            <a:endParaRPr lang="en-US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где С - предельная стоимость капитальных вложений; R</a:t>
            </a:r>
            <a:r>
              <a:rPr lang="ru-RU" sz="2000" baseline="-25000" dirty="0">
                <a:solidFill>
                  <a:srgbClr val="062678"/>
                </a:solidFill>
              </a:rPr>
              <a:t>1</a:t>
            </a:r>
            <a:r>
              <a:rPr lang="ru-RU" sz="2000" dirty="0">
                <a:solidFill>
                  <a:srgbClr val="062678"/>
                </a:solidFill>
              </a:rPr>
              <a:t> - предельный вклад капитальных вложений или в увеличение прибыли, или в сокращение издержек производства (либо в сочетание того и другого) к концу года.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Формула показывает окупаемость инвестиций в процентах (r), которая к концу года обеспечит увеличение величины С до R</a:t>
            </a:r>
            <a:r>
              <a:rPr lang="ru-RU" sz="2000" baseline="-25000" dirty="0">
                <a:solidFill>
                  <a:srgbClr val="062678"/>
                </a:solidFill>
              </a:rPr>
              <a:t>1</a:t>
            </a:r>
            <a:r>
              <a:rPr lang="ru-RU" sz="2000" dirty="0">
                <a:solidFill>
                  <a:srgbClr val="062678"/>
                </a:solidFill>
              </a:rPr>
              <a:t> в денежных единицах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57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>
                <a:extLst>
                  <a:ext uri="{FF2B5EF4-FFF2-40B4-BE49-F238E27FC236}">
                    <a16:creationId xmlns:a16="http://schemas.microsoft.com/office/drawing/2014/main" id="{32DE6127-9183-4CE7-8E40-D92C11DD2B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411510"/>
                <a:ext cx="8229600" cy="4392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dirty="0">
                    <a:solidFill>
                      <a:srgbClr val="062678"/>
                    </a:solidFill>
                  </a:rPr>
                  <a:t>Для определения рентабельности инвестиционного проекта подсчитывается дисконтированная ценность будущих доходов, ожидаемых от инвестиций, которая затем сравнивается с размером инвестиций, т.е. определяется чистая дисконтированная стоимость (</a:t>
                </a:r>
                <a:r>
                  <a:rPr lang="ru-RU" sz="2000" dirty="0" err="1">
                    <a:solidFill>
                      <a:srgbClr val="062678"/>
                    </a:solidFill>
                  </a:rPr>
                  <a:t>Net</a:t>
                </a:r>
                <a:r>
                  <a:rPr lang="ru-RU" sz="2000" dirty="0">
                    <a:solidFill>
                      <a:srgbClr val="062678"/>
                    </a:solidFill>
                  </a:rPr>
                  <a:t> </a:t>
                </a:r>
                <a:r>
                  <a:rPr lang="ru-RU" sz="2000" dirty="0" err="1">
                    <a:solidFill>
                      <a:srgbClr val="062678"/>
                    </a:solidFill>
                  </a:rPr>
                  <a:t>present</a:t>
                </a:r>
                <a:r>
                  <a:rPr lang="ru-RU" sz="2000" dirty="0">
                    <a:solidFill>
                      <a:srgbClr val="062678"/>
                    </a:solidFill>
                  </a:rPr>
                  <a:t> </a:t>
                </a:r>
                <a:r>
                  <a:rPr lang="ru-RU" sz="2000" dirty="0" err="1">
                    <a:solidFill>
                      <a:srgbClr val="062678"/>
                    </a:solidFill>
                  </a:rPr>
                  <a:t>value</a:t>
                </a:r>
                <a:r>
                  <a:rPr lang="ru-RU" sz="2000" dirty="0">
                    <a:solidFill>
                      <a:srgbClr val="062678"/>
                    </a:solidFill>
                  </a:rPr>
                  <a:t>, NPV). NPV рассчитывается как разность между приведенными доходами и затратами </a:t>
                </a:r>
              </a:p>
              <a:p>
                <a:pPr marL="0" indent="268288" algn="just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𝑁𝑃𝑉</m:t>
                      </m:r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𝑃𝐹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𝑃𝐹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0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…+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𝑃𝐹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0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b="0" dirty="0">
                  <a:solidFill>
                    <a:srgbClr val="062678"/>
                  </a:solidFill>
                </a:endParaRP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dirty="0">
                    <a:solidFill>
                      <a:srgbClr val="062678"/>
                    </a:solidFill>
                  </a:rPr>
                  <a:t>где </a:t>
                </a:r>
                <a:r>
                  <a:rPr lang="ru-RU" sz="2000" i="1" dirty="0">
                    <a:solidFill>
                      <a:srgbClr val="062678"/>
                    </a:solidFill>
                  </a:rPr>
                  <a:t>I</a:t>
                </a:r>
                <a:r>
                  <a:rPr lang="en-US" sz="2000" i="1" baseline="-25000" dirty="0">
                    <a:solidFill>
                      <a:srgbClr val="062678"/>
                    </a:solidFill>
                  </a:rPr>
                  <a:t>0</a:t>
                </a:r>
                <a:r>
                  <a:rPr lang="ru-RU" sz="2000" dirty="0">
                    <a:solidFill>
                      <a:srgbClr val="062678"/>
                    </a:solidFill>
                  </a:rPr>
                  <a:t> – первоначальные инвестиции; </a:t>
                </a:r>
              </a:p>
              <a:p>
                <a:pPr marL="0" indent="268288" algn="just">
                  <a:lnSpc>
                    <a:spcPct val="110000"/>
                  </a:lnSpc>
                  <a:buFont typeface="Arial" pitchFamily="34" charset="0"/>
                  <a:buNone/>
                </a:pPr>
                <a:r>
                  <a:rPr lang="ru-RU" sz="2000" dirty="0">
                    <a:solidFill>
                      <a:srgbClr val="062678"/>
                    </a:solidFill>
                  </a:rPr>
                  <a:t>PF – прибыль (доход R – расход C)</a:t>
                </a:r>
                <a:r>
                  <a:rPr lang="en-US" sz="2000" dirty="0">
                    <a:solidFill>
                      <a:srgbClr val="062678"/>
                    </a:solidFill>
                  </a:rPr>
                  <a:t>.</a:t>
                </a:r>
                <a:endParaRPr lang="ru-RU" sz="2000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5" name="Объект 2">
                <a:extLst>
                  <a:ext uri="{FF2B5EF4-FFF2-40B4-BE49-F238E27FC236}">
                    <a16:creationId xmlns:a16="http://schemas.microsoft.com/office/drawing/2014/main" id="{32DE6127-9183-4CE7-8E40-D92C11DD2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11510"/>
                <a:ext cx="8229600" cy="4392488"/>
              </a:xfrm>
              <a:prstGeom prst="rect">
                <a:avLst/>
              </a:prstGeom>
              <a:blipFill>
                <a:blip r:embed="rId2"/>
                <a:stretch>
                  <a:fillRect l="-741" t="-556" r="-7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762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3757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Капитал и его формы.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4093963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Капитал </a:t>
            </a:r>
            <a:r>
              <a:rPr lang="ru-RU" sz="2000" dirty="0">
                <a:solidFill>
                  <a:srgbClr val="062678"/>
                </a:solidFill>
              </a:rPr>
              <a:t>(первоначально - главное имущество, главная сумма, от латинского </a:t>
            </a:r>
            <a:r>
              <a:rPr lang="ru-RU" sz="2000" dirty="0" err="1">
                <a:solidFill>
                  <a:srgbClr val="062678"/>
                </a:solidFill>
              </a:rPr>
              <a:t>capitals</a:t>
            </a:r>
            <a:r>
              <a:rPr lang="ru-RU" sz="2000" dirty="0">
                <a:solidFill>
                  <a:srgbClr val="062678"/>
                </a:solidFill>
              </a:rPr>
              <a:t> - главный) - одна из важнейших категорий экономической науки, обязательный элемент рыночного хозяйства. Историческими формами существования капитала со времен становления товарного производства были: торговый капитал (в виде купеческого капитала), исторически древнейшая свободная форма капитала, ростовщический, а затем – промышленный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Капиталом </a:t>
            </a:r>
            <a:r>
              <a:rPr lang="ru-RU" sz="2000" dirty="0">
                <a:solidFill>
                  <a:srgbClr val="062678"/>
                </a:solidFill>
              </a:rPr>
              <a:t>называются ресурсы, созданные людьми. В этом со­стоит его отличие от фактора земля, объединяющего разнооб­разные ресурсы, созданные природой.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Капиталом </a:t>
            </a:r>
            <a:r>
              <a:rPr lang="ru-RU" sz="2000" dirty="0">
                <a:solidFill>
                  <a:srgbClr val="062678"/>
                </a:solidFill>
              </a:rPr>
              <a:t>являются только предметы, используемые для производственной деятельности. Обувь, пища, личные автомоби­ли и прочие предметы потребления, хотя и созданы людьми, но в производстве не используются и капиталом не являются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0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3422"/>
            <a:ext cx="8229600" cy="433057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Инвестиционный проект принимается, если </a:t>
            </a:r>
            <a:r>
              <a:rPr lang="ru-RU" sz="2000" i="1" dirty="0">
                <a:solidFill>
                  <a:srgbClr val="062678"/>
                </a:solidFill>
              </a:rPr>
              <a:t>NPV</a:t>
            </a:r>
            <a:r>
              <a:rPr lang="en-US" sz="2000" i="1" dirty="0">
                <a:solidFill>
                  <a:srgbClr val="062678"/>
                </a:solidFill>
              </a:rPr>
              <a:t> ≥ </a:t>
            </a:r>
            <a:r>
              <a:rPr lang="ru-RU" sz="2000" i="1" dirty="0">
                <a:solidFill>
                  <a:srgbClr val="062678"/>
                </a:solidFill>
              </a:rPr>
              <a:t>0</a:t>
            </a:r>
            <a:r>
              <a:rPr lang="ru-RU" sz="2000" dirty="0">
                <a:solidFill>
                  <a:srgbClr val="062678"/>
                </a:solidFill>
              </a:rPr>
              <a:t>, т.е. приведенные доходы</a:t>
            </a:r>
            <a:r>
              <a:rPr lang="en-US" sz="2000" i="1" dirty="0">
                <a:solidFill>
                  <a:srgbClr val="062678"/>
                </a:solidFill>
              </a:rPr>
              <a:t> ≥ </a:t>
            </a:r>
            <a:r>
              <a:rPr lang="ru-RU" sz="2000" dirty="0">
                <a:solidFill>
                  <a:srgbClr val="062678"/>
                </a:solidFill>
              </a:rPr>
              <a:t>приведенных затрат. Прибыльность капвложений рассматривается на основе сравнения окупаемости инвестиций с рыночной ставкой ссудного процента. Внутренняя норма окупаемости инвестиций (IRR) – это доходность каждой единицы инвестиций данной фирмы. Если NPV</a:t>
            </a:r>
            <a:r>
              <a:rPr lang="en-US" sz="2000" dirty="0">
                <a:solidFill>
                  <a:srgbClr val="062678"/>
                </a:solidFill>
              </a:rPr>
              <a:t> </a:t>
            </a:r>
            <a:r>
              <a:rPr lang="ru-RU" sz="2000" dirty="0">
                <a:solidFill>
                  <a:srgbClr val="062678"/>
                </a:solidFill>
              </a:rPr>
              <a:t>=</a:t>
            </a:r>
            <a:r>
              <a:rPr lang="en-US" sz="2000" dirty="0">
                <a:solidFill>
                  <a:srgbClr val="062678"/>
                </a:solidFill>
              </a:rPr>
              <a:t> </a:t>
            </a:r>
            <a:r>
              <a:rPr lang="ru-RU" sz="2000" dirty="0">
                <a:solidFill>
                  <a:srgbClr val="062678"/>
                </a:solidFill>
              </a:rPr>
              <a:t>0, значит IRR по проекту равна ставке ссудного процента (ставка дисконта), при которой суммарные доходы равны расходам. То есть IRR равняется максимальному проценту по ссудам (r), идущим на инвестирование и эксплуатацию проекта, работая при этом безубыточно: IRR = r.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Если IRR&gt;r, следовательно, чистая внутренняя норма доходности NIRR&gt;0. NIRR = IRR – r. </a:t>
            </a:r>
          </a:p>
        </p:txBody>
      </p:sp>
    </p:spTree>
    <p:extLst>
      <p:ext uri="{BB962C8B-B14F-4D97-AF65-F5344CB8AC3E}">
        <p14:creationId xmlns:p14="http://schemas.microsoft.com/office/powerpoint/2010/main" val="2538664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158C4E13-BC73-49CC-ABAF-096F924C810A}"/>
              </a:ext>
            </a:extLst>
          </p:cNvPr>
          <p:cNvSpPr txBox="1">
            <a:spLocks/>
          </p:cNvSpPr>
          <p:nvPr/>
        </p:nvSpPr>
        <p:spPr>
          <a:xfrm>
            <a:off x="457200" y="267494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Таким образом, инвестиционное решение может быть принято, если внутренняя норма доходности IRR</a:t>
            </a:r>
            <a:r>
              <a:rPr lang="en-US" sz="2000" i="1" dirty="0">
                <a:solidFill>
                  <a:srgbClr val="062678"/>
                </a:solidFill>
              </a:rPr>
              <a:t> ≥ </a:t>
            </a:r>
            <a:r>
              <a:rPr lang="ru-RU" sz="2000" dirty="0">
                <a:solidFill>
                  <a:srgbClr val="062678"/>
                </a:solidFill>
              </a:rPr>
              <a:t>r или NIRR</a:t>
            </a:r>
            <a:r>
              <a:rPr lang="en-US" sz="2000" i="1" dirty="0">
                <a:solidFill>
                  <a:srgbClr val="062678"/>
                </a:solidFill>
              </a:rPr>
              <a:t> ≥ </a:t>
            </a:r>
            <a:r>
              <a:rPr lang="ru-RU" sz="2000" dirty="0">
                <a:solidFill>
                  <a:srgbClr val="062678"/>
                </a:solidFill>
              </a:rPr>
              <a:t>0, т.е. спрос на заемные средства определяется чистой внутренней нормой доходности NIRR. </a:t>
            </a: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Для производства 100 кг продукции при ставке дисконта r = 10% спрос на заемные средства формируется, т.к. IRR составляет 16%, следовательно NIRR=6%. Для производства 400 кг продукции при этой же ставке r=10% внутренняя норма окупаемости IRR составляет 5%, следовательно NIRR = –5 % – значит спрос на инвестиционные ресурсы формироваться не будет.</a:t>
            </a:r>
          </a:p>
        </p:txBody>
      </p:sp>
      <p:pic>
        <p:nvPicPr>
          <p:cNvPr id="7" name="Объект 3">
            <a:extLst>
              <a:ext uri="{FF2B5EF4-FFF2-40B4-BE49-F238E27FC236}">
                <a16:creationId xmlns:a16="http://schemas.microsoft.com/office/drawing/2014/main" id="{74EC9B5F-CEFD-4266-8A10-42777137A8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1996" y="1275607"/>
            <a:ext cx="3500008" cy="175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72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396708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Спрос на инвестиции.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Рыночный спрос на заемные средства </a:t>
            </a:r>
            <a:r>
              <a:rPr lang="ru-RU" sz="2000" dirty="0">
                <a:solidFill>
                  <a:srgbClr val="062678"/>
                </a:solidFill>
              </a:rPr>
              <a:t>- это сумма объемов заемных средств, на которые есть спрос у всех заемщиков при той или иной возможной ставке ссудного процента. Заемщиками являются фирмы, индивиды, правительства.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Спрос на заемные средства </a:t>
            </a:r>
            <a:r>
              <a:rPr lang="ru-RU" sz="2000" dirty="0">
                <a:solidFill>
                  <a:srgbClr val="062678"/>
                </a:solidFill>
              </a:rPr>
              <a:t>в каждой отрасли отражает снижение цен в производстве, ибо все фирмы увеличивают выпуск благ.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На рисунке изображено, как возникает рыночный спрос на заемные средства.</a:t>
            </a:r>
          </a:p>
        </p:txBody>
      </p:sp>
    </p:spTree>
    <p:extLst>
      <p:ext uri="{BB962C8B-B14F-4D97-AF65-F5344CB8AC3E}">
        <p14:creationId xmlns:p14="http://schemas.microsoft.com/office/powerpoint/2010/main" val="491147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53650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График (а) показывает отраслевой спрос, потребительский спрос и правительственный спрос на инвестиционные фонды. График (б) показывает рыночный спрос, который представляет собой сумму средств, на которые имеется спрос для всех целей при любой ставке процента с капитала.</a:t>
            </a: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None/>
            </a:pPr>
            <a:r>
              <a:rPr lang="ru-RU" sz="2000" i="1" dirty="0">
                <a:solidFill>
                  <a:srgbClr val="062678"/>
                </a:solidFill>
                <a:latin typeface="+mn-lt"/>
              </a:rPr>
              <a:t>Спрос на заёмные средства</a:t>
            </a:r>
            <a:endParaRPr lang="ru-RU" sz="2000" i="1" dirty="0">
              <a:solidFill>
                <a:srgbClr val="062678"/>
              </a:solidFill>
            </a:endParaRPr>
          </a:p>
        </p:txBody>
      </p:sp>
      <p:pic>
        <p:nvPicPr>
          <p:cNvPr id="4" name="Объект 3" descr="Описание: http://kze.docdat.com/tw_files2/urls_15/437/d-436129/7z-docs/4_html_597d9606.png">
            <a:extLst>
              <a:ext uri="{FF2B5EF4-FFF2-40B4-BE49-F238E27FC236}">
                <a16:creationId xmlns:a16="http://schemas.microsoft.com/office/drawing/2014/main" id="{01632D32-A814-4826-AFFD-32C24935F1A1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38" y="1995686"/>
            <a:ext cx="53435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54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473"/>
            <a:ext cx="8229600" cy="55507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Рынок земли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71550"/>
            <a:ext cx="8229600" cy="394994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Важным элементом рыночной системы является рынок земли и природных ресурсов. Рынок земли представляет собой совокупность земельных ресурсов, обращающихся на рынке и используемых в качестве факторов производства.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Формирование рыночной цены использования.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833079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7494"/>
            <a:ext cx="8229600" cy="432712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1900" b="1" i="1" dirty="0">
                <a:solidFill>
                  <a:srgbClr val="062678"/>
                </a:solidFill>
              </a:rPr>
              <a:t>Доходность использования земли </a:t>
            </a:r>
            <a:r>
              <a:rPr lang="ru-RU" sz="1900" dirty="0">
                <a:solidFill>
                  <a:srgbClr val="062678"/>
                </a:solidFill>
              </a:rPr>
              <a:t>­– общий уровень ренты устанавли­вается в точке равновесия предложения и спроса на землю, как показано на рисунке. В случае отклонения от точки равновесия рента может превышать её первоначальный уровень (точка А</a:t>
            </a:r>
            <a:r>
              <a:rPr lang="ru-RU" sz="1900" baseline="-25000" dirty="0">
                <a:solidFill>
                  <a:srgbClr val="062678"/>
                </a:solidFill>
              </a:rPr>
              <a:t>2</a:t>
            </a:r>
            <a:r>
              <a:rPr lang="ru-RU" sz="1900" dirty="0">
                <a:solidFill>
                  <a:srgbClr val="062678"/>
                </a:solidFill>
              </a:rPr>
              <a:t>) или же, напротив, быть ниже этого уровня (точка А</a:t>
            </a:r>
            <a:r>
              <a:rPr lang="ru-RU" sz="1900" baseline="-25000" dirty="0">
                <a:solidFill>
                  <a:srgbClr val="062678"/>
                </a:solidFill>
              </a:rPr>
              <a:t>1</a:t>
            </a:r>
            <a:r>
              <a:rPr lang="ru-RU" sz="1900" dirty="0">
                <a:solidFill>
                  <a:srgbClr val="062678"/>
                </a:solidFill>
              </a:rPr>
              <a:t>).</a:t>
            </a:r>
          </a:p>
        </p:txBody>
      </p:sp>
      <p:pic>
        <p:nvPicPr>
          <p:cNvPr id="6" name="Объект 3" descr="http://oplib.ru/image.php?way=oplib/baza4/452553807174.files/image035.jpg">
            <a:extLst>
              <a:ext uri="{FF2B5EF4-FFF2-40B4-BE49-F238E27FC236}">
                <a16:creationId xmlns:a16="http://schemas.microsoft.com/office/drawing/2014/main" id="{6F0AEE33-7C95-4D6C-85E4-5FE83E2635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624" y="2067694"/>
            <a:ext cx="2914650" cy="1983581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54124F24-92B0-4EBD-B628-3C6D91F85817}"/>
              </a:ext>
            </a:extLst>
          </p:cNvPr>
          <p:cNvSpPr txBox="1">
            <a:spLocks/>
          </p:cNvSpPr>
          <p:nvPr/>
        </p:nvSpPr>
        <p:spPr>
          <a:xfrm>
            <a:off x="3851920" y="1707654"/>
            <a:ext cx="4834880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1900" dirty="0">
                <a:solidFill>
                  <a:srgbClr val="062678"/>
                </a:solidFill>
              </a:rPr>
              <a:t>В первом случае спрос на землю сокращается, а во втором возрастает, если спрос на землю формируется кривой D</a:t>
            </a:r>
            <a:r>
              <a:rPr lang="ru-RU" sz="1900" baseline="-25000" dirty="0">
                <a:solidFill>
                  <a:srgbClr val="062678"/>
                </a:solidFill>
              </a:rPr>
              <a:t>3</a:t>
            </a:r>
            <a:r>
              <a:rPr lang="ru-RU" sz="1900" dirty="0">
                <a:solidFill>
                  <a:srgbClr val="062678"/>
                </a:solidFill>
              </a:rPr>
              <a:t>, то земельная рента равна нулю. Земля в таком случае выступает как бесплатный дар природы, что может иметь место в условиях свободных земельных участков.</a:t>
            </a: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1900" dirty="0">
              <a:solidFill>
                <a:srgbClr val="062678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974B805C-E85A-43CF-8AC8-9564F67B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07922"/>
            <a:ext cx="5122912" cy="868084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10000"/>
              </a:lnSpc>
              <a:spcBef>
                <a:spcPct val="20000"/>
              </a:spcBef>
              <a:buFont typeface="Arial" pitchFamily="34" charset="0"/>
            </a:pPr>
            <a:r>
              <a:rPr lang="ru-RU" sz="1400" dirty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Спрос и предложение на рынке земли</a:t>
            </a:r>
            <a:br>
              <a:rPr lang="ru-RU" sz="1400" dirty="0">
                <a:solidFill>
                  <a:srgbClr val="062678"/>
                </a:solidFill>
                <a:latin typeface="+mn-lt"/>
                <a:ea typeface="+mn-ea"/>
                <a:cs typeface="+mn-cs"/>
              </a:rPr>
            </a:br>
            <a:r>
              <a:rPr lang="ru-RU" sz="1400" dirty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Равновесие между спросом и пред­ложением земли определяет равновесный уровень земельной ренты (точка А).</a:t>
            </a:r>
          </a:p>
        </p:txBody>
      </p:sp>
    </p:spTree>
    <p:extLst>
      <p:ext uri="{BB962C8B-B14F-4D97-AF65-F5344CB8AC3E}">
        <p14:creationId xmlns:p14="http://schemas.microsoft.com/office/powerpoint/2010/main" val="1160063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39248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Цена земли. </a:t>
            </a:r>
            <a:r>
              <a:rPr lang="ru-RU" sz="2000" dirty="0">
                <a:solidFill>
                  <a:srgbClr val="062678"/>
                </a:solidFill>
              </a:rPr>
              <a:t>Земля как объект купли-продажи имеет определённую цену. Цена земли равна капиталу, ссудный процент по которому равен земельной ренте. По своей сущности цена земли - ϶ᴛᴏ капитализированная рента. Собственник, продав земельный участок и положив деньги в банк, должен получать доход, рав­ный величине земельной ренты.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Земля как фактор производства </a:t>
            </a:r>
            <a:r>
              <a:rPr lang="ru-RU" sz="2000" dirty="0">
                <a:solidFill>
                  <a:srgbClr val="062678"/>
                </a:solidFill>
              </a:rPr>
              <a:t>- ϶ᴛᴏ те производительные блага, которые не являются результатом человечес­кого труда, даны самой природой и ограничены. К ним относятся земельные площади, лесные массивы, водные ресурсы, полезные ископаемые в недрах земли, воздушный бассейн, животный и растительный мир.</a:t>
            </a:r>
          </a:p>
        </p:txBody>
      </p:sp>
    </p:spTree>
    <p:extLst>
      <p:ext uri="{BB962C8B-B14F-4D97-AF65-F5344CB8AC3E}">
        <p14:creationId xmlns:p14="http://schemas.microsoft.com/office/powerpoint/2010/main" val="307933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25512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Рента. </a:t>
            </a:r>
            <a:r>
              <a:rPr lang="ru-RU" sz="2000" dirty="0">
                <a:solidFill>
                  <a:srgbClr val="062678"/>
                </a:solidFill>
              </a:rPr>
              <a:t>Как и любой фактор земля в соединении с другими факторами производ­ства приносит доход. Этот доход принято называть рентой. Земельную ренту крайне важно рассматривать как доход, связанный в использованием земли. Рента - ϶ᴛᴏ цена использования земли и других природных ресур­сов, которая уплачивается собственни­кам этих ресурсов. Иначе говоря, внеш­не рента выступает как плата пользователей земли ее собственнику.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Дифференциальная рента. </a:t>
            </a:r>
            <a:r>
              <a:rPr lang="ru-RU" sz="2000" dirty="0">
                <a:solidFill>
                  <a:srgbClr val="062678"/>
                </a:solidFill>
              </a:rPr>
              <a:t>Величина земельной ренты определяется плодородием сельскохозяйственных угодий. Бо­лее плодородные и более выгодно расположенные земельные участки приносят избыточный дополнительный доход в виде дифференциальной ренты, которая выше среднего уровня.</a:t>
            </a:r>
          </a:p>
        </p:txBody>
      </p:sp>
    </p:spTree>
    <p:extLst>
      <p:ext uri="{BB962C8B-B14F-4D97-AF65-F5344CB8AC3E}">
        <p14:creationId xmlns:p14="http://schemas.microsoft.com/office/powerpoint/2010/main" val="2279147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11110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Дифференциальная рента </a:t>
            </a:r>
            <a:r>
              <a:rPr lang="ru-RU" sz="2000" dirty="0">
                <a:solidFill>
                  <a:srgbClr val="062678"/>
                </a:solidFill>
              </a:rPr>
              <a:t>возникает во всех случаях, когда предложение того или иного фактора ограничено. К примеру, в добывающих отраслях промышленности. В случае если предложение то­го или иного фактора длительное время ограничено и, следовательно, яв­ляется абсолютно неэластичным, то возникает доход в форме </a:t>
            </a:r>
            <a:r>
              <a:rPr lang="ru-RU" sz="2000" dirty="0" err="1">
                <a:solidFill>
                  <a:srgbClr val="062678"/>
                </a:solidFill>
              </a:rPr>
              <a:t>квазиренты</a:t>
            </a:r>
            <a:r>
              <a:rPr lang="ru-RU" sz="2000" dirty="0">
                <a:solidFill>
                  <a:srgbClr val="062678"/>
                </a:solidFill>
              </a:rPr>
              <a:t> – мнимой ренты. Она носит временный характер, пока предложение данно­го фактора не достигнет достаточно высокого уровня.</a:t>
            </a:r>
          </a:p>
        </p:txBody>
      </p:sp>
    </p:spTree>
    <p:extLst>
      <p:ext uri="{BB962C8B-B14F-4D97-AF65-F5344CB8AC3E}">
        <p14:creationId xmlns:p14="http://schemas.microsoft.com/office/powerpoint/2010/main" val="38928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46449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Различают следующие </a:t>
            </a:r>
            <a:r>
              <a:rPr lang="ru-RU" sz="2000" b="1" i="1" dirty="0">
                <a:solidFill>
                  <a:srgbClr val="062678"/>
                </a:solidFill>
              </a:rPr>
              <a:t>формы капитала</a:t>
            </a:r>
            <a:r>
              <a:rPr lang="ru-RU" sz="2000" dirty="0">
                <a:solidFill>
                  <a:srgbClr val="062678"/>
                </a:solidFill>
              </a:rPr>
              <a:t>: </a:t>
            </a:r>
            <a:r>
              <a:rPr lang="ru-RU" sz="2000" i="1" dirty="0">
                <a:solidFill>
                  <a:srgbClr val="062678"/>
                </a:solidFill>
              </a:rPr>
              <a:t>производственный, торговый, ссудный.</a:t>
            </a:r>
            <a:endParaRPr lang="en-US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Производственный капитал. </a:t>
            </a:r>
            <a:r>
              <a:rPr lang="ru-RU" sz="2000" dirty="0">
                <a:solidFill>
                  <a:srgbClr val="062678"/>
                </a:solidFill>
              </a:rPr>
              <a:t>Его функция состоит в организации, управлении и раци­ональном соединении приобретенных факторов производства с це­лью получения большей стоимости, т.е. стоимости, содержащей прибавочную стоимость или прибыль. Однако в процессе хозяй­ственной деятельности не создается сама по себе ни стоимость, ни прибыль. Их создание и получение становится возможным лишь путем выпуска необходимых потребительских благ, обладающих общественной потребительной стоимостью – ценностью для по­купателей. Это товары и услуги.</a:t>
            </a:r>
          </a:p>
        </p:txBody>
      </p:sp>
    </p:spTree>
    <p:extLst>
      <p:ext uri="{BB962C8B-B14F-4D97-AF65-F5344CB8AC3E}">
        <p14:creationId xmlns:p14="http://schemas.microsoft.com/office/powerpoint/2010/main" val="1227830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46449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Торговый капитал. </a:t>
            </a:r>
            <a:r>
              <a:rPr lang="ru-RU" sz="2000" dirty="0">
                <a:solidFill>
                  <a:srgbClr val="062678"/>
                </a:solidFill>
              </a:rPr>
              <a:t>Его функция состоит в реализации имеющих­ся товаров и услуг с целью превращения товарного капитала в де­нежный капитал. Именно на этой стадии происходит реализация стоимости в форме цены, которая и содержит в себе вожделен­ный объект любого предпринимательства — прибыль (прибавоч­ную стоимость). Таким образом, круг замкнулся, капитал вернул­ся в свою первоначальную форму. Можно сказать, что капитал совершил кругооборот.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Ссудный капитал. </a:t>
            </a:r>
            <a:r>
              <a:rPr lang="ru-RU" sz="2000" dirty="0">
                <a:solidFill>
                  <a:srgbClr val="062678"/>
                </a:solidFill>
              </a:rPr>
              <a:t>С условиями современной рыночной экономики неразрывно связано понятие ссудного капитала – тех денежных средств, собственники которых отдают их в ссуду (долг) с целью получения прибыли в виде денежного процента при бесспорном условии возвратности первоначального капитала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65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536504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Первым и основным источником </a:t>
            </a:r>
            <a:r>
              <a:rPr lang="ru-RU" sz="2000" dirty="0">
                <a:solidFill>
                  <a:srgbClr val="062678"/>
                </a:solidFill>
              </a:rPr>
              <a:t>образования ссудных капиталов является часть средств, высвобождаемая в процессе воспроизводства, которая накапливает в себе денежные капиталы.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Вторым источником </a:t>
            </a:r>
            <a:r>
              <a:rPr lang="ru-RU" sz="2000" dirty="0">
                <a:solidFill>
                  <a:srgbClr val="062678"/>
                </a:solidFill>
              </a:rPr>
              <a:t>образования ссудных капиталов являются капиталы рантье (денежных капиталистов). Капиталистов, которые видят пополнение своих богатств не в том, чтобы извлекать прибыль от вложения в производство, а в том, чтобы дать в ссуду эти капиталы другим капиталистам или государству и заработать с этого ссудный процент при условии возвратности первоначального ссудного капитала.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Третьим источником </a:t>
            </a:r>
            <a:r>
              <a:rPr lang="ru-RU" sz="2000" dirty="0">
                <a:solidFill>
                  <a:srgbClr val="062678"/>
                </a:solidFill>
              </a:rPr>
              <a:t>формирования ссудного капитала является объединение остальных кредиторов вкладывающих свой доход и сбережения в кредитные учреждения. К ним можно отнести страховые компании, пенсионный фонд, временно свободные денежные средства гос. бюджета, сбережения и доходы различных классов и других институтов.</a:t>
            </a:r>
            <a:endParaRPr lang="en-US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37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7534"/>
            <a:ext cx="8229600" cy="396708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Таким образом, можно сделать вывод, что временно свободные денежные средства, возникающие на основе кругооборота промышленного и торгового капитала, денежные накопления личного сектора и государства образуют источники ссудного капитала.</a:t>
            </a:r>
          </a:p>
        </p:txBody>
      </p:sp>
    </p:spTree>
    <p:extLst>
      <p:ext uri="{BB962C8B-B14F-4D97-AF65-F5344CB8AC3E}">
        <p14:creationId xmlns:p14="http://schemas.microsoft.com/office/powerpoint/2010/main" val="3787116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Инвестирование. </a:t>
            </a:r>
            <a:br>
              <a:rPr lang="ru-RU" sz="2400" b="1" dirty="0">
                <a:solidFill>
                  <a:srgbClr val="062678"/>
                </a:solidFill>
                <a:latin typeface="+mn-lt"/>
              </a:rPr>
            </a:br>
            <a:r>
              <a:rPr lang="ru-RU" sz="2400" b="1" dirty="0">
                <a:solidFill>
                  <a:srgbClr val="062678"/>
                </a:solidFill>
                <a:latin typeface="+mn-lt"/>
              </a:rPr>
              <a:t>Краткосрочные и долгосрочные инвестиции.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Инвестирование</a:t>
            </a:r>
            <a:r>
              <a:rPr lang="ru-RU" sz="2000" i="1" dirty="0">
                <a:solidFill>
                  <a:srgbClr val="062678"/>
                </a:solidFill>
              </a:rPr>
              <a:t> </a:t>
            </a:r>
            <a:r>
              <a:rPr lang="ru-RU" sz="2000" dirty="0">
                <a:solidFill>
                  <a:srgbClr val="062678"/>
                </a:solidFill>
              </a:rPr>
              <a:t>– процесс накопления денежных средств, либо создание активов, которые приносят прибыль. В любом случае, инвестирование – это процесс преумножения капитала.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Термин </a:t>
            </a:r>
            <a:r>
              <a:rPr lang="ru-RU" sz="2000" i="1" dirty="0">
                <a:solidFill>
                  <a:srgbClr val="062678"/>
                </a:solidFill>
              </a:rPr>
              <a:t>"инвестиции" </a:t>
            </a:r>
            <a:r>
              <a:rPr lang="ru-RU" sz="2000" dirty="0">
                <a:solidFill>
                  <a:srgbClr val="062678"/>
                </a:solidFill>
              </a:rPr>
              <a:t>происходит от латинского слова </a:t>
            </a:r>
            <a:r>
              <a:rPr lang="ru-RU" sz="2000" i="1" dirty="0">
                <a:solidFill>
                  <a:srgbClr val="062678"/>
                </a:solidFill>
              </a:rPr>
              <a:t>"</a:t>
            </a:r>
            <a:r>
              <a:rPr lang="ru-RU" sz="2000" i="1" dirty="0" err="1">
                <a:solidFill>
                  <a:srgbClr val="062678"/>
                </a:solidFill>
              </a:rPr>
              <a:t>invest</a:t>
            </a:r>
            <a:r>
              <a:rPr lang="ru-RU" sz="2000" i="1" dirty="0">
                <a:solidFill>
                  <a:srgbClr val="062678"/>
                </a:solidFill>
              </a:rPr>
              <a:t>", </a:t>
            </a:r>
            <a:r>
              <a:rPr lang="ru-RU" sz="2000" dirty="0">
                <a:solidFill>
                  <a:srgbClr val="062678"/>
                </a:solidFill>
              </a:rPr>
              <a:t>что означает </a:t>
            </a:r>
            <a:r>
              <a:rPr lang="ru-RU" sz="2000" i="1" dirty="0">
                <a:solidFill>
                  <a:srgbClr val="062678"/>
                </a:solidFill>
              </a:rPr>
              <a:t>"вкладывать". </a:t>
            </a:r>
            <a:r>
              <a:rPr lang="ru-RU" sz="2000" dirty="0">
                <a:solidFill>
                  <a:srgbClr val="062678"/>
                </a:solidFill>
              </a:rPr>
              <a:t>В более широкой трактов­ке инвестиции представляют собой вложения капитала с целью последующего его увеличения. При этом прирост капитала должен быть достаточным для того, чтобы скомпенсировать инвестору отказ от использования имеющихся средств на потребление в текущем периоде, вознаградить его за риск, возместить потери от инфляции в предстоящем периоде. </a:t>
            </a:r>
          </a:p>
        </p:txBody>
      </p:sp>
    </p:spTree>
    <p:extLst>
      <p:ext uri="{BB962C8B-B14F-4D97-AF65-F5344CB8AC3E}">
        <p14:creationId xmlns:p14="http://schemas.microsoft.com/office/powerpoint/2010/main" val="43642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71550"/>
            <a:ext cx="8229600" cy="38164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Инвестиции </a:t>
            </a:r>
            <a:r>
              <a:rPr lang="ru-RU" sz="2000" dirty="0">
                <a:solidFill>
                  <a:srgbClr val="062678"/>
                </a:solidFill>
              </a:rPr>
              <a:t>— все виды имущественных и интеллектуаль­ных ценностей, которые вкладываются в объекты предпринима­тельской и других видов деятельности, в результате которой создается прибыль (доход) или достигается социальный эф­фект.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Инвестиция </a:t>
            </a:r>
            <a:r>
              <a:rPr lang="ru-RU" sz="2000" dirty="0">
                <a:solidFill>
                  <a:srgbClr val="062678"/>
                </a:solidFill>
              </a:rPr>
              <a:t>— хозяйственная операция, которая преду­сматривает приобретение основных фондов, нематериальных активов, корпоративных прав и ценных бумаг в обмен на средства или имущество.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В зависимости от </a:t>
            </a:r>
            <a:r>
              <a:rPr lang="ru-RU" sz="2000" b="1" i="1" dirty="0">
                <a:solidFill>
                  <a:srgbClr val="062678"/>
                </a:solidFill>
              </a:rPr>
              <a:t>объектов вложений средств </a:t>
            </a:r>
            <a:r>
              <a:rPr lang="ru-RU" sz="2000" dirty="0">
                <a:solidFill>
                  <a:srgbClr val="062678"/>
                </a:solidFill>
              </a:rPr>
              <a:t>различают реальные и финансовые инвестиции.</a:t>
            </a:r>
          </a:p>
        </p:txBody>
      </p:sp>
    </p:spTree>
    <p:extLst>
      <p:ext uri="{BB962C8B-B14F-4D97-AF65-F5344CB8AC3E}">
        <p14:creationId xmlns:p14="http://schemas.microsoft.com/office/powerpoint/2010/main" val="121030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0390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Финансовые инвестиции </a:t>
            </a:r>
            <a:r>
              <a:rPr lang="ru-RU" sz="2000" dirty="0">
                <a:solidFill>
                  <a:srgbClr val="062678"/>
                </a:solidFill>
              </a:rPr>
              <a:t>– приобретение корпоративных прав, ценных бумаг и других финансовых инструментов. Финансовые инвестиции подразделяются на прямые (внесение средств в уставный фонд юридического лица) и портфельные (приобретение финансовых активов на фондовом рынке)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Реальные (капитальные) инвестиции </a:t>
            </a:r>
            <a:r>
              <a:rPr lang="ru-RU" sz="2000" dirty="0">
                <a:solidFill>
                  <a:srgbClr val="062678"/>
                </a:solidFill>
              </a:rPr>
              <a:t>– вложение средств в реальные активы, – приобретение домов, сооружений, других основных фондов и нематериальных активов, которые подлежат амортизации. </a:t>
            </a:r>
          </a:p>
        </p:txBody>
      </p:sp>
    </p:spTree>
    <p:extLst>
      <p:ext uri="{BB962C8B-B14F-4D97-AF65-F5344CB8AC3E}">
        <p14:creationId xmlns:p14="http://schemas.microsoft.com/office/powerpoint/2010/main" val="30791122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2516</Words>
  <Application>Microsoft Office PowerPoint</Application>
  <PresentationFormat>Экран (16:9)</PresentationFormat>
  <Paragraphs>91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Cambria Math</vt:lpstr>
      <vt:lpstr>Тема Office</vt:lpstr>
      <vt:lpstr>Презентация PowerPoint</vt:lpstr>
      <vt:lpstr>Капитал и его формы.</vt:lpstr>
      <vt:lpstr>Презентация PowerPoint</vt:lpstr>
      <vt:lpstr>Презентация PowerPoint</vt:lpstr>
      <vt:lpstr>Презентация PowerPoint</vt:lpstr>
      <vt:lpstr>Презентация PowerPoint</vt:lpstr>
      <vt:lpstr>Инвестирование.  Краткосрочные и долгосрочные инвестиции.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Предельная окупаемость капиталовложений. Дисконтированная стоимость при расчёте инвестиций.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Рынок земли</vt:lpstr>
      <vt:lpstr>Спрос и предложение на рынке земли Равновесие между спросом и пред­ложением земли определяет равновесный уровень земельной ренты (точка А).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и характеристика рынка монополистической конкуренции</dc:title>
  <dc:creator>user</dc:creator>
  <cp:lastModifiedBy>Ivan</cp:lastModifiedBy>
  <cp:revision>74</cp:revision>
  <dcterms:created xsi:type="dcterms:W3CDTF">2018-05-02T14:36:25Z</dcterms:created>
  <dcterms:modified xsi:type="dcterms:W3CDTF">2022-10-17T11:12:53Z</dcterms:modified>
</cp:coreProperties>
</file>