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1430000" cy="9728200"/>
  <p:notesSz cx="11430000" cy="9728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6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6059"/>
            <a:ext cx="9715500" cy="1352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4A69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05784"/>
            <a:ext cx="8001000" cy="160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6F655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4A69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6F655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4A69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80947"/>
            <a:ext cx="4972050" cy="4249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80947"/>
            <a:ext cx="4972050" cy="42496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47824" y="3946341"/>
            <a:ext cx="7127875" cy="1385570"/>
          </a:xfrm>
          <a:custGeom>
            <a:avLst/>
            <a:gdLst/>
            <a:ahLst/>
            <a:cxnLst/>
            <a:rect l="l" t="t" r="r" b="b"/>
            <a:pathLst>
              <a:path w="7127875" h="1385570">
                <a:moveTo>
                  <a:pt x="6673454" y="1385509"/>
                </a:moveTo>
                <a:lnTo>
                  <a:pt x="457045" y="1385509"/>
                </a:lnTo>
                <a:lnTo>
                  <a:pt x="405474" y="1382592"/>
                </a:lnTo>
                <a:lnTo>
                  <a:pt x="354958" y="1373964"/>
                </a:lnTo>
                <a:lnTo>
                  <a:pt x="305945" y="1359810"/>
                </a:lnTo>
                <a:lnTo>
                  <a:pt x="258882" y="1340315"/>
                </a:lnTo>
                <a:lnTo>
                  <a:pt x="214216" y="1315666"/>
                </a:lnTo>
                <a:lnTo>
                  <a:pt x="172394" y="1286047"/>
                </a:lnTo>
                <a:lnTo>
                  <a:pt x="133865" y="1251643"/>
                </a:lnTo>
                <a:lnTo>
                  <a:pt x="99462" y="1213114"/>
                </a:lnTo>
                <a:lnTo>
                  <a:pt x="69843" y="1171293"/>
                </a:lnTo>
                <a:lnTo>
                  <a:pt x="45193" y="1126627"/>
                </a:lnTo>
                <a:lnTo>
                  <a:pt x="25699" y="1079564"/>
                </a:lnTo>
                <a:lnTo>
                  <a:pt x="11545" y="1030550"/>
                </a:lnTo>
                <a:lnTo>
                  <a:pt x="2917" y="980034"/>
                </a:lnTo>
                <a:lnTo>
                  <a:pt x="0" y="928463"/>
                </a:lnTo>
                <a:lnTo>
                  <a:pt x="0" y="457046"/>
                </a:lnTo>
                <a:lnTo>
                  <a:pt x="2917" y="405474"/>
                </a:lnTo>
                <a:lnTo>
                  <a:pt x="11545" y="354958"/>
                </a:lnTo>
                <a:lnTo>
                  <a:pt x="25699" y="305945"/>
                </a:lnTo>
                <a:lnTo>
                  <a:pt x="45193" y="258882"/>
                </a:lnTo>
                <a:lnTo>
                  <a:pt x="69843" y="214216"/>
                </a:lnTo>
                <a:lnTo>
                  <a:pt x="99462" y="172394"/>
                </a:lnTo>
                <a:lnTo>
                  <a:pt x="133865" y="133865"/>
                </a:lnTo>
                <a:lnTo>
                  <a:pt x="172394" y="99462"/>
                </a:lnTo>
                <a:lnTo>
                  <a:pt x="214216" y="69843"/>
                </a:lnTo>
                <a:lnTo>
                  <a:pt x="258882" y="45193"/>
                </a:lnTo>
                <a:lnTo>
                  <a:pt x="305945" y="25699"/>
                </a:lnTo>
                <a:lnTo>
                  <a:pt x="354958" y="11545"/>
                </a:lnTo>
                <a:lnTo>
                  <a:pt x="405474" y="2917"/>
                </a:lnTo>
                <a:lnTo>
                  <a:pt x="457045" y="0"/>
                </a:lnTo>
                <a:lnTo>
                  <a:pt x="6673454" y="0"/>
                </a:lnTo>
                <a:lnTo>
                  <a:pt x="6725025" y="2917"/>
                </a:lnTo>
                <a:lnTo>
                  <a:pt x="6775541" y="11545"/>
                </a:lnTo>
                <a:lnTo>
                  <a:pt x="6824554" y="25699"/>
                </a:lnTo>
                <a:lnTo>
                  <a:pt x="6871618" y="45193"/>
                </a:lnTo>
                <a:lnTo>
                  <a:pt x="6916284" y="69843"/>
                </a:lnTo>
                <a:lnTo>
                  <a:pt x="6958105" y="99462"/>
                </a:lnTo>
                <a:lnTo>
                  <a:pt x="6996634" y="133865"/>
                </a:lnTo>
                <a:lnTo>
                  <a:pt x="7031038" y="172394"/>
                </a:lnTo>
                <a:lnTo>
                  <a:pt x="7060657" y="214216"/>
                </a:lnTo>
                <a:lnTo>
                  <a:pt x="7085306" y="258882"/>
                </a:lnTo>
                <a:lnTo>
                  <a:pt x="7104800" y="305945"/>
                </a:lnTo>
                <a:lnTo>
                  <a:pt x="7118954" y="354958"/>
                </a:lnTo>
                <a:lnTo>
                  <a:pt x="7127583" y="405474"/>
                </a:lnTo>
                <a:lnTo>
                  <a:pt x="7127796" y="409247"/>
                </a:lnTo>
                <a:lnTo>
                  <a:pt x="7127796" y="976262"/>
                </a:lnTo>
                <a:lnTo>
                  <a:pt x="7118954" y="1030550"/>
                </a:lnTo>
                <a:lnTo>
                  <a:pt x="7104800" y="1079564"/>
                </a:lnTo>
                <a:lnTo>
                  <a:pt x="7085306" y="1126627"/>
                </a:lnTo>
                <a:lnTo>
                  <a:pt x="7060657" y="1171293"/>
                </a:lnTo>
                <a:lnTo>
                  <a:pt x="7031038" y="1213114"/>
                </a:lnTo>
                <a:lnTo>
                  <a:pt x="6996634" y="1251643"/>
                </a:lnTo>
                <a:lnTo>
                  <a:pt x="6958105" y="1286047"/>
                </a:lnTo>
                <a:lnTo>
                  <a:pt x="6916284" y="1315666"/>
                </a:lnTo>
                <a:lnTo>
                  <a:pt x="6871618" y="1340315"/>
                </a:lnTo>
                <a:lnTo>
                  <a:pt x="6824554" y="1359810"/>
                </a:lnTo>
                <a:lnTo>
                  <a:pt x="6775541" y="1373964"/>
                </a:lnTo>
                <a:lnTo>
                  <a:pt x="6725025" y="1382592"/>
                </a:lnTo>
                <a:lnTo>
                  <a:pt x="6673454" y="1385509"/>
                </a:lnTo>
                <a:close/>
              </a:path>
            </a:pathLst>
          </a:custGeom>
          <a:solidFill>
            <a:srgbClr val="C6D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78113" y="5628510"/>
            <a:ext cx="5101590" cy="0"/>
          </a:xfrm>
          <a:custGeom>
            <a:avLst/>
            <a:gdLst/>
            <a:ahLst/>
            <a:cxnLst/>
            <a:rect l="l" t="t" r="r" b="b"/>
            <a:pathLst>
              <a:path w="5101590">
                <a:moveTo>
                  <a:pt x="0" y="0"/>
                </a:moveTo>
                <a:lnTo>
                  <a:pt x="5101438" y="0"/>
                </a:lnTo>
              </a:path>
            </a:pathLst>
          </a:custGeom>
          <a:ln w="3808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475314"/>
            <a:ext cx="11430000" cy="250190"/>
          </a:xfrm>
          <a:custGeom>
            <a:avLst/>
            <a:gdLst/>
            <a:ahLst/>
            <a:cxnLst/>
            <a:rect l="l" t="t" r="r" b="b"/>
            <a:pathLst>
              <a:path w="11430000" h="250190">
                <a:moveTo>
                  <a:pt x="11429999" y="249710"/>
                </a:moveTo>
                <a:lnTo>
                  <a:pt x="0" y="249710"/>
                </a:lnTo>
                <a:lnTo>
                  <a:pt x="0" y="0"/>
                </a:lnTo>
                <a:lnTo>
                  <a:pt x="11320186" y="0"/>
                </a:lnTo>
                <a:lnTo>
                  <a:pt x="11371757" y="2917"/>
                </a:lnTo>
                <a:lnTo>
                  <a:pt x="11422273" y="11545"/>
                </a:lnTo>
                <a:lnTo>
                  <a:pt x="11429999" y="13776"/>
                </a:lnTo>
                <a:lnTo>
                  <a:pt x="11429999" y="249710"/>
                </a:lnTo>
                <a:close/>
              </a:path>
            </a:pathLst>
          </a:custGeom>
          <a:solidFill>
            <a:srgbClr val="C4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1430000" cy="385445"/>
          </a:xfrm>
          <a:custGeom>
            <a:avLst/>
            <a:gdLst/>
            <a:ahLst/>
            <a:cxnLst/>
            <a:rect l="l" t="t" r="r" b="b"/>
            <a:pathLst>
              <a:path w="11430000" h="385445">
                <a:moveTo>
                  <a:pt x="11320186" y="385190"/>
                </a:moveTo>
                <a:lnTo>
                  <a:pt x="0" y="385190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371413"/>
                </a:lnTo>
                <a:lnTo>
                  <a:pt x="11422273" y="373645"/>
                </a:lnTo>
                <a:lnTo>
                  <a:pt x="11371757" y="382273"/>
                </a:lnTo>
                <a:lnTo>
                  <a:pt x="11320186" y="385190"/>
                </a:lnTo>
                <a:close/>
              </a:path>
            </a:pathLst>
          </a:custGeom>
          <a:solidFill>
            <a:srgbClr val="C4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4A69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4" y="399380"/>
            <a:ext cx="9875520" cy="942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4A698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8410" y="2713128"/>
            <a:ext cx="5209540" cy="308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6F655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88177"/>
            <a:ext cx="3657600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88177"/>
            <a:ext cx="2628900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88177"/>
            <a:ext cx="2628900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2AC5F0A-3D57-439B-BEB1-A8A6AD5AD94D}"/>
              </a:ext>
            </a:extLst>
          </p:cNvPr>
          <p:cNvSpPr>
            <a:spLocks/>
          </p:cNvSpPr>
          <p:nvPr/>
        </p:nvSpPr>
        <p:spPr bwMode="auto">
          <a:xfrm>
            <a:off x="2933700" y="596899"/>
            <a:ext cx="5562600" cy="1535031"/>
          </a:xfrm>
          <a:custGeom>
            <a:avLst/>
            <a:gdLst>
              <a:gd name="T0" fmla="*/ 0 w 9949511"/>
              <a:gd name="T1" fmla="*/ 0 h 2653203"/>
              <a:gd name="T2" fmla="*/ 9949511 w 9949511"/>
              <a:gd name="T3" fmla="*/ 0 h 2653203"/>
              <a:gd name="T4" fmla="*/ 9949511 w 9949511"/>
              <a:gd name="T5" fmla="*/ 2653203 h 2653203"/>
              <a:gd name="T6" fmla="*/ 0 w 9949511"/>
              <a:gd name="T7" fmla="*/ 2653203 h 2653203"/>
              <a:gd name="T8" fmla="*/ 0 w 9949511"/>
              <a:gd name="T9" fmla="*/ 0 h 265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49511" h="2653203">
                <a:moveTo>
                  <a:pt x="0" y="0"/>
                </a:moveTo>
                <a:lnTo>
                  <a:pt x="9949511" y="0"/>
                </a:lnTo>
                <a:lnTo>
                  <a:pt x="9949511" y="2653203"/>
                </a:lnTo>
                <a:lnTo>
                  <a:pt x="0" y="265320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984D325-75FB-40DD-A559-33A328F38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229443"/>
            <a:ext cx="8839200" cy="6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5325"/>
              </a:lnSpc>
            </a:pPr>
            <a:r>
              <a:rPr lang="kk-KZ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Лекция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№4. </a:t>
            </a:r>
            <a:r>
              <a:rPr lang="kk-KZ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Сборки в </a:t>
            </a: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CAD-</a:t>
            </a:r>
            <a:r>
              <a:rPr lang="kk-KZ" alt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системах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Open Sans" panose="020B060603050402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6A4D139-0C0F-4510-B3D5-31EED1ED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150100"/>
            <a:ext cx="8537994" cy="11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4763"/>
              </a:lnSpc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Составила: Рахметова П.М., </a:t>
            </a: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Open Sans" panose="020B0606030504020204" pitchFamily="34" charset="0"/>
            </a:endParaRPr>
          </a:p>
          <a:p>
            <a:pPr algn="r" eaLnBrk="1" hangingPunct="1">
              <a:lnSpc>
                <a:spcPts val="4763"/>
              </a:lnSpc>
            </a:pPr>
            <a:r>
              <a:rPr lang="kk-KZ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sym typeface="Open Sans" panose="020B0606030504020204" pitchFamily="34" charset="0"/>
              </a:rPr>
              <a:t>ст. преподаватель кафедры РТиТСА</a:t>
            </a: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  <a:sym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26190" cy="9721850"/>
          </a:xfrm>
          <a:custGeom>
            <a:avLst/>
            <a:gdLst/>
            <a:ahLst/>
            <a:cxnLst/>
            <a:rect l="l" t="t" r="r" b="b"/>
            <a:pathLst>
              <a:path w="11426190" h="9721850">
                <a:moveTo>
                  <a:pt x="11426149" y="9721748"/>
                </a:moveTo>
                <a:lnTo>
                  <a:pt x="0" y="9721748"/>
                </a:lnTo>
                <a:lnTo>
                  <a:pt x="0" y="0"/>
                </a:lnTo>
                <a:lnTo>
                  <a:pt x="11426149" y="0"/>
                </a:lnTo>
                <a:lnTo>
                  <a:pt x="11426149" y="9721748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489" y="2624022"/>
            <a:ext cx="2745740" cy="5395595"/>
          </a:xfrm>
          <a:custGeom>
            <a:avLst/>
            <a:gdLst/>
            <a:ahLst/>
            <a:cxnLst/>
            <a:rect l="l" t="t" r="r" b="b"/>
            <a:pathLst>
              <a:path w="2745740" h="5395595">
                <a:moveTo>
                  <a:pt x="1115225" y="936790"/>
                </a:moveTo>
                <a:lnTo>
                  <a:pt x="646823" y="936790"/>
                </a:lnTo>
                <a:lnTo>
                  <a:pt x="646823" y="0"/>
                </a:lnTo>
                <a:lnTo>
                  <a:pt x="468401" y="0"/>
                </a:lnTo>
                <a:lnTo>
                  <a:pt x="468401" y="936790"/>
                </a:lnTo>
                <a:lnTo>
                  <a:pt x="0" y="936790"/>
                </a:lnTo>
                <a:lnTo>
                  <a:pt x="557390" y="1873211"/>
                </a:lnTo>
                <a:lnTo>
                  <a:pt x="557834" y="1873211"/>
                </a:lnTo>
                <a:lnTo>
                  <a:pt x="1115225" y="936790"/>
                </a:lnTo>
                <a:close/>
              </a:path>
              <a:path w="2745740" h="5395595">
                <a:moveTo>
                  <a:pt x="1709483" y="2854566"/>
                </a:moveTo>
                <a:lnTo>
                  <a:pt x="1218984" y="2854566"/>
                </a:lnTo>
                <a:lnTo>
                  <a:pt x="1218984" y="1873580"/>
                </a:lnTo>
                <a:lnTo>
                  <a:pt x="1048105" y="1873580"/>
                </a:lnTo>
                <a:lnTo>
                  <a:pt x="1048105" y="2854566"/>
                </a:lnTo>
                <a:lnTo>
                  <a:pt x="557618" y="2854566"/>
                </a:lnTo>
                <a:lnTo>
                  <a:pt x="1133424" y="3835349"/>
                </a:lnTo>
                <a:lnTo>
                  <a:pt x="1133665" y="3835349"/>
                </a:lnTo>
                <a:lnTo>
                  <a:pt x="1709483" y="2854566"/>
                </a:lnTo>
                <a:close/>
              </a:path>
              <a:path w="2745740" h="5395595">
                <a:moveTo>
                  <a:pt x="2745308" y="4397718"/>
                </a:moveTo>
                <a:lnTo>
                  <a:pt x="2245652" y="4397718"/>
                </a:lnTo>
                <a:lnTo>
                  <a:pt x="2245652" y="3398405"/>
                </a:lnTo>
                <a:lnTo>
                  <a:pt x="2077923" y="3398405"/>
                </a:lnTo>
                <a:lnTo>
                  <a:pt x="2077923" y="4397718"/>
                </a:lnTo>
                <a:lnTo>
                  <a:pt x="1578267" y="4397718"/>
                </a:lnTo>
                <a:lnTo>
                  <a:pt x="2160689" y="5395150"/>
                </a:lnTo>
                <a:lnTo>
                  <a:pt x="2162886" y="5395150"/>
                </a:lnTo>
                <a:lnTo>
                  <a:pt x="2745308" y="4397718"/>
                </a:lnTo>
                <a:close/>
              </a:path>
            </a:pathLst>
          </a:custGeom>
          <a:solidFill>
            <a:srgbClr val="CC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6194" y="2608109"/>
            <a:ext cx="7160895" cy="8401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50" b="1" dirty="0">
                <a:solidFill>
                  <a:srgbClr val="4A6981"/>
                </a:solidFill>
                <a:latin typeface="Cambria"/>
                <a:cs typeface="Cambria"/>
              </a:rPr>
              <a:t>Планируйте</a:t>
            </a:r>
            <a:r>
              <a:rPr sz="2550" b="1" spc="270" dirty="0">
                <a:solidFill>
                  <a:srgbClr val="4A6981"/>
                </a:solidFill>
                <a:latin typeface="Cambria"/>
                <a:cs typeface="Cambria"/>
              </a:rPr>
              <a:t> </a:t>
            </a:r>
            <a:r>
              <a:rPr sz="2550" b="1" spc="-10" dirty="0">
                <a:solidFill>
                  <a:srgbClr val="4A6981"/>
                </a:solidFill>
                <a:latin typeface="Cambria"/>
                <a:cs typeface="Cambria"/>
              </a:rPr>
              <a:t>структуру</a:t>
            </a:r>
            <a:endParaRPr sz="2550">
              <a:latin typeface="Cambria"/>
              <a:cs typeface="Cambria"/>
            </a:endParaRPr>
          </a:p>
          <a:p>
            <a:pPr marL="220979">
              <a:lnSpc>
                <a:spcPct val="100000"/>
              </a:lnSpc>
              <a:spcBef>
                <a:spcPts val="1645"/>
              </a:spcBef>
            </a:pPr>
            <a:r>
              <a:rPr sz="1400" dirty="0">
                <a:latin typeface="Lucida Sans Unicode"/>
                <a:cs typeface="Lucida Sans Unicode"/>
              </a:rPr>
              <a:t>Определите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иерархию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и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логику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организации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перед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dirty="0">
                <a:latin typeface="Lucida Sans Unicode"/>
                <a:cs typeface="Lucida Sans Unicode"/>
              </a:rPr>
              <a:t>началом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Lucida Sans Unicode"/>
                <a:cs typeface="Lucida Sans Unicode"/>
              </a:rPr>
              <a:t>моделирования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0859" y="4084455"/>
            <a:ext cx="7712709" cy="21570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dirty="0">
                <a:solidFill>
                  <a:srgbClr val="4A6981"/>
                </a:solidFill>
                <a:latin typeface="Cambria"/>
                <a:cs typeface="Cambria"/>
              </a:rPr>
              <a:t>Применяйте</a:t>
            </a:r>
            <a:r>
              <a:rPr sz="2400" b="1" spc="345" dirty="0">
                <a:solidFill>
                  <a:srgbClr val="4A6981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4A6981"/>
                </a:solidFill>
                <a:latin typeface="Cambria"/>
                <a:cs typeface="Cambria"/>
              </a:rPr>
              <a:t>сопряжения</a:t>
            </a:r>
            <a:r>
              <a:rPr sz="2400" b="1" spc="355" dirty="0">
                <a:solidFill>
                  <a:srgbClr val="4A6981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4A6981"/>
                </a:solidFill>
                <a:latin typeface="Cambria"/>
                <a:cs typeface="Cambria"/>
              </a:rPr>
              <a:t>разумно</a:t>
            </a:r>
            <a:endParaRPr sz="2400">
              <a:latin typeface="Cambria"/>
              <a:cs typeface="Cambria"/>
            </a:endParaRPr>
          </a:p>
          <a:p>
            <a:pPr marL="219710">
              <a:lnSpc>
                <a:spcPct val="100000"/>
              </a:lnSpc>
              <a:spcBef>
                <a:spcPts val="1080"/>
              </a:spcBef>
            </a:pPr>
            <a:r>
              <a:rPr sz="1350" dirty="0">
                <a:latin typeface="Lucida Sans Unicode"/>
                <a:cs typeface="Lucida Sans Unicode"/>
              </a:rPr>
              <a:t>Используйте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минимально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spc="-30" dirty="0">
                <a:latin typeface="Lucida Sans Unicode"/>
                <a:cs typeface="Lucida Sans Unicode"/>
              </a:rPr>
              <a:t>необходимое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количество</a:t>
            </a:r>
            <a:r>
              <a:rPr sz="1350" spc="-15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связей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spc="-30" dirty="0">
                <a:latin typeface="Lucida Sans Unicode"/>
                <a:cs typeface="Lucida Sans Unicode"/>
              </a:rPr>
              <a:t>для</a:t>
            </a:r>
            <a:r>
              <a:rPr sz="1350" spc="-20" dirty="0"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достижения</a:t>
            </a:r>
            <a:r>
              <a:rPr sz="1350" spc="-15" dirty="0"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целей</a:t>
            </a:r>
            <a:endParaRPr sz="1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350">
              <a:latin typeface="Lucida Sans Unicode"/>
              <a:cs typeface="Lucida Sans Unicode"/>
            </a:endParaRPr>
          </a:p>
          <a:p>
            <a:pPr marL="882015">
              <a:lnSpc>
                <a:spcPct val="100000"/>
              </a:lnSpc>
            </a:pPr>
            <a:r>
              <a:rPr sz="2800" b="1" spc="45" dirty="0">
                <a:solidFill>
                  <a:srgbClr val="4A6981"/>
                </a:solidFill>
                <a:latin typeface="Cambria"/>
                <a:cs typeface="Cambria"/>
              </a:rPr>
              <a:t>Оптимизируйте</a:t>
            </a:r>
            <a:r>
              <a:rPr sz="2800" b="1" spc="114" dirty="0">
                <a:solidFill>
                  <a:srgbClr val="4A6981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4A6981"/>
                </a:solidFill>
                <a:latin typeface="Cambria"/>
                <a:cs typeface="Cambria"/>
              </a:rPr>
              <a:t>регулярно</a:t>
            </a:r>
            <a:endParaRPr sz="2800">
              <a:latin typeface="Cambria"/>
              <a:cs typeface="Cambria"/>
            </a:endParaRPr>
          </a:p>
          <a:p>
            <a:pPr marL="1135380">
              <a:lnSpc>
                <a:spcPct val="100000"/>
              </a:lnSpc>
              <a:spcBef>
                <a:spcPts val="815"/>
              </a:spcBef>
            </a:pPr>
            <a:r>
              <a:rPr sz="1450" dirty="0">
                <a:latin typeface="Lucida Sans Unicode"/>
                <a:cs typeface="Lucida Sans Unicode"/>
              </a:rPr>
              <a:t>Периодически</a:t>
            </a:r>
            <a:r>
              <a:rPr sz="1450" spc="15" dirty="0">
                <a:latin typeface="Lucida Sans Unicode"/>
                <a:cs typeface="Lucida Sans Unicode"/>
              </a:rPr>
              <a:t> </a:t>
            </a:r>
            <a:r>
              <a:rPr sz="1450" dirty="0">
                <a:latin typeface="Lucida Sans Unicode"/>
                <a:cs typeface="Lucida Sans Unicode"/>
              </a:rPr>
              <a:t>анализируйте</a:t>
            </a:r>
            <a:r>
              <a:rPr sz="1450" spc="20" dirty="0">
                <a:latin typeface="Lucida Sans Unicode"/>
                <a:cs typeface="Lucida Sans Unicode"/>
              </a:rPr>
              <a:t> </a:t>
            </a:r>
            <a:r>
              <a:rPr sz="1450" dirty="0">
                <a:latin typeface="Lucida Sans Unicode"/>
                <a:cs typeface="Lucida Sans Unicode"/>
              </a:rPr>
              <a:t>и</a:t>
            </a:r>
            <a:r>
              <a:rPr sz="1450" spc="15" dirty="0">
                <a:latin typeface="Lucida Sans Unicode"/>
                <a:cs typeface="Lucida Sans Unicode"/>
              </a:rPr>
              <a:t> </a:t>
            </a:r>
            <a:r>
              <a:rPr sz="1450" dirty="0">
                <a:latin typeface="Lucida Sans Unicode"/>
                <a:cs typeface="Lucida Sans Unicode"/>
              </a:rPr>
              <a:t>улучшайте</a:t>
            </a:r>
            <a:r>
              <a:rPr sz="1450" spc="20" dirty="0">
                <a:latin typeface="Lucida Sans Unicode"/>
                <a:cs typeface="Lucida Sans Unicode"/>
              </a:rPr>
              <a:t> </a:t>
            </a:r>
            <a:r>
              <a:rPr sz="1450" dirty="0">
                <a:latin typeface="Lucida Sans Unicode"/>
                <a:cs typeface="Lucida Sans Unicode"/>
              </a:rPr>
              <a:t>производительность</a:t>
            </a:r>
            <a:r>
              <a:rPr sz="1450" spc="20" dirty="0">
                <a:latin typeface="Lucida Sans Unicode"/>
                <a:cs typeface="Lucida Sans Unicode"/>
              </a:rPr>
              <a:t> </a:t>
            </a:r>
            <a:r>
              <a:rPr sz="1450" spc="-10" dirty="0">
                <a:latin typeface="Lucida Sans Unicode"/>
                <a:cs typeface="Lucida Sans Unicode"/>
              </a:rPr>
              <a:t>сборки</a:t>
            </a:r>
            <a:endParaRPr sz="1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1596" y="6883204"/>
            <a:ext cx="6713220" cy="89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4A6981"/>
                </a:solidFill>
                <a:latin typeface="Cambria"/>
                <a:cs typeface="Cambria"/>
              </a:rPr>
              <a:t>Документируйте</a:t>
            </a:r>
            <a:r>
              <a:rPr sz="2900" b="1" spc="-114" dirty="0">
                <a:solidFill>
                  <a:srgbClr val="4A6981"/>
                </a:solidFill>
                <a:latin typeface="Cambria"/>
                <a:cs typeface="Cambria"/>
              </a:rPr>
              <a:t> </a:t>
            </a:r>
            <a:r>
              <a:rPr sz="2900" b="1" spc="-10" dirty="0">
                <a:solidFill>
                  <a:srgbClr val="4A6981"/>
                </a:solidFill>
                <a:latin typeface="Cambria"/>
                <a:cs typeface="Cambria"/>
              </a:rPr>
              <a:t>работу</a:t>
            </a:r>
            <a:endParaRPr sz="2900">
              <a:latin typeface="Cambria"/>
              <a:cs typeface="Cambria"/>
            </a:endParaRPr>
          </a:p>
          <a:p>
            <a:pPr marL="294640">
              <a:lnSpc>
                <a:spcPct val="100000"/>
              </a:lnSpc>
              <a:spcBef>
                <a:spcPts val="1725"/>
              </a:spcBef>
            </a:pPr>
            <a:r>
              <a:rPr sz="1350" dirty="0">
                <a:latin typeface="Lucida Sans Unicode"/>
                <a:cs typeface="Lucida Sans Unicode"/>
              </a:rPr>
              <a:t>Ведите</a:t>
            </a:r>
            <a:r>
              <a:rPr sz="1350" spc="-50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четкую</a:t>
            </a:r>
            <a:r>
              <a:rPr sz="1350" spc="-50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номенклатуру</a:t>
            </a:r>
            <a:r>
              <a:rPr sz="1350" spc="-45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и</a:t>
            </a:r>
            <a:r>
              <a:rPr sz="1350" spc="-50" dirty="0"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сохраняйте</a:t>
            </a:r>
            <a:r>
              <a:rPr sz="1350" spc="-45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версии</a:t>
            </a:r>
            <a:r>
              <a:rPr sz="1350" spc="-50" dirty="0">
                <a:latin typeface="Lucida Sans Unicode"/>
                <a:cs typeface="Lucida Sans Unicode"/>
              </a:rPr>
              <a:t> </a:t>
            </a:r>
            <a:r>
              <a:rPr sz="1350" spc="-20" dirty="0">
                <a:latin typeface="Lucida Sans Unicode"/>
                <a:cs typeface="Lucida Sans Unicode"/>
              </a:rPr>
              <a:t>для</a:t>
            </a:r>
            <a:r>
              <a:rPr sz="1350" spc="-45" dirty="0">
                <a:latin typeface="Lucida Sans Unicode"/>
                <a:cs typeface="Lucida Sans Unicode"/>
              </a:rPr>
              <a:t> </a:t>
            </a:r>
            <a:r>
              <a:rPr sz="1350" dirty="0">
                <a:latin typeface="Lucida Sans Unicode"/>
                <a:cs typeface="Lucida Sans Unicode"/>
              </a:rPr>
              <a:t>совместной</a:t>
            </a:r>
            <a:r>
              <a:rPr sz="1350" spc="-50" dirty="0">
                <a:latin typeface="Lucida Sans Unicode"/>
                <a:cs typeface="Lucida Sans Unicode"/>
              </a:rPr>
              <a:t> </a:t>
            </a:r>
            <a:r>
              <a:rPr sz="1350" spc="-10" dirty="0">
                <a:latin typeface="Lucida Sans Unicode"/>
                <a:cs typeface="Lucida Sans Unicode"/>
              </a:rPr>
              <a:t>работы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8465" y="709734"/>
            <a:ext cx="8349615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1385">
              <a:lnSpc>
                <a:spcPct val="114700"/>
              </a:lnSpc>
              <a:spcBef>
                <a:spcPts val="100"/>
              </a:spcBef>
            </a:pPr>
            <a:r>
              <a:rPr sz="2700" spc="445" dirty="0">
                <a:solidFill>
                  <a:srgbClr val="CCC3EC"/>
                </a:solidFill>
                <a:latin typeface="Microsoft Sans Serif"/>
                <a:cs typeface="Microsoft Sans Serif"/>
              </a:rPr>
              <a:t>Ключевые</a:t>
            </a:r>
            <a:r>
              <a:rPr sz="2700" spc="45" dirty="0">
                <a:solidFill>
                  <a:srgbClr val="CCC3EC"/>
                </a:solidFill>
                <a:latin typeface="Microsoft Sans Serif"/>
                <a:cs typeface="Microsoft Sans Serif"/>
              </a:rPr>
              <a:t> </a:t>
            </a:r>
            <a:r>
              <a:rPr sz="2700" spc="595" dirty="0">
                <a:solidFill>
                  <a:srgbClr val="CCC3EC"/>
                </a:solidFill>
                <a:latin typeface="Microsoft Sans Serif"/>
                <a:cs typeface="Microsoft Sans Serif"/>
              </a:rPr>
              <a:t>выводы </a:t>
            </a:r>
            <a:r>
              <a:rPr sz="2700" spc="415" dirty="0">
                <a:solidFill>
                  <a:srgbClr val="CCC3EC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2700" spc="35" dirty="0">
                <a:solidFill>
                  <a:srgbClr val="CCC3EC"/>
                </a:solidFill>
                <a:latin typeface="Microsoft Sans Serif"/>
                <a:cs typeface="Microsoft Sans Serif"/>
              </a:rPr>
              <a:t> </a:t>
            </a:r>
            <a:r>
              <a:rPr sz="2700" spc="420" dirty="0">
                <a:solidFill>
                  <a:srgbClr val="CCC3EC"/>
                </a:solidFill>
                <a:latin typeface="Microsoft Sans Serif"/>
                <a:cs typeface="Microsoft Sans Serif"/>
              </a:rPr>
              <a:t>для</a:t>
            </a:r>
            <a:r>
              <a:rPr sz="2700" spc="40" dirty="0">
                <a:solidFill>
                  <a:srgbClr val="CCC3EC"/>
                </a:solidFill>
                <a:latin typeface="Microsoft Sans Serif"/>
                <a:cs typeface="Microsoft Sans Serif"/>
              </a:rPr>
              <a:t> </a:t>
            </a:r>
            <a:r>
              <a:rPr sz="2700" spc="470" dirty="0">
                <a:solidFill>
                  <a:srgbClr val="CCC3EC"/>
                </a:solidFill>
                <a:latin typeface="Microsoft Sans Serif"/>
                <a:cs typeface="Microsoft Sans Serif"/>
              </a:rPr>
              <a:t>работы</a:t>
            </a:r>
            <a:r>
              <a:rPr sz="2700" spc="40" dirty="0">
                <a:solidFill>
                  <a:srgbClr val="CCC3EC"/>
                </a:solidFill>
                <a:latin typeface="Microsoft Sans Serif"/>
                <a:cs typeface="Microsoft Sans Serif"/>
              </a:rPr>
              <a:t> </a:t>
            </a:r>
            <a:r>
              <a:rPr sz="2700" spc="720" dirty="0">
                <a:solidFill>
                  <a:srgbClr val="CCC3EC"/>
                </a:solidFill>
                <a:latin typeface="Microsoft Sans Serif"/>
                <a:cs typeface="Microsoft Sans Serif"/>
              </a:rPr>
              <a:t>со</a:t>
            </a:r>
            <a:r>
              <a:rPr sz="2700" spc="40" dirty="0">
                <a:solidFill>
                  <a:srgbClr val="CCC3EC"/>
                </a:solidFill>
                <a:latin typeface="Microsoft Sans Serif"/>
                <a:cs typeface="Microsoft Sans Serif"/>
              </a:rPr>
              <a:t> </a:t>
            </a:r>
            <a:r>
              <a:rPr sz="2700" spc="515" dirty="0">
                <a:solidFill>
                  <a:srgbClr val="CCC3EC"/>
                </a:solidFill>
                <a:latin typeface="Microsoft Sans Serif"/>
                <a:cs typeface="Microsoft Sans Serif"/>
              </a:rPr>
              <a:t>сборками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679" y="8492705"/>
            <a:ext cx="1062482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Мастерство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spc="60" dirty="0">
                <a:solidFill>
                  <a:srgbClr val="4A6981"/>
                </a:solidFill>
                <a:latin typeface="Palatino Linotype"/>
                <a:cs typeface="Palatino Linotype"/>
              </a:rPr>
              <a:t>в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работе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spc="70" dirty="0">
                <a:solidFill>
                  <a:srgbClr val="4A6981"/>
                </a:solidFill>
                <a:latin typeface="Palatino Linotype"/>
                <a:cs typeface="Palatino Linotype"/>
              </a:rPr>
              <a:t>со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сборками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приходит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spc="125" dirty="0">
                <a:solidFill>
                  <a:srgbClr val="4A6981"/>
                </a:solidFill>
                <a:latin typeface="Palatino Linotype"/>
                <a:cs typeface="Palatino Linotype"/>
              </a:rPr>
              <a:t>с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практикой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и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постоянным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совершенствованием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dirty="0">
                <a:solidFill>
                  <a:srgbClr val="4A6981"/>
                </a:solidFill>
                <a:latin typeface="Palatino Linotype"/>
                <a:cs typeface="Palatino Linotype"/>
              </a:rPr>
              <a:t>методов</a:t>
            </a:r>
            <a:r>
              <a:rPr sz="1450" spc="135" dirty="0">
                <a:solidFill>
                  <a:srgbClr val="4A6981"/>
                </a:solidFill>
                <a:latin typeface="Palatino Linotype"/>
                <a:cs typeface="Palatino Linotype"/>
              </a:rPr>
              <a:t> </a:t>
            </a:r>
            <a:r>
              <a:rPr sz="1450" spc="-10" dirty="0">
                <a:solidFill>
                  <a:srgbClr val="4A6981"/>
                </a:solidFill>
                <a:latin typeface="Palatino Linotype"/>
                <a:cs typeface="Palatino Linotype"/>
              </a:rPr>
              <a:t>моделирования.</a:t>
            </a:r>
            <a:endParaRPr sz="14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" y="118860"/>
            <a:ext cx="11136154" cy="60766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6438900"/>
                </a:moveTo>
                <a:lnTo>
                  <a:pt x="0" y="6438900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389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71" y="2514481"/>
            <a:ext cx="2466858" cy="24668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0723" y="2514481"/>
            <a:ext cx="2466858" cy="24668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1876" y="2514481"/>
            <a:ext cx="2466858" cy="24668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3029" y="2514481"/>
            <a:ext cx="2466857" cy="246685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19095" y="518135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7923" y="47622"/>
                </a:moveTo>
                <a:lnTo>
                  <a:pt x="19772" y="47622"/>
                </a:lnTo>
                <a:lnTo>
                  <a:pt x="18134" y="47241"/>
                </a:lnTo>
                <a:lnTo>
                  <a:pt x="17849" y="47241"/>
                </a:lnTo>
                <a:lnTo>
                  <a:pt x="563" y="30097"/>
                </a:lnTo>
                <a:lnTo>
                  <a:pt x="507" y="29970"/>
                </a:lnTo>
                <a:lnTo>
                  <a:pt x="0" y="27050"/>
                </a:lnTo>
                <a:lnTo>
                  <a:pt x="0" y="20700"/>
                </a:lnTo>
                <a:lnTo>
                  <a:pt x="27049" y="0"/>
                </a:lnTo>
                <a:lnTo>
                  <a:pt x="30097" y="635"/>
                </a:lnTo>
                <a:lnTo>
                  <a:pt x="47622" y="19700"/>
                </a:lnTo>
                <a:lnTo>
                  <a:pt x="47622" y="27050"/>
                </a:lnTo>
                <a:lnTo>
                  <a:pt x="47014" y="29970"/>
                </a:lnTo>
                <a:lnTo>
                  <a:pt x="46987" y="30097"/>
                </a:lnTo>
                <a:lnTo>
                  <a:pt x="44751" y="35812"/>
                </a:lnTo>
                <a:lnTo>
                  <a:pt x="44701" y="35939"/>
                </a:lnTo>
                <a:lnTo>
                  <a:pt x="42923" y="38479"/>
                </a:lnTo>
                <a:lnTo>
                  <a:pt x="38352" y="43051"/>
                </a:lnTo>
                <a:lnTo>
                  <a:pt x="35520" y="44828"/>
                </a:lnTo>
                <a:lnTo>
                  <a:pt x="29970" y="47241"/>
                </a:lnTo>
                <a:lnTo>
                  <a:pt x="27923" y="47622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095" y="546709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7923" y="47622"/>
                </a:moveTo>
                <a:lnTo>
                  <a:pt x="19772" y="47622"/>
                </a:lnTo>
                <a:lnTo>
                  <a:pt x="18133" y="47241"/>
                </a:lnTo>
                <a:lnTo>
                  <a:pt x="17849" y="47241"/>
                </a:lnTo>
                <a:lnTo>
                  <a:pt x="563" y="30097"/>
                </a:lnTo>
                <a:lnTo>
                  <a:pt x="507" y="29970"/>
                </a:lnTo>
                <a:lnTo>
                  <a:pt x="0" y="27050"/>
                </a:lnTo>
                <a:lnTo>
                  <a:pt x="0" y="20700"/>
                </a:lnTo>
                <a:lnTo>
                  <a:pt x="635" y="17652"/>
                </a:lnTo>
                <a:lnTo>
                  <a:pt x="2920" y="11810"/>
                </a:lnTo>
                <a:lnTo>
                  <a:pt x="4614" y="9270"/>
                </a:lnTo>
                <a:lnTo>
                  <a:pt x="4698" y="9143"/>
                </a:lnTo>
                <a:lnTo>
                  <a:pt x="27049" y="0"/>
                </a:lnTo>
                <a:lnTo>
                  <a:pt x="30097" y="635"/>
                </a:lnTo>
                <a:lnTo>
                  <a:pt x="47622" y="19700"/>
                </a:lnTo>
                <a:lnTo>
                  <a:pt x="47622" y="27050"/>
                </a:lnTo>
                <a:lnTo>
                  <a:pt x="47014" y="29970"/>
                </a:lnTo>
                <a:lnTo>
                  <a:pt x="46987" y="30097"/>
                </a:lnTo>
                <a:lnTo>
                  <a:pt x="44751" y="35812"/>
                </a:lnTo>
                <a:lnTo>
                  <a:pt x="44701" y="35939"/>
                </a:lnTo>
                <a:lnTo>
                  <a:pt x="29970" y="47241"/>
                </a:lnTo>
                <a:lnTo>
                  <a:pt x="27923" y="47622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095" y="576235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7923" y="47622"/>
                </a:moveTo>
                <a:lnTo>
                  <a:pt x="19772" y="47622"/>
                </a:lnTo>
                <a:lnTo>
                  <a:pt x="18134" y="47241"/>
                </a:lnTo>
                <a:lnTo>
                  <a:pt x="17849" y="47241"/>
                </a:lnTo>
                <a:lnTo>
                  <a:pt x="0" y="27050"/>
                </a:lnTo>
                <a:lnTo>
                  <a:pt x="0" y="20827"/>
                </a:lnTo>
                <a:lnTo>
                  <a:pt x="20700" y="0"/>
                </a:lnTo>
                <a:lnTo>
                  <a:pt x="27049" y="0"/>
                </a:lnTo>
                <a:lnTo>
                  <a:pt x="47622" y="19785"/>
                </a:lnTo>
                <a:lnTo>
                  <a:pt x="47622" y="27050"/>
                </a:lnTo>
                <a:lnTo>
                  <a:pt x="46987" y="30097"/>
                </a:lnTo>
                <a:lnTo>
                  <a:pt x="44751" y="35812"/>
                </a:lnTo>
                <a:lnTo>
                  <a:pt x="44701" y="35939"/>
                </a:lnTo>
                <a:lnTo>
                  <a:pt x="42923" y="38479"/>
                </a:lnTo>
                <a:lnTo>
                  <a:pt x="38352" y="43051"/>
                </a:lnTo>
                <a:lnTo>
                  <a:pt x="35812" y="44702"/>
                </a:lnTo>
                <a:lnTo>
                  <a:pt x="29970" y="47241"/>
                </a:lnTo>
                <a:lnTo>
                  <a:pt x="27923" y="47622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7346" y="527867"/>
            <a:ext cx="9962515" cy="942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5"/>
              </a:spcBef>
            </a:pPr>
            <a:r>
              <a:rPr dirty="0"/>
              <a:t>Примеры</a:t>
            </a:r>
            <a:r>
              <a:rPr spc="80" dirty="0"/>
              <a:t> </a:t>
            </a:r>
            <a:r>
              <a:rPr dirty="0"/>
              <a:t>успешного</a:t>
            </a:r>
            <a:r>
              <a:rPr spc="95" dirty="0"/>
              <a:t> </a:t>
            </a:r>
            <a:r>
              <a:rPr dirty="0"/>
              <a:t>применения</a:t>
            </a:r>
            <a:r>
              <a:rPr spc="90" dirty="0"/>
              <a:t> </a:t>
            </a:r>
            <a:r>
              <a:rPr dirty="0"/>
              <a:t>сборок</a:t>
            </a:r>
            <a:r>
              <a:rPr spc="90" dirty="0"/>
              <a:t> </a:t>
            </a:r>
            <a:r>
              <a:rPr dirty="0"/>
              <a:t>в</a:t>
            </a:r>
            <a:r>
              <a:rPr spc="95" dirty="0"/>
              <a:t> </a:t>
            </a:r>
            <a:r>
              <a:rPr spc="-10" dirty="0"/>
              <a:t>различных отраслях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7241" y="4956127"/>
            <a:ext cx="5756910" cy="8826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Авиация: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сложные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субсборки,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строгие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допуски,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анализ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прочности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веса.</a:t>
            </a:r>
            <a:endParaRPr sz="1150">
              <a:latin typeface="Microsoft Sans Serif"/>
              <a:cs typeface="Microsoft Sans Serif"/>
            </a:endParaRPr>
          </a:p>
          <a:p>
            <a:pPr marL="12700" marR="5080">
              <a:lnSpc>
                <a:spcPct val="163000"/>
              </a:lnSpc>
              <a:spcBef>
                <a:spcPts val="5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Авто: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массовое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конфигурирование,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проверка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на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производственной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линии.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Машиностроение: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модульные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сборки,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быстрый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выпуск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новых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конфигураций.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318" y="1684552"/>
            <a:ext cx="938276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30400"/>
              </a:lnSpc>
              <a:spcBef>
                <a:spcPts val="95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Сборочные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модели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применяются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в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машиностроении,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аэрокосмической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индустрии,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авт</a:t>
            </a:r>
            <a:r>
              <a:rPr sz="1725" spc="-15" baseline="-16908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омобилестроении,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потр</a:t>
            </a:r>
            <a:r>
              <a:rPr sz="1725" spc="-30" baseline="-16908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ебительских</a:t>
            </a:r>
            <a:r>
              <a:rPr sz="1150" spc="10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товарах</a:t>
            </a:r>
            <a:r>
              <a:rPr sz="1150" spc="9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50" dirty="0">
                <a:solidFill>
                  <a:srgbClr val="6F655C"/>
                </a:solidFill>
                <a:latin typeface="Microsoft Sans Serif"/>
                <a:cs typeface="Microsoft Sans Serif"/>
              </a:rPr>
              <a:t>и </a:t>
            </a:r>
            <a:r>
              <a:rPr sz="1150" spc="-35" dirty="0">
                <a:solidFill>
                  <a:srgbClr val="6F655C"/>
                </a:solidFill>
                <a:latin typeface="Microsoft Sans Serif"/>
                <a:cs typeface="Microsoft Sans Serif"/>
              </a:rPr>
              <a:t>медицине</a:t>
            </a:r>
            <a:r>
              <a:rPr sz="1725" spc="-52" baseline="-19323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r>
              <a:rPr sz="1150" spc="-35" dirty="0">
                <a:solidFill>
                  <a:srgbClr val="6F655C"/>
                </a:solidFill>
                <a:latin typeface="Microsoft Sans Serif"/>
                <a:cs typeface="Microsoft Sans Serif"/>
              </a:rPr>
              <a:t>.</a:t>
            </a:r>
            <a:r>
              <a:rPr sz="1150" spc="5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Рассмотрим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ключевые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примеры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выгоды.</a:t>
            </a:r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38" y="438592"/>
            <a:ext cx="10844636" cy="51048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262" y="2322227"/>
            <a:ext cx="11075439" cy="30244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42" y="921356"/>
            <a:ext cx="10849850" cy="51915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" y="-2"/>
            <a:ext cx="11430000" cy="9725025"/>
            <a:chOff x="-3" y="-2"/>
            <a:chExt cx="11430000" cy="9725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" y="-2"/>
              <a:ext cx="11430003" cy="97250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3074" y="4208631"/>
              <a:ext cx="5122722" cy="512272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008" y="179011"/>
            <a:ext cx="9905365" cy="942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5"/>
              </a:spcBef>
            </a:pPr>
            <a:r>
              <a:rPr dirty="0"/>
              <a:t>Вопросы</a:t>
            </a:r>
            <a:r>
              <a:rPr spc="110" dirty="0"/>
              <a:t> </a:t>
            </a:r>
            <a:r>
              <a:rPr dirty="0"/>
              <a:t>и</a:t>
            </a:r>
            <a:r>
              <a:rPr spc="120" dirty="0"/>
              <a:t> </a:t>
            </a:r>
            <a:r>
              <a:rPr dirty="0"/>
              <a:t>ответы:</a:t>
            </a:r>
            <a:r>
              <a:rPr spc="120" dirty="0"/>
              <a:t> </a:t>
            </a:r>
            <a:r>
              <a:rPr dirty="0"/>
              <a:t>Ваш</a:t>
            </a:r>
            <a:r>
              <a:rPr spc="110" dirty="0"/>
              <a:t> </a:t>
            </a:r>
            <a:r>
              <a:rPr dirty="0"/>
              <a:t>путь</a:t>
            </a:r>
            <a:r>
              <a:rPr spc="120" dirty="0"/>
              <a:t> </a:t>
            </a:r>
            <a:r>
              <a:rPr dirty="0"/>
              <a:t>к</a:t>
            </a:r>
            <a:r>
              <a:rPr spc="120" dirty="0"/>
              <a:t> </a:t>
            </a:r>
            <a:r>
              <a:rPr dirty="0"/>
              <a:t>мастерству</a:t>
            </a:r>
            <a:r>
              <a:rPr spc="120" dirty="0"/>
              <a:t> </a:t>
            </a:r>
            <a:r>
              <a:rPr dirty="0"/>
              <a:t>в</a:t>
            </a:r>
            <a:r>
              <a:rPr spc="120" dirty="0"/>
              <a:t> </a:t>
            </a:r>
            <a:r>
              <a:rPr dirty="0"/>
              <a:t>работе</a:t>
            </a:r>
            <a:r>
              <a:rPr spc="120" dirty="0"/>
              <a:t> </a:t>
            </a:r>
            <a:r>
              <a:rPr spc="-25" dirty="0"/>
              <a:t>со </a:t>
            </a:r>
            <a:r>
              <a:rPr spc="-10" dirty="0"/>
              <a:t>сборками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564" y="2973457"/>
            <a:ext cx="24980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детализации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шаблоны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субсборок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564" y="3287676"/>
            <a:ext cx="195326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для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качества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и.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564" y="3601895"/>
            <a:ext cx="194500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повторного</a:t>
            </a:r>
            <a:r>
              <a:rPr sz="1150" spc="14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использования.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5867" y="2957434"/>
            <a:ext cx="2211705" cy="493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конфигурациями</a:t>
            </a:r>
            <a:r>
              <a:rPr sz="110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0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циклом</a:t>
            </a:r>
            <a:r>
              <a:rPr sz="11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жизни</a:t>
            </a: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изделия</a:t>
            </a: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spc="459" dirty="0">
                <a:solidFill>
                  <a:srgbClr val="6F655C"/>
                </a:solidFill>
                <a:latin typeface="Microsoft Sans Serif"/>
                <a:cs typeface="Microsoft Sans Serif"/>
              </a:rPr>
              <a:t>—</a:t>
            </a: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ключ</a:t>
            </a:r>
            <a:r>
              <a:rPr sz="1100" spc="-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к</a:t>
            </a: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 надёжному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5867" y="3551971"/>
            <a:ext cx="126746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масштабированию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5867" y="3849239"/>
            <a:ext cx="1287780" cy="196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проектных</a:t>
            </a:r>
            <a:r>
              <a:rPr sz="1100" spc="-4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данных.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320" y="5615733"/>
            <a:ext cx="5096510" cy="1106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225" dirty="0">
                <a:solidFill>
                  <a:srgbClr val="6F655C"/>
                </a:solidFill>
                <a:latin typeface="Microsoft Sans Serif"/>
                <a:cs typeface="Microsoft Sans Serif"/>
              </a:rPr>
              <a:t>Готов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15" dirty="0">
                <a:solidFill>
                  <a:srgbClr val="6F655C"/>
                </a:solidFill>
                <a:latin typeface="Microsoft Sans Serif"/>
                <a:cs typeface="Microsoft Sans Serif"/>
              </a:rPr>
              <a:t>ответить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65" dirty="0">
                <a:solidFill>
                  <a:srgbClr val="6F655C"/>
                </a:solidFill>
                <a:latin typeface="Microsoft Sans Serif"/>
                <a:cs typeface="Microsoft Sans Serif"/>
              </a:rPr>
              <a:t>на</a:t>
            </a:r>
            <a:r>
              <a:rPr sz="135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90" dirty="0">
                <a:solidFill>
                  <a:srgbClr val="6F655C"/>
                </a:solidFill>
                <a:latin typeface="Microsoft Sans Serif"/>
                <a:cs typeface="Microsoft Sans Serif"/>
              </a:rPr>
              <a:t>ваши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335" dirty="0">
                <a:solidFill>
                  <a:srgbClr val="6F655C"/>
                </a:solidFill>
                <a:latin typeface="Microsoft Sans Serif"/>
                <a:cs typeface="Microsoft Sans Serif"/>
              </a:rPr>
              <a:t>вопросы</a:t>
            </a:r>
            <a:r>
              <a:rPr sz="135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33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9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помочь</a:t>
            </a:r>
            <a:r>
              <a:rPr sz="135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360" dirty="0">
                <a:solidFill>
                  <a:srgbClr val="6F655C"/>
                </a:solidFill>
                <a:latin typeface="Microsoft Sans Serif"/>
                <a:cs typeface="Microsoft Sans Serif"/>
              </a:rPr>
              <a:t>с</a:t>
            </a:r>
            <a:endParaRPr sz="1350">
              <a:latin typeface="Microsoft Sans Serif"/>
              <a:cs typeface="Microsoft Sans Serif"/>
            </a:endParaRPr>
          </a:p>
          <a:p>
            <a:pPr marL="12700" marR="5080">
              <a:lnSpc>
                <a:spcPct val="211300"/>
              </a:lnSpc>
            </a:pPr>
            <a:r>
              <a:rPr sz="1350" spc="26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практическими</a:t>
            </a:r>
            <a:r>
              <a:rPr sz="13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35" dirty="0">
                <a:solidFill>
                  <a:srgbClr val="6F655C"/>
                </a:solidFill>
                <a:latin typeface="Microsoft Sans Serif"/>
                <a:cs typeface="Microsoft Sans Serif"/>
              </a:rPr>
              <a:t>рекомендациями</a:t>
            </a:r>
            <a:r>
              <a:rPr sz="13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33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</a:t>
            </a:r>
            <a:r>
              <a:rPr sz="13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40" dirty="0">
                <a:solidFill>
                  <a:srgbClr val="6F655C"/>
                </a:solidFill>
                <a:latin typeface="Microsoft Sans Serif"/>
                <a:cs typeface="Microsoft Sans Serif"/>
              </a:rPr>
              <a:t>внедрению </a:t>
            </a:r>
            <a:r>
              <a:rPr sz="1350" spc="285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подходов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300" dirty="0">
                <a:solidFill>
                  <a:srgbClr val="6F655C"/>
                </a:solidFill>
                <a:latin typeface="Microsoft Sans Serif"/>
                <a:cs typeface="Microsoft Sans Serif"/>
              </a:rPr>
              <a:t>к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7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сборкам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35" dirty="0">
                <a:solidFill>
                  <a:srgbClr val="6F655C"/>
                </a:solidFill>
                <a:latin typeface="Microsoft Sans Serif"/>
                <a:cs typeface="Microsoft Sans Serif"/>
              </a:rPr>
              <a:t>в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45" dirty="0">
                <a:solidFill>
                  <a:srgbClr val="6F655C"/>
                </a:solidFill>
                <a:latin typeface="Microsoft Sans Serif"/>
                <a:cs typeface="Microsoft Sans Serif"/>
              </a:rPr>
              <a:t>вашей</a:t>
            </a:r>
            <a:r>
              <a:rPr sz="13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50" spc="254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компании.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472" y="982773"/>
            <a:ext cx="9745345" cy="831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32100"/>
              </a:lnSpc>
              <a:spcBef>
                <a:spcPts val="95"/>
              </a:spcBef>
            </a:pP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Заключительная</a:t>
            </a:r>
            <a:r>
              <a:rPr sz="2000" b="1" spc="8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сессия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300" dirty="0">
                <a:solidFill>
                  <a:srgbClr val="6F655C"/>
                </a:solidFill>
                <a:latin typeface="Cambria"/>
                <a:cs typeface="Cambria"/>
              </a:rPr>
              <a:t>-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разбор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практических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кейсов,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советы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по</a:t>
            </a:r>
            <a:r>
              <a:rPr sz="200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внедрению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процессов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(PDM/PLM),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85" dirty="0">
                <a:solidFill>
                  <a:srgbClr val="6F655C"/>
                </a:solidFill>
                <a:latin typeface="Cambria"/>
                <a:cs typeface="Cambria"/>
              </a:rPr>
              <a:t>рекоменда</a:t>
            </a:r>
            <a:r>
              <a:rPr sz="1725" spc="-127" baseline="-2657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725" spc="-359" baseline="-26570" dirty="0">
                <a:solidFill>
                  <a:srgbClr val="6F655C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ции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по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стандартизации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моделей</a:t>
            </a:r>
            <a:r>
              <a:rPr sz="2000" b="1" spc="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200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обучение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072" y="1884218"/>
            <a:ext cx="6760209" cy="332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2437765" algn="l"/>
              </a:tabLst>
            </a:pP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команды.</a:t>
            </a:r>
            <a:r>
              <a:rPr sz="2000" b="1" spc="-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175" dirty="0">
                <a:solidFill>
                  <a:srgbClr val="6F655C"/>
                </a:solidFill>
                <a:latin typeface="Cambria"/>
                <a:cs typeface="Cambria"/>
              </a:rPr>
              <a:t>Осн</a:t>
            </a:r>
            <a:r>
              <a:rPr sz="2000" b="1" spc="170" dirty="0">
                <a:solidFill>
                  <a:srgbClr val="6F655C"/>
                </a:solidFill>
                <a:latin typeface="Cambria"/>
                <a:cs typeface="Cambria"/>
              </a:rPr>
              <a:t>о</a:t>
            </a:r>
            <a:r>
              <a:rPr sz="2000" b="1" spc="175" dirty="0">
                <a:solidFill>
                  <a:srgbClr val="6F655C"/>
                </a:solidFill>
                <a:latin typeface="Cambria"/>
                <a:cs typeface="Cambria"/>
              </a:rPr>
              <a:t>вн</a:t>
            </a:r>
            <a:r>
              <a:rPr sz="2000" b="1" spc="-1315" dirty="0">
                <a:solidFill>
                  <a:srgbClr val="6F655C"/>
                </a:solidFill>
                <a:latin typeface="Cambria"/>
                <a:cs typeface="Cambria"/>
              </a:rPr>
              <a:t>ы</a:t>
            </a:r>
            <a:r>
              <a:rPr sz="1725" spc="270" baseline="38647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r>
              <a:rPr sz="1725" baseline="38647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е</a:t>
            </a:r>
            <a:r>
              <a:rPr sz="2000" b="1" spc="2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руководящие</a:t>
            </a:r>
            <a:r>
              <a:rPr sz="2000" b="1" spc="2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принципы</a:t>
            </a:r>
            <a:r>
              <a:rPr sz="2000" b="1" spc="2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для</a:t>
            </a:r>
            <a:r>
              <a:rPr sz="2000" b="1" spc="2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0" dirty="0">
                <a:solidFill>
                  <a:srgbClr val="6F655C"/>
                </a:solidFill>
                <a:latin typeface="Cambria"/>
                <a:cs typeface="Cambria"/>
              </a:rPr>
              <a:t>дал</a:t>
            </a:r>
            <a:r>
              <a:rPr sz="2000" b="1" spc="-1165" dirty="0">
                <a:solidFill>
                  <a:srgbClr val="6F655C"/>
                </a:solidFill>
                <a:latin typeface="Cambria"/>
                <a:cs typeface="Cambria"/>
              </a:rPr>
              <a:t>ь</a:t>
            </a:r>
            <a:r>
              <a:rPr sz="1725" spc="-135" baseline="38647" dirty="0">
                <a:solidFill>
                  <a:srgbClr val="6F655C"/>
                </a:solidFill>
                <a:latin typeface="Trebuchet MS"/>
                <a:cs typeface="Trebuchet MS"/>
              </a:rPr>
              <a:t>:</a:t>
            </a:r>
            <a:endParaRPr sz="1725" baseline="38647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7131" y="2973457"/>
            <a:ext cx="270764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знаний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сокращают</a:t>
            </a:r>
            <a:r>
              <a:rPr sz="115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ошибки</a:t>
            </a:r>
            <a:r>
              <a:rPr sz="115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ускоряют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7131" y="3287676"/>
            <a:ext cx="1951989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внедрение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лучших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практик.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4564" y="2195886"/>
            <a:ext cx="5765165" cy="66929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3483610" algn="l"/>
              </a:tabLst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Стандарты</a:t>
            </a:r>
            <a:r>
              <a:rPr sz="1450" b="1" spc="31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моделирования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	Интеграция</a:t>
            </a:r>
            <a:r>
              <a:rPr sz="1450" b="1" spc="16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</a:t>
            </a:r>
            <a:r>
              <a:rPr sz="1450" b="1" spc="1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45" dirty="0">
                <a:solidFill>
                  <a:srgbClr val="6F655C"/>
                </a:solidFill>
                <a:latin typeface="Cambria"/>
                <a:cs typeface="Cambria"/>
              </a:rPr>
              <a:t>PLM</a:t>
            </a:r>
            <a:endParaRPr sz="14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483610" algn="l"/>
                <a:tab pos="4286885" algn="l"/>
                <a:tab pos="4972685" algn="l"/>
              </a:tabLst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Единые</a:t>
            </a:r>
            <a:r>
              <a:rPr sz="1150" spc="1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правила</a:t>
            </a:r>
            <a:r>
              <a:rPr sz="1150" spc="1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именования,</a:t>
            </a:r>
            <a:r>
              <a:rPr sz="1150" spc="1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уровни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	</a:t>
            </a:r>
            <a:r>
              <a:rPr sz="1650" spc="-15" baseline="2525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Контроль</a:t>
            </a:r>
            <a:r>
              <a:rPr sz="1650" baseline="2525" dirty="0">
                <a:solidFill>
                  <a:srgbClr val="6F655C"/>
                </a:solidFill>
                <a:latin typeface="Microsoft Sans Serif"/>
                <a:cs typeface="Microsoft Sans Serif"/>
              </a:rPr>
              <a:t>	</a:t>
            </a:r>
            <a:r>
              <a:rPr sz="1650" spc="-15" baseline="2525" dirty="0">
                <a:solidFill>
                  <a:srgbClr val="6F655C"/>
                </a:solidFill>
                <a:latin typeface="Microsoft Sans Serif"/>
                <a:cs typeface="Microsoft Sans Serif"/>
              </a:rPr>
              <a:t>версий,</a:t>
            </a:r>
            <a:r>
              <a:rPr sz="1650" baseline="2525" dirty="0">
                <a:solidFill>
                  <a:srgbClr val="6F655C"/>
                </a:solidFill>
                <a:latin typeface="Microsoft Sans Serif"/>
                <a:cs typeface="Microsoft Sans Serif"/>
              </a:rPr>
              <a:t>	</a:t>
            </a:r>
            <a:r>
              <a:rPr sz="1650" spc="-15" baseline="2525" dirty="0">
                <a:solidFill>
                  <a:srgbClr val="6F655C"/>
                </a:solidFill>
                <a:latin typeface="Microsoft Sans Serif"/>
                <a:cs typeface="Microsoft Sans Serif"/>
              </a:rPr>
              <a:t>управление</a:t>
            </a:r>
            <a:endParaRPr sz="1650" baseline="2525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50766" y="1884218"/>
            <a:ext cx="3281679" cy="980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b="1" dirty="0">
                <a:solidFill>
                  <a:srgbClr val="6F655C"/>
                </a:solidFill>
                <a:latin typeface="Cambria"/>
                <a:cs typeface="Cambria"/>
              </a:rPr>
              <a:t>нейшего</a:t>
            </a:r>
            <a:r>
              <a:rPr sz="2000" b="1" spc="-2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6F655C"/>
                </a:solidFill>
                <a:latin typeface="Cambria"/>
                <a:cs typeface="Cambria"/>
              </a:rPr>
              <a:t>роста:</a:t>
            </a:r>
            <a:endParaRPr sz="2000">
              <a:latin typeface="Cambria"/>
              <a:cs typeface="Cambria"/>
            </a:endParaRPr>
          </a:p>
          <a:p>
            <a:pPr marL="678815">
              <a:lnSpc>
                <a:spcPct val="100000"/>
              </a:lnSpc>
              <a:spcBef>
                <a:spcPts val="1295"/>
              </a:spcBef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Обучение</a:t>
            </a:r>
            <a:r>
              <a:rPr sz="1450" b="1" spc="3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обмен</a:t>
            </a:r>
            <a:r>
              <a:rPr sz="1450" b="1" spc="3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знаниями</a:t>
            </a:r>
            <a:endParaRPr sz="1450">
              <a:latin typeface="Cambria"/>
              <a:cs typeface="Cambria"/>
            </a:endParaRPr>
          </a:p>
          <a:p>
            <a:pPr marL="678815">
              <a:lnSpc>
                <a:spcPct val="100000"/>
              </a:lnSpc>
              <a:spcBef>
                <a:spcPts val="685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Регулярные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ревью,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чек-листы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база</a:t>
            </a:r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014" y="4211144"/>
            <a:ext cx="5828030" cy="675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50" spc="85" dirty="0">
                <a:solidFill>
                  <a:srgbClr val="000000"/>
                </a:solidFill>
              </a:rPr>
              <a:t>Спасибо</a:t>
            </a:r>
            <a:r>
              <a:rPr sz="4250" spc="20" dirty="0">
                <a:solidFill>
                  <a:srgbClr val="000000"/>
                </a:solidFill>
              </a:rPr>
              <a:t> </a:t>
            </a:r>
            <a:r>
              <a:rPr sz="4250" dirty="0">
                <a:solidFill>
                  <a:srgbClr val="000000"/>
                </a:solidFill>
              </a:rPr>
              <a:t>за</a:t>
            </a:r>
            <a:r>
              <a:rPr sz="4250" spc="40" dirty="0">
                <a:solidFill>
                  <a:srgbClr val="000000"/>
                </a:solidFill>
              </a:rPr>
              <a:t> </a:t>
            </a:r>
            <a:r>
              <a:rPr sz="4250" spc="-10" dirty="0">
                <a:solidFill>
                  <a:srgbClr val="000000"/>
                </a:solidFill>
              </a:rPr>
              <a:t>внимание!</a:t>
            </a:r>
            <a:endParaRPr sz="42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6438900"/>
                </a:moveTo>
                <a:lnTo>
                  <a:pt x="0" y="6438900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389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12" y="257"/>
            <a:ext cx="4286047" cy="64383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346" y="1432699"/>
            <a:ext cx="5332730" cy="942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5"/>
              </a:spcBef>
            </a:pPr>
            <a:r>
              <a:rPr spc="60" dirty="0"/>
              <a:t>Сборки</a:t>
            </a:r>
            <a:r>
              <a:rPr spc="110" dirty="0"/>
              <a:t> </a:t>
            </a:r>
            <a:r>
              <a:rPr dirty="0"/>
              <a:t>в</a:t>
            </a:r>
            <a:r>
              <a:rPr spc="110" dirty="0"/>
              <a:t> </a:t>
            </a:r>
            <a:r>
              <a:rPr spc="165" dirty="0"/>
              <a:t>CAD</a:t>
            </a:r>
            <a:r>
              <a:rPr spc="110" dirty="0"/>
              <a:t> </a:t>
            </a:r>
            <a:r>
              <a:rPr dirty="0"/>
              <a:t>системах:</a:t>
            </a:r>
            <a:r>
              <a:rPr spc="110" dirty="0"/>
              <a:t> </a:t>
            </a:r>
            <a:r>
              <a:rPr spc="160" dirty="0"/>
              <a:t>От </a:t>
            </a:r>
            <a:r>
              <a:rPr spc="-10" dirty="0"/>
              <a:t>детали</a:t>
            </a:r>
            <a:r>
              <a:rPr spc="65" dirty="0"/>
              <a:t> </a:t>
            </a:r>
            <a:r>
              <a:rPr dirty="0"/>
              <a:t>к</a:t>
            </a:r>
            <a:r>
              <a:rPr spc="80" dirty="0"/>
              <a:t> </a:t>
            </a:r>
            <a:r>
              <a:rPr dirty="0"/>
              <a:t>сложному</a:t>
            </a:r>
            <a:r>
              <a:rPr spc="75" dirty="0"/>
              <a:t> </a:t>
            </a:r>
            <a:r>
              <a:rPr spc="-10" dirty="0"/>
              <a:t>продукту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7346" y="2514741"/>
            <a:ext cx="5372100" cy="2682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3600"/>
              </a:lnSpc>
              <a:spcBef>
                <a:spcPts val="95"/>
              </a:spcBef>
            </a:pP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В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этой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презентации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мы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последовательно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пройдём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путь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от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понимания</a:t>
            </a:r>
            <a:r>
              <a:rPr sz="14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базовой</a:t>
            </a:r>
            <a:r>
              <a:rPr sz="14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концепции</a:t>
            </a:r>
            <a:r>
              <a:rPr sz="14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</a:t>
            </a:r>
            <a:r>
              <a:rPr sz="14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</a:t>
            </a:r>
            <a:r>
              <a:rPr sz="14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практических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приёмов проектирования сложных изделий в </a:t>
            </a:r>
            <a:r>
              <a:rPr sz="14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CAD: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архитектура</a:t>
            </a:r>
            <a:r>
              <a:rPr sz="1450" spc="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сборки,</a:t>
            </a:r>
            <a:r>
              <a:rPr sz="1450" spc="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стратегии</a:t>
            </a:r>
            <a:r>
              <a:rPr sz="1450" spc="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моделирования,</a:t>
            </a:r>
            <a:r>
              <a:rPr sz="1450" spc="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оптимизация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производительности,</a:t>
            </a:r>
            <a:r>
              <a:rPr sz="1450" spc="-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параметризация</a:t>
            </a:r>
            <a:r>
              <a:rPr sz="1450" spc="-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и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анализ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взаимодействий между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компонентами.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 Материал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рассчитан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на</a:t>
            </a:r>
            <a:r>
              <a:rPr sz="1450" spc="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инженеров-конструкторов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проектные</a:t>
            </a:r>
            <a:r>
              <a:rPr sz="1450" spc="2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команды,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желающие</a:t>
            </a:r>
            <a:r>
              <a:rPr sz="145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перейти</a:t>
            </a:r>
            <a:r>
              <a:rPr sz="14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от</a:t>
            </a:r>
            <a:r>
              <a:rPr sz="14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деталей</a:t>
            </a:r>
            <a:r>
              <a:rPr sz="14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к</a:t>
            </a:r>
            <a:r>
              <a:rPr sz="14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устойчивой</a:t>
            </a:r>
            <a:r>
              <a:rPr sz="14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системе </a:t>
            </a:r>
            <a:r>
              <a:rPr sz="14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сборочных</a:t>
            </a:r>
            <a:r>
              <a:rPr sz="145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моделей.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13490" cy="6791325"/>
          </a:xfrm>
          <a:custGeom>
            <a:avLst/>
            <a:gdLst/>
            <a:ahLst/>
            <a:cxnLst/>
            <a:rect l="l" t="t" r="r" b="b"/>
            <a:pathLst>
              <a:path w="11413490" h="6791325">
                <a:moveTo>
                  <a:pt x="11413064" y="6791325"/>
                </a:moveTo>
                <a:lnTo>
                  <a:pt x="0" y="6791325"/>
                </a:lnTo>
                <a:lnTo>
                  <a:pt x="0" y="0"/>
                </a:lnTo>
                <a:lnTo>
                  <a:pt x="11413064" y="0"/>
                </a:lnTo>
                <a:lnTo>
                  <a:pt x="11413064" y="6791325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387" y="1275677"/>
            <a:ext cx="4931348" cy="4931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7058" y="400662"/>
            <a:ext cx="8890000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Что </a:t>
            </a:r>
            <a:r>
              <a:rPr dirty="0"/>
              <a:t>такое</a:t>
            </a:r>
            <a:r>
              <a:rPr spc="80" dirty="0"/>
              <a:t> </a:t>
            </a:r>
            <a:r>
              <a:rPr dirty="0"/>
              <a:t>сборка</a:t>
            </a:r>
            <a:r>
              <a:rPr spc="85" dirty="0"/>
              <a:t> </a:t>
            </a:r>
            <a:r>
              <a:rPr dirty="0"/>
              <a:t>в</a:t>
            </a:r>
            <a:r>
              <a:rPr spc="75" dirty="0"/>
              <a:t> </a:t>
            </a:r>
            <a:r>
              <a:rPr spc="155" dirty="0"/>
              <a:t>СА?</a:t>
            </a:r>
            <a:r>
              <a:rPr spc="85" dirty="0"/>
              <a:t> </a:t>
            </a:r>
            <a:r>
              <a:rPr dirty="0"/>
              <a:t>Основы</a:t>
            </a:r>
            <a:r>
              <a:rPr spc="75" dirty="0"/>
              <a:t> </a:t>
            </a:r>
            <a:r>
              <a:rPr dirty="0"/>
              <a:t>и</a:t>
            </a:r>
            <a:r>
              <a:rPr spc="85" dirty="0"/>
              <a:t> </a:t>
            </a:r>
            <a:r>
              <a:rPr spc="-10" dirty="0"/>
              <a:t>преимущества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10848" y="1486794"/>
            <a:ext cx="14274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77950" algn="l"/>
              </a:tabLst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r>
              <a:rPr sz="1150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1150" spc="-85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086" y="920408"/>
            <a:ext cx="4757420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34800"/>
              </a:lnSpc>
              <a:spcBef>
                <a:spcPts val="95"/>
              </a:spcBef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Сборка</a:t>
            </a:r>
            <a:r>
              <a:rPr sz="1500" spc="4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-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это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виртуальная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композиция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деталей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6F655C"/>
                </a:solidFill>
                <a:latin typeface="Microsoft Sans Serif"/>
                <a:cs typeface="Microsoft Sans Serif"/>
              </a:rPr>
              <a:t>и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подузлов,</a:t>
            </a:r>
            <a:r>
              <a:rPr sz="150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соединённых</a:t>
            </a:r>
            <a:r>
              <a:rPr sz="150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в</a:t>
            </a:r>
            <a:r>
              <a:rPr sz="150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единую</a:t>
            </a:r>
            <a:r>
              <a:rPr sz="1500" spc="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конструкци</a:t>
            </a:r>
            <a:r>
              <a:rPr sz="1500" spc="-865" dirty="0">
                <a:solidFill>
                  <a:srgbClr val="6F655C"/>
                </a:solidFill>
                <a:latin typeface="Microsoft Sans Serif"/>
                <a:cs typeface="Microsoft Sans Serif"/>
              </a:rPr>
              <a:t>ю</a:t>
            </a:r>
            <a:r>
              <a:rPr sz="1725" spc="-15" baseline="38647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725" spc="397" baseline="38647" dirty="0">
                <a:solidFill>
                  <a:srgbClr val="6F655C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.</a:t>
            </a:r>
            <a:r>
              <a:rPr sz="1500" spc="4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Она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786" y="1536850"/>
            <a:ext cx="441134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800"/>
              </a:lnSpc>
              <a:spcBef>
                <a:spcPts val="95"/>
              </a:spcBef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хранит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связи,</a:t>
            </a:r>
            <a:r>
              <a:rPr sz="1500" spc="5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положения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500" spc="5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правила</a:t>
            </a:r>
            <a:r>
              <a:rPr sz="1500" spc="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сопряжений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между</a:t>
            </a:r>
            <a:r>
              <a:rPr sz="150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компонентами.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5432" y="3286066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5"/>
                </a:moveTo>
                <a:lnTo>
                  <a:pt x="21387" y="49315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5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5432" y="39025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5"/>
                </a:moveTo>
                <a:lnTo>
                  <a:pt x="21387" y="49315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5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5432" y="421072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4"/>
                </a:moveTo>
                <a:lnTo>
                  <a:pt x="21387" y="49314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4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5432" y="482717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5"/>
                </a:moveTo>
                <a:lnTo>
                  <a:pt x="21387" y="49315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5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5432" y="54436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5"/>
                </a:moveTo>
                <a:lnTo>
                  <a:pt x="21387" y="49315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5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432" y="606005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7927" y="49314"/>
                </a:moveTo>
                <a:lnTo>
                  <a:pt x="21387" y="49314"/>
                </a:lnTo>
                <a:lnTo>
                  <a:pt x="18242" y="48689"/>
                </a:lnTo>
                <a:lnTo>
                  <a:pt x="0" y="27927"/>
                </a:lnTo>
                <a:lnTo>
                  <a:pt x="0" y="21387"/>
                </a:lnTo>
                <a:lnTo>
                  <a:pt x="21387" y="0"/>
                </a:lnTo>
                <a:lnTo>
                  <a:pt x="27927" y="0"/>
                </a:lnTo>
                <a:lnTo>
                  <a:pt x="49315" y="24657"/>
                </a:lnTo>
                <a:lnTo>
                  <a:pt x="49315" y="27927"/>
                </a:lnTo>
                <a:lnTo>
                  <a:pt x="27927" y="49314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4786" y="2536718"/>
            <a:ext cx="4454525" cy="3649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spc="1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1500" spc="1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сборок: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342265" marR="5080" indent="53975">
              <a:lnSpc>
                <a:spcPct val="134800"/>
              </a:lnSpc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Целостное</a:t>
            </a:r>
            <a:r>
              <a:rPr sz="150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продукта</a:t>
            </a:r>
            <a:r>
              <a:rPr sz="150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50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более точная</a:t>
            </a:r>
            <a:endParaRPr sz="1500">
              <a:latin typeface="Microsoft Sans Serif"/>
              <a:cs typeface="Microsoft Sans Serif"/>
            </a:endParaRPr>
          </a:p>
          <a:p>
            <a:pPr marL="396240">
              <a:lnSpc>
                <a:spcPct val="100000"/>
              </a:lnSpc>
              <a:spcBef>
                <a:spcPts val="630"/>
              </a:spcBef>
            </a:pP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документация.</a:t>
            </a:r>
            <a:endParaRPr sz="1500">
              <a:latin typeface="Microsoft Sans Serif"/>
              <a:cs typeface="Microsoft Sans Serif"/>
            </a:endParaRPr>
          </a:p>
          <a:p>
            <a:pPr marL="342265" marR="484505" indent="53975">
              <a:lnSpc>
                <a:spcPct val="134800"/>
              </a:lnSpc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500" spc="-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проверки</a:t>
            </a:r>
            <a:r>
              <a:rPr sz="1500" spc="-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взаимосвязей</a:t>
            </a:r>
            <a:r>
              <a:rPr sz="1500" spc="-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6F655C"/>
                </a:solidFill>
                <a:latin typeface="Microsoft Sans Serif"/>
                <a:cs typeface="Microsoft Sans Serif"/>
              </a:rPr>
              <a:t>и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динамики.</a:t>
            </a:r>
            <a:endParaRPr sz="1500">
              <a:latin typeface="Microsoft Sans Serif"/>
              <a:cs typeface="Microsoft Sans Serif"/>
            </a:endParaRPr>
          </a:p>
          <a:p>
            <a:pPr marL="342265" marR="484505" indent="53975">
              <a:lnSpc>
                <a:spcPct val="134800"/>
              </a:lnSpc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Повторное</a:t>
            </a:r>
            <a:r>
              <a:rPr sz="150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150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500" spc="6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50" dirty="0">
                <a:solidFill>
                  <a:srgbClr val="6F655C"/>
                </a:solidFill>
                <a:latin typeface="Microsoft Sans Serif"/>
                <a:cs typeface="Microsoft Sans Serif"/>
              </a:rPr>
              <a:t>и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конфигураций.</a:t>
            </a:r>
            <a:endParaRPr sz="1500">
              <a:latin typeface="Microsoft Sans Serif"/>
              <a:cs typeface="Microsoft Sans Serif"/>
            </a:endParaRPr>
          </a:p>
          <a:p>
            <a:pPr marL="342265" marR="1088390" indent="53975">
              <a:lnSpc>
                <a:spcPct val="134800"/>
              </a:lnSpc>
            </a:pP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Ускорение</a:t>
            </a:r>
            <a:r>
              <a:rPr sz="15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междисциплинарного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взаимодействия</a:t>
            </a:r>
            <a:r>
              <a:rPr sz="15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(механика, </a:t>
            </a:r>
            <a:r>
              <a:rPr sz="1500" dirty="0">
                <a:solidFill>
                  <a:srgbClr val="6F655C"/>
                </a:solidFill>
                <a:latin typeface="Microsoft Sans Serif"/>
                <a:cs typeface="Microsoft Sans Serif"/>
              </a:rPr>
              <a:t>электрика,</a:t>
            </a:r>
            <a:r>
              <a:rPr sz="1500" spc="-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сборка).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7"/>
            <a:ext cx="11431905" cy="6648450"/>
          </a:xfrm>
          <a:custGeom>
            <a:avLst/>
            <a:gdLst/>
            <a:ahLst/>
            <a:cxnLst/>
            <a:rect l="l" t="t" r="r" b="b"/>
            <a:pathLst>
              <a:path w="11431905" h="6648450">
                <a:moveTo>
                  <a:pt x="11442700" y="6654800"/>
                </a:moveTo>
                <a:lnTo>
                  <a:pt x="0" y="6654800"/>
                </a:lnTo>
                <a:lnTo>
                  <a:pt x="0" y="0"/>
                </a:lnTo>
                <a:lnTo>
                  <a:pt x="11442700" y="0"/>
                </a:lnTo>
                <a:lnTo>
                  <a:pt x="11442700" y="66548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0" y="257"/>
            <a:ext cx="4286249" cy="66481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571" y="2879721"/>
            <a:ext cx="6086474" cy="3438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7374" y="399380"/>
            <a:ext cx="5752465" cy="9423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5"/>
              </a:spcBef>
            </a:pPr>
            <a:r>
              <a:rPr dirty="0"/>
              <a:t>Типы</a:t>
            </a:r>
            <a:r>
              <a:rPr spc="60" dirty="0"/>
              <a:t> </a:t>
            </a:r>
            <a:r>
              <a:rPr dirty="0"/>
              <a:t>сборок:</a:t>
            </a:r>
            <a:r>
              <a:rPr spc="55" dirty="0"/>
              <a:t> </a:t>
            </a:r>
            <a:r>
              <a:rPr dirty="0"/>
              <a:t>Иерархические</a:t>
            </a:r>
            <a:r>
              <a:rPr spc="55" dirty="0"/>
              <a:t> </a:t>
            </a:r>
            <a:r>
              <a:rPr spc="-50" dirty="0"/>
              <a:t>и </a:t>
            </a:r>
            <a:r>
              <a:rPr dirty="0"/>
              <a:t>плоские</a:t>
            </a:r>
            <a:r>
              <a:rPr spc="40" dirty="0"/>
              <a:t> </a:t>
            </a:r>
            <a:r>
              <a:rPr spc="-10" dirty="0"/>
              <a:t>структуры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6443" y="4745351"/>
            <a:ext cx="5678170" cy="12636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39370" algn="ctr">
              <a:lnSpc>
                <a:spcPct val="100000"/>
              </a:lnSpc>
              <a:spcBef>
                <a:spcPts val="114"/>
              </a:spcBef>
            </a:pPr>
            <a:r>
              <a:rPr sz="1400" b="1" spc="-50" dirty="0">
                <a:latin typeface="Cambria"/>
                <a:cs typeface="Cambria"/>
              </a:rPr>
              <a:t>2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Плоская</a:t>
            </a:r>
            <a:endParaRPr sz="1450">
              <a:latin typeface="Cambria"/>
              <a:cs typeface="Cambria"/>
            </a:endParaRPr>
          </a:p>
          <a:p>
            <a:pPr marL="12700" marR="5080">
              <a:lnSpc>
                <a:spcPct val="116399"/>
              </a:lnSpc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Все</a:t>
            </a:r>
            <a:r>
              <a:rPr sz="145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компоненты</a:t>
            </a:r>
            <a:r>
              <a:rPr sz="145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на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одном</a:t>
            </a:r>
            <a:r>
              <a:rPr sz="145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уровне;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проще</a:t>
            </a:r>
            <a:r>
              <a:rPr sz="145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визуально,</a:t>
            </a:r>
            <a:r>
              <a:rPr sz="1450" b="1" spc="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но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менее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масштабируема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для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больших</a:t>
            </a:r>
            <a:r>
              <a:rPr sz="1450" b="1" spc="8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проектов.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274" y="1504490"/>
            <a:ext cx="5981065" cy="274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 marR="43180">
              <a:lnSpc>
                <a:spcPct val="135900"/>
              </a:lnSpc>
              <a:spcBef>
                <a:spcPts val="9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Существует</a:t>
            </a:r>
            <a:r>
              <a:rPr sz="1150" spc="6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две</a:t>
            </a:r>
            <a:r>
              <a:rPr sz="1150" spc="7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базовые</a:t>
            </a:r>
            <a:r>
              <a:rPr sz="1150" spc="7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архитектуры</a:t>
            </a:r>
            <a:r>
              <a:rPr sz="1150" spc="6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сборок:</a:t>
            </a:r>
            <a:r>
              <a:rPr sz="1150" spc="7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725" spc="-37" baseline="-7246" dirty="0">
                <a:solidFill>
                  <a:srgbClr val="6F655C"/>
                </a:solidFill>
                <a:latin typeface="Trebuchet MS"/>
                <a:cs typeface="Trebuchet MS"/>
              </a:rPr>
              <a:t>:</a:t>
            </a:r>
            <a:r>
              <a:rPr sz="1150" spc="-25" dirty="0">
                <a:solidFill>
                  <a:srgbClr val="6F655C"/>
                </a:solidFill>
                <a:latin typeface="Microsoft Sans Serif"/>
                <a:cs typeface="Microsoft Sans Serif"/>
              </a:rPr>
              <a:t>ерархическая</a:t>
            </a:r>
            <a:r>
              <a:rPr sz="1150" spc="7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(мн</a:t>
            </a:r>
            <a:r>
              <a:rPr sz="1725" spc="-30" baseline="-7246" dirty="0">
                <a:solidFill>
                  <a:srgbClr val="6F655C"/>
                </a:solidFill>
                <a:latin typeface="Trebuchet MS"/>
                <a:cs typeface="Trebuchet MS"/>
              </a:rPr>
              <a:t>(</a:t>
            </a:r>
            <a:r>
              <a:rPr sz="1150" spc="-20" dirty="0">
                <a:solidFill>
                  <a:srgbClr val="6F655C"/>
                </a:solidFill>
                <a:latin typeface="Microsoft Sans Serif"/>
                <a:cs typeface="Microsoft Sans Serif"/>
              </a:rPr>
              <a:t>огоуровневая)</a:t>
            </a:r>
            <a:r>
              <a:rPr sz="1150" spc="7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 </a:t>
            </a:r>
            <a:r>
              <a:rPr sz="1725" spc="-75" baseline="-7246" dirty="0">
                <a:solidFill>
                  <a:srgbClr val="6F655C"/>
                </a:solidFill>
                <a:latin typeface="Trebuchet MS"/>
                <a:cs typeface="Trebuchet MS"/>
              </a:rPr>
              <a:t>)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плоская</a:t>
            </a:r>
            <a:r>
              <a:rPr sz="1150" spc="5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40" dirty="0">
                <a:solidFill>
                  <a:srgbClr val="6F655C"/>
                </a:solidFill>
                <a:latin typeface="Microsoft Sans Serif"/>
                <a:cs typeface="Microsoft Sans Serif"/>
              </a:rPr>
              <a:t>(пл</a:t>
            </a:r>
            <a:r>
              <a:rPr sz="1725" spc="-60" baseline="-7246" dirty="0">
                <a:solidFill>
                  <a:srgbClr val="6F655C"/>
                </a:solidFill>
                <a:latin typeface="Trebuchet MS"/>
                <a:cs typeface="Trebuchet MS"/>
              </a:rPr>
              <a:t>(</a:t>
            </a:r>
            <a:r>
              <a:rPr sz="1150" spc="-40" dirty="0">
                <a:solidFill>
                  <a:srgbClr val="6F655C"/>
                </a:solidFill>
                <a:latin typeface="Microsoft Sans Serif"/>
                <a:cs typeface="Microsoft Sans Serif"/>
              </a:rPr>
              <a:t>оский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список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компонентов).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Иерархические</a:t>
            </a:r>
            <a:r>
              <a:rPr sz="1150" spc="5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организуют</a:t>
            </a:r>
            <a:r>
              <a:rPr sz="1150" spc="5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подузлы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субсборки,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удобны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для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крупных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проектов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повторного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использования.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Плоские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подходят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для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простых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изделий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дают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прямой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доступ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всем</a:t>
            </a:r>
            <a:r>
              <a:rPr sz="1150" spc="7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деталям,но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могут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усложнить</a:t>
            </a:r>
            <a:r>
              <a:rPr sz="115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управление</a:t>
            </a:r>
            <a:r>
              <a:rPr sz="1150" spc="14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зависимостями.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63500" algn="ctr">
              <a:lnSpc>
                <a:spcPct val="100000"/>
              </a:lnSpc>
            </a:pPr>
            <a:r>
              <a:rPr sz="1400" b="1" spc="-340" dirty="0">
                <a:latin typeface="Cambria"/>
                <a:cs typeface="Cambria"/>
              </a:rPr>
              <a:t>1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400">
              <a:latin typeface="Cambria"/>
              <a:cs typeface="Cambria"/>
            </a:endParaRPr>
          </a:p>
          <a:p>
            <a:pPr marL="503555">
              <a:lnSpc>
                <a:spcPct val="100000"/>
              </a:lnSpc>
            </a:pP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Иерархическая</a:t>
            </a:r>
            <a:endParaRPr sz="1450">
              <a:latin typeface="Cambria"/>
              <a:cs typeface="Cambria"/>
            </a:endParaRPr>
          </a:p>
          <a:p>
            <a:pPr marL="503555" marR="666750">
              <a:lnSpc>
                <a:spcPct val="116399"/>
              </a:lnSpc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Структура</a:t>
            </a:r>
            <a:r>
              <a:rPr sz="1450" b="1" spc="8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из</a:t>
            </a:r>
            <a:r>
              <a:rPr sz="1450" b="1" spc="8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субсборок;</a:t>
            </a:r>
            <a:r>
              <a:rPr sz="1450" b="1" spc="8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удобна</a:t>
            </a:r>
            <a:r>
              <a:rPr sz="1450" b="1" spc="8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для</a:t>
            </a:r>
            <a:r>
              <a:rPr sz="1450" b="1" spc="9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сложных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изделий,</a:t>
            </a:r>
            <a:r>
              <a:rPr sz="1450" b="1" spc="5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параллельной</a:t>
            </a:r>
            <a:r>
              <a:rPr sz="1450" b="1" spc="5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разработки</a:t>
            </a:r>
            <a:r>
              <a:rPr sz="1450" b="1" spc="5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6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версионности.</a:t>
            </a:r>
            <a:endParaRPr sz="1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515100"/>
          </a:xfrm>
          <a:custGeom>
            <a:avLst/>
            <a:gdLst/>
            <a:ahLst/>
            <a:cxnLst/>
            <a:rect l="l" t="t" r="r" b="b"/>
            <a:pathLst>
              <a:path w="11430000" h="6515100">
                <a:moveTo>
                  <a:pt x="11430000" y="6515100"/>
                </a:moveTo>
                <a:lnTo>
                  <a:pt x="0" y="6515100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5151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"/>
            <a:ext cx="4285954" cy="65148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86324" y="2933699"/>
            <a:ext cx="2895600" cy="19050"/>
          </a:xfrm>
          <a:custGeom>
            <a:avLst/>
            <a:gdLst/>
            <a:ahLst/>
            <a:cxnLst/>
            <a:rect l="l" t="t" r="r" b="b"/>
            <a:pathLst>
              <a:path w="2895600" h="19050">
                <a:moveTo>
                  <a:pt x="2895600" y="19050"/>
                </a:moveTo>
                <a:lnTo>
                  <a:pt x="0" y="19050"/>
                </a:lnTo>
                <a:lnTo>
                  <a:pt x="0" y="0"/>
                </a:lnTo>
                <a:lnTo>
                  <a:pt x="2895600" y="0"/>
                </a:lnTo>
                <a:lnTo>
                  <a:pt x="2895600" y="19050"/>
                </a:lnTo>
                <a:close/>
              </a:path>
            </a:pathLst>
          </a:custGeom>
          <a:solidFill>
            <a:srgbClr val="E1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6324" y="5067299"/>
            <a:ext cx="5943600" cy="19050"/>
          </a:xfrm>
          <a:custGeom>
            <a:avLst/>
            <a:gdLst/>
            <a:ahLst/>
            <a:cxnLst/>
            <a:rect l="l" t="t" r="r" b="b"/>
            <a:pathLst>
              <a:path w="5943600" h="19050">
                <a:moveTo>
                  <a:pt x="5943600" y="19050"/>
                </a:moveTo>
                <a:lnTo>
                  <a:pt x="0" y="19050"/>
                </a:lnTo>
                <a:lnTo>
                  <a:pt x="0" y="0"/>
                </a:lnTo>
                <a:lnTo>
                  <a:pt x="5943600" y="0"/>
                </a:lnTo>
                <a:lnTo>
                  <a:pt x="5943600" y="19050"/>
                </a:lnTo>
                <a:close/>
              </a:path>
            </a:pathLst>
          </a:custGeom>
          <a:solidFill>
            <a:srgbClr val="B4D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34325" y="2933699"/>
            <a:ext cx="2895600" cy="19050"/>
          </a:xfrm>
          <a:custGeom>
            <a:avLst/>
            <a:gdLst/>
            <a:ahLst/>
            <a:cxnLst/>
            <a:rect l="l" t="t" r="r" b="b"/>
            <a:pathLst>
              <a:path w="2895600" h="19050">
                <a:moveTo>
                  <a:pt x="2895600" y="19050"/>
                </a:moveTo>
                <a:lnTo>
                  <a:pt x="0" y="19050"/>
                </a:lnTo>
                <a:lnTo>
                  <a:pt x="0" y="0"/>
                </a:lnTo>
                <a:lnTo>
                  <a:pt x="2895600" y="0"/>
                </a:lnTo>
                <a:lnTo>
                  <a:pt x="2895600" y="19050"/>
                </a:lnTo>
                <a:close/>
              </a:path>
            </a:pathLst>
          </a:custGeom>
          <a:solidFill>
            <a:srgbClr val="CCC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3624" y="413592"/>
            <a:ext cx="5665470" cy="14090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0"/>
              </a:spcBef>
            </a:pPr>
            <a:r>
              <a:rPr dirty="0"/>
              <a:t>Методы</a:t>
            </a:r>
            <a:r>
              <a:rPr spc="105" dirty="0"/>
              <a:t> </a:t>
            </a:r>
            <a:r>
              <a:rPr dirty="0"/>
              <a:t>сборки:</a:t>
            </a:r>
            <a:r>
              <a:rPr spc="114" dirty="0"/>
              <a:t> </a:t>
            </a:r>
            <a:r>
              <a:rPr dirty="0"/>
              <a:t>"Снизу</a:t>
            </a:r>
            <a:r>
              <a:rPr spc="114" dirty="0"/>
              <a:t> </a:t>
            </a:r>
            <a:r>
              <a:rPr spc="-10" dirty="0"/>
              <a:t>вверх", </a:t>
            </a:r>
            <a:r>
              <a:rPr dirty="0"/>
              <a:t>"Сверху</a:t>
            </a:r>
            <a:r>
              <a:rPr spc="-5" dirty="0"/>
              <a:t> </a:t>
            </a:r>
            <a:r>
              <a:rPr dirty="0"/>
              <a:t>вниз" и</a:t>
            </a:r>
            <a:r>
              <a:rPr spc="-5" dirty="0"/>
              <a:t> </a:t>
            </a:r>
            <a:r>
              <a:rPr spc="-10" dirty="0"/>
              <a:t>гибридные подходы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77871" y="2003424"/>
            <a:ext cx="1289050" cy="4902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540"/>
              </a:spcBef>
            </a:pPr>
            <a:r>
              <a:rPr sz="1150" spc="-85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3624" y="2669477"/>
            <a:ext cx="1120775" cy="485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spc="-25" dirty="0">
                <a:solidFill>
                  <a:srgbClr val="6F655C"/>
                </a:solidFill>
                <a:latin typeface="Georgia"/>
                <a:cs typeface="Georgia"/>
              </a:rPr>
              <a:t>01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Снизу</a:t>
            </a:r>
            <a:r>
              <a:rPr sz="1450" spc="15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20" dirty="0">
                <a:solidFill>
                  <a:srgbClr val="6F655C"/>
                </a:solidFill>
                <a:latin typeface="Georgia"/>
                <a:cs typeface="Georgia"/>
              </a:rPr>
              <a:t>вверх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3624" y="3128801"/>
            <a:ext cx="2534285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Начинают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50" dirty="0">
                <a:solidFill>
                  <a:srgbClr val="6F655C"/>
                </a:solidFill>
                <a:latin typeface="Georgia"/>
                <a:cs typeface="Georgia"/>
              </a:rPr>
              <a:t>с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деталей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195" dirty="0">
                <a:solidFill>
                  <a:srgbClr val="6F655C"/>
                </a:solidFill>
                <a:latin typeface="Georgia"/>
                <a:cs typeface="Georgia"/>
              </a:rPr>
              <a:t>-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20" dirty="0">
                <a:solidFill>
                  <a:srgbClr val="6F655C"/>
                </a:solidFill>
                <a:latin typeface="Georgia"/>
                <a:cs typeface="Georgia"/>
              </a:rPr>
              <a:t>затем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создают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подузлы</a:t>
            </a:r>
            <a:r>
              <a:rPr sz="1450" spc="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50" dirty="0">
                <a:solidFill>
                  <a:srgbClr val="6F655C"/>
                </a:solidFill>
                <a:latin typeface="Georgia"/>
                <a:cs typeface="Georgia"/>
              </a:rPr>
              <a:t>и</a:t>
            </a:r>
            <a:r>
              <a:rPr sz="1450" spc="50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итоговую</a:t>
            </a:r>
            <a:r>
              <a:rPr sz="1450" spc="229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сборку.</a:t>
            </a:r>
            <a:r>
              <a:rPr sz="1450" spc="229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Подходит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при</a:t>
            </a:r>
            <a:r>
              <a:rPr sz="1450" spc="204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готовых</a:t>
            </a:r>
            <a:r>
              <a:rPr sz="1450" spc="204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элементах</a:t>
            </a:r>
            <a:r>
              <a:rPr sz="1450" spc="2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50" dirty="0">
                <a:solidFill>
                  <a:srgbClr val="6F655C"/>
                </a:solidFill>
                <a:latin typeface="Georgia"/>
                <a:cs typeface="Georgia"/>
              </a:rPr>
              <a:t>и 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контрактных</a:t>
            </a:r>
            <a:r>
              <a:rPr sz="1450" spc="2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деталях.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757" y="4794805"/>
            <a:ext cx="5603240" cy="11283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spc="-25" dirty="0">
                <a:solidFill>
                  <a:srgbClr val="6F655C"/>
                </a:solidFill>
                <a:latin typeface="Georgia"/>
                <a:cs typeface="Georgia"/>
              </a:rPr>
              <a:t>03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Гибридный</a:t>
            </a:r>
            <a:endParaRPr sz="1450">
              <a:latin typeface="Georgia"/>
              <a:cs typeface="Georgia"/>
            </a:endParaRPr>
          </a:p>
          <a:p>
            <a:pPr marL="16510" marR="5080">
              <a:lnSpc>
                <a:spcPct val="130400"/>
              </a:lnSpc>
              <a:spcBef>
                <a:spcPts val="1465"/>
              </a:spcBef>
            </a:pPr>
            <a:r>
              <a:rPr sz="1150" spc="10" dirty="0">
                <a:solidFill>
                  <a:srgbClr val="6F655C"/>
                </a:solidFill>
                <a:latin typeface="Palatino Linotype"/>
                <a:cs typeface="Palatino Linotype"/>
              </a:rPr>
              <a:t>Комбинация</a:t>
            </a:r>
            <a:r>
              <a:rPr sz="1150" spc="8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50" dirty="0">
                <a:solidFill>
                  <a:srgbClr val="6F655C"/>
                </a:solidFill>
                <a:latin typeface="Palatino Linotype"/>
                <a:cs typeface="Palatino Linotype"/>
              </a:rPr>
              <a:t>двух</a:t>
            </a:r>
            <a:r>
              <a:rPr sz="1150" spc="8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45" dirty="0">
                <a:solidFill>
                  <a:srgbClr val="6F655C"/>
                </a:solidFill>
                <a:latin typeface="Palatino Linotype"/>
                <a:cs typeface="Palatino Linotype"/>
              </a:rPr>
              <a:t>подходов:</a:t>
            </a:r>
            <a:r>
              <a:rPr sz="1150" spc="85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60" dirty="0">
                <a:solidFill>
                  <a:srgbClr val="6F655C"/>
                </a:solidFill>
                <a:latin typeface="Palatino Linotype"/>
                <a:cs typeface="Palatino Linotype"/>
              </a:rPr>
              <a:t>основные</a:t>
            </a:r>
            <a:r>
              <a:rPr sz="1150" spc="8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50" dirty="0">
                <a:solidFill>
                  <a:srgbClr val="6F655C"/>
                </a:solidFill>
                <a:latin typeface="Palatino Linotype"/>
                <a:cs typeface="Palatino Linotype"/>
              </a:rPr>
              <a:t>интерфейсы</a:t>
            </a:r>
            <a:r>
              <a:rPr sz="1150" spc="8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10" dirty="0">
                <a:solidFill>
                  <a:srgbClr val="6F655C"/>
                </a:solidFill>
                <a:latin typeface="Palatino Linotype"/>
                <a:cs typeface="Palatino Linotype"/>
              </a:rPr>
              <a:t>задаются</a:t>
            </a:r>
            <a:r>
              <a:rPr sz="1150" spc="85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50" dirty="0">
                <a:solidFill>
                  <a:srgbClr val="6F655C"/>
                </a:solidFill>
                <a:latin typeface="Palatino Linotype"/>
                <a:cs typeface="Palatino Linotype"/>
              </a:rPr>
              <a:t>сверху,</a:t>
            </a:r>
            <a:r>
              <a:rPr sz="1150" spc="8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Palatino Linotype"/>
                <a:cs typeface="Palatino Linotype"/>
              </a:rPr>
              <a:t>детали </a:t>
            </a:r>
            <a:r>
              <a:rPr sz="1150" spc="20" dirty="0">
                <a:solidFill>
                  <a:srgbClr val="6F655C"/>
                </a:solidFill>
                <a:latin typeface="Palatino Linotype"/>
                <a:cs typeface="Palatino Linotype"/>
              </a:rPr>
              <a:t>прорабатываются</a:t>
            </a:r>
            <a:r>
              <a:rPr sz="1150" spc="15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20" dirty="0">
                <a:solidFill>
                  <a:srgbClr val="6F655C"/>
                </a:solidFill>
                <a:latin typeface="Palatino Linotype"/>
                <a:cs typeface="Palatino Linotype"/>
              </a:rPr>
              <a:t>снизу.</a:t>
            </a:r>
            <a:r>
              <a:rPr sz="1150" spc="15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20" dirty="0">
                <a:solidFill>
                  <a:srgbClr val="6F655C"/>
                </a:solidFill>
                <a:latin typeface="Palatino Linotype"/>
                <a:cs typeface="Palatino Linotype"/>
              </a:rPr>
              <a:t>Баланс</a:t>
            </a:r>
            <a:r>
              <a:rPr sz="1150" spc="15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20" dirty="0">
                <a:solidFill>
                  <a:srgbClr val="6F655C"/>
                </a:solidFill>
                <a:latin typeface="Palatino Linotype"/>
                <a:cs typeface="Palatino Linotype"/>
              </a:rPr>
              <a:t>контроля</a:t>
            </a:r>
            <a:r>
              <a:rPr sz="1150" spc="15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20" dirty="0">
                <a:solidFill>
                  <a:srgbClr val="6F655C"/>
                </a:solidFill>
                <a:latin typeface="Palatino Linotype"/>
                <a:cs typeface="Palatino Linotype"/>
              </a:rPr>
              <a:t>и</a:t>
            </a:r>
            <a:r>
              <a:rPr sz="1150" spc="150" dirty="0">
                <a:solidFill>
                  <a:srgbClr val="6F655C"/>
                </a:solidFill>
                <a:latin typeface="Palatino Linotype"/>
                <a:cs typeface="Palatino Linotype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Palatino Linotype"/>
                <a:cs typeface="Palatino Linotype"/>
              </a:rPr>
              <a:t>гибкости.</a:t>
            </a:r>
            <a:endParaRPr sz="11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4481" y="2651680"/>
            <a:ext cx="1120775" cy="4851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50" spc="-25" dirty="0">
                <a:solidFill>
                  <a:srgbClr val="6F655C"/>
                </a:solidFill>
                <a:latin typeface="Georgia"/>
                <a:cs typeface="Georgia"/>
              </a:rPr>
              <a:t>02</a:t>
            </a:r>
            <a:endParaRPr sz="11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Сверху</a:t>
            </a:r>
            <a:r>
              <a:rPr sz="1450" spc="24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20" dirty="0">
                <a:solidFill>
                  <a:srgbClr val="6F655C"/>
                </a:solidFill>
                <a:latin typeface="Georgia"/>
                <a:cs typeface="Georgia"/>
              </a:rPr>
              <a:t>вниз</a:t>
            </a:r>
            <a:endParaRPr sz="14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4481" y="3111004"/>
            <a:ext cx="2749550" cy="156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Проектирование</a:t>
            </a:r>
            <a:r>
              <a:rPr sz="1450" spc="30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начинается</a:t>
            </a:r>
            <a:r>
              <a:rPr sz="1450" spc="3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 главной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концепции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50" dirty="0">
                <a:solidFill>
                  <a:srgbClr val="6F655C"/>
                </a:solidFill>
                <a:latin typeface="Georgia"/>
                <a:cs typeface="Georgia"/>
              </a:rPr>
              <a:t>и 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интерфейсов;</a:t>
            </a:r>
            <a:r>
              <a:rPr sz="1450" spc="32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компоненты </a:t>
            </a:r>
            <a:r>
              <a:rPr sz="1450" spc="45" dirty="0">
                <a:solidFill>
                  <a:srgbClr val="6F655C"/>
                </a:solidFill>
                <a:latin typeface="Georgia"/>
                <a:cs typeface="Georgia"/>
              </a:rPr>
              <a:t>вытекают</a:t>
            </a:r>
            <a:r>
              <a:rPr sz="1450" spc="3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из</a:t>
            </a:r>
            <a:r>
              <a:rPr sz="1450" spc="3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общей 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архитектуры.</a:t>
            </a:r>
            <a:r>
              <a:rPr sz="1450" spc="1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Идеально</a:t>
            </a:r>
            <a:r>
              <a:rPr sz="1450" spc="1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25" dirty="0">
                <a:solidFill>
                  <a:srgbClr val="6F655C"/>
                </a:solidFill>
                <a:latin typeface="Georgia"/>
                <a:cs typeface="Georgia"/>
              </a:rPr>
              <a:t>для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системной</a:t>
            </a:r>
            <a:r>
              <a:rPr sz="1450" spc="35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интеграции.</a:t>
            </a:r>
            <a:endParaRPr sz="1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" y="-61"/>
            <a:ext cx="11426825" cy="6435725"/>
          </a:xfrm>
          <a:custGeom>
            <a:avLst/>
            <a:gdLst/>
            <a:ahLst/>
            <a:cxnLst/>
            <a:rect l="l" t="t" r="r" b="b"/>
            <a:pathLst>
              <a:path w="11426825" h="6435725">
                <a:moveTo>
                  <a:pt x="11426284" y="6435481"/>
                </a:moveTo>
                <a:lnTo>
                  <a:pt x="0" y="6435481"/>
                </a:lnTo>
                <a:lnTo>
                  <a:pt x="0" y="0"/>
                </a:lnTo>
                <a:lnTo>
                  <a:pt x="11426284" y="0"/>
                </a:lnTo>
                <a:lnTo>
                  <a:pt x="11426284" y="6435481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261" y="3114292"/>
            <a:ext cx="234111" cy="39133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68819" y="3114289"/>
            <a:ext cx="389890" cy="391795"/>
            <a:chOff x="4068819" y="3114289"/>
            <a:chExt cx="389890" cy="3917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821" y="3114289"/>
              <a:ext cx="389378" cy="2508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79423" y="3258682"/>
              <a:ext cx="43815" cy="238760"/>
            </a:xfrm>
            <a:custGeom>
              <a:avLst/>
              <a:gdLst/>
              <a:ahLst/>
              <a:cxnLst/>
              <a:rect l="l" t="t" r="r" b="b"/>
              <a:pathLst>
                <a:path w="43814" h="238760">
                  <a:moveTo>
                    <a:pt x="16885" y="238629"/>
                  </a:moveTo>
                  <a:lnTo>
                    <a:pt x="16377" y="238249"/>
                  </a:lnTo>
                  <a:lnTo>
                    <a:pt x="15742" y="237614"/>
                  </a:lnTo>
                  <a:lnTo>
                    <a:pt x="14727" y="236725"/>
                  </a:lnTo>
                  <a:lnTo>
                    <a:pt x="7872" y="228857"/>
                  </a:lnTo>
                  <a:lnTo>
                    <a:pt x="7237" y="227968"/>
                  </a:lnTo>
                  <a:lnTo>
                    <a:pt x="6729" y="226953"/>
                  </a:lnTo>
                  <a:lnTo>
                    <a:pt x="6094" y="225937"/>
                  </a:lnTo>
                  <a:lnTo>
                    <a:pt x="5460" y="224795"/>
                  </a:lnTo>
                  <a:lnTo>
                    <a:pt x="3301" y="219337"/>
                  </a:lnTo>
                  <a:lnTo>
                    <a:pt x="2920" y="218195"/>
                  </a:lnTo>
                  <a:lnTo>
                    <a:pt x="2667" y="217306"/>
                  </a:lnTo>
                  <a:lnTo>
                    <a:pt x="2413" y="216291"/>
                  </a:lnTo>
                  <a:lnTo>
                    <a:pt x="2159" y="215530"/>
                  </a:lnTo>
                  <a:lnTo>
                    <a:pt x="1905" y="214514"/>
                  </a:lnTo>
                  <a:lnTo>
                    <a:pt x="1778" y="213753"/>
                  </a:lnTo>
                  <a:lnTo>
                    <a:pt x="1651" y="212864"/>
                  </a:lnTo>
                  <a:lnTo>
                    <a:pt x="1524" y="212103"/>
                  </a:lnTo>
                  <a:lnTo>
                    <a:pt x="1397" y="211214"/>
                  </a:lnTo>
                  <a:lnTo>
                    <a:pt x="1270" y="210452"/>
                  </a:lnTo>
                  <a:lnTo>
                    <a:pt x="1143" y="209564"/>
                  </a:lnTo>
                  <a:lnTo>
                    <a:pt x="1016" y="208802"/>
                  </a:lnTo>
                  <a:lnTo>
                    <a:pt x="889" y="207914"/>
                  </a:lnTo>
                  <a:lnTo>
                    <a:pt x="762" y="207152"/>
                  </a:lnTo>
                  <a:lnTo>
                    <a:pt x="762" y="202201"/>
                  </a:lnTo>
                  <a:lnTo>
                    <a:pt x="889" y="201313"/>
                  </a:lnTo>
                  <a:lnTo>
                    <a:pt x="1016" y="200424"/>
                  </a:lnTo>
                  <a:lnTo>
                    <a:pt x="1143" y="199409"/>
                  </a:lnTo>
                  <a:lnTo>
                    <a:pt x="1270" y="198394"/>
                  </a:lnTo>
                  <a:lnTo>
                    <a:pt x="1397" y="197505"/>
                  </a:lnTo>
                  <a:lnTo>
                    <a:pt x="1524" y="196490"/>
                  </a:lnTo>
                  <a:lnTo>
                    <a:pt x="1778" y="195474"/>
                  </a:lnTo>
                  <a:lnTo>
                    <a:pt x="3047" y="190778"/>
                  </a:lnTo>
                  <a:lnTo>
                    <a:pt x="3301" y="189763"/>
                  </a:lnTo>
                  <a:lnTo>
                    <a:pt x="3554" y="189001"/>
                  </a:lnTo>
                  <a:lnTo>
                    <a:pt x="3935" y="188112"/>
                  </a:lnTo>
                  <a:lnTo>
                    <a:pt x="4189" y="187351"/>
                  </a:lnTo>
                  <a:lnTo>
                    <a:pt x="4570" y="186462"/>
                  </a:lnTo>
                  <a:lnTo>
                    <a:pt x="4951" y="185574"/>
                  </a:lnTo>
                  <a:lnTo>
                    <a:pt x="5459" y="184431"/>
                  </a:lnTo>
                  <a:lnTo>
                    <a:pt x="5967" y="183416"/>
                  </a:lnTo>
                  <a:lnTo>
                    <a:pt x="6475" y="182401"/>
                  </a:lnTo>
                  <a:lnTo>
                    <a:pt x="6982" y="181385"/>
                  </a:lnTo>
                  <a:lnTo>
                    <a:pt x="10919" y="175039"/>
                  </a:lnTo>
                  <a:lnTo>
                    <a:pt x="11553" y="174024"/>
                  </a:lnTo>
                  <a:lnTo>
                    <a:pt x="12315" y="173009"/>
                  </a:lnTo>
                  <a:lnTo>
                    <a:pt x="12950" y="172247"/>
                  </a:lnTo>
                  <a:lnTo>
                    <a:pt x="13711" y="171358"/>
                  </a:lnTo>
                  <a:lnTo>
                    <a:pt x="14346" y="170597"/>
                  </a:lnTo>
                  <a:lnTo>
                    <a:pt x="15108" y="169708"/>
                  </a:lnTo>
                  <a:lnTo>
                    <a:pt x="15869" y="168947"/>
                  </a:lnTo>
                  <a:lnTo>
                    <a:pt x="16631" y="168058"/>
                  </a:lnTo>
                  <a:lnTo>
                    <a:pt x="17266" y="167297"/>
                  </a:lnTo>
                  <a:lnTo>
                    <a:pt x="18154" y="166408"/>
                  </a:lnTo>
                  <a:lnTo>
                    <a:pt x="18916" y="165646"/>
                  </a:lnTo>
                  <a:lnTo>
                    <a:pt x="19805" y="164758"/>
                  </a:lnTo>
                  <a:lnTo>
                    <a:pt x="20567" y="163996"/>
                  </a:lnTo>
                  <a:lnTo>
                    <a:pt x="21456" y="163107"/>
                  </a:lnTo>
                  <a:lnTo>
                    <a:pt x="22217" y="162346"/>
                  </a:lnTo>
                  <a:lnTo>
                    <a:pt x="23106" y="161457"/>
                  </a:lnTo>
                  <a:lnTo>
                    <a:pt x="23868" y="160696"/>
                  </a:lnTo>
                  <a:lnTo>
                    <a:pt x="24757" y="159807"/>
                  </a:lnTo>
                  <a:lnTo>
                    <a:pt x="25518" y="159046"/>
                  </a:lnTo>
                  <a:lnTo>
                    <a:pt x="26407" y="158157"/>
                  </a:lnTo>
                  <a:lnTo>
                    <a:pt x="27169" y="157395"/>
                  </a:lnTo>
                  <a:lnTo>
                    <a:pt x="28058" y="156507"/>
                  </a:lnTo>
                  <a:lnTo>
                    <a:pt x="28819" y="155618"/>
                  </a:lnTo>
                  <a:lnTo>
                    <a:pt x="29708" y="154730"/>
                  </a:lnTo>
                  <a:lnTo>
                    <a:pt x="30343" y="153968"/>
                  </a:lnTo>
                  <a:lnTo>
                    <a:pt x="31105" y="153079"/>
                  </a:lnTo>
                  <a:lnTo>
                    <a:pt x="31866" y="152191"/>
                  </a:lnTo>
                  <a:lnTo>
                    <a:pt x="32755" y="151048"/>
                  </a:lnTo>
                  <a:lnTo>
                    <a:pt x="33644" y="149906"/>
                  </a:lnTo>
                  <a:lnTo>
                    <a:pt x="34406" y="148891"/>
                  </a:lnTo>
                  <a:lnTo>
                    <a:pt x="35040" y="148002"/>
                  </a:lnTo>
                  <a:lnTo>
                    <a:pt x="35548" y="147241"/>
                  </a:lnTo>
                  <a:lnTo>
                    <a:pt x="36183" y="146352"/>
                  </a:lnTo>
                  <a:lnTo>
                    <a:pt x="36818" y="145463"/>
                  </a:lnTo>
                  <a:lnTo>
                    <a:pt x="37452" y="144448"/>
                  </a:lnTo>
                  <a:lnTo>
                    <a:pt x="38087" y="143433"/>
                  </a:lnTo>
                  <a:lnTo>
                    <a:pt x="38595" y="142544"/>
                  </a:lnTo>
                  <a:lnTo>
                    <a:pt x="39103" y="141529"/>
                  </a:lnTo>
                  <a:lnTo>
                    <a:pt x="39484" y="140640"/>
                  </a:lnTo>
                  <a:lnTo>
                    <a:pt x="39991" y="139625"/>
                  </a:lnTo>
                  <a:lnTo>
                    <a:pt x="40372" y="138736"/>
                  </a:lnTo>
                  <a:lnTo>
                    <a:pt x="40753" y="137594"/>
                  </a:lnTo>
                  <a:lnTo>
                    <a:pt x="41134" y="136579"/>
                  </a:lnTo>
                  <a:lnTo>
                    <a:pt x="41515" y="135563"/>
                  </a:lnTo>
                  <a:lnTo>
                    <a:pt x="41769" y="134548"/>
                  </a:lnTo>
                  <a:lnTo>
                    <a:pt x="42022" y="133533"/>
                  </a:lnTo>
                  <a:lnTo>
                    <a:pt x="42276" y="132517"/>
                  </a:lnTo>
                  <a:lnTo>
                    <a:pt x="42530" y="131375"/>
                  </a:lnTo>
                  <a:lnTo>
                    <a:pt x="42784" y="130486"/>
                  </a:lnTo>
                  <a:lnTo>
                    <a:pt x="43038" y="129471"/>
                  </a:lnTo>
                  <a:lnTo>
                    <a:pt x="43165" y="128583"/>
                  </a:lnTo>
                  <a:lnTo>
                    <a:pt x="43292" y="127567"/>
                  </a:lnTo>
                  <a:lnTo>
                    <a:pt x="43419" y="126679"/>
                  </a:lnTo>
                  <a:lnTo>
                    <a:pt x="43546" y="125536"/>
                  </a:lnTo>
                  <a:lnTo>
                    <a:pt x="43673" y="124394"/>
                  </a:lnTo>
                  <a:lnTo>
                    <a:pt x="43800" y="123379"/>
                  </a:lnTo>
                  <a:lnTo>
                    <a:pt x="43800" y="122490"/>
                  </a:lnTo>
                  <a:lnTo>
                    <a:pt x="43800" y="118428"/>
                  </a:lnTo>
                  <a:lnTo>
                    <a:pt x="43673" y="117540"/>
                  </a:lnTo>
                  <a:lnTo>
                    <a:pt x="43546" y="116778"/>
                  </a:lnTo>
                  <a:lnTo>
                    <a:pt x="43419" y="115889"/>
                  </a:lnTo>
                  <a:lnTo>
                    <a:pt x="43292" y="115128"/>
                  </a:lnTo>
                  <a:lnTo>
                    <a:pt x="43165" y="114239"/>
                  </a:lnTo>
                  <a:lnTo>
                    <a:pt x="43038" y="113478"/>
                  </a:lnTo>
                  <a:lnTo>
                    <a:pt x="42784" y="112462"/>
                  </a:lnTo>
                  <a:lnTo>
                    <a:pt x="42657" y="111701"/>
                  </a:lnTo>
                  <a:lnTo>
                    <a:pt x="42403" y="110812"/>
                  </a:lnTo>
                  <a:lnTo>
                    <a:pt x="42149" y="110051"/>
                  </a:lnTo>
                  <a:lnTo>
                    <a:pt x="41895" y="109162"/>
                  </a:lnTo>
                  <a:lnTo>
                    <a:pt x="41642" y="108400"/>
                  </a:lnTo>
                  <a:lnTo>
                    <a:pt x="41261" y="107512"/>
                  </a:lnTo>
                  <a:lnTo>
                    <a:pt x="41007" y="106750"/>
                  </a:lnTo>
                  <a:lnTo>
                    <a:pt x="40626" y="105862"/>
                  </a:lnTo>
                  <a:lnTo>
                    <a:pt x="40372" y="105100"/>
                  </a:lnTo>
                  <a:lnTo>
                    <a:pt x="39991" y="104211"/>
                  </a:lnTo>
                  <a:lnTo>
                    <a:pt x="39611" y="103450"/>
                  </a:lnTo>
                  <a:lnTo>
                    <a:pt x="39103" y="102434"/>
                  </a:lnTo>
                  <a:lnTo>
                    <a:pt x="38722" y="101546"/>
                  </a:lnTo>
                  <a:lnTo>
                    <a:pt x="38214" y="100657"/>
                  </a:lnTo>
                  <a:lnTo>
                    <a:pt x="37833" y="99896"/>
                  </a:lnTo>
                  <a:lnTo>
                    <a:pt x="37325" y="99007"/>
                  </a:lnTo>
                  <a:lnTo>
                    <a:pt x="36817" y="98246"/>
                  </a:lnTo>
                  <a:lnTo>
                    <a:pt x="36182" y="97230"/>
                  </a:lnTo>
                  <a:lnTo>
                    <a:pt x="35421" y="96215"/>
                  </a:lnTo>
                  <a:lnTo>
                    <a:pt x="34532" y="94946"/>
                  </a:lnTo>
                  <a:lnTo>
                    <a:pt x="33516" y="93676"/>
                  </a:lnTo>
                  <a:lnTo>
                    <a:pt x="32501" y="92407"/>
                  </a:lnTo>
                  <a:lnTo>
                    <a:pt x="31739" y="91391"/>
                  </a:lnTo>
                  <a:lnTo>
                    <a:pt x="30977" y="90503"/>
                  </a:lnTo>
                  <a:lnTo>
                    <a:pt x="30216" y="89741"/>
                  </a:lnTo>
                  <a:lnTo>
                    <a:pt x="29327" y="88853"/>
                  </a:lnTo>
                  <a:lnTo>
                    <a:pt x="28565" y="88091"/>
                  </a:lnTo>
                  <a:lnTo>
                    <a:pt x="27676" y="87202"/>
                  </a:lnTo>
                  <a:lnTo>
                    <a:pt x="26915" y="86441"/>
                  </a:lnTo>
                  <a:lnTo>
                    <a:pt x="26026" y="85552"/>
                  </a:lnTo>
                  <a:lnTo>
                    <a:pt x="25264" y="84664"/>
                  </a:lnTo>
                  <a:lnTo>
                    <a:pt x="24375" y="83775"/>
                  </a:lnTo>
                  <a:lnTo>
                    <a:pt x="23614" y="83013"/>
                  </a:lnTo>
                  <a:lnTo>
                    <a:pt x="22852" y="82125"/>
                  </a:lnTo>
                  <a:lnTo>
                    <a:pt x="22090" y="81363"/>
                  </a:lnTo>
                  <a:lnTo>
                    <a:pt x="21328" y="80475"/>
                  </a:lnTo>
                  <a:lnTo>
                    <a:pt x="20567" y="79586"/>
                  </a:lnTo>
                  <a:lnTo>
                    <a:pt x="19678" y="78697"/>
                  </a:lnTo>
                  <a:lnTo>
                    <a:pt x="18916" y="77936"/>
                  </a:lnTo>
                  <a:lnTo>
                    <a:pt x="18028" y="77047"/>
                  </a:lnTo>
                  <a:lnTo>
                    <a:pt x="17266" y="76286"/>
                  </a:lnTo>
                  <a:lnTo>
                    <a:pt x="16377" y="75397"/>
                  </a:lnTo>
                  <a:lnTo>
                    <a:pt x="15615" y="74635"/>
                  </a:lnTo>
                  <a:lnTo>
                    <a:pt x="14854" y="73874"/>
                  </a:lnTo>
                  <a:lnTo>
                    <a:pt x="14092" y="73112"/>
                  </a:lnTo>
                  <a:lnTo>
                    <a:pt x="13330" y="72224"/>
                  </a:lnTo>
                  <a:lnTo>
                    <a:pt x="12568" y="71335"/>
                  </a:lnTo>
                  <a:lnTo>
                    <a:pt x="11807" y="70446"/>
                  </a:lnTo>
                  <a:lnTo>
                    <a:pt x="11172" y="69685"/>
                  </a:lnTo>
                  <a:lnTo>
                    <a:pt x="10537" y="68796"/>
                  </a:lnTo>
                  <a:lnTo>
                    <a:pt x="10029" y="68035"/>
                  </a:lnTo>
                  <a:lnTo>
                    <a:pt x="9395" y="67146"/>
                  </a:lnTo>
                  <a:lnTo>
                    <a:pt x="8887" y="66385"/>
                  </a:lnTo>
                  <a:lnTo>
                    <a:pt x="8252" y="65496"/>
                  </a:lnTo>
                  <a:lnTo>
                    <a:pt x="7744" y="64734"/>
                  </a:lnTo>
                  <a:lnTo>
                    <a:pt x="7236" y="63846"/>
                  </a:lnTo>
                  <a:lnTo>
                    <a:pt x="6728" y="62957"/>
                  </a:lnTo>
                  <a:lnTo>
                    <a:pt x="6220" y="62069"/>
                  </a:lnTo>
                  <a:lnTo>
                    <a:pt x="5839" y="61307"/>
                  </a:lnTo>
                  <a:lnTo>
                    <a:pt x="5459" y="60418"/>
                  </a:lnTo>
                  <a:lnTo>
                    <a:pt x="5078" y="59784"/>
                  </a:lnTo>
                  <a:lnTo>
                    <a:pt x="4697" y="58895"/>
                  </a:lnTo>
                  <a:lnTo>
                    <a:pt x="4443" y="58134"/>
                  </a:lnTo>
                  <a:lnTo>
                    <a:pt x="4062" y="57118"/>
                  </a:lnTo>
                  <a:lnTo>
                    <a:pt x="3681" y="56103"/>
                  </a:lnTo>
                  <a:lnTo>
                    <a:pt x="3301" y="54961"/>
                  </a:lnTo>
                  <a:lnTo>
                    <a:pt x="2920" y="53818"/>
                  </a:lnTo>
                  <a:lnTo>
                    <a:pt x="2539" y="52930"/>
                  </a:lnTo>
                  <a:lnTo>
                    <a:pt x="2285" y="52041"/>
                  </a:lnTo>
                  <a:lnTo>
                    <a:pt x="2031" y="51280"/>
                  </a:lnTo>
                  <a:lnTo>
                    <a:pt x="1778" y="50391"/>
                  </a:lnTo>
                  <a:lnTo>
                    <a:pt x="1524" y="49629"/>
                  </a:lnTo>
                  <a:lnTo>
                    <a:pt x="1270" y="48741"/>
                  </a:lnTo>
                  <a:lnTo>
                    <a:pt x="1143" y="47979"/>
                  </a:lnTo>
                  <a:lnTo>
                    <a:pt x="889" y="46964"/>
                  </a:lnTo>
                  <a:lnTo>
                    <a:pt x="762" y="46202"/>
                  </a:lnTo>
                  <a:lnTo>
                    <a:pt x="635" y="45314"/>
                  </a:lnTo>
                  <a:lnTo>
                    <a:pt x="508" y="44552"/>
                  </a:lnTo>
                  <a:lnTo>
                    <a:pt x="381" y="43664"/>
                  </a:lnTo>
                  <a:lnTo>
                    <a:pt x="254" y="42902"/>
                  </a:lnTo>
                  <a:lnTo>
                    <a:pt x="127" y="42013"/>
                  </a:lnTo>
                  <a:lnTo>
                    <a:pt x="0" y="41252"/>
                  </a:lnTo>
                  <a:lnTo>
                    <a:pt x="0" y="40363"/>
                  </a:lnTo>
                  <a:lnTo>
                    <a:pt x="0" y="39602"/>
                  </a:lnTo>
                  <a:lnTo>
                    <a:pt x="0" y="35413"/>
                  </a:lnTo>
                  <a:lnTo>
                    <a:pt x="127" y="34397"/>
                  </a:lnTo>
                  <a:lnTo>
                    <a:pt x="254" y="33255"/>
                  </a:lnTo>
                  <a:lnTo>
                    <a:pt x="381" y="32113"/>
                  </a:lnTo>
                  <a:lnTo>
                    <a:pt x="508" y="30970"/>
                  </a:lnTo>
                  <a:lnTo>
                    <a:pt x="635" y="29955"/>
                  </a:lnTo>
                  <a:lnTo>
                    <a:pt x="889" y="28813"/>
                  </a:lnTo>
                  <a:lnTo>
                    <a:pt x="1143" y="27797"/>
                  </a:lnTo>
                  <a:lnTo>
                    <a:pt x="1396" y="26655"/>
                  </a:lnTo>
                  <a:lnTo>
                    <a:pt x="3427" y="20435"/>
                  </a:lnTo>
                  <a:lnTo>
                    <a:pt x="3681" y="19674"/>
                  </a:lnTo>
                  <a:lnTo>
                    <a:pt x="4062" y="18785"/>
                  </a:lnTo>
                  <a:lnTo>
                    <a:pt x="4443" y="17897"/>
                  </a:lnTo>
                  <a:lnTo>
                    <a:pt x="4951" y="17008"/>
                  </a:lnTo>
                  <a:lnTo>
                    <a:pt x="8760" y="11169"/>
                  </a:lnTo>
                  <a:lnTo>
                    <a:pt x="9394" y="10281"/>
                  </a:lnTo>
                  <a:lnTo>
                    <a:pt x="10029" y="9519"/>
                  </a:lnTo>
                  <a:lnTo>
                    <a:pt x="10791" y="8757"/>
                  </a:lnTo>
                  <a:lnTo>
                    <a:pt x="11425" y="7996"/>
                  </a:lnTo>
                  <a:lnTo>
                    <a:pt x="12314" y="7107"/>
                  </a:lnTo>
                  <a:lnTo>
                    <a:pt x="13076" y="6346"/>
                  </a:lnTo>
                  <a:lnTo>
                    <a:pt x="13965" y="5457"/>
                  </a:lnTo>
                  <a:lnTo>
                    <a:pt x="14726" y="4823"/>
                  </a:lnTo>
                  <a:lnTo>
                    <a:pt x="15615" y="4061"/>
                  </a:lnTo>
                  <a:lnTo>
                    <a:pt x="16631" y="3299"/>
                  </a:lnTo>
                  <a:lnTo>
                    <a:pt x="17900" y="2284"/>
                  </a:lnTo>
                  <a:lnTo>
                    <a:pt x="19170" y="1269"/>
                  </a:lnTo>
                  <a:lnTo>
                    <a:pt x="20186" y="507"/>
                  </a:lnTo>
                  <a:lnTo>
                    <a:pt x="20820" y="0"/>
                  </a:lnTo>
                </a:path>
              </a:pathLst>
            </a:custGeom>
            <a:ln w="16631">
              <a:solidFill>
                <a:srgbClr val="BC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5043" y="3382498"/>
              <a:ext cx="115658" cy="116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8819" y="3382883"/>
              <a:ext cx="116674" cy="11690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533140" y="3218256"/>
            <a:ext cx="392430" cy="182880"/>
            <a:chOff x="7533140" y="3218256"/>
            <a:chExt cx="392430" cy="182880"/>
          </a:xfrm>
        </p:grpSpPr>
        <p:sp>
          <p:nvSpPr>
            <p:cNvPr id="10" name="object 10"/>
            <p:cNvSpPr/>
            <p:nvPr/>
          </p:nvSpPr>
          <p:spPr>
            <a:xfrm>
              <a:off x="7541454" y="3226570"/>
              <a:ext cx="375920" cy="166370"/>
            </a:xfrm>
            <a:custGeom>
              <a:avLst/>
              <a:gdLst/>
              <a:ahLst/>
              <a:cxnLst/>
              <a:rect l="l" t="t" r="r" b="b"/>
              <a:pathLst>
                <a:path w="375920" h="166370">
                  <a:moveTo>
                    <a:pt x="7112" y="117787"/>
                  </a:moveTo>
                  <a:lnTo>
                    <a:pt x="3558" y="107886"/>
                  </a:lnTo>
                  <a:lnTo>
                    <a:pt x="3177" y="106363"/>
                  </a:lnTo>
                  <a:lnTo>
                    <a:pt x="2795" y="104840"/>
                  </a:lnTo>
                  <a:lnTo>
                    <a:pt x="2414" y="103317"/>
                  </a:lnTo>
                  <a:lnTo>
                    <a:pt x="2160" y="102048"/>
                  </a:lnTo>
                  <a:lnTo>
                    <a:pt x="1906" y="100905"/>
                  </a:lnTo>
                  <a:lnTo>
                    <a:pt x="1651" y="99763"/>
                  </a:lnTo>
                  <a:lnTo>
                    <a:pt x="1397" y="98493"/>
                  </a:lnTo>
                  <a:lnTo>
                    <a:pt x="1143" y="97224"/>
                  </a:lnTo>
                  <a:lnTo>
                    <a:pt x="762" y="94939"/>
                  </a:lnTo>
                  <a:lnTo>
                    <a:pt x="635" y="94051"/>
                  </a:lnTo>
                  <a:lnTo>
                    <a:pt x="508" y="92908"/>
                  </a:lnTo>
                  <a:lnTo>
                    <a:pt x="381" y="92020"/>
                  </a:lnTo>
                  <a:lnTo>
                    <a:pt x="254" y="91005"/>
                  </a:lnTo>
                  <a:lnTo>
                    <a:pt x="127" y="90116"/>
                  </a:lnTo>
                  <a:lnTo>
                    <a:pt x="0" y="88974"/>
                  </a:lnTo>
                  <a:lnTo>
                    <a:pt x="0" y="77297"/>
                  </a:lnTo>
                  <a:lnTo>
                    <a:pt x="127" y="76154"/>
                  </a:lnTo>
                  <a:lnTo>
                    <a:pt x="254" y="75266"/>
                  </a:lnTo>
                  <a:lnTo>
                    <a:pt x="381" y="74123"/>
                  </a:lnTo>
                  <a:lnTo>
                    <a:pt x="508" y="72981"/>
                  </a:lnTo>
                  <a:lnTo>
                    <a:pt x="635" y="71585"/>
                  </a:lnTo>
                  <a:lnTo>
                    <a:pt x="762" y="70189"/>
                  </a:lnTo>
                  <a:lnTo>
                    <a:pt x="889" y="69047"/>
                  </a:lnTo>
                  <a:lnTo>
                    <a:pt x="1016" y="67904"/>
                  </a:lnTo>
                  <a:lnTo>
                    <a:pt x="1143" y="67016"/>
                  </a:lnTo>
                  <a:lnTo>
                    <a:pt x="1397" y="65873"/>
                  </a:lnTo>
                  <a:lnTo>
                    <a:pt x="1524" y="64985"/>
                  </a:lnTo>
                  <a:lnTo>
                    <a:pt x="1779" y="63969"/>
                  </a:lnTo>
                  <a:lnTo>
                    <a:pt x="2033" y="62954"/>
                  </a:lnTo>
                  <a:lnTo>
                    <a:pt x="2287" y="61812"/>
                  </a:lnTo>
                  <a:lnTo>
                    <a:pt x="2541" y="60542"/>
                  </a:lnTo>
                  <a:lnTo>
                    <a:pt x="2922" y="59146"/>
                  </a:lnTo>
                  <a:lnTo>
                    <a:pt x="3304" y="57750"/>
                  </a:lnTo>
                  <a:lnTo>
                    <a:pt x="3685" y="56481"/>
                  </a:lnTo>
                  <a:lnTo>
                    <a:pt x="4066" y="55085"/>
                  </a:lnTo>
                  <a:lnTo>
                    <a:pt x="4447" y="53815"/>
                  </a:lnTo>
                  <a:lnTo>
                    <a:pt x="4829" y="52673"/>
                  </a:lnTo>
                  <a:lnTo>
                    <a:pt x="5210" y="51531"/>
                  </a:lnTo>
                  <a:lnTo>
                    <a:pt x="5591" y="50515"/>
                  </a:lnTo>
                  <a:lnTo>
                    <a:pt x="5972" y="49500"/>
                  </a:lnTo>
                  <a:lnTo>
                    <a:pt x="6354" y="48485"/>
                  </a:lnTo>
                  <a:lnTo>
                    <a:pt x="6861" y="47469"/>
                  </a:lnTo>
                  <a:lnTo>
                    <a:pt x="7750" y="45438"/>
                  </a:lnTo>
                  <a:lnTo>
                    <a:pt x="8258" y="44423"/>
                  </a:lnTo>
                  <a:lnTo>
                    <a:pt x="8892" y="43281"/>
                  </a:lnTo>
                  <a:lnTo>
                    <a:pt x="9400" y="42392"/>
                  </a:lnTo>
                  <a:lnTo>
                    <a:pt x="9907" y="41377"/>
                  </a:lnTo>
                  <a:lnTo>
                    <a:pt x="10415" y="40488"/>
                  </a:lnTo>
                  <a:lnTo>
                    <a:pt x="11049" y="39346"/>
                  </a:lnTo>
                  <a:lnTo>
                    <a:pt x="11684" y="38331"/>
                  </a:lnTo>
                  <a:lnTo>
                    <a:pt x="18413" y="28812"/>
                  </a:lnTo>
                  <a:lnTo>
                    <a:pt x="19175" y="27796"/>
                  </a:lnTo>
                  <a:lnTo>
                    <a:pt x="20191" y="26654"/>
                  </a:lnTo>
                  <a:lnTo>
                    <a:pt x="21080" y="25639"/>
                  </a:lnTo>
                  <a:lnTo>
                    <a:pt x="22096" y="24496"/>
                  </a:lnTo>
                  <a:lnTo>
                    <a:pt x="22984" y="23608"/>
                  </a:lnTo>
                  <a:lnTo>
                    <a:pt x="24000" y="22592"/>
                  </a:lnTo>
                  <a:lnTo>
                    <a:pt x="25016" y="21577"/>
                  </a:lnTo>
                  <a:lnTo>
                    <a:pt x="30857" y="16627"/>
                  </a:lnTo>
                  <a:lnTo>
                    <a:pt x="31999" y="15738"/>
                  </a:lnTo>
                  <a:lnTo>
                    <a:pt x="33015" y="14977"/>
                  </a:lnTo>
                  <a:lnTo>
                    <a:pt x="34031" y="14215"/>
                  </a:lnTo>
                  <a:lnTo>
                    <a:pt x="35047" y="13581"/>
                  </a:lnTo>
                  <a:lnTo>
                    <a:pt x="37078" y="12185"/>
                  </a:lnTo>
                  <a:lnTo>
                    <a:pt x="38221" y="11423"/>
                  </a:lnTo>
                  <a:lnTo>
                    <a:pt x="39364" y="10789"/>
                  </a:lnTo>
                  <a:lnTo>
                    <a:pt x="40633" y="10027"/>
                  </a:lnTo>
                  <a:lnTo>
                    <a:pt x="41903" y="9265"/>
                  </a:lnTo>
                  <a:lnTo>
                    <a:pt x="43172" y="8631"/>
                  </a:lnTo>
                  <a:lnTo>
                    <a:pt x="44315" y="7996"/>
                  </a:lnTo>
                  <a:lnTo>
                    <a:pt x="45331" y="7489"/>
                  </a:lnTo>
                  <a:lnTo>
                    <a:pt x="46347" y="6981"/>
                  </a:lnTo>
                  <a:lnTo>
                    <a:pt x="47490" y="6473"/>
                  </a:lnTo>
                  <a:lnTo>
                    <a:pt x="49013" y="5838"/>
                  </a:lnTo>
                  <a:lnTo>
                    <a:pt x="50664" y="5204"/>
                  </a:lnTo>
                  <a:lnTo>
                    <a:pt x="52187" y="4569"/>
                  </a:lnTo>
                  <a:lnTo>
                    <a:pt x="53456" y="4189"/>
                  </a:lnTo>
                  <a:lnTo>
                    <a:pt x="55361" y="3554"/>
                  </a:lnTo>
                  <a:lnTo>
                    <a:pt x="56504" y="3173"/>
                  </a:lnTo>
                  <a:lnTo>
                    <a:pt x="57773" y="2792"/>
                  </a:lnTo>
                  <a:lnTo>
                    <a:pt x="59424" y="2412"/>
                  </a:lnTo>
                  <a:lnTo>
                    <a:pt x="61074" y="2031"/>
                  </a:lnTo>
                  <a:lnTo>
                    <a:pt x="62598" y="1650"/>
                  </a:lnTo>
                  <a:lnTo>
                    <a:pt x="63741" y="1396"/>
                  </a:lnTo>
                  <a:lnTo>
                    <a:pt x="64884" y="1143"/>
                  </a:lnTo>
                  <a:lnTo>
                    <a:pt x="66915" y="762"/>
                  </a:lnTo>
                  <a:lnTo>
                    <a:pt x="67803" y="635"/>
                  </a:lnTo>
                  <a:lnTo>
                    <a:pt x="68946" y="508"/>
                  </a:lnTo>
                  <a:lnTo>
                    <a:pt x="69962" y="381"/>
                  </a:lnTo>
                  <a:lnTo>
                    <a:pt x="71105" y="254"/>
                  </a:lnTo>
                  <a:lnTo>
                    <a:pt x="71994" y="127"/>
                  </a:lnTo>
                  <a:lnTo>
                    <a:pt x="73010" y="0"/>
                  </a:lnTo>
                  <a:lnTo>
                    <a:pt x="80375" y="0"/>
                  </a:lnTo>
                  <a:lnTo>
                    <a:pt x="81771" y="127"/>
                  </a:lnTo>
                  <a:lnTo>
                    <a:pt x="82914" y="254"/>
                  </a:lnTo>
                  <a:lnTo>
                    <a:pt x="84057" y="381"/>
                  </a:lnTo>
                  <a:lnTo>
                    <a:pt x="85073" y="508"/>
                  </a:lnTo>
                  <a:lnTo>
                    <a:pt x="87358" y="761"/>
                  </a:lnTo>
                  <a:lnTo>
                    <a:pt x="88627" y="889"/>
                  </a:lnTo>
                  <a:lnTo>
                    <a:pt x="90024" y="1142"/>
                  </a:lnTo>
                  <a:lnTo>
                    <a:pt x="91167" y="1269"/>
                  </a:lnTo>
                  <a:lnTo>
                    <a:pt x="92436" y="1523"/>
                  </a:lnTo>
                  <a:lnTo>
                    <a:pt x="93705" y="1777"/>
                  </a:lnTo>
                  <a:lnTo>
                    <a:pt x="95229" y="2157"/>
                  </a:lnTo>
                  <a:lnTo>
                    <a:pt x="96752" y="2538"/>
                  </a:lnTo>
                  <a:lnTo>
                    <a:pt x="98275" y="2919"/>
                  </a:lnTo>
                  <a:lnTo>
                    <a:pt x="99418" y="3300"/>
                  </a:lnTo>
                  <a:lnTo>
                    <a:pt x="100561" y="3681"/>
                  </a:lnTo>
                  <a:lnTo>
                    <a:pt x="101577" y="4061"/>
                  </a:lnTo>
                  <a:lnTo>
                    <a:pt x="102720" y="4442"/>
                  </a:lnTo>
                  <a:lnTo>
                    <a:pt x="104751" y="5204"/>
                  </a:lnTo>
                  <a:lnTo>
                    <a:pt x="105767" y="5585"/>
                  </a:lnTo>
                  <a:lnTo>
                    <a:pt x="106783" y="5965"/>
                  </a:lnTo>
                  <a:lnTo>
                    <a:pt x="107799" y="6346"/>
                  </a:lnTo>
                  <a:lnTo>
                    <a:pt x="108942" y="6854"/>
                  </a:lnTo>
                  <a:lnTo>
                    <a:pt x="110085" y="7362"/>
                  </a:lnTo>
                  <a:lnTo>
                    <a:pt x="111481" y="7996"/>
                  </a:lnTo>
                  <a:lnTo>
                    <a:pt x="114020" y="9139"/>
                  </a:lnTo>
                  <a:lnTo>
                    <a:pt x="116052" y="10027"/>
                  </a:lnTo>
                  <a:lnTo>
                    <a:pt x="117194" y="10535"/>
                  </a:lnTo>
                  <a:lnTo>
                    <a:pt x="118464" y="11043"/>
                  </a:lnTo>
                  <a:lnTo>
                    <a:pt x="119987" y="11804"/>
                  </a:lnTo>
                  <a:lnTo>
                    <a:pt x="121511" y="12566"/>
                  </a:lnTo>
                  <a:lnTo>
                    <a:pt x="123034" y="13201"/>
                  </a:lnTo>
                  <a:lnTo>
                    <a:pt x="124303" y="13708"/>
                  </a:lnTo>
                  <a:lnTo>
                    <a:pt x="125446" y="14216"/>
                  </a:lnTo>
                  <a:lnTo>
                    <a:pt x="126462" y="14597"/>
                  </a:lnTo>
                  <a:lnTo>
                    <a:pt x="127478" y="14978"/>
                  </a:lnTo>
                  <a:lnTo>
                    <a:pt x="128494" y="15359"/>
                  </a:lnTo>
                  <a:lnTo>
                    <a:pt x="129510" y="15739"/>
                  </a:lnTo>
                  <a:lnTo>
                    <a:pt x="130526" y="16120"/>
                  </a:lnTo>
                  <a:lnTo>
                    <a:pt x="131669" y="16501"/>
                  </a:lnTo>
                  <a:lnTo>
                    <a:pt x="132685" y="16882"/>
                  </a:lnTo>
                  <a:lnTo>
                    <a:pt x="133828" y="17263"/>
                  </a:lnTo>
                  <a:lnTo>
                    <a:pt x="134971" y="17643"/>
                  </a:lnTo>
                  <a:lnTo>
                    <a:pt x="136494" y="18024"/>
                  </a:lnTo>
                  <a:lnTo>
                    <a:pt x="138272" y="18532"/>
                  </a:lnTo>
                  <a:lnTo>
                    <a:pt x="140303" y="19040"/>
                  </a:lnTo>
                  <a:lnTo>
                    <a:pt x="142080" y="19548"/>
                  </a:lnTo>
                  <a:lnTo>
                    <a:pt x="144873" y="20182"/>
                  </a:lnTo>
                  <a:lnTo>
                    <a:pt x="146142" y="20436"/>
                  </a:lnTo>
                  <a:lnTo>
                    <a:pt x="147285" y="20690"/>
                  </a:lnTo>
                  <a:lnTo>
                    <a:pt x="148682" y="20943"/>
                  </a:lnTo>
                  <a:lnTo>
                    <a:pt x="150078" y="21197"/>
                  </a:lnTo>
                  <a:lnTo>
                    <a:pt x="151474" y="21451"/>
                  </a:lnTo>
                  <a:lnTo>
                    <a:pt x="152871" y="21704"/>
                  </a:lnTo>
                  <a:lnTo>
                    <a:pt x="154267" y="21958"/>
                  </a:lnTo>
                  <a:lnTo>
                    <a:pt x="155410" y="22085"/>
                  </a:lnTo>
                  <a:lnTo>
                    <a:pt x="156553" y="22212"/>
                  </a:lnTo>
                  <a:lnTo>
                    <a:pt x="157569" y="22339"/>
                  </a:lnTo>
                  <a:lnTo>
                    <a:pt x="158712" y="22466"/>
                  </a:lnTo>
                  <a:lnTo>
                    <a:pt x="159728" y="22593"/>
                  </a:lnTo>
                  <a:lnTo>
                    <a:pt x="160871" y="22721"/>
                  </a:lnTo>
                  <a:lnTo>
                    <a:pt x="162014" y="22848"/>
                  </a:lnTo>
                  <a:lnTo>
                    <a:pt x="164680" y="23101"/>
                  </a:lnTo>
                  <a:lnTo>
                    <a:pt x="167092" y="23355"/>
                  </a:lnTo>
                  <a:lnTo>
                    <a:pt x="168108" y="23482"/>
                  </a:lnTo>
                  <a:lnTo>
                    <a:pt x="171155" y="23736"/>
                  </a:lnTo>
                  <a:lnTo>
                    <a:pt x="172044" y="23736"/>
                  </a:lnTo>
                  <a:lnTo>
                    <a:pt x="173187" y="23863"/>
                  </a:lnTo>
                  <a:lnTo>
                    <a:pt x="201757" y="23863"/>
                  </a:lnTo>
                  <a:lnTo>
                    <a:pt x="202900" y="23736"/>
                  </a:lnTo>
                  <a:lnTo>
                    <a:pt x="214326" y="22467"/>
                  </a:lnTo>
                  <a:lnTo>
                    <a:pt x="215595" y="22340"/>
                  </a:lnTo>
                  <a:lnTo>
                    <a:pt x="218135" y="21959"/>
                  </a:lnTo>
                  <a:lnTo>
                    <a:pt x="220547" y="21578"/>
                  </a:lnTo>
                  <a:lnTo>
                    <a:pt x="221690" y="21324"/>
                  </a:lnTo>
                  <a:lnTo>
                    <a:pt x="222579" y="21197"/>
                  </a:lnTo>
                  <a:lnTo>
                    <a:pt x="223722" y="20944"/>
                  </a:lnTo>
                  <a:lnTo>
                    <a:pt x="224610" y="20817"/>
                  </a:lnTo>
                  <a:lnTo>
                    <a:pt x="225753" y="20563"/>
                  </a:lnTo>
                  <a:lnTo>
                    <a:pt x="226769" y="20309"/>
                  </a:lnTo>
                  <a:lnTo>
                    <a:pt x="227912" y="20055"/>
                  </a:lnTo>
                  <a:lnTo>
                    <a:pt x="229181" y="19802"/>
                  </a:lnTo>
                  <a:lnTo>
                    <a:pt x="230705" y="19421"/>
                  </a:lnTo>
                  <a:lnTo>
                    <a:pt x="232482" y="18913"/>
                  </a:lnTo>
                  <a:lnTo>
                    <a:pt x="234514" y="18405"/>
                  </a:lnTo>
                  <a:lnTo>
                    <a:pt x="236545" y="17771"/>
                  </a:lnTo>
                  <a:lnTo>
                    <a:pt x="248478" y="13455"/>
                  </a:lnTo>
                  <a:lnTo>
                    <a:pt x="249367" y="13075"/>
                  </a:lnTo>
                  <a:lnTo>
                    <a:pt x="251652" y="12059"/>
                  </a:lnTo>
                  <a:lnTo>
                    <a:pt x="253048" y="11425"/>
                  </a:lnTo>
                  <a:lnTo>
                    <a:pt x="254445" y="10790"/>
                  </a:lnTo>
                  <a:lnTo>
                    <a:pt x="259649" y="8252"/>
                  </a:lnTo>
                  <a:lnTo>
                    <a:pt x="260793" y="7744"/>
                  </a:lnTo>
                  <a:lnTo>
                    <a:pt x="261681" y="7363"/>
                  </a:lnTo>
                  <a:lnTo>
                    <a:pt x="263966" y="6348"/>
                  </a:lnTo>
                  <a:lnTo>
                    <a:pt x="265490" y="5713"/>
                  </a:lnTo>
                  <a:lnTo>
                    <a:pt x="267268" y="5079"/>
                  </a:lnTo>
                  <a:lnTo>
                    <a:pt x="269045" y="4444"/>
                  </a:lnTo>
                  <a:lnTo>
                    <a:pt x="270696" y="3936"/>
                  </a:lnTo>
                  <a:lnTo>
                    <a:pt x="272219" y="3428"/>
                  </a:lnTo>
                  <a:lnTo>
                    <a:pt x="273743" y="3048"/>
                  </a:lnTo>
                  <a:lnTo>
                    <a:pt x="275266" y="2667"/>
                  </a:lnTo>
                  <a:lnTo>
                    <a:pt x="276789" y="2286"/>
                  </a:lnTo>
                  <a:lnTo>
                    <a:pt x="278059" y="2032"/>
                  </a:lnTo>
                  <a:lnTo>
                    <a:pt x="279202" y="1779"/>
                  </a:lnTo>
                  <a:lnTo>
                    <a:pt x="281233" y="1398"/>
                  </a:lnTo>
                  <a:lnTo>
                    <a:pt x="283137" y="1144"/>
                  </a:lnTo>
                  <a:lnTo>
                    <a:pt x="285168" y="890"/>
                  </a:lnTo>
                  <a:lnTo>
                    <a:pt x="286184" y="763"/>
                  </a:lnTo>
                  <a:lnTo>
                    <a:pt x="287327" y="636"/>
                  </a:lnTo>
                  <a:lnTo>
                    <a:pt x="288343" y="509"/>
                  </a:lnTo>
                  <a:lnTo>
                    <a:pt x="289486" y="382"/>
                  </a:lnTo>
                  <a:lnTo>
                    <a:pt x="301041" y="382"/>
                  </a:lnTo>
                  <a:lnTo>
                    <a:pt x="303072" y="636"/>
                  </a:lnTo>
                  <a:lnTo>
                    <a:pt x="304215" y="763"/>
                  </a:lnTo>
                  <a:lnTo>
                    <a:pt x="305357" y="890"/>
                  </a:lnTo>
                  <a:lnTo>
                    <a:pt x="306754" y="1144"/>
                  </a:lnTo>
                  <a:lnTo>
                    <a:pt x="308150" y="1398"/>
                  </a:lnTo>
                  <a:lnTo>
                    <a:pt x="309547" y="1651"/>
                  </a:lnTo>
                  <a:lnTo>
                    <a:pt x="311070" y="1905"/>
                  </a:lnTo>
                  <a:lnTo>
                    <a:pt x="312593" y="2286"/>
                  </a:lnTo>
                  <a:lnTo>
                    <a:pt x="314117" y="2666"/>
                  </a:lnTo>
                  <a:lnTo>
                    <a:pt x="315260" y="2920"/>
                  </a:lnTo>
                  <a:lnTo>
                    <a:pt x="321481" y="5078"/>
                  </a:lnTo>
                  <a:lnTo>
                    <a:pt x="322497" y="5459"/>
                  </a:lnTo>
                  <a:lnTo>
                    <a:pt x="323513" y="5839"/>
                  </a:lnTo>
                  <a:lnTo>
                    <a:pt x="324656" y="6220"/>
                  </a:lnTo>
                  <a:lnTo>
                    <a:pt x="325672" y="6601"/>
                  </a:lnTo>
                  <a:lnTo>
                    <a:pt x="326815" y="7109"/>
                  </a:lnTo>
                  <a:lnTo>
                    <a:pt x="327831" y="7617"/>
                  </a:lnTo>
                  <a:lnTo>
                    <a:pt x="329100" y="8251"/>
                  </a:lnTo>
                  <a:lnTo>
                    <a:pt x="330370" y="8886"/>
                  </a:lnTo>
                  <a:lnTo>
                    <a:pt x="331766" y="9647"/>
                  </a:lnTo>
                  <a:lnTo>
                    <a:pt x="333035" y="10409"/>
                  </a:lnTo>
                  <a:lnTo>
                    <a:pt x="334178" y="11043"/>
                  </a:lnTo>
                  <a:lnTo>
                    <a:pt x="335321" y="11678"/>
                  </a:lnTo>
                  <a:lnTo>
                    <a:pt x="336590" y="12439"/>
                  </a:lnTo>
                  <a:lnTo>
                    <a:pt x="338114" y="13455"/>
                  </a:lnTo>
                  <a:lnTo>
                    <a:pt x="339891" y="14597"/>
                  </a:lnTo>
                  <a:lnTo>
                    <a:pt x="341669" y="15866"/>
                  </a:lnTo>
                  <a:lnTo>
                    <a:pt x="343193" y="17009"/>
                  </a:lnTo>
                  <a:lnTo>
                    <a:pt x="344462" y="17897"/>
                  </a:lnTo>
                  <a:lnTo>
                    <a:pt x="345605" y="18786"/>
                  </a:lnTo>
                  <a:lnTo>
                    <a:pt x="346621" y="19548"/>
                  </a:lnTo>
                  <a:lnTo>
                    <a:pt x="347764" y="20563"/>
                  </a:lnTo>
                  <a:lnTo>
                    <a:pt x="348779" y="21451"/>
                  </a:lnTo>
                  <a:lnTo>
                    <a:pt x="349922" y="22467"/>
                  </a:lnTo>
                  <a:lnTo>
                    <a:pt x="350938" y="23355"/>
                  </a:lnTo>
                  <a:lnTo>
                    <a:pt x="352081" y="24371"/>
                  </a:lnTo>
                  <a:lnTo>
                    <a:pt x="353097" y="25386"/>
                  </a:lnTo>
                  <a:lnTo>
                    <a:pt x="354240" y="26528"/>
                  </a:lnTo>
                  <a:lnTo>
                    <a:pt x="355129" y="27544"/>
                  </a:lnTo>
                  <a:lnTo>
                    <a:pt x="356145" y="28686"/>
                  </a:lnTo>
                  <a:lnTo>
                    <a:pt x="357161" y="29955"/>
                  </a:lnTo>
                  <a:lnTo>
                    <a:pt x="358304" y="31351"/>
                  </a:lnTo>
                  <a:lnTo>
                    <a:pt x="359320" y="32748"/>
                  </a:lnTo>
                  <a:lnTo>
                    <a:pt x="360208" y="33890"/>
                  </a:lnTo>
                  <a:lnTo>
                    <a:pt x="360970" y="35032"/>
                  </a:lnTo>
                  <a:lnTo>
                    <a:pt x="361605" y="36047"/>
                  </a:lnTo>
                  <a:lnTo>
                    <a:pt x="362366" y="37063"/>
                  </a:lnTo>
                  <a:lnTo>
                    <a:pt x="363001" y="38078"/>
                  </a:lnTo>
                  <a:lnTo>
                    <a:pt x="363636" y="39220"/>
                  </a:lnTo>
                  <a:lnTo>
                    <a:pt x="364270" y="40236"/>
                  </a:lnTo>
                  <a:lnTo>
                    <a:pt x="367444" y="46201"/>
                  </a:lnTo>
                  <a:lnTo>
                    <a:pt x="367952" y="47344"/>
                  </a:lnTo>
                  <a:lnTo>
                    <a:pt x="368459" y="48486"/>
                  </a:lnTo>
                  <a:lnTo>
                    <a:pt x="369094" y="49882"/>
                  </a:lnTo>
                  <a:lnTo>
                    <a:pt x="369602" y="51278"/>
                  </a:lnTo>
                  <a:lnTo>
                    <a:pt x="370109" y="52420"/>
                  </a:lnTo>
                  <a:lnTo>
                    <a:pt x="370490" y="53563"/>
                  </a:lnTo>
                  <a:lnTo>
                    <a:pt x="370872" y="54578"/>
                  </a:lnTo>
                  <a:lnTo>
                    <a:pt x="371253" y="55720"/>
                  </a:lnTo>
                  <a:lnTo>
                    <a:pt x="371507" y="56736"/>
                  </a:lnTo>
                  <a:lnTo>
                    <a:pt x="371888" y="57878"/>
                  </a:lnTo>
                  <a:lnTo>
                    <a:pt x="372270" y="59020"/>
                  </a:lnTo>
                  <a:lnTo>
                    <a:pt x="372651" y="60543"/>
                  </a:lnTo>
                  <a:lnTo>
                    <a:pt x="373032" y="62067"/>
                  </a:lnTo>
                  <a:lnTo>
                    <a:pt x="373413" y="63590"/>
                  </a:lnTo>
                  <a:lnTo>
                    <a:pt x="373668" y="64732"/>
                  </a:lnTo>
                  <a:lnTo>
                    <a:pt x="374049" y="66890"/>
                  </a:lnTo>
                  <a:lnTo>
                    <a:pt x="374303" y="68032"/>
                  </a:lnTo>
                  <a:lnTo>
                    <a:pt x="374430" y="68921"/>
                  </a:lnTo>
                  <a:lnTo>
                    <a:pt x="374557" y="70063"/>
                  </a:lnTo>
                  <a:lnTo>
                    <a:pt x="374684" y="71079"/>
                  </a:lnTo>
                  <a:lnTo>
                    <a:pt x="374811" y="72221"/>
                  </a:lnTo>
                  <a:lnTo>
                    <a:pt x="374938" y="73363"/>
                  </a:lnTo>
                  <a:lnTo>
                    <a:pt x="375065" y="74759"/>
                  </a:lnTo>
                  <a:lnTo>
                    <a:pt x="375192" y="76155"/>
                  </a:lnTo>
                  <a:lnTo>
                    <a:pt x="375320" y="77298"/>
                  </a:lnTo>
                  <a:lnTo>
                    <a:pt x="375447" y="78440"/>
                  </a:lnTo>
                  <a:lnTo>
                    <a:pt x="375447" y="89610"/>
                  </a:lnTo>
                  <a:lnTo>
                    <a:pt x="375320" y="90753"/>
                  </a:lnTo>
                  <a:lnTo>
                    <a:pt x="375192" y="91768"/>
                  </a:lnTo>
                  <a:lnTo>
                    <a:pt x="375065" y="92910"/>
                  </a:lnTo>
                  <a:lnTo>
                    <a:pt x="374811" y="94941"/>
                  </a:lnTo>
                  <a:lnTo>
                    <a:pt x="374684" y="95830"/>
                  </a:lnTo>
                  <a:lnTo>
                    <a:pt x="374557" y="96972"/>
                  </a:lnTo>
                  <a:lnTo>
                    <a:pt x="374303" y="98115"/>
                  </a:lnTo>
                  <a:lnTo>
                    <a:pt x="372525" y="105857"/>
                  </a:lnTo>
                  <a:lnTo>
                    <a:pt x="372018" y="107761"/>
                  </a:lnTo>
                  <a:lnTo>
                    <a:pt x="371383" y="109792"/>
                  </a:lnTo>
                  <a:lnTo>
                    <a:pt x="370621" y="111823"/>
                  </a:lnTo>
                  <a:lnTo>
                    <a:pt x="369987" y="113600"/>
                  </a:lnTo>
                  <a:lnTo>
                    <a:pt x="369352" y="115124"/>
                  </a:lnTo>
                  <a:lnTo>
                    <a:pt x="368845" y="116393"/>
                  </a:lnTo>
                  <a:lnTo>
                    <a:pt x="368337" y="117535"/>
                  </a:lnTo>
                  <a:lnTo>
                    <a:pt x="367829" y="118551"/>
                  </a:lnTo>
                  <a:lnTo>
                    <a:pt x="367322" y="119693"/>
                  </a:lnTo>
                  <a:lnTo>
                    <a:pt x="366687" y="120962"/>
                  </a:lnTo>
                  <a:lnTo>
                    <a:pt x="365925" y="122486"/>
                  </a:lnTo>
                  <a:lnTo>
                    <a:pt x="364910" y="124263"/>
                  </a:lnTo>
                  <a:lnTo>
                    <a:pt x="363894" y="126040"/>
                  </a:lnTo>
                  <a:lnTo>
                    <a:pt x="362878" y="127690"/>
                  </a:lnTo>
                  <a:lnTo>
                    <a:pt x="362116" y="128960"/>
                  </a:lnTo>
                  <a:lnTo>
                    <a:pt x="361354" y="130102"/>
                  </a:lnTo>
                  <a:lnTo>
                    <a:pt x="360720" y="131117"/>
                  </a:lnTo>
                  <a:lnTo>
                    <a:pt x="359958" y="132133"/>
                  </a:lnTo>
                  <a:lnTo>
                    <a:pt x="354118" y="139240"/>
                  </a:lnTo>
                  <a:lnTo>
                    <a:pt x="353102" y="140382"/>
                  </a:lnTo>
                  <a:lnTo>
                    <a:pt x="352086" y="141398"/>
                  </a:lnTo>
                  <a:lnTo>
                    <a:pt x="350943" y="142540"/>
                  </a:lnTo>
                  <a:lnTo>
                    <a:pt x="349800" y="143682"/>
                  </a:lnTo>
                  <a:lnTo>
                    <a:pt x="348531" y="144952"/>
                  </a:lnTo>
                  <a:lnTo>
                    <a:pt x="347261" y="146094"/>
                  </a:lnTo>
                  <a:lnTo>
                    <a:pt x="344976" y="147998"/>
                  </a:lnTo>
                  <a:lnTo>
                    <a:pt x="343960" y="148759"/>
                  </a:lnTo>
                  <a:lnTo>
                    <a:pt x="341802" y="150410"/>
                  </a:lnTo>
                  <a:lnTo>
                    <a:pt x="340659" y="151298"/>
                  </a:lnTo>
                  <a:lnTo>
                    <a:pt x="339516" y="152060"/>
                  </a:lnTo>
                  <a:lnTo>
                    <a:pt x="338120" y="152948"/>
                  </a:lnTo>
                  <a:lnTo>
                    <a:pt x="336724" y="153837"/>
                  </a:lnTo>
                  <a:lnTo>
                    <a:pt x="335581" y="154599"/>
                  </a:lnTo>
                  <a:lnTo>
                    <a:pt x="334438" y="155233"/>
                  </a:lnTo>
                  <a:lnTo>
                    <a:pt x="333422" y="155868"/>
                  </a:lnTo>
                  <a:lnTo>
                    <a:pt x="332279" y="156502"/>
                  </a:lnTo>
                  <a:lnTo>
                    <a:pt x="331010" y="157137"/>
                  </a:lnTo>
                  <a:lnTo>
                    <a:pt x="329486" y="157898"/>
                  </a:lnTo>
                  <a:lnTo>
                    <a:pt x="327963" y="158660"/>
                  </a:lnTo>
                  <a:lnTo>
                    <a:pt x="311332" y="163990"/>
                  </a:lnTo>
                  <a:lnTo>
                    <a:pt x="310189" y="164244"/>
                  </a:lnTo>
                  <a:lnTo>
                    <a:pt x="308793" y="164497"/>
                  </a:lnTo>
                  <a:lnTo>
                    <a:pt x="307523" y="164751"/>
                  </a:lnTo>
                  <a:lnTo>
                    <a:pt x="306380" y="164878"/>
                  </a:lnTo>
                  <a:lnTo>
                    <a:pt x="305237" y="165005"/>
                  </a:lnTo>
                  <a:lnTo>
                    <a:pt x="304349" y="165132"/>
                  </a:lnTo>
                  <a:lnTo>
                    <a:pt x="303206" y="165259"/>
                  </a:lnTo>
                  <a:lnTo>
                    <a:pt x="302190" y="165386"/>
                  </a:lnTo>
                  <a:lnTo>
                    <a:pt x="301047" y="165513"/>
                  </a:lnTo>
                  <a:lnTo>
                    <a:pt x="300158" y="165513"/>
                  </a:lnTo>
                  <a:lnTo>
                    <a:pt x="299015" y="165513"/>
                  </a:lnTo>
                  <a:lnTo>
                    <a:pt x="290762" y="165513"/>
                  </a:lnTo>
                  <a:lnTo>
                    <a:pt x="289874" y="165386"/>
                  </a:lnTo>
                  <a:lnTo>
                    <a:pt x="288731" y="165259"/>
                  </a:lnTo>
                  <a:lnTo>
                    <a:pt x="287715" y="165132"/>
                  </a:lnTo>
                  <a:lnTo>
                    <a:pt x="286572" y="165005"/>
                  </a:lnTo>
                  <a:lnTo>
                    <a:pt x="285683" y="164878"/>
                  </a:lnTo>
                  <a:lnTo>
                    <a:pt x="283652" y="164624"/>
                  </a:lnTo>
                  <a:lnTo>
                    <a:pt x="281621" y="164244"/>
                  </a:lnTo>
                  <a:lnTo>
                    <a:pt x="280478" y="163990"/>
                  </a:lnTo>
                  <a:lnTo>
                    <a:pt x="279589" y="163736"/>
                  </a:lnTo>
                  <a:lnTo>
                    <a:pt x="278446" y="163483"/>
                  </a:lnTo>
                  <a:lnTo>
                    <a:pt x="269559" y="160817"/>
                  </a:lnTo>
                  <a:lnTo>
                    <a:pt x="267781" y="160183"/>
                  </a:lnTo>
                  <a:lnTo>
                    <a:pt x="266004" y="159421"/>
                  </a:lnTo>
                  <a:lnTo>
                    <a:pt x="264480" y="158786"/>
                  </a:lnTo>
                  <a:lnTo>
                    <a:pt x="263211" y="158279"/>
                  </a:lnTo>
                  <a:lnTo>
                    <a:pt x="262068" y="157771"/>
                  </a:lnTo>
                  <a:lnTo>
                    <a:pt x="260925" y="157263"/>
                  </a:lnTo>
                  <a:lnTo>
                    <a:pt x="259529" y="156628"/>
                  </a:lnTo>
                  <a:lnTo>
                    <a:pt x="256736" y="155359"/>
                  </a:lnTo>
                  <a:lnTo>
                    <a:pt x="255213" y="154597"/>
                  </a:lnTo>
                  <a:lnTo>
                    <a:pt x="253689" y="153836"/>
                  </a:lnTo>
                  <a:lnTo>
                    <a:pt x="252166" y="153074"/>
                  </a:lnTo>
                  <a:lnTo>
                    <a:pt x="250769" y="152440"/>
                  </a:lnTo>
                  <a:lnTo>
                    <a:pt x="249373" y="151805"/>
                  </a:lnTo>
                  <a:lnTo>
                    <a:pt x="248104" y="151298"/>
                  </a:lnTo>
                  <a:lnTo>
                    <a:pt x="245818" y="150409"/>
                  </a:lnTo>
                  <a:lnTo>
                    <a:pt x="244549" y="149901"/>
                  </a:lnTo>
                  <a:lnTo>
                    <a:pt x="243026" y="149267"/>
                  </a:lnTo>
                  <a:lnTo>
                    <a:pt x="241375" y="148759"/>
                  </a:lnTo>
                  <a:lnTo>
                    <a:pt x="239725" y="148251"/>
                  </a:lnTo>
                  <a:lnTo>
                    <a:pt x="238455" y="147870"/>
                  </a:lnTo>
                  <a:lnTo>
                    <a:pt x="236170" y="147236"/>
                  </a:lnTo>
                  <a:lnTo>
                    <a:pt x="234901" y="146855"/>
                  </a:lnTo>
                  <a:lnTo>
                    <a:pt x="233632" y="146474"/>
                  </a:lnTo>
                  <a:lnTo>
                    <a:pt x="232489" y="146220"/>
                  </a:lnTo>
                  <a:lnTo>
                    <a:pt x="231346" y="145967"/>
                  </a:lnTo>
                  <a:lnTo>
                    <a:pt x="230330" y="145713"/>
                  </a:lnTo>
                  <a:lnTo>
                    <a:pt x="229187" y="145459"/>
                  </a:lnTo>
                  <a:lnTo>
                    <a:pt x="228171" y="145205"/>
                  </a:lnTo>
                  <a:lnTo>
                    <a:pt x="227028" y="144952"/>
                  </a:lnTo>
                  <a:lnTo>
                    <a:pt x="224870" y="144571"/>
                  </a:lnTo>
                  <a:lnTo>
                    <a:pt x="223727" y="144317"/>
                  </a:lnTo>
                  <a:lnTo>
                    <a:pt x="222458" y="144063"/>
                  </a:lnTo>
                  <a:lnTo>
                    <a:pt x="221061" y="143810"/>
                  </a:lnTo>
                  <a:lnTo>
                    <a:pt x="218395" y="143302"/>
                  </a:lnTo>
                  <a:lnTo>
                    <a:pt x="216999" y="143175"/>
                  </a:lnTo>
                  <a:lnTo>
                    <a:pt x="215856" y="143048"/>
                  </a:lnTo>
                  <a:lnTo>
                    <a:pt x="214713" y="142921"/>
                  </a:lnTo>
                  <a:lnTo>
                    <a:pt x="213697" y="142794"/>
                  </a:lnTo>
                  <a:lnTo>
                    <a:pt x="212554" y="142667"/>
                  </a:lnTo>
                  <a:lnTo>
                    <a:pt x="211665" y="142539"/>
                  </a:lnTo>
                  <a:lnTo>
                    <a:pt x="207475" y="142159"/>
                  </a:lnTo>
                  <a:lnTo>
                    <a:pt x="206332" y="142032"/>
                  </a:lnTo>
                  <a:lnTo>
                    <a:pt x="205443" y="141905"/>
                  </a:lnTo>
                  <a:lnTo>
                    <a:pt x="204427" y="141778"/>
                  </a:lnTo>
                  <a:lnTo>
                    <a:pt x="203539" y="141778"/>
                  </a:lnTo>
                  <a:lnTo>
                    <a:pt x="201381" y="141651"/>
                  </a:lnTo>
                  <a:lnTo>
                    <a:pt x="200238" y="141651"/>
                  </a:lnTo>
                  <a:lnTo>
                    <a:pt x="183221" y="141651"/>
                  </a:lnTo>
                  <a:lnTo>
                    <a:pt x="179031" y="141778"/>
                  </a:lnTo>
                  <a:lnTo>
                    <a:pt x="173825" y="141778"/>
                  </a:lnTo>
                  <a:lnTo>
                    <a:pt x="171794" y="141905"/>
                  </a:lnTo>
                  <a:lnTo>
                    <a:pt x="169636" y="142032"/>
                  </a:lnTo>
                  <a:lnTo>
                    <a:pt x="168493" y="142159"/>
                  </a:lnTo>
                  <a:lnTo>
                    <a:pt x="167604" y="142286"/>
                  </a:lnTo>
                  <a:lnTo>
                    <a:pt x="166588" y="142413"/>
                  </a:lnTo>
                  <a:lnTo>
                    <a:pt x="165699" y="142540"/>
                  </a:lnTo>
                  <a:lnTo>
                    <a:pt x="164556" y="142667"/>
                  </a:lnTo>
                  <a:lnTo>
                    <a:pt x="163540" y="142794"/>
                  </a:lnTo>
                  <a:lnTo>
                    <a:pt x="161509" y="143048"/>
                  </a:lnTo>
                  <a:lnTo>
                    <a:pt x="160366" y="143175"/>
                  </a:lnTo>
                  <a:lnTo>
                    <a:pt x="159477" y="143302"/>
                  </a:lnTo>
                  <a:lnTo>
                    <a:pt x="158334" y="143429"/>
                  </a:lnTo>
                  <a:lnTo>
                    <a:pt x="157318" y="143556"/>
                  </a:lnTo>
                  <a:lnTo>
                    <a:pt x="156176" y="143683"/>
                  </a:lnTo>
                  <a:lnTo>
                    <a:pt x="153763" y="144064"/>
                  </a:lnTo>
                  <a:lnTo>
                    <a:pt x="152367" y="144318"/>
                  </a:lnTo>
                  <a:lnTo>
                    <a:pt x="149955" y="144825"/>
                  </a:lnTo>
                  <a:lnTo>
                    <a:pt x="148812" y="145079"/>
                  </a:lnTo>
                  <a:lnTo>
                    <a:pt x="147415" y="145333"/>
                  </a:lnTo>
                  <a:lnTo>
                    <a:pt x="144876" y="145967"/>
                  </a:lnTo>
                  <a:lnTo>
                    <a:pt x="143607" y="146221"/>
                  </a:lnTo>
                  <a:lnTo>
                    <a:pt x="142464" y="146475"/>
                  </a:lnTo>
                  <a:lnTo>
                    <a:pt x="140940" y="146856"/>
                  </a:lnTo>
                  <a:lnTo>
                    <a:pt x="139163" y="147363"/>
                  </a:lnTo>
                  <a:lnTo>
                    <a:pt x="137132" y="147998"/>
                  </a:lnTo>
                  <a:lnTo>
                    <a:pt x="135101" y="148632"/>
                  </a:lnTo>
                  <a:lnTo>
                    <a:pt x="133070" y="149394"/>
                  </a:lnTo>
                  <a:lnTo>
                    <a:pt x="131039" y="150156"/>
                  </a:lnTo>
                  <a:lnTo>
                    <a:pt x="129008" y="150917"/>
                  </a:lnTo>
                  <a:lnTo>
                    <a:pt x="127230" y="151679"/>
                  </a:lnTo>
                  <a:lnTo>
                    <a:pt x="124183" y="153075"/>
                  </a:lnTo>
                  <a:lnTo>
                    <a:pt x="122787" y="153709"/>
                  </a:lnTo>
                  <a:lnTo>
                    <a:pt x="121391" y="154344"/>
                  </a:lnTo>
                  <a:lnTo>
                    <a:pt x="119994" y="154978"/>
                  </a:lnTo>
                  <a:lnTo>
                    <a:pt x="116820" y="156501"/>
                  </a:lnTo>
                  <a:lnTo>
                    <a:pt x="99555" y="163101"/>
                  </a:lnTo>
                  <a:lnTo>
                    <a:pt x="98285" y="163482"/>
                  </a:lnTo>
                  <a:lnTo>
                    <a:pt x="97016" y="163863"/>
                  </a:lnTo>
                  <a:lnTo>
                    <a:pt x="95873" y="164117"/>
                  </a:lnTo>
                  <a:lnTo>
                    <a:pt x="94730" y="164370"/>
                  </a:lnTo>
                  <a:lnTo>
                    <a:pt x="93714" y="164624"/>
                  </a:lnTo>
                  <a:lnTo>
                    <a:pt x="91683" y="165005"/>
                  </a:lnTo>
                  <a:lnTo>
                    <a:pt x="90540" y="165132"/>
                  </a:lnTo>
                  <a:lnTo>
                    <a:pt x="89652" y="165259"/>
                  </a:lnTo>
                  <a:lnTo>
                    <a:pt x="88509" y="165386"/>
                  </a:lnTo>
                  <a:lnTo>
                    <a:pt x="87493" y="165513"/>
                  </a:lnTo>
                  <a:lnTo>
                    <a:pt x="86350" y="165640"/>
                  </a:lnTo>
                  <a:lnTo>
                    <a:pt x="84319" y="165767"/>
                  </a:lnTo>
                  <a:lnTo>
                    <a:pt x="83303" y="165767"/>
                  </a:lnTo>
                  <a:lnTo>
                    <a:pt x="82160" y="165767"/>
                  </a:lnTo>
                  <a:lnTo>
                    <a:pt x="74795" y="165767"/>
                  </a:lnTo>
                  <a:lnTo>
                    <a:pt x="73652" y="165640"/>
                  </a:lnTo>
                  <a:lnTo>
                    <a:pt x="72509" y="165513"/>
                  </a:lnTo>
                  <a:lnTo>
                    <a:pt x="71112" y="165386"/>
                  </a:lnTo>
                  <a:lnTo>
                    <a:pt x="69843" y="165259"/>
                  </a:lnTo>
                  <a:lnTo>
                    <a:pt x="68700" y="165132"/>
                  </a:lnTo>
                  <a:lnTo>
                    <a:pt x="66669" y="164751"/>
                  </a:lnTo>
                  <a:lnTo>
                    <a:pt x="65526" y="164497"/>
                  </a:lnTo>
                  <a:lnTo>
                    <a:pt x="62987" y="163990"/>
                  </a:lnTo>
                  <a:lnTo>
                    <a:pt x="61717" y="163736"/>
                  </a:lnTo>
                  <a:lnTo>
                    <a:pt x="60575" y="163482"/>
                  </a:lnTo>
                  <a:lnTo>
                    <a:pt x="59432" y="163101"/>
                  </a:lnTo>
                  <a:lnTo>
                    <a:pt x="58416" y="162848"/>
                  </a:lnTo>
                  <a:lnTo>
                    <a:pt x="57273" y="162467"/>
                  </a:lnTo>
                  <a:lnTo>
                    <a:pt x="56257" y="162213"/>
                  </a:lnTo>
                  <a:lnTo>
                    <a:pt x="55114" y="161832"/>
                  </a:lnTo>
                  <a:lnTo>
                    <a:pt x="45719" y="157644"/>
                  </a:lnTo>
                  <a:lnTo>
                    <a:pt x="44323" y="156882"/>
                  </a:lnTo>
                  <a:lnTo>
                    <a:pt x="43053" y="156121"/>
                  </a:lnTo>
                  <a:lnTo>
                    <a:pt x="41910" y="155486"/>
                  </a:lnTo>
                  <a:lnTo>
                    <a:pt x="40767" y="154724"/>
                  </a:lnTo>
                  <a:lnTo>
                    <a:pt x="39752" y="154090"/>
                  </a:lnTo>
                  <a:lnTo>
                    <a:pt x="38609" y="153456"/>
                  </a:lnTo>
                  <a:lnTo>
                    <a:pt x="37720" y="152821"/>
                  </a:lnTo>
                  <a:lnTo>
                    <a:pt x="36577" y="152059"/>
                  </a:lnTo>
                  <a:lnTo>
                    <a:pt x="34546" y="150536"/>
                  </a:lnTo>
                  <a:lnTo>
                    <a:pt x="33657" y="149775"/>
                  </a:lnTo>
                  <a:lnTo>
                    <a:pt x="32641" y="149013"/>
                  </a:lnTo>
                  <a:lnTo>
                    <a:pt x="31625" y="148252"/>
                  </a:lnTo>
                  <a:lnTo>
                    <a:pt x="30482" y="147236"/>
                  </a:lnTo>
                  <a:lnTo>
                    <a:pt x="29339" y="146221"/>
                  </a:lnTo>
                  <a:lnTo>
                    <a:pt x="28070" y="145079"/>
                  </a:lnTo>
                  <a:lnTo>
                    <a:pt x="26801" y="143936"/>
                  </a:lnTo>
                  <a:lnTo>
                    <a:pt x="25658" y="142794"/>
                  </a:lnTo>
                  <a:lnTo>
                    <a:pt x="24515" y="141652"/>
                  </a:lnTo>
                  <a:lnTo>
                    <a:pt x="23626" y="140636"/>
                  </a:lnTo>
                  <a:lnTo>
                    <a:pt x="22610" y="139621"/>
                  </a:lnTo>
                  <a:lnTo>
                    <a:pt x="21721" y="138732"/>
                  </a:lnTo>
                  <a:lnTo>
                    <a:pt x="20833" y="137717"/>
                  </a:lnTo>
                  <a:lnTo>
                    <a:pt x="20071" y="136702"/>
                  </a:lnTo>
                  <a:lnTo>
                    <a:pt x="19182" y="135560"/>
                  </a:lnTo>
                  <a:lnTo>
                    <a:pt x="18420" y="134544"/>
                  </a:lnTo>
                  <a:lnTo>
                    <a:pt x="17659" y="133529"/>
                  </a:lnTo>
                  <a:lnTo>
                    <a:pt x="16135" y="131498"/>
                  </a:lnTo>
                  <a:lnTo>
                    <a:pt x="14612" y="129213"/>
                  </a:lnTo>
                  <a:lnTo>
                    <a:pt x="13850" y="128071"/>
                  </a:lnTo>
                  <a:lnTo>
                    <a:pt x="13088" y="126802"/>
                  </a:lnTo>
                  <a:lnTo>
                    <a:pt x="12326" y="125532"/>
                  </a:lnTo>
                  <a:lnTo>
                    <a:pt x="11565" y="124136"/>
                  </a:lnTo>
                  <a:lnTo>
                    <a:pt x="10930" y="122994"/>
                  </a:lnTo>
                  <a:lnTo>
                    <a:pt x="10423" y="121978"/>
                  </a:lnTo>
                </a:path>
                <a:path w="375920" h="166370">
                  <a:moveTo>
                    <a:pt x="7112" y="117787"/>
                  </a:moveTo>
                  <a:lnTo>
                    <a:pt x="8001" y="119945"/>
                  </a:lnTo>
                </a:path>
                <a:path w="375920" h="166370">
                  <a:moveTo>
                    <a:pt x="9143" y="122230"/>
                  </a:moveTo>
                  <a:lnTo>
                    <a:pt x="7874" y="119945"/>
                  </a:lnTo>
                </a:path>
              </a:pathLst>
            </a:custGeom>
            <a:ln w="16629">
              <a:solidFill>
                <a:srgbClr val="BC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4432" y="3272706"/>
              <a:ext cx="72752" cy="734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8864" y="3272959"/>
              <a:ext cx="72498" cy="7336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38708" y="1504270"/>
            <a:ext cx="9167495" cy="47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Инструменты</a:t>
            </a:r>
            <a:r>
              <a:rPr spc="-1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команды </a:t>
            </a:r>
            <a:r>
              <a:rPr spc="-20" dirty="0"/>
              <a:t>для</a:t>
            </a:r>
            <a:r>
              <a:rPr spc="5" dirty="0"/>
              <a:t> </a:t>
            </a:r>
            <a:r>
              <a:rPr dirty="0"/>
              <a:t>работы со</a:t>
            </a:r>
            <a:r>
              <a:rPr spc="5" dirty="0"/>
              <a:t> </a:t>
            </a:r>
            <a:r>
              <a:rPr spc="-10" dirty="0"/>
              <a:t>сборками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42511" y="2484051"/>
            <a:ext cx="596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105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974" y="2185648"/>
            <a:ext cx="911669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Современные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CAD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предлагают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богатый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набор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инструментов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для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15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положением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своиствами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компонентов.</a:t>
            </a:r>
            <a:r>
              <a:rPr sz="1150" spc="10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Ключевые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974" y="2414237"/>
            <a:ext cx="139128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команды</a:t>
            </a:r>
            <a:r>
              <a:rPr sz="115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приёмы: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9895" y="3188902"/>
            <a:ext cx="2383155" cy="18510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308610">
              <a:lnSpc>
                <a:spcPct val="103400"/>
              </a:lnSpc>
              <a:spcBef>
                <a:spcPts val="65"/>
              </a:spcBef>
            </a:pPr>
            <a:r>
              <a:rPr sz="1450" b="1" spc="10" dirty="0">
                <a:solidFill>
                  <a:srgbClr val="6F655C"/>
                </a:solidFill>
                <a:latin typeface="Cambria"/>
                <a:cs typeface="Cambria"/>
              </a:rPr>
              <a:t>Сопряжения</a:t>
            </a:r>
            <a:r>
              <a:rPr sz="1450" b="1" spc="3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(mates, constraints)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Определяют</a:t>
            </a:r>
            <a:r>
              <a:rPr sz="1450" b="1" spc="16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взаимное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положение</a:t>
            </a:r>
            <a:r>
              <a:rPr sz="1450" b="1" spc="5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деталей</a:t>
            </a:r>
            <a:r>
              <a:rPr sz="1450" b="1" spc="6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175" dirty="0">
                <a:solidFill>
                  <a:srgbClr val="6F655C"/>
                </a:solidFill>
                <a:latin typeface="Cambria"/>
                <a:cs typeface="Cambria"/>
              </a:rPr>
              <a:t>-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жёсткие,</a:t>
            </a:r>
            <a:r>
              <a:rPr sz="1450" b="1" spc="31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гибкие, кинематические</a:t>
            </a:r>
            <a:endParaRPr sz="1450">
              <a:latin typeface="Cambria"/>
              <a:cs typeface="Cambria"/>
            </a:endParaRPr>
          </a:p>
          <a:p>
            <a:pPr marL="12700" marR="5080">
              <a:lnSpc>
                <a:spcPct val="103400"/>
              </a:lnSpc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сопряжения</a:t>
            </a:r>
            <a:r>
              <a:rPr sz="1450" b="1" spc="114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для</a:t>
            </a:r>
            <a:r>
              <a:rPr sz="1450" b="1" spc="114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сборки</a:t>
            </a:r>
            <a:r>
              <a:rPr sz="1450" b="1" spc="12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6F655C"/>
                </a:solidFill>
                <a:latin typeface="Cambria"/>
                <a:cs typeface="Cambria"/>
              </a:rPr>
              <a:t>и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анализа</a:t>
            </a:r>
            <a:r>
              <a:rPr sz="1450" b="1" spc="-2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движения.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2183" y="3154012"/>
            <a:ext cx="2397760" cy="1568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Массивы</a:t>
            </a:r>
            <a:r>
              <a:rPr sz="1450" b="1" spc="16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16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20" dirty="0">
                <a:solidFill>
                  <a:srgbClr val="6F655C"/>
                </a:solidFill>
                <a:latin typeface="Cambria"/>
                <a:cs typeface="Cambria"/>
              </a:rPr>
              <a:t>копии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Линейные,</a:t>
            </a:r>
            <a:r>
              <a:rPr sz="1450" b="1" spc="1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круговые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массивы</a:t>
            </a:r>
            <a:r>
              <a:rPr sz="1450" b="1" spc="14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14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таблицы</a:t>
            </a:r>
            <a:r>
              <a:rPr sz="1450" b="1" spc="14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25" dirty="0">
                <a:solidFill>
                  <a:srgbClr val="6F655C"/>
                </a:solidFill>
                <a:latin typeface="Cambria"/>
                <a:cs typeface="Cambria"/>
              </a:rPr>
              <a:t>для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создания</a:t>
            </a:r>
            <a:r>
              <a:rPr sz="1450" b="1" spc="2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повторяющихся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элементов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без</a:t>
            </a:r>
            <a:r>
              <a:rPr sz="1450" b="1" spc="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ручного дублирования.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94481" y="3154012"/>
            <a:ext cx="2572385" cy="1825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Компоненты</a:t>
            </a:r>
            <a:r>
              <a:rPr sz="1450" b="1" spc="17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18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экземпляры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Отличие</a:t>
            </a:r>
            <a:r>
              <a:rPr sz="1450" b="1" spc="2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20" dirty="0">
                <a:solidFill>
                  <a:srgbClr val="6F655C"/>
                </a:solidFill>
                <a:latin typeface="Cambria"/>
                <a:cs typeface="Cambria"/>
              </a:rPr>
              <a:t>между</a:t>
            </a:r>
            <a:r>
              <a:rPr sz="1450" b="1" spc="50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уникальной</a:t>
            </a:r>
            <a:r>
              <a:rPr sz="1450" b="1" spc="4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деталью</a:t>
            </a:r>
            <a:r>
              <a:rPr sz="1450" b="1" spc="4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50" dirty="0">
                <a:solidFill>
                  <a:srgbClr val="6F655C"/>
                </a:solidFill>
                <a:latin typeface="Cambria"/>
                <a:cs typeface="Cambria"/>
              </a:rPr>
              <a:t>и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многократным</a:t>
            </a:r>
            <a:r>
              <a:rPr sz="1450" b="1" spc="50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экземпляром</a:t>
            </a:r>
            <a:r>
              <a:rPr sz="1450" b="1" spc="17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имеет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значение</a:t>
            </a:r>
            <a:r>
              <a:rPr sz="1450" b="1" spc="3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для</a:t>
            </a:r>
            <a:r>
              <a:rPr sz="1450" b="1" spc="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массы</a:t>
            </a:r>
            <a:r>
              <a:rPr sz="1450" b="1" spc="3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-10" dirty="0">
                <a:solidFill>
                  <a:srgbClr val="6F655C"/>
                </a:solidFill>
                <a:latin typeface="Cambria"/>
                <a:cs typeface="Cambria"/>
              </a:rPr>
              <a:t>данных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и</a:t>
            </a:r>
            <a:r>
              <a:rPr sz="1450" b="1" spc="95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dirty="0">
                <a:solidFill>
                  <a:srgbClr val="6F655C"/>
                </a:solidFill>
                <a:latin typeface="Cambria"/>
                <a:cs typeface="Cambria"/>
              </a:rPr>
              <a:t>сборки</a:t>
            </a:r>
            <a:r>
              <a:rPr sz="1450" b="1" spc="100" dirty="0">
                <a:solidFill>
                  <a:srgbClr val="6F655C"/>
                </a:solidFill>
                <a:latin typeface="Cambria"/>
                <a:cs typeface="Cambria"/>
              </a:rPr>
              <a:t> </a:t>
            </a:r>
            <a:r>
              <a:rPr sz="1450" b="1" spc="45" dirty="0">
                <a:solidFill>
                  <a:srgbClr val="6F655C"/>
                </a:solidFill>
                <a:latin typeface="Cambria"/>
                <a:cs typeface="Cambria"/>
              </a:rPr>
              <a:t>BOM.</a:t>
            </a:r>
            <a:endParaRPr sz="1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8458200"/>
            <a:chOff x="0" y="0"/>
            <a:chExt cx="11430000" cy="8458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430000" cy="8458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2775" y="4000500"/>
              <a:ext cx="3876674" cy="3876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1430" marR="5080">
              <a:lnSpc>
                <a:spcPts val="3679"/>
              </a:lnSpc>
              <a:spcBef>
                <a:spcPts val="55"/>
              </a:spcBef>
            </a:pPr>
            <a:r>
              <a:rPr dirty="0"/>
              <a:t>Управление</a:t>
            </a:r>
            <a:r>
              <a:rPr spc="70" dirty="0"/>
              <a:t> </a:t>
            </a:r>
            <a:r>
              <a:rPr dirty="0"/>
              <a:t>большими</a:t>
            </a:r>
            <a:r>
              <a:rPr spc="70" dirty="0"/>
              <a:t> </a:t>
            </a:r>
            <a:r>
              <a:rPr dirty="0"/>
              <a:t>сборками:</a:t>
            </a:r>
            <a:r>
              <a:rPr spc="65" dirty="0"/>
              <a:t> </a:t>
            </a:r>
            <a:r>
              <a:rPr spc="40" dirty="0"/>
              <a:t>Оптимизация </a:t>
            </a:r>
            <a:r>
              <a:rPr spc="-10" dirty="0"/>
              <a:t>производительности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978" y="4987805"/>
            <a:ext cx="6179820" cy="5772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Также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важны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аппаратные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решения: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SSD,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достаточный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объем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RAM,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GPU</a:t>
            </a:r>
            <a:r>
              <a:rPr sz="1150" spc="8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c/</a:t>
            </a:r>
            <a:r>
              <a:rPr sz="115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поддержкой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OpenGL/DirectX,</a:t>
            </a:r>
            <a:r>
              <a:rPr sz="115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грамотная</a:t>
            </a:r>
            <a:r>
              <a:rPr sz="115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структура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6F655C"/>
                </a:solidFill>
                <a:latin typeface="Microsoft Sans Serif"/>
                <a:cs typeface="Microsoft Sans Serif"/>
              </a:rPr>
              <a:t>файловой</a:t>
            </a:r>
            <a:r>
              <a:rPr sz="115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системы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622" y="2177059"/>
            <a:ext cx="3321050" cy="1054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50" b="1" dirty="0">
                <a:latin typeface="Cambria"/>
                <a:cs typeface="Cambria"/>
              </a:rPr>
              <a:t>Упрощение</a:t>
            </a:r>
            <a:r>
              <a:rPr sz="1450" b="1" spc="150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геометрии</a:t>
            </a:r>
            <a:endParaRPr sz="1450">
              <a:latin typeface="Cambria"/>
              <a:cs typeface="Cambria"/>
            </a:endParaRPr>
          </a:p>
          <a:p>
            <a:pPr marL="12700" marR="5080">
              <a:lnSpc>
                <a:spcPct val="116399"/>
              </a:lnSpc>
            </a:pPr>
            <a:r>
              <a:rPr sz="1450" b="1" dirty="0">
                <a:latin typeface="Cambria"/>
                <a:cs typeface="Cambria"/>
              </a:rPr>
              <a:t>Level-</a:t>
            </a:r>
            <a:r>
              <a:rPr sz="1450" b="1" spc="80" dirty="0">
                <a:latin typeface="Cambria"/>
                <a:cs typeface="Cambria"/>
              </a:rPr>
              <a:t>of-</a:t>
            </a:r>
            <a:r>
              <a:rPr sz="1450" b="1" dirty="0">
                <a:latin typeface="Cambria"/>
                <a:cs typeface="Cambria"/>
              </a:rPr>
              <a:t>detail</a:t>
            </a:r>
            <a:r>
              <a:rPr sz="1450" b="1" spc="114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(LOD),</a:t>
            </a:r>
            <a:r>
              <a:rPr sz="1450" b="1" spc="114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упрощённые </a:t>
            </a:r>
            <a:r>
              <a:rPr sz="1450" b="1" dirty="0">
                <a:latin typeface="Cambria"/>
                <a:cs typeface="Cambria"/>
              </a:rPr>
              <a:t>оболочки,</a:t>
            </a:r>
            <a:r>
              <a:rPr sz="1450" b="1" spc="75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удаление</a:t>
            </a:r>
            <a:r>
              <a:rPr sz="1450" b="1" spc="7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мелких</a:t>
            </a:r>
            <a:r>
              <a:rPr sz="1450" b="1" spc="7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фасок</a:t>
            </a:r>
            <a:r>
              <a:rPr sz="1450" b="1" spc="75" dirty="0">
                <a:latin typeface="Cambria"/>
                <a:cs typeface="Cambria"/>
              </a:rPr>
              <a:t> </a:t>
            </a:r>
            <a:r>
              <a:rPr sz="1450" b="1" spc="-60" dirty="0">
                <a:latin typeface="Cambria"/>
                <a:cs typeface="Cambria"/>
              </a:rPr>
              <a:t>и </a:t>
            </a:r>
            <a:r>
              <a:rPr sz="1450" b="1" dirty="0">
                <a:latin typeface="Cambria"/>
                <a:cs typeface="Cambria"/>
              </a:rPr>
              <a:t>отверстий</a:t>
            </a:r>
            <a:r>
              <a:rPr sz="1450" b="1" spc="110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для</a:t>
            </a:r>
            <a:r>
              <a:rPr sz="1450" b="1" spc="114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отображения.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2326" y="2234361"/>
            <a:ext cx="2393315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1450" b="1" dirty="0">
                <a:latin typeface="Cambria"/>
                <a:cs typeface="Cambria"/>
              </a:rPr>
              <a:t>Ленивое</a:t>
            </a:r>
            <a:r>
              <a:rPr sz="1450" b="1" spc="15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подгружение </a:t>
            </a:r>
            <a:r>
              <a:rPr sz="1450" b="1" dirty="0">
                <a:latin typeface="Cambria"/>
                <a:cs typeface="Cambria"/>
              </a:rPr>
              <a:t>Загрузка</a:t>
            </a:r>
            <a:r>
              <a:rPr sz="1450" b="1" spc="6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только</a:t>
            </a:r>
            <a:r>
              <a:rPr sz="1450" b="1" spc="70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видимых </a:t>
            </a:r>
            <a:r>
              <a:rPr sz="1450" b="1" dirty="0">
                <a:latin typeface="Cambria"/>
                <a:cs typeface="Cambria"/>
              </a:rPr>
              <a:t>частей</a:t>
            </a:r>
            <a:r>
              <a:rPr sz="1450" b="1" spc="95" dirty="0">
                <a:latin typeface="Cambria"/>
                <a:cs typeface="Cambria"/>
              </a:rPr>
              <a:t> </a:t>
            </a:r>
            <a:r>
              <a:rPr sz="1450" b="1" dirty="0">
                <a:latin typeface="Cambria"/>
                <a:cs typeface="Cambria"/>
              </a:rPr>
              <a:t>и</a:t>
            </a:r>
            <a:r>
              <a:rPr sz="1450" b="1" spc="95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отложенное </a:t>
            </a:r>
            <a:r>
              <a:rPr sz="1450" b="1" dirty="0">
                <a:latin typeface="Cambria"/>
                <a:cs typeface="Cambria"/>
              </a:rPr>
              <a:t>вычисление</a:t>
            </a:r>
            <a:r>
              <a:rPr sz="1450" b="1" spc="90" dirty="0">
                <a:latin typeface="Cambria"/>
                <a:cs typeface="Cambria"/>
              </a:rPr>
              <a:t> </a:t>
            </a:r>
            <a:r>
              <a:rPr sz="1450" b="1" spc="-10" dirty="0">
                <a:latin typeface="Cambria"/>
                <a:cs typeface="Cambria"/>
              </a:rPr>
              <a:t>тяжёлых операций.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84762" y="2324312"/>
            <a:ext cx="2990850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1300" b="1" dirty="0">
                <a:latin typeface="Cambria"/>
                <a:cs typeface="Cambria"/>
              </a:rPr>
              <a:t>Использование</a:t>
            </a:r>
            <a:r>
              <a:rPr sz="1300" b="1" spc="75" dirty="0">
                <a:latin typeface="Cambria"/>
                <a:cs typeface="Cambria"/>
              </a:rPr>
              <a:t> </a:t>
            </a:r>
            <a:r>
              <a:rPr sz="1300" b="1" spc="-10" dirty="0">
                <a:latin typeface="Cambria"/>
                <a:cs typeface="Cambria"/>
              </a:rPr>
              <a:t>конфигураций </a:t>
            </a:r>
            <a:r>
              <a:rPr sz="1300" b="1" dirty="0">
                <a:latin typeface="Cambria"/>
                <a:cs typeface="Cambria"/>
              </a:rPr>
              <a:t>Создание</a:t>
            </a:r>
            <a:r>
              <a:rPr sz="1300" b="1" spc="10" dirty="0">
                <a:latin typeface="Cambria"/>
                <a:cs typeface="Cambria"/>
              </a:rPr>
              <a:t> </a:t>
            </a:r>
            <a:r>
              <a:rPr sz="1300" b="1" dirty="0">
                <a:latin typeface="Cambria"/>
                <a:cs typeface="Cambria"/>
              </a:rPr>
              <a:t>лёгких</a:t>
            </a:r>
            <a:r>
              <a:rPr sz="1300" b="1" spc="10" dirty="0">
                <a:latin typeface="Cambria"/>
                <a:cs typeface="Cambria"/>
              </a:rPr>
              <a:t> </a:t>
            </a:r>
            <a:r>
              <a:rPr sz="1300" b="1" spc="-10" dirty="0">
                <a:latin typeface="Cambria"/>
                <a:cs typeface="Cambria"/>
              </a:rPr>
              <a:t>конфигураций </a:t>
            </a:r>
            <a:r>
              <a:rPr sz="1300" b="1" dirty="0">
                <a:latin typeface="Cambria"/>
                <a:cs typeface="Cambria"/>
              </a:rPr>
              <a:t>сборки</a:t>
            </a:r>
            <a:r>
              <a:rPr sz="1300" b="1" spc="5" dirty="0">
                <a:latin typeface="Cambria"/>
                <a:cs typeface="Cambria"/>
              </a:rPr>
              <a:t> </a:t>
            </a:r>
            <a:r>
              <a:rPr sz="1300" b="1" spc="-10" dirty="0">
                <a:latin typeface="Cambria"/>
                <a:cs typeface="Cambria"/>
              </a:rPr>
              <a:t>для</a:t>
            </a:r>
            <a:r>
              <a:rPr sz="1300" b="1" spc="10" dirty="0">
                <a:latin typeface="Cambria"/>
                <a:cs typeface="Cambria"/>
              </a:rPr>
              <a:t> </a:t>
            </a:r>
            <a:r>
              <a:rPr sz="1300" b="1" dirty="0">
                <a:latin typeface="Cambria"/>
                <a:cs typeface="Cambria"/>
              </a:rPr>
              <a:t>проверки</a:t>
            </a:r>
            <a:r>
              <a:rPr sz="1300" b="1" spc="10" dirty="0">
                <a:latin typeface="Cambria"/>
                <a:cs typeface="Cambria"/>
              </a:rPr>
              <a:t> </a:t>
            </a:r>
            <a:r>
              <a:rPr sz="1300" b="1" dirty="0">
                <a:latin typeface="Cambria"/>
                <a:cs typeface="Cambria"/>
              </a:rPr>
              <a:t>узлов</a:t>
            </a:r>
            <a:r>
              <a:rPr sz="1300" b="1" spc="5" dirty="0">
                <a:latin typeface="Cambria"/>
                <a:cs typeface="Cambria"/>
              </a:rPr>
              <a:t> </a:t>
            </a:r>
            <a:r>
              <a:rPr sz="1300" b="1" dirty="0">
                <a:latin typeface="Cambria"/>
                <a:cs typeface="Cambria"/>
              </a:rPr>
              <a:t>и</a:t>
            </a:r>
            <a:r>
              <a:rPr sz="1300" b="1" spc="10" dirty="0">
                <a:latin typeface="Cambria"/>
                <a:cs typeface="Cambria"/>
              </a:rPr>
              <a:t> </a:t>
            </a:r>
            <a:r>
              <a:rPr sz="1300" b="1" spc="-10" dirty="0">
                <a:latin typeface="Cambria"/>
                <a:cs typeface="Cambria"/>
              </a:rPr>
              <a:t>сборки </a:t>
            </a:r>
            <a:r>
              <a:rPr sz="1300" b="1" dirty="0">
                <a:latin typeface="Cambria"/>
                <a:cs typeface="Cambria"/>
              </a:rPr>
              <a:t>без</a:t>
            </a:r>
            <a:r>
              <a:rPr sz="1300" b="1" spc="50" dirty="0">
                <a:latin typeface="Cambria"/>
                <a:cs typeface="Cambria"/>
              </a:rPr>
              <a:t> </a:t>
            </a:r>
            <a:r>
              <a:rPr sz="1300" b="1" dirty="0">
                <a:latin typeface="Cambria"/>
                <a:cs typeface="Cambria"/>
              </a:rPr>
              <a:t>тяжёлых</a:t>
            </a:r>
            <a:r>
              <a:rPr sz="1300" b="1" spc="50" dirty="0">
                <a:latin typeface="Cambria"/>
                <a:cs typeface="Cambria"/>
              </a:rPr>
              <a:t> </a:t>
            </a:r>
            <a:r>
              <a:rPr sz="1300" b="1" spc="-10" dirty="0">
                <a:latin typeface="Cambria"/>
                <a:cs typeface="Cambria"/>
              </a:rPr>
              <a:t>деталей.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764" y="1419055"/>
            <a:ext cx="10506710" cy="6838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150" dirty="0">
                <a:latin typeface="Lucida Sans Unicode"/>
                <a:cs typeface="Lucida Sans Unicode"/>
              </a:rPr>
              <a:t>При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spc="-10" dirty="0">
                <a:latin typeface="Lucida Sans Unicode"/>
                <a:cs typeface="Lucida Sans Unicode"/>
              </a:rPr>
              <a:t>росте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числа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деталей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сборка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становится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spc="-10" dirty="0">
                <a:latin typeface="Lucida Sans Unicode"/>
                <a:cs typeface="Lucida Sans Unicode"/>
              </a:rPr>
              <a:t>тяжёлой</a:t>
            </a:r>
            <a:r>
              <a:rPr sz="1150" spc="-10" dirty="0">
                <a:latin typeface="Trebuchet MS"/>
                <a:cs typeface="Trebuchet MS"/>
              </a:rPr>
              <a:t>:</a:t>
            </a:r>
            <a:r>
              <a:rPr sz="1150" spc="30" dirty="0">
                <a:latin typeface="Trebuchet MS"/>
                <a:cs typeface="Trebuchet MS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тормозит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визуализация</a:t>
            </a:r>
            <a:r>
              <a:rPr sz="1150" dirty="0">
                <a:latin typeface="Trebuchet MS"/>
                <a:cs typeface="Trebuchet MS"/>
              </a:rPr>
              <a:t>,</a:t>
            </a:r>
            <a:r>
              <a:rPr sz="1150" spc="30" dirty="0">
                <a:latin typeface="Trebuchet MS"/>
                <a:cs typeface="Trebuchet MS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операции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и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spc="-10" dirty="0">
                <a:latin typeface="Lucida Sans Unicode"/>
                <a:cs typeface="Lucida Sans Unicode"/>
              </a:rPr>
              <a:t>анализ</a:t>
            </a:r>
            <a:r>
              <a:rPr sz="1150" spc="-10" dirty="0">
                <a:latin typeface="Trebuchet MS"/>
                <a:cs typeface="Trebuchet MS"/>
              </a:rPr>
              <a:t>.</a:t>
            </a:r>
            <a:r>
              <a:rPr sz="1150" spc="30" dirty="0">
                <a:latin typeface="Trebuchet MS"/>
                <a:cs typeface="Trebuchet MS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Важно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применять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практики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dirty="0">
                <a:latin typeface="Lucida Sans Unicode"/>
                <a:cs typeface="Lucida Sans Unicode"/>
              </a:rPr>
              <a:t>оптимизации</a:t>
            </a:r>
            <a:r>
              <a:rPr sz="1150" spc="5" dirty="0">
                <a:latin typeface="Lucida Sans Unicode"/>
                <a:cs typeface="Lucida Sans Unicode"/>
              </a:rPr>
              <a:t> </a:t>
            </a:r>
            <a:r>
              <a:rPr sz="1150" spc="-50" dirty="0">
                <a:latin typeface="Trebuchet MS"/>
                <a:cs typeface="Trebuchet MS"/>
              </a:rPr>
              <a:t>-</a:t>
            </a:r>
            <a:endParaRPr sz="11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725" baseline="2415" dirty="0">
                <a:latin typeface="Lucida Sans Unicode"/>
                <a:cs typeface="Lucida Sans Unicode"/>
              </a:rPr>
              <a:t>уменьшение</a:t>
            </a:r>
            <a:r>
              <a:rPr sz="1725" spc="-22" baseline="2415" dirty="0">
                <a:latin typeface="Lucida Sans Unicode"/>
                <a:cs typeface="Lucida Sans Unicode"/>
              </a:rPr>
              <a:t> </a:t>
            </a:r>
            <a:r>
              <a:rPr sz="1725" spc="-37" baseline="2415" dirty="0">
                <a:latin typeface="Lucida Sans Unicode"/>
                <a:cs typeface="Lucida Sans Unicode"/>
              </a:rPr>
              <a:t>деталей</a:t>
            </a:r>
            <a:r>
              <a:rPr sz="1725" spc="-37" baseline="2415" dirty="0">
                <a:latin typeface="Trebuchet MS"/>
                <a:cs typeface="Trebuchet MS"/>
              </a:rPr>
              <a:t>,</a:t>
            </a:r>
            <a:r>
              <a:rPr sz="1725" spc="15" baseline="2415" dirty="0">
                <a:latin typeface="Trebuchet MS"/>
                <a:cs typeface="Trebuchet MS"/>
              </a:rPr>
              <a:t> </a:t>
            </a:r>
            <a:r>
              <a:rPr sz="1725" spc="-52" baseline="2415" dirty="0">
                <a:latin typeface="Lucida Sans Unicode"/>
                <a:cs typeface="Lucida Sans Unicode"/>
              </a:rPr>
              <a:t>уп</a:t>
            </a:r>
            <a:r>
              <a:rPr sz="1150" spc="-35" dirty="0">
                <a:solidFill>
                  <a:srgbClr val="6F655C"/>
                </a:solidFill>
                <a:latin typeface="Trebuchet MS"/>
                <a:cs typeface="Trebuchet MS"/>
              </a:rPr>
              <a:t>:</a:t>
            </a:r>
            <a:r>
              <a:rPr sz="1725" spc="-52" baseline="2415" dirty="0">
                <a:latin typeface="Lucida Sans Unicode"/>
                <a:cs typeface="Lucida Sans Unicode"/>
              </a:rPr>
              <a:t>рощение</a:t>
            </a:r>
            <a:r>
              <a:rPr sz="1725" spc="-22" baseline="2415" dirty="0">
                <a:latin typeface="Lucida Sans Unicode"/>
                <a:cs typeface="Lucida Sans Unicode"/>
              </a:rPr>
              <a:t> </a:t>
            </a:r>
            <a:r>
              <a:rPr sz="1725" baseline="2415" dirty="0">
                <a:latin typeface="Lucida Sans Unicode"/>
                <a:cs typeface="Lucida Sans Unicode"/>
              </a:rPr>
              <a:t>геометрии</a:t>
            </a:r>
            <a:r>
              <a:rPr sz="1725" spc="-22" baseline="2415" dirty="0">
                <a:latin typeface="Lucida Sans Unicode"/>
                <a:cs typeface="Lucida Sans Unicode"/>
              </a:rPr>
              <a:t> </a:t>
            </a:r>
            <a:r>
              <a:rPr sz="1725" baseline="2415" dirty="0">
                <a:latin typeface="Lucida Sans Unicode"/>
                <a:cs typeface="Lucida Sans Unicode"/>
              </a:rPr>
              <a:t>и</a:t>
            </a:r>
            <a:r>
              <a:rPr sz="1725" spc="-15" baseline="2415" dirty="0">
                <a:latin typeface="Lucida Sans Unicode"/>
                <a:cs typeface="Lucida Sans Unicode"/>
              </a:rPr>
              <a:t> </a:t>
            </a:r>
            <a:r>
              <a:rPr sz="1725" spc="-67" baseline="2415" dirty="0">
                <a:latin typeface="Lucida Sans Unicode"/>
                <a:cs typeface="Lucida Sans Unicode"/>
              </a:rPr>
              <a:t>гр</a:t>
            </a:r>
            <a:r>
              <a:rPr sz="1150" spc="-45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725" spc="-67" baseline="2415" dirty="0">
                <a:latin typeface="Lucida Sans Unicode"/>
                <a:cs typeface="Lucida Sans Unicode"/>
              </a:rPr>
              <a:t>амотное</a:t>
            </a:r>
            <a:r>
              <a:rPr sz="1725" spc="-22" baseline="2415" dirty="0">
                <a:latin typeface="Lucida Sans Unicode"/>
                <a:cs typeface="Lucida Sans Unicode"/>
              </a:rPr>
              <a:t> </a:t>
            </a:r>
            <a:r>
              <a:rPr sz="1725" spc="-44" baseline="2415" dirty="0">
                <a:latin typeface="Lucida Sans Unicode"/>
                <a:cs typeface="Lucida Sans Unicode"/>
              </a:rPr>
              <a:t>управление</a:t>
            </a:r>
            <a:r>
              <a:rPr sz="1150" spc="-30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r>
              <a:rPr sz="1150" spc="225" dirty="0">
                <a:solidFill>
                  <a:srgbClr val="6F655C"/>
                </a:solidFill>
                <a:latin typeface="Trebuchet MS"/>
                <a:cs typeface="Trebuchet MS"/>
              </a:rPr>
              <a:t> </a:t>
            </a:r>
            <a:r>
              <a:rPr sz="1725" spc="-15" baseline="2415" dirty="0">
                <a:latin typeface="Lucida Sans Unicode"/>
                <a:cs typeface="Lucida Sans Unicode"/>
              </a:rPr>
              <a:t>версиями</a:t>
            </a:r>
            <a:r>
              <a:rPr sz="1725" spc="-15" baseline="2415" dirty="0">
                <a:latin typeface="Trebuchet MS"/>
                <a:cs typeface="Trebuchet MS"/>
              </a:rPr>
              <a:t>.</a:t>
            </a:r>
            <a:endParaRPr sz="1725" baseline="2415">
              <a:latin typeface="Trebuchet MS"/>
              <a:cs typeface="Trebuchet MS"/>
            </a:endParaRPr>
          </a:p>
          <a:p>
            <a:pPr marR="249554" algn="ctr">
              <a:lnSpc>
                <a:spcPct val="100000"/>
              </a:lnSpc>
              <a:spcBef>
                <a:spcPts val="450"/>
              </a:spcBef>
              <a:tabLst>
                <a:tab pos="4345940" algn="l"/>
              </a:tabLst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010400"/>
          </a:xfrm>
          <a:custGeom>
            <a:avLst/>
            <a:gdLst/>
            <a:ahLst/>
            <a:cxnLst/>
            <a:rect l="l" t="t" r="r" b="b"/>
            <a:pathLst>
              <a:path w="11430000" h="7010400">
                <a:moveTo>
                  <a:pt x="11430000" y="7010400"/>
                </a:moveTo>
                <a:lnTo>
                  <a:pt x="0" y="7010400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70104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2295525"/>
            <a:ext cx="5019674" cy="3105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0250" y="2295525"/>
            <a:ext cx="5019674" cy="31051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ts val="3679"/>
              </a:lnSpc>
              <a:spcBef>
                <a:spcPts val="55"/>
              </a:spcBef>
            </a:pPr>
            <a:r>
              <a:rPr dirty="0"/>
              <a:t>Параметризация</a:t>
            </a:r>
            <a:r>
              <a:rPr spc="75" dirty="0"/>
              <a:t> </a:t>
            </a:r>
            <a:r>
              <a:rPr dirty="0"/>
              <a:t>и</a:t>
            </a:r>
            <a:r>
              <a:rPr spc="80" dirty="0"/>
              <a:t> </a:t>
            </a:r>
            <a:r>
              <a:rPr dirty="0"/>
              <a:t>конфигурация</a:t>
            </a:r>
            <a:r>
              <a:rPr spc="75" dirty="0"/>
              <a:t> </a:t>
            </a:r>
            <a:r>
              <a:rPr dirty="0"/>
              <a:t>сборок</a:t>
            </a:r>
            <a:r>
              <a:rPr spc="75" dirty="0"/>
              <a:t> </a:t>
            </a:r>
            <a:r>
              <a:rPr spc="-20" dirty="0"/>
              <a:t>для</a:t>
            </a:r>
            <a:r>
              <a:rPr spc="75" dirty="0"/>
              <a:t> </a:t>
            </a:r>
            <a:r>
              <a:rPr spc="-10" dirty="0"/>
              <a:t>гибкого проектирования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00172" y="1655494"/>
            <a:ext cx="36544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07435" algn="l"/>
              </a:tabLst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1150" spc="-105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610" y="1897160"/>
            <a:ext cx="391922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860165" algn="l"/>
              </a:tabLst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(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4789" y="1897160"/>
            <a:ext cx="12407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146810" algn="l"/>
              </a:tabLst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r>
              <a:rPr sz="1150" dirty="0">
                <a:solidFill>
                  <a:srgbClr val="6F655C"/>
                </a:solidFill>
                <a:latin typeface="Trebuchet MS"/>
                <a:cs typeface="Trebuchet MS"/>
              </a:rPr>
              <a:t>	</a:t>
            </a:r>
            <a:r>
              <a:rPr sz="1150" spc="-80" dirty="0">
                <a:solidFill>
                  <a:srgbClr val="6F655C"/>
                </a:solidFill>
                <a:latin typeface="Trebuchet MS"/>
                <a:cs typeface="Trebuchet MS"/>
              </a:rPr>
              <a:t>).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39" y="1424467"/>
            <a:ext cx="9421495" cy="544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90"/>
              </a:spcBef>
            </a:pP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Параметризация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позволяет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управлять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размерами,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допусками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зависимостями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через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переменные.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Конфигурации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-</a:t>
            </a:r>
            <a:r>
              <a:rPr sz="1200" spc="1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это</a:t>
            </a:r>
            <a:r>
              <a:rPr sz="1200" spc="114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наборы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параметров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компонентов,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позволяющие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быстро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получать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варианты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изделия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(модификации,</a:t>
            </a:r>
            <a:r>
              <a:rPr sz="1200" spc="13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комплектации).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39" y="2014575"/>
            <a:ext cx="1625600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solidFill>
                  <a:srgbClr val="6F655C"/>
                </a:solidFill>
                <a:latin typeface="Microsoft Sans Serif"/>
                <a:cs typeface="Microsoft Sans Serif"/>
              </a:rPr>
              <a:t>Product</a:t>
            </a:r>
            <a:r>
              <a:rPr sz="1200" spc="14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Configurations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" y="5540069"/>
            <a:ext cx="4478655" cy="1054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50" spc="100" dirty="0">
                <a:solidFill>
                  <a:srgbClr val="6F655C"/>
                </a:solidFill>
                <a:latin typeface="Calibri"/>
                <a:cs typeface="Calibri"/>
              </a:rPr>
              <a:t>Параметры</a:t>
            </a: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16399"/>
              </a:lnSpc>
            </a:pPr>
            <a:r>
              <a:rPr sz="1450" spc="110" dirty="0">
                <a:solidFill>
                  <a:srgbClr val="6F655C"/>
                </a:solidFill>
                <a:latin typeface="Calibri"/>
                <a:cs typeface="Calibri"/>
              </a:rPr>
              <a:t>Параметры</a:t>
            </a:r>
            <a:r>
              <a:rPr sz="1450" spc="55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65" dirty="0">
                <a:solidFill>
                  <a:srgbClr val="6F655C"/>
                </a:solidFill>
                <a:latin typeface="Calibri"/>
                <a:cs typeface="Calibri"/>
              </a:rPr>
              <a:t>(переменные)</a:t>
            </a:r>
            <a:r>
              <a:rPr sz="1450" spc="55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125" dirty="0">
                <a:solidFill>
                  <a:srgbClr val="6F655C"/>
                </a:solidFill>
                <a:latin typeface="Calibri"/>
                <a:cs typeface="Calibri"/>
              </a:rPr>
              <a:t>связывают</a:t>
            </a:r>
            <a:r>
              <a:rPr sz="1450" spc="55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80" dirty="0">
                <a:solidFill>
                  <a:srgbClr val="6F655C"/>
                </a:solidFill>
                <a:latin typeface="Calibri"/>
                <a:cs typeface="Calibri"/>
              </a:rPr>
              <a:t>размеры</a:t>
            </a:r>
            <a:r>
              <a:rPr sz="1450" spc="55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95" dirty="0">
                <a:solidFill>
                  <a:srgbClr val="6F655C"/>
                </a:solidFill>
                <a:latin typeface="Calibri"/>
                <a:cs typeface="Calibri"/>
              </a:rPr>
              <a:t>и </a:t>
            </a:r>
            <a:r>
              <a:rPr sz="1450" spc="65" dirty="0">
                <a:solidFill>
                  <a:srgbClr val="6F655C"/>
                </a:solidFill>
                <a:latin typeface="Calibri"/>
                <a:cs typeface="Calibri"/>
              </a:rPr>
              <a:t>поведение</a:t>
            </a:r>
            <a:r>
              <a:rPr sz="1450" spc="40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65" dirty="0">
                <a:solidFill>
                  <a:srgbClr val="6F655C"/>
                </a:solidFill>
                <a:latin typeface="Calibri"/>
                <a:cs typeface="Calibri"/>
              </a:rPr>
              <a:t>деталей,</a:t>
            </a:r>
            <a:r>
              <a:rPr sz="1450" spc="40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105" dirty="0">
                <a:solidFill>
                  <a:srgbClr val="6F655C"/>
                </a:solidFill>
                <a:latin typeface="Calibri"/>
                <a:cs typeface="Calibri"/>
              </a:rPr>
              <a:t>упрощая</a:t>
            </a:r>
            <a:r>
              <a:rPr sz="1450" spc="45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95" dirty="0">
                <a:solidFill>
                  <a:srgbClr val="6F655C"/>
                </a:solidFill>
                <a:latin typeface="Calibri"/>
                <a:cs typeface="Calibri"/>
              </a:rPr>
              <a:t>изменения</a:t>
            </a:r>
            <a:r>
              <a:rPr sz="1450" spc="40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105" dirty="0">
                <a:solidFill>
                  <a:srgbClr val="6F655C"/>
                </a:solidFill>
                <a:latin typeface="Calibri"/>
                <a:cs typeface="Calibri"/>
              </a:rPr>
              <a:t>по</a:t>
            </a:r>
            <a:r>
              <a:rPr sz="1450" spc="40" dirty="0">
                <a:solidFill>
                  <a:srgbClr val="6F655C"/>
                </a:solidFill>
                <a:latin typeface="Calibri"/>
                <a:cs typeface="Calibri"/>
              </a:rPr>
              <a:t> </a:t>
            </a:r>
            <a:r>
              <a:rPr sz="1450" spc="65" dirty="0">
                <a:solidFill>
                  <a:srgbClr val="6F655C"/>
                </a:solidFill>
                <a:latin typeface="Calibri"/>
                <a:cs typeface="Calibri"/>
              </a:rPr>
              <a:t>всему </a:t>
            </a:r>
            <a:r>
              <a:rPr sz="1450" spc="60" dirty="0">
                <a:solidFill>
                  <a:srgbClr val="6F655C"/>
                </a:solidFill>
                <a:latin typeface="Calibri"/>
                <a:cs typeface="Calibri"/>
              </a:rPr>
              <a:t>изделию.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417" y="5438130"/>
            <a:ext cx="5253355" cy="10629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Конфигурации</a:t>
            </a:r>
            <a:endParaRPr sz="1450">
              <a:latin typeface="Georgia"/>
              <a:cs typeface="Georgia"/>
            </a:endParaRPr>
          </a:p>
          <a:p>
            <a:pPr marL="12065" marR="5080" indent="-635" algn="ctr">
              <a:lnSpc>
                <a:spcPct val="117400"/>
              </a:lnSpc>
            </a:pP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Сохраняют</a:t>
            </a:r>
            <a:r>
              <a:rPr sz="1450" spc="18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варианты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сборки: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комплектации,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длины,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дополнительные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35" dirty="0">
                <a:solidFill>
                  <a:srgbClr val="6F655C"/>
                </a:solidFill>
                <a:latin typeface="Georgia"/>
                <a:cs typeface="Georgia"/>
              </a:rPr>
              <a:t>модули</a:t>
            </a:r>
            <a:r>
              <a:rPr sz="1450" spc="1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185" dirty="0">
                <a:solidFill>
                  <a:srgbClr val="6F655C"/>
                </a:solidFill>
                <a:latin typeface="Georgia"/>
                <a:cs typeface="Georgia"/>
              </a:rPr>
              <a:t>-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важны</a:t>
            </a:r>
            <a:r>
              <a:rPr sz="1450" spc="1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для</a:t>
            </a:r>
            <a:r>
              <a:rPr sz="1450" spc="15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20" dirty="0">
                <a:solidFill>
                  <a:srgbClr val="6F655C"/>
                </a:solidFill>
                <a:latin typeface="Georgia"/>
                <a:cs typeface="Georgia"/>
              </a:rPr>
              <a:t>модульных</a:t>
            </a:r>
            <a:r>
              <a:rPr sz="1450" spc="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продуктов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и</a:t>
            </a:r>
            <a:r>
              <a:rPr sz="1450" spc="110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dirty="0">
                <a:solidFill>
                  <a:srgbClr val="6F655C"/>
                </a:solidFill>
                <a:latin typeface="Georgia"/>
                <a:cs typeface="Georgia"/>
              </a:rPr>
              <a:t>массовой</a:t>
            </a:r>
            <a:r>
              <a:rPr sz="1450" spc="114" dirty="0">
                <a:solidFill>
                  <a:srgbClr val="6F655C"/>
                </a:solidFill>
                <a:latin typeface="Georgia"/>
                <a:cs typeface="Georgia"/>
              </a:rPr>
              <a:t> </a:t>
            </a:r>
            <a:r>
              <a:rPr sz="1450" spc="-10" dirty="0">
                <a:solidFill>
                  <a:srgbClr val="6F655C"/>
                </a:solidFill>
                <a:latin typeface="Georgia"/>
                <a:cs typeface="Georgia"/>
              </a:rPr>
              <a:t>кастомизации.</a:t>
            </a:r>
            <a:endParaRPr sz="14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6438900"/>
                </a:moveTo>
                <a:lnTo>
                  <a:pt x="0" y="6438900"/>
                </a:lnTo>
                <a:lnTo>
                  <a:pt x="0" y="0"/>
                </a:lnTo>
                <a:lnTo>
                  <a:pt x="11430000" y="0"/>
                </a:lnTo>
                <a:lnTo>
                  <a:pt x="11430000" y="643890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"/>
            <a:ext cx="4286047" cy="64383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6094" y="2934161"/>
            <a:ext cx="76196" cy="76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6094" y="4039008"/>
            <a:ext cx="76196" cy="76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86094" y="5143856"/>
            <a:ext cx="76196" cy="7619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2631" y="565965"/>
            <a:ext cx="5425440" cy="942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75"/>
              </a:spcBef>
            </a:pPr>
            <a:r>
              <a:rPr dirty="0"/>
              <a:t>Анализ</a:t>
            </a:r>
            <a:r>
              <a:rPr spc="-10" dirty="0"/>
              <a:t> </a:t>
            </a:r>
            <a:r>
              <a:rPr dirty="0"/>
              <a:t>сборок:</a:t>
            </a:r>
            <a:r>
              <a:rPr spc="-10" dirty="0"/>
              <a:t> Обнаружение </a:t>
            </a:r>
            <a:r>
              <a:rPr dirty="0"/>
              <a:t>коллизий</a:t>
            </a:r>
            <a:r>
              <a:rPr spc="50" dirty="0"/>
              <a:t> </a:t>
            </a:r>
            <a:r>
              <a:rPr dirty="0"/>
              <a:t>и</a:t>
            </a:r>
            <a:r>
              <a:rPr spc="50" dirty="0"/>
              <a:t> </a:t>
            </a:r>
            <a:r>
              <a:rPr spc="-10" dirty="0"/>
              <a:t>зазоров</a:t>
            </a:r>
          </a:p>
        </p:txBody>
      </p:sp>
      <p:sp>
        <p:nvSpPr>
          <p:cNvPr id="8" name="object 8"/>
          <p:cNvSpPr/>
          <p:nvPr/>
        </p:nvSpPr>
        <p:spPr>
          <a:xfrm>
            <a:off x="5225405" y="326093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5" y="38098"/>
                </a:moveTo>
                <a:lnTo>
                  <a:pt x="16523" y="38098"/>
                </a:lnTo>
                <a:lnTo>
                  <a:pt x="14093" y="37614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8" y="19049"/>
                </a:lnTo>
                <a:lnTo>
                  <a:pt x="38098" y="21575"/>
                </a:lnTo>
                <a:lnTo>
                  <a:pt x="21575" y="38098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5405" y="436578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5" y="38098"/>
                </a:moveTo>
                <a:lnTo>
                  <a:pt x="16523" y="38098"/>
                </a:lnTo>
                <a:lnTo>
                  <a:pt x="14093" y="37614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8" y="19049"/>
                </a:lnTo>
                <a:lnTo>
                  <a:pt x="38098" y="21575"/>
                </a:lnTo>
                <a:lnTo>
                  <a:pt x="21575" y="38098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5396" y="5470628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575" y="38098"/>
                </a:moveTo>
                <a:lnTo>
                  <a:pt x="16523" y="38098"/>
                </a:lnTo>
                <a:lnTo>
                  <a:pt x="14093" y="37614"/>
                </a:lnTo>
                <a:lnTo>
                  <a:pt x="0" y="21575"/>
                </a:lnTo>
                <a:lnTo>
                  <a:pt x="0" y="16523"/>
                </a:lnTo>
                <a:lnTo>
                  <a:pt x="16523" y="0"/>
                </a:lnTo>
                <a:lnTo>
                  <a:pt x="21575" y="0"/>
                </a:lnTo>
                <a:lnTo>
                  <a:pt x="38098" y="19049"/>
                </a:lnTo>
                <a:lnTo>
                  <a:pt x="38098" y="21575"/>
                </a:lnTo>
                <a:lnTo>
                  <a:pt x="21575" y="38098"/>
                </a:lnTo>
                <a:close/>
              </a:path>
            </a:pathLst>
          </a:custGeom>
          <a:solidFill>
            <a:srgbClr val="6F6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96538" y="1592904"/>
            <a:ext cx="6109970" cy="353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65"/>
              </a:lnSpc>
              <a:spcBef>
                <a:spcPts val="125"/>
              </a:spcBef>
            </a:pP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Анализ</a:t>
            </a:r>
            <a:r>
              <a:rPr sz="13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сборки</a:t>
            </a:r>
            <a:r>
              <a:rPr sz="13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-</a:t>
            </a:r>
            <a:r>
              <a:rPr sz="13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неотъемлемая</a:t>
            </a:r>
            <a:r>
              <a:rPr sz="130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часть</a:t>
            </a:r>
            <a:r>
              <a:rPr sz="13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проверки</a:t>
            </a:r>
            <a:r>
              <a:rPr sz="1300" spc="2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конструкции.</a:t>
            </a:r>
            <a:r>
              <a:rPr sz="1300" spc="3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Автоматическая</a:t>
            </a:r>
            <a:endParaRPr sz="1300">
              <a:latin typeface="Microsoft Sans Serif"/>
              <a:cs typeface="Microsoft Sans Serif"/>
            </a:endParaRPr>
          </a:p>
          <a:p>
            <a:pPr marR="1282700" algn="r">
              <a:lnSpc>
                <a:spcPts val="1185"/>
              </a:lnSpc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6538" y="1849372"/>
            <a:ext cx="568134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проверка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коллизий,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оценка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зазоров,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кинематический</a:t>
            </a:r>
            <a:r>
              <a:rPr sz="13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анализ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проверка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6538" y="1973267"/>
            <a:ext cx="5438775" cy="616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3535" algn="ctr">
              <a:lnSpc>
                <a:spcPts val="1210"/>
              </a:lnSpc>
              <a:spcBef>
                <a:spcPts val="130"/>
              </a:spcBef>
            </a:pPr>
            <a:r>
              <a:rPr sz="1150" spc="-50" dirty="0">
                <a:solidFill>
                  <a:srgbClr val="6F655C"/>
                </a:solidFill>
                <a:latin typeface="Trebuchet MS"/>
                <a:cs typeface="Trebuchet MS"/>
              </a:rPr>
              <a:t>,</a:t>
            </a:r>
            <a:endParaRPr sz="1150">
              <a:latin typeface="Trebuchet MS"/>
              <a:cs typeface="Trebuchet MS"/>
            </a:endParaRPr>
          </a:p>
          <a:p>
            <a:pPr marL="12700">
              <a:lnSpc>
                <a:spcPts val="1390"/>
              </a:lnSpc>
            </a:pP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допустимых</a:t>
            </a:r>
            <a:r>
              <a:rPr sz="1300" spc="85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перемещений</a:t>
            </a:r>
            <a:r>
              <a:rPr sz="130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предотвращают</a:t>
            </a:r>
            <a:r>
              <a:rPr sz="130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дорогостоящие</a:t>
            </a:r>
            <a:r>
              <a:rPr sz="130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6F655C"/>
                </a:solidFill>
                <a:latin typeface="Microsoft Sans Serif"/>
                <a:cs typeface="Microsoft Sans Serif"/>
              </a:rPr>
              <a:t>ошибки</a:t>
            </a:r>
            <a:r>
              <a:rPr sz="1300" spc="90" dirty="0">
                <a:solidFill>
                  <a:srgbClr val="6F655C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6F655C"/>
                </a:solidFill>
                <a:latin typeface="Microsoft Sans Serif"/>
                <a:cs typeface="Microsoft Sans Serif"/>
              </a:rPr>
              <a:t>в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300" spc="-10" dirty="0">
                <a:solidFill>
                  <a:srgbClr val="6F655C"/>
                </a:solidFill>
                <a:latin typeface="Microsoft Sans Serif"/>
                <a:cs typeface="Microsoft Sans Serif"/>
              </a:rPr>
              <a:t>производстве.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5405" y="4034056"/>
            <a:ext cx="66671" cy="666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5405" y="5138903"/>
            <a:ext cx="66671" cy="66671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/>
              <a:t>Collision</a:t>
            </a:r>
            <a:r>
              <a:rPr spc="220" dirty="0"/>
              <a:t> </a:t>
            </a:r>
            <a:r>
              <a:rPr spc="-10" dirty="0"/>
              <a:t>Detection</a:t>
            </a:r>
          </a:p>
          <a:p>
            <a:pPr marL="267335" marR="79375">
              <a:lnSpc>
                <a:spcPct val="130400"/>
              </a:lnSpc>
              <a:spcBef>
                <a:spcPts val="375"/>
              </a:spcBef>
            </a:pPr>
            <a:r>
              <a:rPr sz="1150" b="0" dirty="0">
                <a:latin typeface="Microsoft Sans Serif"/>
                <a:cs typeface="Microsoft Sans Serif"/>
              </a:rPr>
              <a:t>Выявление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пересечений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твёрдых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тел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в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статическом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и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spc="-10" dirty="0">
                <a:latin typeface="Microsoft Sans Serif"/>
                <a:cs typeface="Microsoft Sans Serif"/>
              </a:rPr>
              <a:t>динамическом режимах.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330835">
              <a:lnSpc>
                <a:spcPct val="100000"/>
              </a:lnSpc>
            </a:pPr>
            <a:r>
              <a:rPr dirty="0"/>
              <a:t>Зазоры</a:t>
            </a:r>
            <a:r>
              <a:rPr spc="75" dirty="0"/>
              <a:t> </a:t>
            </a:r>
            <a:r>
              <a:rPr dirty="0"/>
              <a:t>и</a:t>
            </a:r>
            <a:r>
              <a:rPr spc="80" dirty="0"/>
              <a:t> </a:t>
            </a:r>
            <a:r>
              <a:rPr spc="-10" dirty="0"/>
              <a:t>допуски</a:t>
            </a:r>
          </a:p>
          <a:p>
            <a:pPr marL="267335" marR="45085">
              <a:lnSpc>
                <a:spcPct val="130400"/>
              </a:lnSpc>
              <a:spcBef>
                <a:spcPts val="380"/>
              </a:spcBef>
            </a:pPr>
            <a:r>
              <a:rPr sz="1150" b="0" dirty="0">
                <a:latin typeface="Microsoft Sans Serif"/>
                <a:cs typeface="Microsoft Sans Serif"/>
              </a:rPr>
              <a:t>Оценка</a:t>
            </a:r>
            <a:r>
              <a:rPr sz="1150" b="0" spc="6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зазора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для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термического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расширения,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монтажных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допусков</a:t>
            </a:r>
            <a:r>
              <a:rPr sz="1150" b="0" spc="65" dirty="0">
                <a:latin typeface="Microsoft Sans Serif"/>
                <a:cs typeface="Microsoft Sans Serif"/>
              </a:rPr>
              <a:t> </a:t>
            </a:r>
            <a:r>
              <a:rPr sz="1150" b="0" spc="-50" dirty="0">
                <a:latin typeface="Microsoft Sans Serif"/>
                <a:cs typeface="Microsoft Sans Serif"/>
              </a:rPr>
              <a:t>и </a:t>
            </a:r>
            <a:r>
              <a:rPr sz="1150" b="0" spc="-10" dirty="0">
                <a:latin typeface="Microsoft Sans Serif"/>
                <a:cs typeface="Microsoft Sans Serif"/>
              </a:rPr>
              <a:t>трения.</a:t>
            </a: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1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50">
              <a:latin typeface="Microsoft Sans Serif"/>
              <a:cs typeface="Microsoft Sans Serif"/>
            </a:endParaRPr>
          </a:p>
          <a:p>
            <a:pPr marL="330835">
              <a:lnSpc>
                <a:spcPct val="100000"/>
              </a:lnSpc>
            </a:pPr>
            <a:r>
              <a:rPr dirty="0"/>
              <a:t>Кинематический</a:t>
            </a:r>
            <a:r>
              <a:rPr spc="325" dirty="0"/>
              <a:t> </a:t>
            </a:r>
            <a:r>
              <a:rPr spc="-10" dirty="0"/>
              <a:t>анализ</a:t>
            </a:r>
          </a:p>
          <a:p>
            <a:pPr marL="267335" marR="5080">
              <a:lnSpc>
                <a:spcPct val="130400"/>
              </a:lnSpc>
              <a:spcBef>
                <a:spcPts val="375"/>
              </a:spcBef>
            </a:pPr>
            <a:r>
              <a:rPr sz="1150" b="0" dirty="0">
                <a:latin typeface="Microsoft Sans Serif"/>
                <a:cs typeface="Microsoft Sans Serif"/>
              </a:rPr>
              <a:t>Пути</a:t>
            </a:r>
            <a:r>
              <a:rPr sz="1150" b="0" spc="9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движения,</a:t>
            </a:r>
            <a:r>
              <a:rPr sz="1150" b="0" spc="9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ограничения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и</a:t>
            </a:r>
            <a:r>
              <a:rPr sz="1150" b="0" spc="9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проверка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механических</a:t>
            </a:r>
            <a:r>
              <a:rPr sz="1150" b="0" spc="9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соединений</a:t>
            </a:r>
            <a:r>
              <a:rPr sz="1150" b="0" spc="100" dirty="0">
                <a:latin typeface="Microsoft Sans Serif"/>
                <a:cs typeface="Microsoft Sans Serif"/>
              </a:rPr>
              <a:t> </a:t>
            </a:r>
            <a:r>
              <a:rPr sz="1150" b="0" spc="-25" dirty="0">
                <a:latin typeface="Microsoft Sans Serif"/>
                <a:cs typeface="Microsoft Sans Serif"/>
              </a:rPr>
              <a:t>на </a:t>
            </a:r>
            <a:r>
              <a:rPr sz="1150" b="0" dirty="0">
                <a:latin typeface="Microsoft Sans Serif"/>
                <a:cs typeface="Microsoft Sans Serif"/>
              </a:rPr>
              <a:t>коллизии</a:t>
            </a:r>
            <a:r>
              <a:rPr sz="1150" b="0" spc="40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во</a:t>
            </a:r>
            <a:r>
              <a:rPr sz="1150" b="0" spc="4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всём</a:t>
            </a:r>
            <a:r>
              <a:rPr sz="1150" b="0" spc="45" dirty="0">
                <a:latin typeface="Microsoft Sans Serif"/>
                <a:cs typeface="Microsoft Sans Serif"/>
              </a:rPr>
              <a:t> </a:t>
            </a:r>
            <a:r>
              <a:rPr sz="1150" b="0" dirty="0">
                <a:latin typeface="Microsoft Sans Serif"/>
                <a:cs typeface="Microsoft Sans Serif"/>
              </a:rPr>
              <a:t>рабочем</a:t>
            </a:r>
            <a:r>
              <a:rPr sz="1150" b="0" spc="45" dirty="0">
                <a:latin typeface="Microsoft Sans Serif"/>
                <a:cs typeface="Microsoft Sans Serif"/>
              </a:rPr>
              <a:t> </a:t>
            </a:r>
            <a:r>
              <a:rPr sz="1150" b="0" spc="-10" dirty="0">
                <a:latin typeface="Microsoft Sans Serif"/>
                <a:cs typeface="Microsoft Sans Serif"/>
              </a:rPr>
              <a:t>диапазоне</a:t>
            </a:r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958</Words>
  <Application>Microsoft Office PowerPoint</Application>
  <PresentationFormat>Произвольный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Calibri</vt:lpstr>
      <vt:lpstr>Cambria</vt:lpstr>
      <vt:lpstr>Georgia</vt:lpstr>
      <vt:lpstr>Lucida Sans Unicode</vt:lpstr>
      <vt:lpstr>Microsoft Sans Serif</vt:lpstr>
      <vt:lpstr>Palatino Linotype</vt:lpstr>
      <vt:lpstr>Times New Roman</vt:lpstr>
      <vt:lpstr>Trebuchet MS</vt:lpstr>
      <vt:lpstr>Office Theme</vt:lpstr>
      <vt:lpstr>Презентация PowerPoint</vt:lpstr>
      <vt:lpstr>Сборки в CAD системах: От детали к сложному продукту</vt:lpstr>
      <vt:lpstr>Что такое сборка в СА? Основы и преимущества</vt:lpstr>
      <vt:lpstr>Типы сборок: Иерархические и плоские структуры</vt:lpstr>
      <vt:lpstr>Методы сборки: "Снизу вверх", "Сверху вниз" и гибридные подходы</vt:lpstr>
      <vt:lpstr>Инструменты и команды для работы со сборками</vt:lpstr>
      <vt:lpstr>Управление большими сборками: Оптимизация производительности</vt:lpstr>
      <vt:lpstr>Параметризация и конфигурация сборок для гибкого проектирования</vt:lpstr>
      <vt:lpstr>Анализ сборок: Обнаружение коллизий и зазоров</vt:lpstr>
      <vt:lpstr>Презентация PowerPoint</vt:lpstr>
      <vt:lpstr>Презентация PowerPoint</vt:lpstr>
      <vt:lpstr>Примеры успешного применения сборок в различных отраслях</vt:lpstr>
      <vt:lpstr>Презентация PowerPoint</vt:lpstr>
      <vt:lpstr>Презентация PowerPoint</vt:lpstr>
      <vt:lpstr>Презентация PowerPoint</vt:lpstr>
      <vt:lpstr>Вопросы и ответы: Ваш путь к мастерству в работе со сборками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Sborki-v-CAD-sistemah-Ot-detali-k-slozhnomu-produktu</dc:title>
  <dc:creator>9swgqcdmk8</dc:creator>
  <cp:keywords>DAG23-TL-wc,BAGSZ71q5GA,0</cp:keywords>
  <cp:lastModifiedBy>Perizat Rakhmetova</cp:lastModifiedBy>
  <cp:revision>1</cp:revision>
  <dcterms:created xsi:type="dcterms:W3CDTF">2025-11-06T09:28:42Z</dcterms:created>
  <dcterms:modified xsi:type="dcterms:W3CDTF">2025-11-06T09:32:18Z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2025-11-06T00:00:00Z</vt:filetime>
  </property>
  <property fmtid="{D5CDD505-2E9C-101B-9397-08002B2CF9AE}" pid="5" name="Producer">
    <vt:lpwstr>Canva</vt:lpwstr>
  </property>
</Properties>
</file>