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8288000" cy="10287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Open Sans" panose="020B0606030504020204" pitchFamily="34" charset="0"/>
      <p:regular r:id="rId24"/>
    </p:embeddedFont>
    <p:embeddedFont>
      <p:font typeface="Open Sans Bold" panose="020B0806030504020204" pitchFamily="34" charset="0"/>
      <p:regular r:id="rId25"/>
      <p:bold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180" y="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4419600" y="342900"/>
            <a:ext cx="8763000" cy="1981200"/>
          </a:xfrm>
          <a:custGeom>
            <a:avLst/>
            <a:gdLst/>
            <a:ahLst/>
            <a:cxnLst/>
            <a:rect l="l" t="t" r="r" b="b"/>
            <a:pathLst>
              <a:path w="9949511" h="2653203">
                <a:moveTo>
                  <a:pt x="0" y="0"/>
                </a:moveTo>
                <a:lnTo>
                  <a:pt x="9949511" y="0"/>
                </a:lnTo>
                <a:lnTo>
                  <a:pt x="9949511" y="2653203"/>
                </a:lnTo>
                <a:lnTo>
                  <a:pt x="0" y="26532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76139B-7EC6-4B27-A562-C6BB6823CCB1}"/>
              </a:ext>
            </a:extLst>
          </p:cNvPr>
          <p:cNvSpPr txBox="1"/>
          <p:nvPr/>
        </p:nvSpPr>
        <p:spPr>
          <a:xfrm>
            <a:off x="3771900" y="3946813"/>
            <a:ext cx="10058400" cy="1349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927"/>
              </a:lnSpc>
            </a:pPr>
            <a:r>
              <a:rPr lang="ru-RU" sz="4400" dirty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Лекция №5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.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Жизненный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цикл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продукта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. CAD/CAM/CAE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системы</a:t>
            </a:r>
            <a:endParaRPr lang="en-US" sz="4400" dirty="0">
              <a:solidFill>
                <a:srgbClr val="00000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E6D3A3-AB8C-4139-BFC0-43572C351730}"/>
              </a:ext>
            </a:extLst>
          </p:cNvPr>
          <p:cNvSpPr txBox="1"/>
          <p:nvPr/>
        </p:nvSpPr>
        <p:spPr>
          <a:xfrm>
            <a:off x="10820400" y="7658100"/>
            <a:ext cx="7093658" cy="11613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4759"/>
              </a:lnSpc>
            </a:pPr>
            <a:r>
              <a:rPr lang="kk-KZ" sz="2800" dirty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Составила: Рахметова П.М., </a:t>
            </a:r>
          </a:p>
          <a:p>
            <a:pPr algn="r">
              <a:lnSpc>
                <a:spcPts val="4759"/>
              </a:lnSpc>
            </a:pPr>
            <a:r>
              <a:rPr lang="kk-KZ" sz="2800" dirty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ст.преподаватель кафедры РТиТСА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136266" y="2494203"/>
            <a:ext cx="9945403" cy="5348283"/>
          </a:xfrm>
          <a:custGeom>
            <a:avLst/>
            <a:gdLst/>
            <a:ahLst/>
            <a:cxnLst/>
            <a:rect l="l" t="t" r="r" b="b"/>
            <a:pathLst>
              <a:path w="9945403" h="5348283">
                <a:moveTo>
                  <a:pt x="0" y="0"/>
                </a:moveTo>
                <a:lnTo>
                  <a:pt x="9945403" y="0"/>
                </a:lnTo>
                <a:lnTo>
                  <a:pt x="9945403" y="5348283"/>
                </a:lnTo>
                <a:lnTo>
                  <a:pt x="0" y="53482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303758" y="141605"/>
            <a:ext cx="7680484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Основные функции CAE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0" y="3177364"/>
            <a:ext cx="7513521" cy="4780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Механический анализ (прочность, вибрации, усталость)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Тепловой анализ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Аэродинамические расчеты (CFD)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Оптимизация конструкции</a:t>
            </a:r>
          </a:p>
          <a:p>
            <a:pPr algn="l">
              <a:lnSpc>
                <a:spcPts val="4759"/>
              </a:lnSpc>
            </a:pPr>
            <a:endParaRPr lang="en-US" sz="339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246035" y="141605"/>
            <a:ext cx="9397722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Взаимосвязь CAD, CAM и CAE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52441" y="2419667"/>
            <a:ext cx="13424052" cy="4180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Эти системы объединяются в единую среду — CALS / PLM.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CAD — проектирует,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CAE — анализирует,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CAM — производит.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Совместное использование повышает качество и сокращает время разработки.</a:t>
            </a:r>
          </a:p>
          <a:p>
            <a:pPr algn="l">
              <a:lnSpc>
                <a:spcPts val="4759"/>
              </a:lnSpc>
            </a:pPr>
            <a:endParaRPr lang="en-US" sz="339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48621" y="933450"/>
            <a:ext cx="15590759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  <a:spcBef>
                <a:spcPct val="0"/>
              </a:spcBef>
            </a:pPr>
            <a:r>
              <a:rPr lang="en-US" sz="5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PLM – управление жизненным циклом продукта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348621" y="3040627"/>
            <a:ext cx="14261670" cy="6647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19"/>
              </a:lnSpc>
            </a:pPr>
            <a:r>
              <a:rPr lang="en-US" sz="37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PLM (Product Lifecycle Management) </a:t>
            </a:r>
            <a:r>
              <a:rPr lang="en-US" sz="37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— система, объединяющая все данные о продукте.</a:t>
            </a:r>
          </a:p>
          <a:p>
            <a:pPr algn="l">
              <a:lnSpc>
                <a:spcPts val="5319"/>
              </a:lnSpc>
            </a:pPr>
            <a:endParaRPr lang="en-US" sz="379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5319"/>
              </a:lnSpc>
            </a:pPr>
            <a:r>
              <a:rPr lang="en-US" sz="37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Функции:</a:t>
            </a:r>
          </a:p>
          <a:p>
            <a:pPr marL="820417" lvl="1" indent="-410209" algn="l">
              <a:lnSpc>
                <a:spcPts val="5319"/>
              </a:lnSpc>
              <a:buFont typeface="Arial"/>
              <a:buChar char="•"/>
            </a:pPr>
            <a:r>
              <a:rPr lang="en-US" sz="37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Управление версиями;</a:t>
            </a:r>
          </a:p>
          <a:p>
            <a:pPr marL="820417" lvl="1" indent="-410209" algn="l">
              <a:lnSpc>
                <a:spcPts val="5319"/>
              </a:lnSpc>
              <a:buFont typeface="Arial"/>
              <a:buChar char="•"/>
            </a:pPr>
            <a:r>
              <a:rPr lang="en-US" sz="37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Совместная работа инженеров;</a:t>
            </a:r>
          </a:p>
          <a:p>
            <a:pPr marL="820417" lvl="1" indent="-410209" algn="l">
              <a:lnSpc>
                <a:spcPts val="5319"/>
              </a:lnSpc>
              <a:buFont typeface="Arial"/>
              <a:buChar char="•"/>
            </a:pPr>
            <a:r>
              <a:rPr lang="en-US" sz="37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Контроль качества и изменений.</a:t>
            </a:r>
          </a:p>
          <a:p>
            <a:pPr marL="820417" lvl="1" indent="-410209" algn="l">
              <a:lnSpc>
                <a:spcPts val="5319"/>
              </a:lnSpc>
              <a:buFont typeface="Arial"/>
              <a:buChar char="•"/>
            </a:pPr>
            <a:endParaRPr lang="en-US" sz="379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5319"/>
              </a:lnSpc>
            </a:pPr>
            <a:r>
              <a:rPr lang="en-US" sz="37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Примеры:</a:t>
            </a:r>
            <a:r>
              <a:rPr lang="en-US" sz="37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Siemens Teamcenter, PTC Windchill.</a:t>
            </a:r>
          </a:p>
          <a:p>
            <a:pPr algn="l">
              <a:lnSpc>
                <a:spcPts val="5319"/>
              </a:lnSpc>
            </a:pPr>
            <a:endParaRPr lang="en-US" sz="379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284333" y="933450"/>
            <a:ext cx="13719334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Роль инженера в цифровом производстве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2494915"/>
            <a:ext cx="17259300" cy="5887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79"/>
              </a:lnSpc>
            </a:pPr>
            <a:r>
              <a:rPr lang="en-US" sz="36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Современный инженер должен владеть:</a:t>
            </a:r>
          </a:p>
          <a:p>
            <a:pPr marL="798828" lvl="1" indent="-399414" algn="l">
              <a:lnSpc>
                <a:spcPts val="5179"/>
              </a:lnSpc>
              <a:buFont typeface="Arial"/>
              <a:buChar char="•"/>
            </a:pPr>
            <a:r>
              <a:rPr lang="en-US" sz="36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моделированием в CAD;</a:t>
            </a:r>
          </a:p>
          <a:p>
            <a:pPr marL="798828" lvl="1" indent="-399414" algn="l">
              <a:lnSpc>
                <a:spcPts val="5179"/>
              </a:lnSpc>
              <a:buFont typeface="Arial"/>
              <a:buChar char="•"/>
            </a:pPr>
            <a:r>
              <a:rPr lang="en-US" sz="36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анализом в CAE;</a:t>
            </a:r>
          </a:p>
          <a:p>
            <a:pPr marL="798828" lvl="1" indent="-399414" algn="l">
              <a:lnSpc>
                <a:spcPts val="5179"/>
              </a:lnSpc>
              <a:buFont typeface="Arial"/>
              <a:buChar char="•"/>
            </a:pPr>
            <a:r>
              <a:rPr lang="en-US" sz="36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управлением обработкой в CAM;</a:t>
            </a:r>
          </a:p>
          <a:p>
            <a:pPr marL="798828" lvl="1" indent="-399414" algn="l">
              <a:lnSpc>
                <a:spcPts val="5179"/>
              </a:lnSpc>
              <a:buFont typeface="Arial"/>
              <a:buChar char="•"/>
            </a:pPr>
            <a:r>
              <a:rPr lang="en-US" sz="36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основами PLM и ERP систем.</a:t>
            </a:r>
          </a:p>
          <a:p>
            <a:pPr algn="l">
              <a:lnSpc>
                <a:spcPts val="5179"/>
              </a:lnSpc>
            </a:pPr>
            <a:endParaRPr lang="en-US" sz="369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5179"/>
              </a:lnSpc>
            </a:pPr>
            <a:r>
              <a:rPr lang="en-US" sz="36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Навыки: </a:t>
            </a:r>
            <a:r>
              <a:rPr lang="en-US" sz="36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проектное мышление, цифровая грамотность, интеграция систем.</a:t>
            </a:r>
          </a:p>
          <a:p>
            <a:pPr algn="l">
              <a:lnSpc>
                <a:spcPts val="5179"/>
              </a:lnSpc>
            </a:pPr>
            <a:endParaRPr lang="en-US" sz="369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19234" y="933450"/>
            <a:ext cx="15449531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Преимущества цифрового проектирования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419234" y="3355975"/>
            <a:ext cx="15449531" cy="3498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6" lvl="1" indent="-431798" algn="l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Быстрое внесение изменений;</a:t>
            </a:r>
          </a:p>
          <a:p>
            <a:pPr marL="863596" lvl="1" indent="-431798" algn="l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Минимизация бумажной документации;</a:t>
            </a:r>
          </a:p>
          <a:p>
            <a:pPr marL="863596" lvl="1" indent="-431798" algn="l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Возможность виртуальных испытаний;</a:t>
            </a:r>
          </a:p>
          <a:p>
            <a:pPr marL="863596" lvl="1" indent="-431798" algn="l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Сокращение затрат на прототипирование.</a:t>
            </a:r>
          </a:p>
          <a:p>
            <a:pPr algn="l">
              <a:lnSpc>
                <a:spcPts val="5599"/>
              </a:lnSpc>
            </a:pPr>
            <a:endParaRPr lang="en-US" sz="399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931325" y="692366"/>
            <a:ext cx="10425351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Цифровой двойник (Digital Twin)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984465" y="2719705"/>
            <a:ext cx="16274835" cy="5380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Цифровой двойник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— это виртуальная копия реального продукта, отражающая его состояние в реальном времени.</a:t>
            </a:r>
          </a:p>
          <a:p>
            <a:pPr algn="l">
              <a:lnSpc>
                <a:spcPts val="4759"/>
              </a:lnSpc>
            </a:pPr>
            <a:endParaRPr lang="en-US" sz="339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4759"/>
              </a:lnSpc>
            </a:pPr>
            <a:r>
              <a:rPr lang="en-US" sz="33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Используется для: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мониторинга работы оборудования;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прогнозирования отказов;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оптимизации обслуживания.</a:t>
            </a:r>
          </a:p>
          <a:p>
            <a:pPr algn="l">
              <a:lnSpc>
                <a:spcPts val="4759"/>
              </a:lnSpc>
            </a:pPr>
            <a:r>
              <a:rPr lang="en-US" sz="33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Пример: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цифровой двойник двигателя самолёта.</a:t>
            </a:r>
          </a:p>
          <a:p>
            <a:pPr algn="l">
              <a:lnSpc>
                <a:spcPts val="4759"/>
              </a:lnSpc>
            </a:pPr>
            <a:endParaRPr lang="en-US" sz="339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726966" y="933450"/>
            <a:ext cx="6834068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Индустрия 4.0 и ЖЦП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902551" y="2930014"/>
            <a:ext cx="14482897" cy="6069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59"/>
              </a:lnSpc>
            </a:pPr>
            <a:r>
              <a:rPr lang="en-US" sz="38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Индустрия 4.0 объединяет цифровые технологии в единое производственное пространство.</a:t>
            </a:r>
          </a:p>
          <a:p>
            <a:pPr algn="l">
              <a:lnSpc>
                <a:spcPts val="5459"/>
              </a:lnSpc>
            </a:pPr>
            <a:endParaRPr lang="en-US" sz="389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5459"/>
              </a:lnSpc>
            </a:pPr>
            <a:r>
              <a:rPr lang="en-US" sz="38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Компоненты</a:t>
            </a:r>
            <a:r>
              <a:rPr lang="en-US" sz="38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</a:p>
          <a:p>
            <a:pPr marL="842007" lvl="1" indent="-421003" algn="l">
              <a:lnSpc>
                <a:spcPts val="5459"/>
              </a:lnSpc>
              <a:buFont typeface="Arial"/>
              <a:buChar char="•"/>
            </a:pPr>
            <a:r>
              <a:rPr lang="en-US" sz="38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Интернет вещей (IoT);</a:t>
            </a:r>
          </a:p>
          <a:p>
            <a:pPr marL="842007" lvl="1" indent="-421003" algn="l">
              <a:lnSpc>
                <a:spcPts val="5459"/>
              </a:lnSpc>
              <a:buFont typeface="Arial"/>
              <a:buChar char="•"/>
            </a:pPr>
            <a:r>
              <a:rPr lang="en-US" sz="38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Искусственный интеллект;</a:t>
            </a:r>
          </a:p>
          <a:p>
            <a:pPr marL="842007" lvl="1" indent="-421003" algn="l">
              <a:lnSpc>
                <a:spcPts val="5459"/>
              </a:lnSpc>
              <a:buFont typeface="Arial"/>
              <a:buChar char="•"/>
            </a:pPr>
            <a:r>
              <a:rPr lang="en-US" sz="38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Автоматизация и роботизация.</a:t>
            </a:r>
          </a:p>
          <a:p>
            <a:pPr algn="l">
              <a:lnSpc>
                <a:spcPts val="5459"/>
              </a:lnSpc>
            </a:pPr>
            <a:r>
              <a:rPr lang="en-US" sz="38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Цель: </a:t>
            </a:r>
            <a:r>
              <a:rPr lang="en-US" sz="38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создание полностью цифрового предприятия.</a:t>
            </a:r>
          </a:p>
          <a:p>
            <a:pPr algn="ctr">
              <a:lnSpc>
                <a:spcPts val="4759"/>
              </a:lnSpc>
            </a:pPr>
            <a:endParaRPr lang="en-US" sz="389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04577" y="933450"/>
            <a:ext cx="16478845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Реальный пример: производство деталей турбины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303502" y="3394590"/>
            <a:ext cx="13680996" cy="4811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Этапы:</a:t>
            </a:r>
          </a:p>
          <a:p>
            <a:pPr marL="863596" lvl="1" indent="-431798" algn="l">
              <a:lnSpc>
                <a:spcPts val="5599"/>
              </a:lnSpc>
              <a:buAutoNum type="arabicPeriod"/>
            </a:pPr>
            <a:r>
              <a:rPr lang="en-US" sz="39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Моделирование лопатки в SolidWorks (CAD);</a:t>
            </a:r>
          </a:p>
          <a:p>
            <a:pPr marL="863596" lvl="1" indent="-431798" algn="l">
              <a:lnSpc>
                <a:spcPts val="5599"/>
              </a:lnSpc>
              <a:buAutoNum type="arabicPeriod"/>
            </a:pPr>
            <a:r>
              <a:rPr lang="en-US" sz="39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Прочностной анализ в ANSYS (CAE);</a:t>
            </a:r>
          </a:p>
          <a:p>
            <a:pPr marL="863596" lvl="1" indent="-431798" algn="l">
              <a:lnSpc>
                <a:spcPts val="5599"/>
              </a:lnSpc>
              <a:buAutoNum type="arabicPeriod"/>
            </a:pPr>
            <a:r>
              <a:rPr lang="en-US" sz="39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CAM-программа для станка Siemens NX;</a:t>
            </a:r>
          </a:p>
          <a:p>
            <a:pPr marL="863596" lvl="1" indent="-431798" algn="l">
              <a:lnSpc>
                <a:spcPts val="5599"/>
              </a:lnSpc>
              <a:buAutoNum type="arabicPeriod"/>
            </a:pPr>
            <a:r>
              <a:rPr lang="en-US" sz="39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Мониторинг изделия в PLM.</a:t>
            </a:r>
          </a:p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Результат: сокращение цикла проектирования на 25%.</a:t>
            </a:r>
          </a:p>
          <a:p>
            <a:pPr algn="ctr">
              <a:lnSpc>
                <a:spcPts val="4759"/>
              </a:lnSpc>
            </a:pPr>
            <a:endParaRPr lang="en-US" sz="399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975232" y="1281431"/>
            <a:ext cx="7673854" cy="4888327"/>
          </a:xfrm>
          <a:custGeom>
            <a:avLst/>
            <a:gdLst/>
            <a:ahLst/>
            <a:cxnLst/>
            <a:rect l="l" t="t" r="r" b="b"/>
            <a:pathLst>
              <a:path w="7673854" h="4888327">
                <a:moveTo>
                  <a:pt x="0" y="0"/>
                </a:moveTo>
                <a:lnTo>
                  <a:pt x="7673855" y="0"/>
                </a:lnTo>
                <a:lnTo>
                  <a:pt x="7673855" y="4888328"/>
                </a:lnTo>
                <a:lnTo>
                  <a:pt x="0" y="48883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978161" y="6368556"/>
            <a:ext cx="16341203" cy="3580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Интеграция CAD/CAM/CAE систем — основа цифрового производства.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Они обеспечивают точность, экономию времени и повышение качества продукции.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В будущем все этапы жизненного цикла будут объединены в единую цифровую модель.</a:t>
            </a:r>
          </a:p>
          <a:p>
            <a:pPr algn="l">
              <a:lnSpc>
                <a:spcPts val="4759"/>
              </a:lnSpc>
            </a:pPr>
            <a:endParaRPr lang="en-US" sz="339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139238" y="4274503"/>
            <a:ext cx="9525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6726899" y="294157"/>
            <a:ext cx="4170521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Заключение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024429" y="2495236"/>
            <a:ext cx="6851436" cy="3986557"/>
          </a:xfrm>
          <a:custGeom>
            <a:avLst/>
            <a:gdLst/>
            <a:ahLst/>
            <a:cxnLst/>
            <a:rect l="l" t="t" r="r" b="b"/>
            <a:pathLst>
              <a:path w="6851436" h="3986557">
                <a:moveTo>
                  <a:pt x="0" y="0"/>
                </a:moveTo>
                <a:lnTo>
                  <a:pt x="6851435" y="0"/>
                </a:lnTo>
                <a:lnTo>
                  <a:pt x="6851435" y="3986557"/>
                </a:lnTo>
                <a:lnTo>
                  <a:pt x="0" y="39865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951" r="-1951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7095169" y="316280"/>
            <a:ext cx="3301246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Введение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76982" y="2740434"/>
            <a:ext cx="9872250" cy="5971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15888" lvl="1" indent="-407944" algn="l">
              <a:lnSpc>
                <a:spcPts val="5290"/>
              </a:lnSpc>
              <a:buFont typeface="Arial"/>
              <a:buChar char="•"/>
            </a:pPr>
            <a:r>
              <a:rPr lang="en-US" sz="377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Современное производство требует автоматизации всех этапов — от идеи до готового изделия.</a:t>
            </a:r>
          </a:p>
          <a:p>
            <a:pPr algn="l">
              <a:lnSpc>
                <a:spcPts val="5290"/>
              </a:lnSpc>
            </a:pPr>
            <a:endParaRPr lang="en-US" sz="377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815888" lvl="1" indent="-407944" algn="l">
              <a:lnSpc>
                <a:spcPts val="5290"/>
              </a:lnSpc>
              <a:buFont typeface="Arial"/>
              <a:buChar char="•"/>
            </a:pPr>
            <a:r>
              <a:rPr lang="en-US" sz="377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Для этого используются системы автоматизированного проектирования, анализа и производства: CAD, CAM, CAE.</a:t>
            </a:r>
          </a:p>
          <a:p>
            <a:pPr algn="just">
              <a:lnSpc>
                <a:spcPts val="5290"/>
              </a:lnSpc>
            </a:pPr>
            <a:endParaRPr lang="en-US" sz="377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494633" y="4318435"/>
            <a:ext cx="7971373" cy="5968565"/>
          </a:xfrm>
          <a:custGeom>
            <a:avLst/>
            <a:gdLst/>
            <a:ahLst/>
            <a:cxnLst/>
            <a:rect l="l" t="t" r="r" b="b"/>
            <a:pathLst>
              <a:path w="7971373" h="5968565">
                <a:moveTo>
                  <a:pt x="0" y="0"/>
                </a:moveTo>
                <a:lnTo>
                  <a:pt x="7971373" y="0"/>
                </a:lnTo>
                <a:lnTo>
                  <a:pt x="7971373" y="5968565"/>
                </a:lnTo>
                <a:lnTo>
                  <a:pt x="0" y="59685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242649" y="141605"/>
            <a:ext cx="12068175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Понятие жизненного цикла продукта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32736" y="1678545"/>
            <a:ext cx="18155264" cy="2980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Жизненный цикл продукта (ЖЦП)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— это совокупность всех стадий, через которые проходит изделие от замысла до утилизации.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Основные этапы: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проектирование → производство → эксплуатация → утилизация.</a:t>
            </a:r>
          </a:p>
          <a:p>
            <a:pPr algn="l">
              <a:lnSpc>
                <a:spcPts val="4759"/>
              </a:lnSpc>
            </a:pPr>
            <a:endParaRPr lang="en-US" sz="339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33353" y="141605"/>
            <a:ext cx="8201859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Этапы жизненного цикла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551524" y="2386471"/>
            <a:ext cx="6286143" cy="4180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1)Исследование и разработка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2)Проектирование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3)Производство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4)Эксплуатация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5)Сервис и ремонт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6)Утилизация</a:t>
            </a:r>
          </a:p>
          <a:p>
            <a:pPr algn="l">
              <a:lnSpc>
                <a:spcPts val="4759"/>
              </a:lnSpc>
            </a:pPr>
            <a:endParaRPr lang="en-US" sz="339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772636" y="141605"/>
            <a:ext cx="12344520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CAD-системы (Computer-Aided Design)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87595" y="1333804"/>
            <a:ext cx="17712810" cy="5314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CAD (Computer-Aided Design)</a:t>
            </a: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— это системы автоматизированного проектирования, предназначенные для создания, редактирования и документирования цифровых моделей изделий.</a:t>
            </a:r>
          </a:p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С помощью CAD-инструментов инженеры могут проектировать как двумерные (2D), так и трёхмерные (3D) модели деталей, узлов и целых механизмов.</a:t>
            </a:r>
          </a:p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Эти системы обеспечивают высокую точность проектирования, ускоряют процесс разработки и позволяют быстро вносить изменения в конструкцию.</a:t>
            </a:r>
          </a:p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Кроме того, CAD-программы интегрируются с CAM и CAE системами, формируя единую цифровую среду проектирования и производства.</a:t>
            </a:r>
          </a:p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Они используются в машиностроении, архитектуре, строительстве, энергетике и авиации.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0" y="6953857"/>
            <a:ext cx="18288000" cy="3776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Примеры популярных CAD-систем: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AutoCAD — универсальная платформа для 2D/3D проектирования.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SolidWorks — параметрическое 3D моделирование, интеграция с инженерным анализом.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CATIA — комплексная система для авиа- и автомобилестроения.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Kompas-3D — российская система, адаптированная для машиностроения и проектной документации.</a:t>
            </a:r>
          </a:p>
          <a:p>
            <a:pPr algn="ctr">
              <a:lnSpc>
                <a:spcPts val="4759"/>
              </a:lnSpc>
            </a:pPr>
            <a:endParaRPr lang="en-US" sz="30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900650" y="1892040"/>
            <a:ext cx="8358650" cy="5940276"/>
          </a:xfrm>
          <a:custGeom>
            <a:avLst/>
            <a:gdLst/>
            <a:ahLst/>
            <a:cxnLst/>
            <a:rect l="l" t="t" r="r" b="b"/>
            <a:pathLst>
              <a:path w="8358650" h="5940276">
                <a:moveTo>
                  <a:pt x="0" y="0"/>
                </a:moveTo>
                <a:lnTo>
                  <a:pt x="8358650" y="0"/>
                </a:lnTo>
                <a:lnTo>
                  <a:pt x="8358650" y="5940277"/>
                </a:lnTo>
                <a:lnTo>
                  <a:pt x="0" y="59402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003318" y="141605"/>
            <a:ext cx="7794665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Основные функции CAD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46044" y="2576981"/>
            <a:ext cx="7794665" cy="4780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Создание чертежей и 3D моделей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Проверка размеров и геометрии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Расчет массы, центра тяжести, материалов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Подготовка спецификаций и документации</a:t>
            </a:r>
          </a:p>
          <a:p>
            <a:pPr algn="ctr">
              <a:lnSpc>
                <a:spcPts val="4759"/>
              </a:lnSpc>
            </a:pPr>
            <a:endParaRPr lang="en-US" sz="339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12885" y="141605"/>
            <a:ext cx="14708267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CAM-системы (Computer-Aided Manufacturing)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07926" y="1848478"/>
            <a:ext cx="16142099" cy="7981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CAM (Computer-Aided Manufacturing) </a:t>
            </a: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— это системы, обеспечивающие автоматизацию технологических процессов изготовления изделий.</a:t>
            </a:r>
          </a:p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Они связывают этап проектирования (CAD) с реальным производством, обеспечивая точное и эффективное выполнение операций.</a:t>
            </a:r>
          </a:p>
          <a:p>
            <a:pPr algn="just">
              <a:lnSpc>
                <a:spcPts val="4200"/>
              </a:lnSpc>
            </a:pPr>
            <a:endParaRPr lang="en-US" sz="30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4200"/>
              </a:lnSpc>
            </a:pPr>
            <a:r>
              <a:rPr lang="en-US" sz="3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Основные возможности CAM:</a:t>
            </a:r>
          </a:p>
          <a:p>
            <a:pPr marL="647702" lvl="1" indent="-323851" algn="just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Планирование и моделирование обработки на станках с ЧПУ;</a:t>
            </a:r>
          </a:p>
          <a:p>
            <a:pPr marL="647702" lvl="1" indent="-323851" algn="just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Создание траекторий инструмента и управляющих программ (G-кодов);</a:t>
            </a:r>
          </a:p>
          <a:p>
            <a:pPr marL="647702" lvl="1" indent="-323851" algn="just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Виртуальная симуляция процесса для предотвращения ошибок;</a:t>
            </a:r>
          </a:p>
          <a:p>
            <a:pPr marL="647702" lvl="1" indent="-323851" algn="just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Оптимизация времени и качества обработки.</a:t>
            </a:r>
          </a:p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CAM-системы являются ключевым элементом цифрового производства, снижая затраты и повышая точность изделий.</a:t>
            </a:r>
          </a:p>
          <a:p>
            <a:pPr algn="just">
              <a:lnSpc>
                <a:spcPts val="4200"/>
              </a:lnSpc>
            </a:pPr>
            <a:endParaRPr lang="en-US" sz="30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Примеры: PowerMILL, EdgeCAM, Mastercam, NX CAM.</a:t>
            </a:r>
          </a:p>
          <a:p>
            <a:pPr algn="just">
              <a:lnSpc>
                <a:spcPts val="4200"/>
              </a:lnSpc>
            </a:pPr>
            <a:endParaRPr lang="en-US" sz="30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723669" y="1919619"/>
            <a:ext cx="7752738" cy="5965974"/>
          </a:xfrm>
          <a:custGeom>
            <a:avLst/>
            <a:gdLst/>
            <a:ahLst/>
            <a:cxnLst/>
            <a:rect l="l" t="t" r="r" b="b"/>
            <a:pathLst>
              <a:path w="7752738" h="5965974">
                <a:moveTo>
                  <a:pt x="0" y="0"/>
                </a:moveTo>
                <a:lnTo>
                  <a:pt x="7752737" y="0"/>
                </a:lnTo>
                <a:lnTo>
                  <a:pt x="7752737" y="5965973"/>
                </a:lnTo>
                <a:lnTo>
                  <a:pt x="0" y="59659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923807" y="141605"/>
            <a:ext cx="7909441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Основные функции CAM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0" y="2178773"/>
            <a:ext cx="7909441" cy="5380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Создание траекторий инструмента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Подготовка управляющих программ для станков с ЧПУ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Оптимизация производственного процесса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Моделирование обработки материала</a:t>
            </a:r>
          </a:p>
          <a:p>
            <a:pPr algn="l">
              <a:lnSpc>
                <a:spcPts val="4759"/>
              </a:lnSpc>
            </a:pPr>
            <a:endParaRPr lang="en-US" sz="339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69729" y="1305560"/>
            <a:ext cx="15948541" cy="8981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59"/>
              </a:lnSpc>
            </a:pPr>
            <a:r>
              <a:rPr lang="en-US" sz="33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CAE (Computer-Aided Engineering)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— это системы, предназначенные для проведения инженерных расчетов и анализа поведения изделий в различных условиях эксплуатации.</a:t>
            </a:r>
          </a:p>
          <a:p>
            <a:pPr algn="just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Они позволяют виртуально проверять прочность, надежность и эффективность конструкции ещё до её изготовления.</a:t>
            </a:r>
          </a:p>
          <a:p>
            <a:pPr algn="just">
              <a:lnSpc>
                <a:spcPts val="4759"/>
              </a:lnSpc>
            </a:pPr>
            <a:endParaRPr lang="en-US" sz="339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4759"/>
              </a:lnSpc>
            </a:pPr>
            <a:r>
              <a:rPr lang="en-US" sz="33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Основные возможности CAE:</a:t>
            </a:r>
          </a:p>
          <a:p>
            <a:pPr marL="734059" lvl="1" indent="-367030" algn="just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Прочностной и деформационный анализ (FEM/МКЭ);</a:t>
            </a:r>
          </a:p>
          <a:p>
            <a:pPr marL="734059" lvl="1" indent="-367030" algn="just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Тепловой анализ (распределение температур и теплопередача);</a:t>
            </a:r>
          </a:p>
          <a:p>
            <a:pPr marL="734059" lvl="1" indent="-367030" algn="just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Динамический и вибрационный анализ;</a:t>
            </a:r>
          </a:p>
          <a:p>
            <a:pPr marL="734059" lvl="1" indent="-367030" algn="just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Аэродинамические и гидродинамические расчёты (CFD).</a:t>
            </a:r>
          </a:p>
          <a:p>
            <a:pPr algn="just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CAE-системы помогают снизить количество физических испытаний, оптимизировать конструкцию и повысить качество продукции.</a:t>
            </a:r>
          </a:p>
          <a:p>
            <a:pPr algn="just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Примеры: ANSYS, Abaqus, Nastran, SolidWorks Simulation.</a:t>
            </a:r>
          </a:p>
          <a:p>
            <a:pPr algn="just">
              <a:lnSpc>
                <a:spcPts val="4759"/>
              </a:lnSpc>
            </a:pPr>
            <a:endParaRPr lang="en-US" sz="339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339459" y="338423"/>
            <a:ext cx="13609082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CAE-системы (Computer-Aided Engineering)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833</Words>
  <Application>Microsoft Office PowerPoint</Application>
  <PresentationFormat>Произвольный</PresentationFormat>
  <Paragraphs>121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Open Sans</vt:lpstr>
      <vt:lpstr>Calibri</vt:lpstr>
      <vt:lpstr>Open Sans Bold</vt:lpstr>
      <vt:lpstr>Arial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ечкр</dc:title>
  <cp:lastModifiedBy>Perizat Rakhmetova</cp:lastModifiedBy>
  <cp:revision>3</cp:revision>
  <dcterms:created xsi:type="dcterms:W3CDTF">2006-08-16T00:00:00Z</dcterms:created>
  <dcterms:modified xsi:type="dcterms:W3CDTF">2025-11-04T17:53:57Z</dcterms:modified>
  <dc:identifier>DAG2hyNZIA4</dc:identifier>
</cp:coreProperties>
</file>