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300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b18b07a321d9ab7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b18b07a321d9ab7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b18b07a321d9ab7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b18b07a321d9ab7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b18b07a321d9ab7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b18b07a321d9ab7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b18b07a321d9ab7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b18b07a321d9ab7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b18b07a321d9ab7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b18b07a321d9ab7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b18b07a321d9ab7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b18b07a321d9ab7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61bb8ba28639e9b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61bb8ba28639e9b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1bb8ba28639e9b4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1bb8ba28639e9b4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61bb8ba28639e9b4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61bb8ba28639e9b4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61bb8ba28639e9b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61bb8ba28639e9b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61bb8ba28639e9b4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61bb8ba28639e9b4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61bb8ba28639e9b4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61bb8ba28639e9b4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61bb8ba28639e9b4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61bb8ba28639e9b4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61bb8ba28639e9b4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61bb8ba28639e9b4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809444" y="1878348"/>
            <a:ext cx="7525112" cy="112610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 </a:t>
            </a:r>
            <a:r>
              <a:rPr lang="ru" sz="2400" dirty="0"/>
              <a:t>Лекция №14. Анализ неадаптивных роботов с жесткой программой действий и автономных мобильных роботов</a:t>
            </a:r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4E8C25-5238-43C6-9D60-8BF42A024E4E}"/>
              </a:ext>
            </a:extLst>
          </p:cNvPr>
          <p:cNvSpPr txBox="1"/>
          <p:nvPr/>
        </p:nvSpPr>
        <p:spPr>
          <a:xfrm>
            <a:off x="1768764" y="4391608"/>
            <a:ext cx="7093658" cy="5025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4759"/>
              </a:lnSpc>
              <a:buClrTx/>
              <a:buFontTx/>
              <a:buNone/>
            </a:pPr>
            <a:r>
              <a:rPr lang="kk-KZ" dirty="0">
                <a:solidFill>
                  <a:schemeClr val="dk1"/>
                </a:solidFill>
                <a:sym typeface="Open Sans"/>
              </a:rPr>
              <a:t>Составила: Рахметова П.М., ст.преподаватель кафедры РТиТСА</a:t>
            </a:r>
            <a:endParaRPr lang="en-US" dirty="0">
              <a:solidFill>
                <a:schemeClr val="dk1"/>
              </a:solidFill>
              <a:sym typeface="Open Sans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B3B2B472-103E-44B7-B1AB-108E23F1D891}"/>
              </a:ext>
            </a:extLst>
          </p:cNvPr>
          <p:cNvSpPr/>
          <p:nvPr/>
        </p:nvSpPr>
        <p:spPr>
          <a:xfrm>
            <a:off x="2243282" y="189345"/>
            <a:ext cx="4545445" cy="1079783"/>
          </a:xfrm>
          <a:custGeom>
            <a:avLst/>
            <a:gdLst/>
            <a:ahLst/>
            <a:cxnLst/>
            <a:rect l="l" t="t" r="r" b="b"/>
            <a:pathLst>
              <a:path w="9949511" h="2653203">
                <a:moveTo>
                  <a:pt x="0" y="0"/>
                </a:moveTo>
                <a:lnTo>
                  <a:pt x="9949511" y="0"/>
                </a:lnTo>
                <a:lnTo>
                  <a:pt x="9949511" y="2653203"/>
                </a:lnTo>
                <a:lnTo>
                  <a:pt x="0" y="265320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706805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3"/>
          <p:cNvSpPr txBox="1"/>
          <p:nvPr/>
        </p:nvSpPr>
        <p:spPr>
          <a:xfrm>
            <a:off x="8" y="401401"/>
            <a:ext cx="9144000" cy="43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chemeClr val="dk2"/>
                </a:solidFill>
              </a:rPr>
              <a:t>Основной задачей данной статьи является анализ способов обеспечения безопасности для систем группового управления мобильными роботами (СГУР). А также разработка защищенных алгоритмов группового управления, позволяющих обеспечить безопасное выполнение некоторых этапов работы СГУР, связанных со стратегическим и тактическим этапами управления.</a:t>
            </a:r>
            <a:endParaRPr sz="3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3075" y="152400"/>
            <a:ext cx="8037839" cy="4838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5"/>
          <p:cNvSpPr txBox="1"/>
          <p:nvPr/>
        </p:nvSpPr>
        <p:spPr>
          <a:xfrm>
            <a:off x="10" y="170561"/>
            <a:ext cx="9144000" cy="48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chemeClr val="dk2"/>
                </a:solidFill>
              </a:rPr>
              <a:t>Роботизированная система или сеть роботов во многом отличается от привычных компьютерных сетей. В данной системе злоумышленник может воздействовать, как на процесс обмена сообщениями - то есть проводить сетевые атаки, так и на физическую безопасность роботов - то есть поводить кибер-атаки, а также оказывать воздействие непосредственно на систему управления роботами и на процесс взаимодействия робота с базовой станцией.</a:t>
            </a:r>
            <a:endParaRPr sz="3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098275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7"/>
          <p:cNvSpPr txBox="1"/>
          <p:nvPr/>
        </p:nvSpPr>
        <p:spPr>
          <a:xfrm>
            <a:off x="8" y="526502"/>
            <a:ext cx="9144000" cy="40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>
                <a:solidFill>
                  <a:schemeClr val="dk2"/>
                </a:solidFill>
              </a:rPr>
              <a:t>В качестве применяемых датчиков рассмотрим ультразвуковые сенсоры. В дистанционных сенсорах (ДС) среда распространения сигналов вносит помехи в процесс измерений, а условия плохой видимости не всегда позволяют применить СТЗ на борту МР.</a:t>
            </a:r>
            <a:endParaRPr sz="36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-8" y="2"/>
            <a:ext cx="9144000" cy="530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b="1">
                <a:solidFill>
                  <a:schemeClr val="dk2"/>
                </a:solidFill>
              </a:rPr>
              <a:t>Робототехника</a:t>
            </a:r>
            <a:r>
              <a:rPr lang="ru" sz="2400">
                <a:solidFill>
                  <a:schemeClr val="dk2"/>
                </a:solidFill>
              </a:rPr>
              <a:t> является одним из ключевых направлений научно-технического прогресса, а область применения робототехнических систем постоянно расширяется. В первую очередь это связано с появлением высокоинтегрированных электронных схем, массовостью их выпуска и доступной ценой. То, что раньше требовало больших усилий в разработке, отладке и сопровождении, сейчас доступно в виде функционально законченных устройств - микропроцессоров, микроконтроллеров, датчиков. Аналогичная ситуация складывается и с программным обеспечением - существует множество коммерческого и свободного программного обеспечения, на базе которого может быть создано программное обеспечение систем управления движением и моделирования поведения роботов.</a:t>
            </a:r>
            <a:endParaRPr sz="24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448451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255850" cy="4838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/>
          <p:nvPr/>
        </p:nvSpPr>
        <p:spPr>
          <a:xfrm>
            <a:off x="-8" y="-2"/>
            <a:ext cx="9144000" cy="52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chemeClr val="dk2"/>
                </a:solidFill>
              </a:rPr>
              <a:t>Во-вторых, это обусловлено появлением доступных персональных компьютеров, обладающих большой вычислительной мощностью. Для моделирования электронных и механических систем уже не требуется использовать громоздкие вычислительные центры. Наличие общедоступного средства связи в виде глобальной компьютерной сети Интернет позволяет стереть границы при общении ученых из разных научно-исследовательских коллективов друг с другом.</a:t>
            </a:r>
            <a:endParaRPr sz="3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/>
        </p:nvSpPr>
        <p:spPr>
          <a:xfrm>
            <a:off x="-8" y="469702"/>
            <a:ext cx="9144000" cy="38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2"/>
                </a:solidFill>
              </a:rPr>
              <a:t>В-третьих, существует мощный стимул для развития данного направления науки и техники, связанный с острой необходимостью в наличии дешевой, надежной и неприхотливой рабочей силы, способной заменить человека при выполнении тяжелой, ответственной или опасной работы. Такое направление можно назвать классическим, однако, следует заметить, что в последнее время большое внимание стало уделяться не только специализированным роботам, но и автономным многофункциональным аппаратам для бытовой сферы и сферы обслуживания.</a:t>
            </a:r>
            <a:endParaRPr sz="24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342549" cy="4838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752124" cy="4838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1"/>
          <p:cNvSpPr txBox="1"/>
          <p:nvPr/>
        </p:nvSpPr>
        <p:spPr>
          <a:xfrm>
            <a:off x="194527" y="632252"/>
            <a:ext cx="9144000" cy="387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chemeClr val="dk2"/>
                </a:solidFill>
              </a:rPr>
              <a:t>Из всего вышесказанного вытекает, что развитие робототехники связано не только с академическим интересом в тех или иных научных областях, но и с чисто экономическими соображениями, что, несомненно, только ускорит развитие технологий в этой области и позволит сформироваться выделенному высокотехнологичному сектору экономики.</a:t>
            </a:r>
            <a:endParaRPr sz="3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438</Words>
  <Application>Microsoft Office PowerPoint</Application>
  <PresentationFormat>Экран (16:9)</PresentationFormat>
  <Paragraphs>9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Arial</vt:lpstr>
      <vt:lpstr>Simple Light</vt:lpstr>
      <vt:lpstr> Лекция №14. Анализ неадаптивных роботов с жесткой программой действий и автономных мобильных роботов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Лекция №14. Анализ неадаптивных роботов с жесткой программой действий и автономных мобильных роботов</dc:title>
  <cp:lastModifiedBy>Perizat Rakhmetova</cp:lastModifiedBy>
  <cp:revision>1</cp:revision>
  <dcterms:modified xsi:type="dcterms:W3CDTF">2025-11-04T18:27:55Z</dcterms:modified>
</cp:coreProperties>
</file>